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01" r:id="rId31"/>
    <p:sldId id="302" r:id="rId32"/>
    <p:sldId id="303" r:id="rId33"/>
    <p:sldId id="462" r:id="rId34"/>
    <p:sldId id="463" r:id="rId35"/>
    <p:sldId id="464" r:id="rId36"/>
    <p:sldId id="465" r:id="rId37"/>
    <p:sldId id="466" r:id="rId38"/>
    <p:sldId id="360" r:id="rId39"/>
    <p:sldId id="361" r:id="rId40"/>
    <p:sldId id="467" r:id="rId41"/>
    <p:sldId id="468" r:id="rId42"/>
    <p:sldId id="469" r:id="rId43"/>
    <p:sldId id="470" r:id="rId44"/>
    <p:sldId id="471" r:id="rId45"/>
    <p:sldId id="365" r:id="rId46"/>
    <p:sldId id="431" r:id="rId47"/>
    <p:sldId id="366" r:id="rId48"/>
    <p:sldId id="432" r:id="rId49"/>
    <p:sldId id="307" r:id="rId50"/>
    <p:sldId id="308" r:id="rId51"/>
    <p:sldId id="377" r:id="rId52"/>
    <p:sldId id="480" r:id="rId53"/>
    <p:sldId id="474" r:id="rId54"/>
    <p:sldId id="476" r:id="rId55"/>
    <p:sldId id="477" r:id="rId56"/>
    <p:sldId id="478" r:id="rId57"/>
    <p:sldId id="479" r:id="rId58"/>
    <p:sldId id="314" r:id="rId59"/>
    <p:sldId id="315" r:id="rId60"/>
    <p:sldId id="326" r:id="rId61"/>
    <p:sldId id="430" r:id="rId62"/>
  </p:sldIdLst>
  <p:sldSz cx="12192000" cy="6858000"/>
  <p:notesSz cx="6858000" cy="9144000"/>
  <p:embeddedFontLst>
    <p:embeddedFont>
      <p:font typeface="方正公文黑体" panose="02000500000000000000" charset="-122"/>
      <p:regular r:id="rId66"/>
    </p:embeddedFont>
    <p:embeddedFont>
      <p:font typeface="方正黑体简体" panose="03000509000000000000" charset="-122"/>
      <p:regular r:id="rId67"/>
    </p:embeddedFont>
    <p:embeddedFont>
      <p:font typeface="微软雅黑" panose="020B0503020204020204" pitchFamily="34" charset="-122"/>
      <p:regular r:id="rId68"/>
    </p:embeddedFont>
    <p:embeddedFont>
      <p:font typeface="Calibri" panose="020F0502020204030204" pitchFamily="34" charset="0"/>
      <p:regular r:id="rId69"/>
      <p:bold r:id="rId70"/>
      <p:italic r:id="rId71"/>
      <p:boldItalic r:id="rId72"/>
    </p:embeddedFont>
    <p:embeddedFont>
      <p:font typeface="Impact" panose="020B0806030902050204" pitchFamily="34" charset="0"/>
      <p:regular r:id="rId73"/>
    </p:embeddedFont>
    <p:embeddedFont>
      <p:font typeface="黑体" panose="02010609060101010101" charset="-122"/>
      <p:regular r:id="rId74"/>
    </p:embeddedFont>
    <p:embeddedFont>
      <p:font typeface="等线" panose="02010600030101010101" charset="-122"/>
      <p:regular r:id="rId75"/>
    </p:embeddedFont>
  </p:embeddedFontLst>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10" userDrawn="1">
          <p15:clr>
            <a:srgbClr val="A4A3A4"/>
          </p15:clr>
        </p15:guide>
        <p15:guide id="3" pos="157" userDrawn="1">
          <p15:clr>
            <a:srgbClr val="A4A3A4"/>
          </p15:clr>
        </p15:guide>
        <p15:guide id="4" pos="7436" userDrawn="1">
          <p15:clr>
            <a:srgbClr val="A4A3A4"/>
          </p15:clr>
        </p15:guide>
        <p15:guide id="5" orient="horz" pos="39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10"/>
        <p:guide pos="157"/>
        <p:guide pos="7436"/>
        <p:guide orient="horz" pos="390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100.xml"/><Relationship Id="rId75" Type="http://schemas.openxmlformats.org/officeDocument/2006/relationships/font" Target="fonts/font10.fntdata"/><Relationship Id="rId74" Type="http://schemas.openxmlformats.org/officeDocument/2006/relationships/font" Target="fonts/font9.fntdata"/><Relationship Id="rId73" Type="http://schemas.openxmlformats.org/officeDocument/2006/relationships/font" Target="fonts/font8.fntdata"/><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slide" Target="slides/slide4.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6.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0.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7.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28.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slide" Target="slide44.xml"/><Relationship Id="rId2" Type="http://schemas.openxmlformats.org/officeDocument/2006/relationships/tags" Target="../tags/tag72.xml"/><Relationship Id="rId1" Type="http://schemas.openxmlformats.org/officeDocument/2006/relationships/tags" Target="../tags/tag7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5.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ags" Target="../tags/tag8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6.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99.xml"/><Relationship Id="rId5" Type="http://schemas.openxmlformats.org/officeDocument/2006/relationships/image" Target="../media/image3.jpe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png"/><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manager gave a general </a:t>
            </a:r>
            <a:r>
              <a:rPr lang="en-US" altLang="zh-CN" sz="2400" u="sng" dirty="0">
                <a:latin typeface="Times New Roman" panose="02020603050405020304" charset="0"/>
                <a:ea typeface="宋体" panose="02010600030101010101" pitchFamily="2" charset="-122"/>
                <a:cs typeface="Times New Roman" panose="02020603050405020304" charset="0"/>
              </a:rPr>
              <a:t>description</a:t>
            </a:r>
            <a:r>
              <a:rPr lang="en-US" altLang="zh-CN" sz="2400" dirty="0">
                <a:latin typeface="Times New Roman" panose="02020603050405020304" charset="0"/>
                <a:ea typeface="宋体" panose="02010600030101010101" pitchFamily="2" charset="-122"/>
                <a:cs typeface="Times New Roman" panose="02020603050405020304" charset="0"/>
              </a:rPr>
              <a:t> of the position.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报酬 	B. 期望	 C. 描述	 D. 研究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【解析】本题考查名词description（描述）。A项“报酬”译为reward，B项“期望”译为expectation，D项“研究”译为research。结合句意“经理对这个职位做了大致的描述”，C项符合句意。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Let’s </a:t>
            </a:r>
            <a:r>
              <a:rPr lang="en-US" altLang="zh-CN" sz="2400" u="sng" dirty="0">
                <a:latin typeface="Times New Roman" panose="02020603050405020304" charset="0"/>
                <a:ea typeface="宋体" panose="02010600030101010101" pitchFamily="2" charset="-122"/>
                <a:cs typeface="Times New Roman" panose="02020603050405020304" charset="0"/>
              </a:rPr>
              <a:t>go through</a:t>
            </a:r>
            <a:r>
              <a:rPr lang="en-US" altLang="zh-CN" sz="2400" dirty="0">
                <a:latin typeface="Times New Roman" panose="02020603050405020304" charset="0"/>
                <a:ea typeface="宋体" panose="02010600030101010101" pitchFamily="2" charset="-122"/>
                <a:cs typeface="Times New Roman" panose="02020603050405020304" charset="0"/>
              </a:rPr>
              <a:t> the travel details again.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贯穿 	B. 通过	 C. 仔细检查 		D. 经受</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【解析】本题考查动词短语go through（仔细检查）。A项“贯穿”译为through，B项“通过”、C项“仔细检查”、D项“经受”都可译为go through。结合句意“让我们再看一遍旅行的细节”，只有C项符合句意。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What’s your </a:t>
            </a:r>
            <a:r>
              <a:rPr lang="en-US" altLang="zh-CN" sz="2400" u="sng" dirty="0">
                <a:latin typeface="Times New Roman" panose="02020603050405020304" charset="0"/>
                <a:ea typeface="宋体" panose="02010600030101010101" pitchFamily="2" charset="-122"/>
                <a:cs typeface="Times New Roman" panose="02020603050405020304" charset="0"/>
              </a:rPr>
              <a:t>definition</a:t>
            </a:r>
            <a:r>
              <a:rPr lang="en-US" altLang="zh-CN" sz="2400" dirty="0">
                <a:latin typeface="Times New Roman" panose="02020603050405020304" charset="0"/>
                <a:ea typeface="宋体" panose="02010600030101010101" pitchFamily="2" charset="-122"/>
                <a:cs typeface="Times New Roman" panose="02020603050405020304" charset="0"/>
              </a:rPr>
              <a:t> of happiness?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定义	 B. 改变	 C. 影响 	D. 态度</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【解析】本题考查名词definition（定义）。B项“改变”译为change，C项“影响”译为influence，D项“态度”译为attitude。结合句意“你对幸福的定义是什么”，A项符合句意。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Student </a:t>
            </a:r>
            <a:r>
              <a:rPr lang="en-US" altLang="zh-CN" sz="2400" u="sng" dirty="0">
                <a:latin typeface="Times New Roman" panose="02020603050405020304" charset="0"/>
                <a:ea typeface="宋体" panose="02010600030101010101" pitchFamily="2" charset="-122"/>
                <a:cs typeface="Times New Roman" panose="02020603050405020304" charset="0"/>
              </a:rPr>
              <a:t>internship</a:t>
            </a:r>
            <a:r>
              <a:rPr lang="en-US" altLang="zh-CN" sz="2400" dirty="0">
                <a:latin typeface="Times New Roman" panose="02020603050405020304" charset="0"/>
                <a:ea typeface="宋体" panose="02010600030101010101" pitchFamily="2" charset="-122"/>
                <a:cs typeface="Times New Roman" panose="02020603050405020304" charset="0"/>
              </a:rPr>
              <a:t> programs usually last less than two months.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学习	 B. 实习 	C. 实验 	D. 友谊</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【解析】本题考查名词internship（实习）。A项“学习”译为learning，C项“实验”译为experiment，D项“友谊”译为friendship。结合句意“学生实习项目通常不会超过2个月”，B项符合句意。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Sheila works as a secretary in an </a:t>
            </a:r>
            <a:r>
              <a:rPr lang="en-US" altLang="zh-CN" sz="2400" u="sng" dirty="0">
                <a:latin typeface="Times New Roman" panose="02020603050405020304" charset="0"/>
                <a:ea typeface="宋体" panose="02010600030101010101" pitchFamily="2" charset="-122"/>
                <a:cs typeface="Times New Roman" panose="02020603050405020304" charset="0"/>
              </a:rPr>
              <a:t>insurance</a:t>
            </a:r>
            <a:r>
              <a:rPr lang="en-US" altLang="zh-CN" sz="2400" dirty="0">
                <a:latin typeface="Times New Roman" panose="02020603050405020304" charset="0"/>
                <a:ea typeface="宋体" panose="02010600030101010101" pitchFamily="2" charset="-122"/>
                <a:cs typeface="Times New Roman" panose="02020603050405020304" charset="0"/>
              </a:rPr>
              <a:t> company.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科技	 B. 财务	 C. 信贷 	D. 保险</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【解析】本题考查名词insurance（保险）。A项“科技”译为science and technology，B项“财务”译为finance，C项“信贷”译为credit。结合句意“希拉在一家保险公司做秘书”，D项符合句意。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How often do you conduct safety </a:t>
            </a:r>
            <a:r>
              <a:rPr lang="en-US" altLang="zh-CN" sz="2400" u="sng" dirty="0">
                <a:latin typeface="Times New Roman" panose="02020603050405020304" charset="0"/>
                <a:ea typeface="宋体" panose="02010600030101010101" pitchFamily="2" charset="-122"/>
                <a:cs typeface="Times New Roman" panose="02020603050405020304" charset="0"/>
              </a:rPr>
              <a:t>inspections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检查 	B. 演练 	C. 演习	 D. 招聘</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【解析】本题考查名词inspection（检查）。B项“演练”译为exercise，C项“演习”译为rehearsal，D项“招聘”译为recruitment。结合句意“你们多久做一次安全检查？”A项符合句意。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She couldn’t attend the meeting, so her </a:t>
            </a:r>
            <a:r>
              <a:rPr lang="en-US" altLang="zh-CN" sz="2400" u="sng" dirty="0">
                <a:latin typeface="Times New Roman" panose="02020603050405020304" charset="0"/>
                <a:ea typeface="宋体" panose="02010600030101010101" pitchFamily="2" charset="-122"/>
                <a:cs typeface="Times New Roman" panose="02020603050405020304" charset="0"/>
              </a:rPr>
              <a:t>assistant </a:t>
            </a:r>
            <a:r>
              <a:rPr lang="en-US" altLang="zh-CN" sz="2400" dirty="0">
                <a:latin typeface="Times New Roman" panose="02020603050405020304" charset="0"/>
                <a:ea typeface="宋体" panose="02010600030101010101" pitchFamily="2" charset="-122"/>
                <a:cs typeface="Times New Roman" panose="02020603050405020304" charset="0"/>
              </a:rPr>
              <a:t>took her place.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助手	 B. 孩子	 C. 实习生 	D. 老板</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【解析】本题考查名词assistant（助手）。B项“孩子”译为child，C项“实习生”译为intern，D项“老板”译为boss。结合句意“她不能参加会议，所以她的助手代她出席”，A项符合句意。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a:t>
            </a:r>
            <a:r>
              <a:rPr lang="en-US" altLang="zh-CN" sz="2400" u="sng" dirty="0">
                <a:latin typeface="Times New Roman" panose="02020603050405020304" charset="0"/>
                <a:ea typeface="宋体" panose="02010600030101010101" pitchFamily="2" charset="-122"/>
                <a:cs typeface="Times New Roman" panose="02020603050405020304" charset="0"/>
              </a:rPr>
              <a:t>staff</a:t>
            </a:r>
            <a:r>
              <a:rPr lang="en-US" altLang="zh-CN" sz="2400" dirty="0">
                <a:latin typeface="Times New Roman" panose="02020603050405020304" charset="0"/>
                <a:ea typeface="宋体" panose="02010600030101010101" pitchFamily="2" charset="-122"/>
                <a:cs typeface="Times New Roman" panose="02020603050405020304" charset="0"/>
              </a:rPr>
              <a:t> in this store is very helpful.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船员	 B. 经理	 C. 顾客 	D. 员工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【解析】本题考查名词staff（员工）。A项“船员”译为crew，B项“经理”译为manager，C项“顾客”译为customer。结合句意“这家店的员工非常乐意帮忙”，D项符合句意。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He is a 24-year-old </a:t>
            </a:r>
            <a:r>
              <a:rPr lang="en-US" altLang="zh-CN" sz="2400" u="sng" dirty="0">
                <a:latin typeface="Times New Roman" panose="02020603050405020304" charset="0"/>
                <a:ea typeface="宋体" panose="02010600030101010101" pitchFamily="2" charset="-122"/>
                <a:cs typeface="Times New Roman" panose="02020603050405020304" charset="0"/>
              </a:rPr>
              <a:t>trainee</a:t>
            </a:r>
            <a:r>
              <a:rPr lang="en-US" altLang="zh-CN" sz="2400" dirty="0">
                <a:latin typeface="Times New Roman" panose="02020603050405020304" charset="0"/>
                <a:ea typeface="宋体" panose="02010600030101010101" pitchFamily="2" charset="-122"/>
                <a:cs typeface="Times New Roman" panose="02020603050405020304" charset="0"/>
              </a:rPr>
              <a:t> reporter.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火车	 B. 新闻 	C. 实习生	 D. 资深的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【解析】本题考查名词trainee（实习生）。A项“火车”译为train，B项“新闻”译为news，D项“资深的”译为senior。结合句意“他是一个24岁的实习记者”，C项符合句意。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3</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24156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a:t>
            </a:r>
            <a:r>
              <a:rPr lang="en-US" altLang="zh-CN" sz="2400" u="sng" dirty="0">
                <a:latin typeface="Times New Roman" panose="02020603050405020304" charset="0"/>
                <a:ea typeface="宋体" panose="02010600030101010101" pitchFamily="2" charset="-122"/>
                <a:cs typeface="Times New Roman" panose="02020603050405020304" charset="0"/>
              </a:rPr>
              <a:t>receptionist</a:t>
            </a:r>
            <a:r>
              <a:rPr lang="en-US" altLang="zh-CN" sz="2400" dirty="0">
                <a:latin typeface="Times New Roman" panose="02020603050405020304" charset="0"/>
                <a:ea typeface="宋体" panose="02010600030101010101" pitchFamily="2" charset="-122"/>
                <a:cs typeface="Times New Roman" panose="02020603050405020304" charset="0"/>
              </a:rPr>
              <a:t> recognized him at once.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前台	 B. 接待员 	C. 接线员 	D. 记者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30683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【解析】本题考查名词receptionist（接待员）。A项“前台”译为reception，C项“接线员”译为operator，D项“记者”译为reporter。结合句意“那名接待员马上认出了他”，B项符合句意。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9470" y="3829050"/>
            <a:ext cx="1098740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with 		B. in 			C. out of 		D. without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17. A. because 		B. so 			C. although 		D. though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18. A. to 		B. on 			C. onto 		D.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19. A. become 		B. will become 	C. am becoming 	D. became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20. A. within 		B. with 		C. without 		D.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0929620" cy="21209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If you ask me what my favorite job is in the future, I will answer you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hesitation (犹豫). My dream is to be a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I want to be a teacher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 think teachers are great. I will work hard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teach my students if I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a teacher. I will get along well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my students. I think I will be a good teacher like Jason.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94271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83920" y="437642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80123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883920" y="525716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883920" y="565975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962025"/>
            <a:ext cx="11489055" cy="375221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【解析】本题考查介词的固定搭配和联系上下文。从下文My dream is to be a teacher（我的梦想是当一名老师）得知，此句意为“我会毫不犹豫地回答你”。“毫不犹豫”的固定搭配是without hesitation，故本题正确答案为D。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【解析】本题考查逻辑推理。“我想成为一名教师”和“我认为教师很伟大”有因果逻辑，故本题正确答案为A。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【解析】本题考查介词的用法。努力学习是为了教好学生，表目的应用to，故本题正确答案为A。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【解析】本题考查时态。根据主将从现的规则，本题正确答案为A。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【解析】本题考查固定搭配。根据固定搭配get along well with（和……相处得好），且文中倒数第二句也暗示了答案，故本题正确答案为B。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Jason was my uncle. 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be a manager. Now he works as a teacher at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university. He thinks it is good for him to be a teacher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 manager. He likes to talk with young people so that he can keep young forever. Students enjoy his lessons very much and everyone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he is a good teacher. Last week, he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to America to attend a meeting on teaching. How amazing! I want to be a teacher like him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121343"/>
            <a:ext cx="1110170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was used to	 B. used to	 	C. get used to 		D. was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22. A. an 		B. the 			C. a 			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23. A. than 		B. instead of 		C. not 			D. 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24. A. said		 B. say 		C. says 		D. have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25. A. goes 		B. went		 C. was gone 		D. was going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97510" y="4912995"/>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10870" y="831850"/>
            <a:ext cx="10496550" cy="510794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【解析】本题考查used的用法。be used to do表示“被用于做某事”，be used to doing表示“习惯做某事”，used to do表示“过去经常做的事情（但是现在已经不做了）”，get used to表示“开始习惯于，从不习惯到习惯的一个过程”，be to do表示“将要做某事”。根据上文可知我叔叔以前是个经理，故本题答案为B。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【解析】本题考查冠词。university（大学）在本文中第一次出现，没有被修饰，表泛指，且university以辅音音素开头，应用不定冠词a修饰，故本题正确答案为C。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【解析】本题考查逻辑关系。He thinks it is good for him to be a teacher instead of a manager（他认为他当老师比当经理好），故本题正确答案为B。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【解析】本题考查时态和复合不定代词。and连接的前后两个谓语动词保持时态一致，应用一般现在时，排除A项和D项，复合不定代词作主语时，谓语动词用单数，故本题正确答案为C。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【解析】本题考查时态。根据Last week，此句时态为一般过去时，故本题正确答案为B。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21209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This June, I went to a primary school in a small village to get my internship. My duty was to be a teacher. At first, I was not used to the environment. It was so different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the city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I live in, but I didn’t want to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 so I insisted and got used to the new environment.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 I became more and more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and got along well with the students. I have learned a lot from the internship.</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4885" y="3000375"/>
            <a:ext cx="1038733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to 		B. with 		C. from 	D. and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27. A. where 		B. why 		C. when 	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28. A. give out 		B. give back 		C. give in 	D. give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29. A. Surprisingly	 B. Unexpectedly 	C. Finally 	D. Hopefully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30. A. confident 	B. different 		C. strict 	D. friendly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473710"/>
            <a:ext cx="11299190" cy="544639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【解析】本题考查固定搭配。be different from表示“与……不同”。故本题正确答案为C。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定语从句。先行词是city，直接排除表原因的关系副词why和表时间的关系副词when。此题很容易会选择表地点的关系副词where，但仔细观察会发现，在定语从句中有介词in，所以定语从句只缺少宾语，故不能用关系副词，可用关系代词which。由于关系代词在定语从句中作宾语，还可以省略，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【解析】本题考查短语辨析和联系上下文。A项give out译为“分发”，B项give back译为“归还”，C项give in译为“屈服”，D项give up译为“放弃”，联系上下文可知本句意为“我不愿放弃”，故本题正确答案为D。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联系上下文。A项surprisingly译为“惊奇地”，B项unexpectedly译为“出乎意料地”，C项finally译为“最后”，D项hopefully译为“充满希望地”。联系上下文，可知这里该讲到结果了，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逻辑推理。A项confident译为“自信的”；B项different译为“不同的”；C项strict译为“严厉的”；D项friendly译为“友好的”。联系上下文可知，作者从开始的不适应到最后变得越来越自信，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1721956"/>
            <a:ext cx="10648949"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Sharing a room with a family member or a friend can be tough. But it becomes especially difficult when you are sharing it with someone you hardly know. If you find yourself in a similar situation, do not worry. There are things you can do to help you deal with having a roommate, no matter who it may be.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First of all, you have to remember that you get what you give. If you are nice to others, then others will be nice to you as well. You also need to set personal space for yourself and for the other person. So before your new roommate moves in, set the rules early.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838518"/>
            <a:ext cx="11546840" cy="4965065"/>
          </a:xfrm>
          <a:prstGeom prst="rect">
            <a:avLst/>
          </a:prstGeom>
          <a:noFill/>
        </p:spPr>
        <p:txBody>
          <a:bodyPr wrap="square" rtlCol="0" anchor="ctr">
            <a:spAutoFit/>
          </a:bodyPr>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Remember that there are two things that make up any good relationship: trust and respect.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same thing applies to having a roommate. You have to respect each other. So he has that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new PS3 game that you have always wanted to try out. Ask </a:t>
            </a:r>
            <a:r>
              <a:rPr lang="en-US" altLang="zh-CN" sz="2400" u="sng" dirty="0">
                <a:solidFill>
                  <a:schemeClr val="tx1">
                    <a:lumMod val="75000"/>
                    <a:lumOff val="25000"/>
                  </a:schemeClr>
                </a:solidFill>
                <a:latin typeface="Times New Roman" panose="02020603050405020304" charset="0"/>
                <a:cs typeface="Times New Roman" panose="02020603050405020304" charset="0"/>
              </a:rPr>
              <a:t>permission</a:t>
            </a:r>
            <a:r>
              <a:rPr lang="en-US" altLang="zh-CN" sz="2400" dirty="0">
                <a:solidFill>
                  <a:schemeClr val="tx1">
                    <a:lumMod val="75000"/>
                    <a:lumOff val="25000"/>
                  </a:schemeClr>
                </a:solidFill>
                <a:latin typeface="Times New Roman" panose="02020603050405020304" charset="0"/>
                <a:cs typeface="Times New Roman" panose="02020603050405020304" charset="0"/>
              </a:rPr>
              <a:t> first. If he says no, don’t ask him for it again. If he lets you borrow his stuff, take care of the item and treat it as if it were your own. Make sure that you return it in the same condition as when you borrowed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To keep away from disagreement on who should do the housework, just keep clean. Housework can be shared; you may want to divide it equally so that you don’t do all of it. Take turns in washing the dishes. You may do it every other day or you may divide the task so that you only have to do it in the morning and your roommate will only have to do it at night.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The passage is mainly about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why you need a roommate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how to drive out a roommate whom you don’t like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how to find a roommate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how you can get along with your roommate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D</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3611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【解析】主旨大意题。根据第一段第三、四句If you find yourself in a similar situation, do not worry. There are things you can do to help you deal with having a roommate, no matter who it may be（如果你发现自己处于相同境地，不要担心。不管你的室友是谁，你都可以做些事帮助自己处理和室友的关系）可知，主要本文讲如何和室友相处，故此题答案为D。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The underlined word “permission” in Paragraph 3 is closest in meaning 	to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request		 B. agreement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help 		 D. praise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295"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60883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【解析】词义猜测题。由第三段第四、五句可知，在使用室友的东西前，应该先去询问并获得他的“许可”。与permission最接近的词便是agreement，故选B。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74499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Good relationship among roommates lies in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money and gifts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attraction and good words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trust and respect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threats and orders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82804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089025" y="445262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【解析】细节理解题。根据第三段第一、二句Remember that there are two things that make up any good relationship: trust and respect. The same thing applies to having a roommate（请记住，有两样东西可以构成任何良好的关系：信任和尊重。同样的道理也适用于和室友相处）可知，室友之间良好关系的形式在于“信任和尊重”，故此题答案为C。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Which of the following is NOT true if you want to use your roommate’s 		    stuff?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You must ask for his or her permission first.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If your roommate doesn’t lend you anything, try to take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If he or she lends the stuff to you, you must take care of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When you return the stuff you borrowed, it should be the same as before.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2164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细节理解题。根据第三段第六、七句If he says no, don’t ask him for it again. If he lets you borrow his stuff, take care of the item and treat it as if it were your own（如果他说不行，就不要再向他借了。如果他借给你，你要小心保管，就好像这东西是你的一样）可知，如果室友不愿把东西借给你，就不要再向他/她借了，故此题答案为B。</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 can be inferred from Paragraph 4?</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There are always quarrels between roommates.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Try to do all the housework by yourself.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Share everything with your roommates.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Try to do the housework by turns.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98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【解析】细节理解题。根据第四段最后两句Take turns in washing the dishes. You may do it every other day or you may divide the task so that you only have to do it in the morning and your roommate will only have to do it at night（轮流洗碗。你们可以隔天洗一次碗，也可以你早上洗碗而你的室友晚上洗碗）可知，可以尝试轮流做家务，故此题答案为D。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383223"/>
            <a:ext cx="11331575" cy="543560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Over the last 16 years, Chemist Warehouse has grown from a single shop in Melbourne’s outer western suburbs to one of Australia’s top 10 retailers (零售商). Today, the group has over 400 stores across Australia!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secret to our success is combining the finest customer service with competitive prices and high-quality products. We take great pride in our ability to respond to the changing needs and challenges of the marketplace.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Our products are sold not only domestically but also all over the world. We serve over 1.5 million customers and we continue to try our best to grow, to do more, to be better.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Chemist Warehouse has won numerous honors and prizes and has been voted one of Australia’s best brands and one of Australia’s most trusted retailers. The greatest indication (标志) of our success is the fact that more than 12,000 employees have chosen our company, where they work hard and further their careers.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1313180"/>
            <a:ext cx="1093851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  WHY JOIN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1. Fun and supportive team environment.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2. Flexible working hours to ensure the balance of work and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3. Great ongoing training and career development.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4. We have the fantastic pharmacist internship program.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5. We have stores all over Australia.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6. Fantastic staff discounts (员工折扣) across all our brands.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In which city did Chemist Warehouse’s first store open?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Western suburbs. 		B. Melbourne.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Australia. 			D. Marketplace.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12420" y="4457700"/>
            <a:ext cx="10709275" cy="126746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【解析】细节判断题。问题是Chemist Warehouse的第一家店开在哪个城市，根据文章第一句Over the last 16 years, Chemist Warehouse has grown from a single shop in Melbourne’s outer western suburbs to one of Australia’s top 10 retailers（在过去的16年里，Chemist Warehouse已经从墨尔本西郊的一家单店成长为澳大利亚十大零售商之一），A项意为“西部郊区”，不是城市名。可知此题答案为B。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How many stores does Chemist Warehouse have across Australia?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10. 					B. More than 400.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More than 1.5 million. 		D. More than 1,200.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【解析】细节判断题。问题是Chemist Warehouse在澳大利亚有多少家店铺。根据第一段最后一句Today, the group has over 400 stores across Australia（如今，该集团在澳大利亚拥有400多家门店）可知，此题答案为B。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315" y="1079000"/>
            <a:ext cx="10200005"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What is the secret to Chemist Warehouse’s success?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Finest customer service.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Competitive prices.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High-quality products.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All of the above.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3130" y="107886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49555" y="4685665"/>
            <a:ext cx="11680825" cy="1544955"/>
          </a:xfrm>
          <a:prstGeom prst="rect">
            <a:avLst/>
          </a:prstGeom>
          <a:noFill/>
        </p:spPr>
        <p:txBody>
          <a:bodyPr wrap="square" rtlCol="0">
            <a:noAutofit/>
          </a:bodyPr>
          <a:p>
            <a:pPr marL="1151890" indent="-11520170" algn="just" fontAlgn="auto">
              <a:lnSpc>
                <a:spcPts val="3000"/>
              </a:lnSpc>
            </a:pPr>
            <a:r>
              <a:rPr sz="2200" dirty="0">
                <a:solidFill>
                  <a:srgbClr val="C00000"/>
                </a:solidFill>
                <a:uFillTx/>
                <a:latin typeface="Times New Roman" panose="02020603050405020304" charset="0"/>
                <a:cs typeface="Times New Roman" panose="02020603050405020304" charset="0"/>
              </a:rPr>
              <a:t>【解析】细节判断题。根据第二段第一句The secret to our success is combining the finest customer service with competitive prices and high-quality products（我们成功的秘诀是把最好的客户服务、有竞争力的价格和高质量的产品结合起来）可知，A、B、C三个选项都是Chemist Warehouse成功的秘诀，故此题答案为D。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is the greatest indication of Chemist Warehouse’s success?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There are more than 400 stores all over Australia.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Chemist Warehouse has won numerous honors and prizes.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Over 12,000 employees have chosen to work in Chemist Warehouse.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Chemist Warehouse has been voted one of Australia’s best brands and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of Australia’s most trusted retailers.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【解析】细节判断题。根据第四段最后一句The greatest indication of our success is the fact that more than 12,000 employees have chosen our company（超过12 000名员工选择了我们的公司，这是我们成功的最大标志）可知，此题答案为C。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Which reason is NOT included according to WHY JOIN US?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Flexible working hours to ensure the balance of work and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We have a pharmacist internship program.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We have stores all over the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Chemist Warehouse staff can get a good discount when they shop in their store.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545965"/>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【解析】细节判断题。文中WHY JOIN US中的第五点是We have stores all over Australia（我们的门店遍布澳大利亚），而C项的意思是“我们的门店遍布全世界”，与原文不符，故此题答案为C。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987425"/>
            <a:ext cx="1134173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Tom was very proud of his dog Blackie. Whenever he got the chance, he would ask his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dog to please his friends with some tricks.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One day, Tom visited his friend Jack, who was sick at home with a bad cold. “How are you feeling?” Asked Tom. “Worse than yesterday,” answered Jack. “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 “Don’t worry, Jack. I’ll send Blackie to the drugstore for some medicine. He’ll be back in a minute before you know it.”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“And keep the change,” Tom shouted after him.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0984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Tom was feeling worried and felt angry at his friend</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little smile.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Jack was shocked to see a bottle of medicine in the dog</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mouth.</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Tom put a five-dollar note in Blackie</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mouth and the dog ran down the street.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You know that dog won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be back with any medicine,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 have a terrible cough, and no drop of medicine is in the house.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9626600" y="215074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3364230" y="299212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677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【解析】细节推理题。根据上文One day, Tom visited his friend Jack, who was sick at home with a bad cold（一天，汤姆去看望他的朋友杰克，杰克因为重感冒生病在家）以及朋友回答汤姆的话Worse than yesterday（比昨天还严重）可知，朋友后面的回答应该是详细描述病情，故E项I have a terrible cough, and no drop of medicine is in the house（我咳嗽得很厉害，家里一滴药也没有）符合题意，为正确答案。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42.【解析】细节过渡题。根据上文I’ll send Blackie to the drugstore for some medicine（我让小黑去药店买些药）以及下文 “And keep the change,” Tom shouted after him（“零钱不用找了，”汤姆在他身后喊道）可知，此处应是汤姆拿钱给小黑，让小黑去买药，故C项Tom put a five-dollar note in Blackie’s mouth and the dog ran down the street（汤姆把一张五美元的钞票塞到小黑的嘴里，小黑就沿街跑去了）符合题意，为正确答案。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86487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“Oh, Tom, don’t be silly.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 said Jack. “Oh, yes he will,” answered Tom. Half an hour later, however, Blackie had not returned.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“Something has happened to him, I’m sure,” said Tom. “He obeyed my rule.” Just then Tom saw Blackie at a distance. He hurried to open the door and let him in.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“Good boy,” said Tom, “but what took you so long?” Blackie ran to the window, barking and wagging his tail. Tom looked out of the door and saw a bone outside.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4385310" y="8648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6900545" y="123888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100984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Tom was feeling worried and felt angry at his friend</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little smile.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Jack was shocked to see a bottle of medicine in the dog</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mouth.</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Tom put a five-dollar note in Blackie</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mouth and the dog ran down the street.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You know that dog won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be back with any medicine,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 have a terrible cough, and no drop of medicine is in the house.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6"/>
            </p:custDataLst>
          </p:nvPr>
        </p:nvSpPr>
        <p:spPr>
          <a:xfrm>
            <a:off x="9959340" y="20307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52006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【解析】细节推理题。根据上文杰克的话Oh, Tom, don’t be silly（哦，汤姆，别傻了）可知，杰克认为小黑不可能会买药，故D项You know that dog won’t be back with any medicine（你知道那条狗不会带药回来的）符合题意，为正确答案。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【解析】细节推理题。由上文的Half an hour later, however, Blackie had not returned.可以推断此刻汤姆的心情应该是担心且沮丧的，好友杰克应该是得意的，汤姆对于杰克的态度感到很生气，故A项Tom was feeling worried and felt angry at his friend’s little smile（汤姆很担心，对他朋友的微笑感到很生气）符合题意，为正确答案。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【解析】细节推理题。由上文的Oh, Tom, don’t be silly. You know that dog won’t be back with any medicine（哦，汤姆，别傻了。你知道那条狗不会带药回来的）可知，杰克并不相信小黑会买药回来，所以当他看到小黑叼着药回来时会感到震惊。故B项Jack was shocked to see a bottle of medicine in the dog’s mouth（杰克看到狗嘴里有一瓶药，吓了一跳）符合题意，为正确答案。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93725" y="1856740"/>
            <a:ext cx="11202670" cy="374396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Last year, as the summer vacation came, I felt very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(excite) because my mother had applied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 job for me. I would work in a printing factory.</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That was my first job. It was a good opportunity for me to accumulate (积累) experience. Although my job was not that important, I took it seriously.</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Firstly, I felt very disappointed when my boss asked me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(do) the cleaning work because I was ready to help clients. But I could learn how to do printing while others were using the machines. When my boss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(teach) me to use machines, I learned very quickly. Although I didn’t get much salary, I felt so proud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myself, because I created value and proved myself. What’s more, I gained lots of skills.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620000" y="1856740"/>
            <a:ext cx="1833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excited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375660" y="2277110"/>
            <a:ext cx="910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for</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51134" y="342890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to do</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6628074" y="425440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taught</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9592945" y="4645025"/>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3753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46.【解析】本题考查形容词的用法。excited修饰人，意为“兴奋的”，故此题正确答案为excited。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47.【解析】本题考查固定搭配。apply for是固定搭配，意为“申请”，故此题正确答案为for。</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48.【解析】本题考查固定搭配。根据ask sb. to do sth.，可知此题正确答案为to do。</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49.【解析】本题考查时态。根据主句为过去时，从句也用过去时的用法，判断此处应填teach的过去式，故此题正确答案为taught。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50.【解析】本题考查固定搭配。根据固定短语feel/be proud of“感到自豪”，可知此题正确答案为of。</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Yes, I’d like a salad and a beef burger.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What’s your favorite?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B. Can you give me the menu?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Can I take your order?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D. Welcome to our restaurant!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【解析】根据Yes, I’d like a side salad and a beef burger（是的，我想要一份沙拉和一个牛肉汉堡）可以判断此题是餐厅服务员与顾客的对话，服务常用语句应是“我可以为您点餐吗”，C项符合句意。A项“你最喜欢的是什么”，B项“你可以给我菜单吗？”，D项“欢迎来到我们的餐厅”均不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51.When I was 18, __</a:t>
            </a:r>
            <a:r>
              <a:rPr lang="en-US" sz="2400" dirty="0">
                <a:latin typeface="Times New Roman" panose="02020603050405020304" charset="0"/>
                <a:ea typeface="宋体" panose="02010600030101010101" pitchFamily="2" charset="-122"/>
                <a:cs typeface="Times New Roman" panose="02020603050405020304" charset="0"/>
              </a:rPr>
              <a:t>__________</a:t>
            </a:r>
            <a:r>
              <a:rPr sz="2400" dirty="0">
                <a:latin typeface="Times New Roman" panose="02020603050405020304" charset="0"/>
                <a:ea typeface="宋体" panose="02010600030101010101" pitchFamily="2" charset="-122"/>
                <a:cs typeface="Times New Roman" panose="02020603050405020304" charset="0"/>
              </a:rPr>
              <a:t>_________ (我获得了奖学金) to a college in Paris.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406140" y="2144395"/>
            <a:ext cx="288417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I won a scholarship</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【解析】本题考查一般现在时和短语表达。根据前半句When I was 18，可知本句使用一般现在时的时态，“获得奖学金”的英文表达是win a scholarship，根据句意“18岁时，我获得了巴黎一所大学的奖学金”，本题的正确答案是 I won a scholarship。</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52.The role will be ______________________ (最大的挑战) of his acting career.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3778250" y="1594485"/>
            <a:ext cx="301815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the biggest challenge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【解析】本题考查形容词的最高级和短语表达。根据句意“扮演这个角色将是他演艺生涯中最大的挑战”，本题的正确答案是the biggest challenge。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53.______________________ (记录下) your efforts and write down how you feel.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46555" y="1719580"/>
            <a:ext cx="40100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Keep track of</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【解析】本题考查固定搭配。根据句意“记录下你的努力，写下你的感受”，本题的正确答案是Keep track of。</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54.Always ____________________ (阅读操作说明) before you start.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6505" y="1647190"/>
            <a:ext cx="315849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read the instructions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【解析】本题考查短语表达。根据句意“使用前请阅读操作说明”，本题的正确答案是read the instructions。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55.The internship ___________________ (三方协议) is mainly to protect students.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88360" y="1984375"/>
            <a:ext cx="287909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three-party agreement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【解析】本题考查短语表达。根据句意“实习三方协议主要是为了保护学生”，本题的正确答案是three-party agreement。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03490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Alex，你于昨天下午不慎在学校操场丢失了一个红色的书包，书包里有3本从学校图书馆借来的书。请用英语写一则寻物启事，包含上述信息，并请拾到者将书包还到三号宿舍楼225房间，交还给你本人。</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90885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139190" y="2153920"/>
            <a:ext cx="9464040" cy="2306320"/>
          </a:xfrm>
          <a:prstGeom prst="rect">
            <a:avLst/>
          </a:prstGeom>
          <a:noFill/>
        </p:spPr>
        <p:txBody>
          <a:bodyPr wrap="square" rtlCol="0" anchor="ctr">
            <a:spAutoFit/>
          </a:bodyPr>
          <a:lstStyle/>
          <a:p>
            <a:pPr algn="ctr">
              <a:lnSpc>
                <a:spcPct val="120000"/>
              </a:lnSpc>
            </a:pPr>
            <a:r>
              <a:rPr lang="en-US" altLang="zh-CN" sz="2400" dirty="0">
                <a:solidFill>
                  <a:srgbClr val="C00000"/>
                </a:solidFill>
                <a:latin typeface="Times New Roman" panose="02020603050405020304" charset="0"/>
                <a:cs typeface="Times New Roman" panose="02020603050405020304" charset="0"/>
              </a:rPr>
              <a:t>A Schoolbag Lost </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 On October 15, I accidentally lost a red schoolbag in the playground, which contained three books borrowed from the library. Anyone who finds the bag, please return it to me, Alex. I’m in Room 225, Dormitory Building 3. Thank you so much!</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I’ll take an interview tomorrow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Good luck 			B. I’m glad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It’s nothing 			D. It’s wonderful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【解析】根据I’ll take an interview tomorrow morning（我明天早上要去参加一个面试），回话的习惯用语应为祝他好运，A项“祝你好运”符合对话情景。B项“听你这么说我很高兴”，C项“这没什么”，D项“太棒了”，均不妥当。因此，答案是A。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Sorry, I’m late. The rain is so heavy!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That’s right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You’re right 		D. It’s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44182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【解析】根据Sorry, I’m late. The rain is so heavy（对不起，我迟到了，雨太大了）可以得知说话人是在向对方表达歉意。A项“这是对的”，C项“你是对的”，D项“这是我的荣幸”均不符合情境，而B项“没关系”符合对话情境。因此，答案是B。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Would you like some more orange juice?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No, thanks!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Just a little 			B. I like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I’ve had enough 		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【解析】根据No, thanks（不用了，谢谢）可知说话人不想再喝橙汁了，A项“就一点点”，B项“我喜欢”和D项“没关系”均不妥当，而C项“我已经喝够了”符合对话情境。因此，答案是C。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Hello, may I speak to Mario?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am Mario			 B. Mario is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Yes, I’m Mario 		 D. This is Mario speaking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38620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【解析】根据上文Hello, may I speak to Mario（你好，马里奥在吗）可以判断出对话的场景是打电话，打电话时应用特殊用语，不可直接出现人称代词，故只有D项“我是马里奥”符合上下文。因此，答案是D。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19330</Words>
  <Application>WPS 演示</Application>
  <PresentationFormat>宽屏</PresentationFormat>
  <Paragraphs>510</Paragraphs>
  <Slides>59</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59</vt:i4>
      </vt:variant>
    </vt:vector>
  </HeadingPairs>
  <TitlesOfParts>
    <vt:vector size="77"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137</cp:revision>
  <dcterms:created xsi:type="dcterms:W3CDTF">2021-08-19T06:32:00Z</dcterms:created>
  <dcterms:modified xsi:type="dcterms:W3CDTF">2023-10-09T05:45:33Z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