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461" r:id="rId5"/>
    <p:sldId id="257" r:id="rId6"/>
    <p:sldId id="258" r:id="rId7"/>
    <p:sldId id="259" r:id="rId8"/>
    <p:sldId id="268" r:id="rId9"/>
    <p:sldId id="331" r:id="rId10"/>
    <p:sldId id="269" r:id="rId11"/>
    <p:sldId id="270" r:id="rId12"/>
    <p:sldId id="293" r:id="rId13"/>
    <p:sldId id="333" r:id="rId14"/>
    <p:sldId id="334" r:id="rId15"/>
    <p:sldId id="335" r:id="rId16"/>
    <p:sldId id="336" r:id="rId17"/>
    <p:sldId id="337" r:id="rId18"/>
    <p:sldId id="338" r:id="rId19"/>
    <p:sldId id="339" r:id="rId20"/>
    <p:sldId id="340" r:id="rId21"/>
    <p:sldId id="341" r:id="rId22"/>
    <p:sldId id="342" r:id="rId23"/>
    <p:sldId id="355" r:id="rId24"/>
    <p:sldId id="332" r:id="rId25"/>
    <p:sldId id="371" r:id="rId26"/>
    <p:sldId id="295" r:id="rId27"/>
    <p:sldId id="372" r:id="rId28"/>
    <p:sldId id="373" r:id="rId29"/>
    <p:sldId id="374" r:id="rId30"/>
    <p:sldId id="301" r:id="rId31"/>
    <p:sldId id="302" r:id="rId32"/>
    <p:sldId id="303" r:id="rId33"/>
    <p:sldId id="462" r:id="rId34"/>
    <p:sldId id="463" r:id="rId35"/>
    <p:sldId id="464" r:id="rId36"/>
    <p:sldId id="465" r:id="rId37"/>
    <p:sldId id="466" r:id="rId38"/>
    <p:sldId id="360" r:id="rId39"/>
    <p:sldId id="361" r:id="rId40"/>
    <p:sldId id="467" r:id="rId41"/>
    <p:sldId id="468" r:id="rId42"/>
    <p:sldId id="469" r:id="rId43"/>
    <p:sldId id="470" r:id="rId44"/>
    <p:sldId id="471" r:id="rId45"/>
    <p:sldId id="365" r:id="rId46"/>
    <p:sldId id="431" r:id="rId47"/>
    <p:sldId id="366" r:id="rId48"/>
    <p:sldId id="432" r:id="rId49"/>
    <p:sldId id="519" r:id="rId50"/>
    <p:sldId id="520" r:id="rId51"/>
    <p:sldId id="307" r:id="rId52"/>
    <p:sldId id="308" r:id="rId53"/>
    <p:sldId id="377" r:id="rId54"/>
    <p:sldId id="480" r:id="rId55"/>
    <p:sldId id="474" r:id="rId56"/>
    <p:sldId id="476" r:id="rId57"/>
    <p:sldId id="477" r:id="rId58"/>
    <p:sldId id="478" r:id="rId59"/>
    <p:sldId id="479" r:id="rId60"/>
    <p:sldId id="314" r:id="rId61"/>
    <p:sldId id="315" r:id="rId62"/>
    <p:sldId id="326" r:id="rId63"/>
    <p:sldId id="430" r:id="rId64"/>
  </p:sldIdLst>
  <p:sldSz cx="12192000" cy="6858000"/>
  <p:notesSz cx="6858000" cy="9144000"/>
  <p:embeddedFontLst>
    <p:embeddedFont>
      <p:font typeface="方正公文黑体" panose="02000500000000000000" charset="-122"/>
      <p:regular r:id="rId68"/>
    </p:embeddedFont>
    <p:embeddedFont>
      <p:font typeface="方正黑体简体" panose="03000509000000000000" charset="-122"/>
      <p:regular r:id="rId69"/>
    </p:embeddedFont>
    <p:embeddedFont>
      <p:font typeface="微软雅黑" panose="020B0503020204020204" pitchFamily="34" charset="-122"/>
      <p:regular r:id="rId70"/>
    </p:embeddedFont>
    <p:embeddedFont>
      <p:font typeface="Calibri" panose="020F0502020204030204" pitchFamily="34" charset="0"/>
      <p:regular r:id="rId71"/>
      <p:bold r:id="rId72"/>
      <p:italic r:id="rId73"/>
      <p:boldItalic r:id="rId74"/>
    </p:embeddedFont>
    <p:embeddedFont>
      <p:font typeface="Impact" panose="020B0806030902050204" pitchFamily="34" charset="0"/>
      <p:regular r:id="rId75"/>
    </p:embeddedFont>
    <p:embeddedFont>
      <p:font typeface="黑体" panose="02010609060101010101" charset="-122"/>
      <p:regular r:id="rId76"/>
    </p:embeddedFont>
    <p:embeddedFont>
      <p:font typeface="等线" panose="02010600030101010101" charset="-122"/>
      <p:regular r:id="rId77"/>
    </p:embeddedFont>
  </p:embeddedFontLst>
  <p:custDataLst>
    <p:tags r:id="rId7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7" userDrawn="1">
          <p15:clr>
            <a:srgbClr val="A4A3A4"/>
          </p15:clr>
        </p15:guide>
        <p15:guide id="2" orient="horz" pos="4210" userDrawn="1">
          <p15:clr>
            <a:srgbClr val="A4A3A4"/>
          </p15:clr>
        </p15:guide>
        <p15:guide id="3" pos="155" userDrawn="1">
          <p15:clr>
            <a:srgbClr val="A4A3A4"/>
          </p15:clr>
        </p15:guide>
        <p15:guide id="4" pos="7436" userDrawn="1">
          <p15:clr>
            <a:srgbClr val="A4A3A4"/>
          </p15:clr>
        </p15:guide>
        <p15:guide id="5" orient="horz" pos="386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AAD"/>
    <a:srgbClr val="FDF3D0"/>
    <a:srgbClr val="FCEEBD"/>
    <a:srgbClr val="F7D663"/>
    <a:srgbClr val="FED799"/>
    <a:srgbClr val="FDC367"/>
    <a:srgbClr val="1D91A3"/>
    <a:srgbClr val="FFFFFF"/>
    <a:srgbClr val="B28600"/>
    <a:srgbClr val="2098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67" d="100"/>
          <a:sy n="67" d="100"/>
        </p:scale>
        <p:origin x="516" y="44"/>
      </p:cViewPr>
      <p:guideLst>
        <p:guide orient="horz" pos="117"/>
        <p:guide orient="horz" pos="4210"/>
        <p:guide pos="155"/>
        <p:guide pos="7436"/>
        <p:guide orient="horz" pos="386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8" Type="http://schemas.openxmlformats.org/officeDocument/2006/relationships/tags" Target="tags/tag102.xml"/><Relationship Id="rId77" Type="http://schemas.openxmlformats.org/officeDocument/2006/relationships/font" Target="fonts/font10.fntdata"/><Relationship Id="rId76" Type="http://schemas.openxmlformats.org/officeDocument/2006/relationships/font" Target="fonts/font9.fntdata"/><Relationship Id="rId75" Type="http://schemas.openxmlformats.org/officeDocument/2006/relationships/font" Target="fonts/font8.fntdata"/><Relationship Id="rId74" Type="http://schemas.openxmlformats.org/officeDocument/2006/relationships/font" Target="fonts/font7.fntdata"/><Relationship Id="rId73" Type="http://schemas.openxmlformats.org/officeDocument/2006/relationships/font" Target="fonts/font6.fntdata"/><Relationship Id="rId72" Type="http://schemas.openxmlformats.org/officeDocument/2006/relationships/font" Target="fonts/font5.fntdata"/><Relationship Id="rId71" Type="http://schemas.openxmlformats.org/officeDocument/2006/relationships/font" Target="fonts/font4.fntdata"/><Relationship Id="rId70" Type="http://schemas.openxmlformats.org/officeDocument/2006/relationships/font" Target="fonts/font3.fntdata"/><Relationship Id="rId7" Type="http://schemas.openxmlformats.org/officeDocument/2006/relationships/slide" Target="slides/slide4.xml"/><Relationship Id="rId69" Type="http://schemas.openxmlformats.org/officeDocument/2006/relationships/font" Target="fonts/font2.fntdata"/><Relationship Id="rId68" Type="http://schemas.openxmlformats.org/officeDocument/2006/relationships/font" Target="fonts/font1.fntdata"/><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1.png"/><Relationship Id="rId4" Type="http://schemas.openxmlformats.org/officeDocument/2006/relationships/tags" Target="../tags/tag4.xml"/><Relationship Id="rId3" Type="http://schemas.openxmlformats.org/officeDocument/2006/relationships/slide" Target="../slides/slide3.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6.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424680"/>
            <a:ext cx="12180570" cy="2423795"/>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连接符 5"/>
          <p:cNvCxnSpPr/>
          <p:nvPr userDrawn="1"/>
        </p:nvCxnSpPr>
        <p:spPr>
          <a:xfrm flipH="1">
            <a:off x="0" y="62928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pic>
        <p:nvPicPr>
          <p:cNvPr id="3" name="图片 2"/>
          <p:cNvPicPr>
            <a:picLocks noChangeAspect="1"/>
          </p:cNvPicPr>
          <p:nvPr userDrawn="1">
            <p:custDataLst>
              <p:tags r:id="rId4"/>
            </p:custDataLst>
          </p:nvPr>
        </p:nvPicPr>
        <p:blipFill>
          <a:blip r:embed="rId5"/>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397375"/>
            <a:ext cx="12180570" cy="2451100"/>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65214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pic>
        <p:nvPicPr>
          <p:cNvPr id="3" name="图片 2"/>
          <p:cNvPicPr>
            <a:picLocks noChangeAspect="1"/>
          </p:cNvPicPr>
          <p:nvPr userDrawn="1">
            <p:custDataLst>
              <p:tags r:id="rId3"/>
            </p:custDataLst>
          </p:nvPr>
        </p:nvPicPr>
        <p:blipFill>
          <a:blip r:embed="rId4"/>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5.png"/><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slide" Target="slide22.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5.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5.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slide" Target="slide4.xml"/><Relationship Id="rId6" Type="http://schemas.openxmlformats.org/officeDocument/2006/relationships/image" Target="../media/image7.jpeg"/><Relationship Id="rId5" Type="http://schemas.openxmlformats.org/officeDocument/2006/relationships/image" Target="../media/image3.jpeg"/><Relationship Id="rId4" Type="http://schemas.openxmlformats.org/officeDocument/2006/relationships/tags" Target="../tags/tag17.xml"/><Relationship Id="rId30" Type="http://schemas.openxmlformats.org/officeDocument/2006/relationships/notesSlide" Target="../notesSlides/notesSlide2.xml"/><Relationship Id="rId3" Type="http://schemas.openxmlformats.org/officeDocument/2006/relationships/tags" Target="../tags/tag16.xml"/><Relationship Id="rId29" Type="http://schemas.openxmlformats.org/officeDocument/2006/relationships/slideLayout" Target="../slideLayouts/slideLayout1.xml"/><Relationship Id="rId28" Type="http://schemas.openxmlformats.org/officeDocument/2006/relationships/image" Target="../media/image8.jpeg"/><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slide" Target="slide58.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slide" Target="slide52.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image" Target="../media/image2.png"/><Relationship Id="rId19" Type="http://schemas.openxmlformats.org/officeDocument/2006/relationships/slide" Target="slide49.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28.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slide" Target="slide21.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slide" Target="slide10.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5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6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3.xml"/><Relationship Id="rId2" Type="http://schemas.openxmlformats.org/officeDocument/2006/relationships/tags" Target="../tags/tag63.xml"/><Relationship Id="rId1" Type="http://schemas.openxmlformats.org/officeDocument/2006/relationships/tags" Target="../tags/tag6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6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70.xml"/></Relationships>
</file>

<file path=ppt/slides/_rels/slide43.xml.rels><?xml version="1.0" encoding="UTF-8" standalone="yes"?>
<Relationships xmlns="http://schemas.openxmlformats.org/package/2006/relationships"><Relationship Id="rId7" Type="http://schemas.openxmlformats.org/officeDocument/2006/relationships/notesSlide" Target="../notesSlides/notesSlide42.xml"/><Relationship Id="rId6" Type="http://schemas.openxmlformats.org/officeDocument/2006/relationships/slideLayout" Target="../slideLayouts/slideLayout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slide" Target="slide44.xml"/><Relationship Id="rId2" Type="http://schemas.openxmlformats.org/officeDocument/2006/relationships/tags" Target="../tags/tag72.xml"/><Relationship Id="rId1" Type="http://schemas.openxmlformats.org/officeDocument/2006/relationships/tags" Target="../tags/tag7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6.xml"/><Relationship Id="rId1" Type="http://schemas.openxmlformats.org/officeDocument/2006/relationships/slide" Target="slide43.xml"/></Relationships>
</file>

<file path=ppt/slides/_rels/slide45.xml.rels><?xml version="1.0" encoding="UTF-8" standalone="yes"?>
<Relationships xmlns="http://schemas.openxmlformats.org/package/2006/relationships"><Relationship Id="rId7" Type="http://schemas.openxmlformats.org/officeDocument/2006/relationships/notesSlide" Target="../notesSlides/notesSlide44.xml"/><Relationship Id="rId6" Type="http://schemas.openxmlformats.org/officeDocument/2006/relationships/slideLayout" Target="../slideLayouts/slideLayout5.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 Target="slide4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6" Type="http://schemas.openxmlformats.org/officeDocument/2006/relationships/notesSlide" Target="../notesSlides/notesSlide46.xml"/><Relationship Id="rId5" Type="http://schemas.openxmlformats.org/officeDocument/2006/relationships/slideLayout" Target="../slideLayouts/slideLayout5.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slide" Target="slide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6.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50.xml.rels><?xml version="1.0" encoding="UTF-8" standalone="yes"?>
<Relationships xmlns="http://schemas.openxmlformats.org/package/2006/relationships"><Relationship Id="rId6" Type="http://schemas.openxmlformats.org/officeDocument/2006/relationships/notesSlide" Target="../notesSlides/notesSlide49.xml"/><Relationship Id="rId5" Type="http://schemas.openxmlformats.org/officeDocument/2006/relationships/slideLayout" Target="../slideLayouts/slideLayout4.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6.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3.xml.rels><?xml version="1.0" encoding="UTF-8" standalone="yes"?>
<Relationships xmlns="http://schemas.openxmlformats.org/package/2006/relationships"><Relationship Id="rId7" Type="http://schemas.openxmlformats.org/officeDocument/2006/relationships/notesSlide" Target="../notesSlides/notesSlide52.xml"/><Relationship Id="rId6" Type="http://schemas.openxmlformats.org/officeDocument/2006/relationships/slideLayout" Target="../slideLayouts/slideLayout2.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3.xml"/><Relationship Id="rId2" Type="http://schemas.openxmlformats.org/officeDocument/2006/relationships/tags" Target="../tags/tag91.xml"/><Relationship Id="rId1" Type="http://schemas.openxmlformats.org/officeDocument/2006/relationships/tags" Target="../tags/tag90.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9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tags" Target="../tags/tag9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94.xml"/></Relationships>
</file>

<file path=ppt/slides/_rels/slide58.xml.rels><?xml version="1.0" encoding="UTF-8" standalone="yes"?>
<Relationships xmlns="http://schemas.openxmlformats.org/package/2006/relationships"><Relationship Id="rId7" Type="http://schemas.openxmlformats.org/officeDocument/2006/relationships/notesSlide" Target="../notesSlides/notesSlide57.xml"/><Relationship Id="rId6"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image" Target="../media/image2.png"/><Relationship Id="rId1" Type="http://schemas.openxmlformats.org/officeDocument/2006/relationships/tags" Target="../tags/tag95.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slide" Target="slide6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6.xml"/><Relationship Id="rId1" Type="http://schemas.openxmlformats.org/officeDocument/2006/relationships/slide" Target="slide59.xml"/></Relationships>
</file>

<file path=ppt/slides/_rels/slide61.xml.rels><?xml version="1.0" encoding="UTF-8" standalone="yes"?>
<Relationships xmlns="http://schemas.openxmlformats.org/package/2006/relationships"><Relationship Id="rId9" Type="http://schemas.openxmlformats.org/officeDocument/2006/relationships/notesSlide" Target="../notesSlides/notesSlide60.xml"/><Relationship Id="rId8" Type="http://schemas.openxmlformats.org/officeDocument/2006/relationships/slideLayout" Target="../slideLayouts/slideLayout1.xml"/><Relationship Id="rId7" Type="http://schemas.openxmlformats.org/officeDocument/2006/relationships/image" Target="../media/image5.png"/><Relationship Id="rId6" Type="http://schemas.openxmlformats.org/officeDocument/2006/relationships/tags" Target="../tags/tag101.xml"/><Relationship Id="rId5" Type="http://schemas.openxmlformats.org/officeDocument/2006/relationships/image" Target="../media/image3.jpeg"/><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image" Target="../media/image2.png"/><Relationship Id="rId1" Type="http://schemas.openxmlformats.org/officeDocument/2006/relationships/tags" Target="../tags/tag9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316230" y="2131695"/>
            <a:ext cx="3199765" cy="3026410"/>
          </a:xfrm>
          <a:prstGeom prst="rect">
            <a:avLst/>
          </a:prstGeom>
          <a:noFill/>
          <a:ln w="9525">
            <a:noFill/>
          </a:ln>
        </p:spPr>
      </p:pic>
      <p:sp>
        <p:nvSpPr>
          <p:cNvPr id="45" name="文本框 44"/>
          <p:cNvSpPr txBox="1"/>
          <p:nvPr/>
        </p:nvSpPr>
        <p:spPr>
          <a:xfrm>
            <a:off x="3745865" y="4831715"/>
            <a:ext cx="3808095" cy="429895"/>
          </a:xfrm>
          <a:prstGeom prst="rect">
            <a:avLst/>
          </a:prstGeom>
          <a:noFill/>
        </p:spPr>
        <p:txBody>
          <a:bodyPr wrap="square" rtlCol="0">
            <a:spAutoFit/>
          </a:bodyPr>
          <a:p>
            <a:pPr indent="0" algn="dist" fontAlgn="auto">
              <a:lnSpc>
                <a:spcPct val="110000"/>
              </a:lnSpc>
            </a:pPr>
            <a:r>
              <a:rPr lang="zh-CN" altLang="en-US" sz="2000" b="1">
                <a:latin typeface="微软雅黑" panose="020B0503020204020204" pitchFamily="34" charset="-122"/>
                <a:ea typeface="微软雅黑" panose="020B0503020204020204" pitchFamily="34" charset="-122"/>
              </a:rPr>
              <a:t>主 编 曾 洪 叶海燕 邓蔚琮</a:t>
            </a:r>
            <a:endParaRPr lang="zh-CN" altLang="en-US" sz="2000" b="1">
              <a:latin typeface="微软雅黑" panose="020B0503020204020204" pitchFamily="34" charset="-122"/>
              <a:ea typeface="微软雅黑" panose="020B0503020204020204" pitchFamily="34" charset="-122"/>
            </a:endParaRPr>
          </a:p>
        </p:txBody>
      </p:sp>
      <p:sp>
        <p:nvSpPr>
          <p:cNvPr id="14" name="PA_矩形 259"/>
          <p:cNvSpPr>
            <a:spLocks noChangeArrowheads="1"/>
          </p:cNvSpPr>
          <p:nvPr>
            <p:custDataLst>
              <p:tags r:id="rId7"/>
            </p:custDataLst>
          </p:nvPr>
        </p:nvSpPr>
        <p:spPr bwMode="auto">
          <a:xfrm>
            <a:off x="2801620" y="2793365"/>
            <a:ext cx="6704965" cy="81216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基础模块</a:t>
            </a:r>
            <a:r>
              <a:rPr lang="en-US" altLang="zh-CN"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2</a:t>
            </a: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·单元测试卷</a:t>
            </a:r>
            <a:endPar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endParaRPr>
          </a:p>
        </p:txBody>
      </p:sp>
      <p:sp>
        <p:nvSpPr>
          <p:cNvPr id="12" name="PA_矩形 259"/>
          <p:cNvSpPr>
            <a:spLocks noChangeArrowheads="1"/>
          </p:cNvSpPr>
          <p:nvPr>
            <p:custDataLst>
              <p:tags r:id="rId8"/>
            </p:custDataLst>
          </p:nvPr>
        </p:nvSpPr>
        <p:spPr bwMode="auto">
          <a:xfrm>
            <a:off x="4403725" y="1630045"/>
            <a:ext cx="3500120" cy="110744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rPr>
              <a:t>中职英语</a:t>
            </a:r>
            <a:endPar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endParaRPr>
          </a:p>
        </p:txBody>
      </p:sp>
      <p:pic>
        <p:nvPicPr>
          <p:cNvPr id="2" name="图片 1"/>
          <p:cNvPicPr>
            <a:picLocks noChangeAspect="1"/>
          </p:cNvPicPr>
          <p:nvPr/>
        </p:nvPicPr>
        <p:blipFill>
          <a:blip r:embed="rId9">
            <a:clrChange>
              <a:clrFrom>
                <a:srgbClr val="F4CA54">
                  <a:alpha val="100000"/>
                </a:srgbClr>
              </a:clrFrom>
              <a:clrTo>
                <a:srgbClr val="F4CA54">
                  <a:alpha val="100000"/>
                  <a:alpha val="0"/>
                </a:srgbClr>
              </a:clrTo>
            </a:clrChange>
          </a:blip>
          <a:stretch>
            <a:fillRect/>
          </a:stretch>
        </p:blipFill>
        <p:spPr>
          <a:xfrm>
            <a:off x="7647305" y="379984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arn(inVertical)">
                                      <p:cBhvr>
                                        <p:cTn id="17" dur="500"/>
                                        <p:tgtEl>
                                          <p:spTgt spid="45"/>
                                        </p:tgtEl>
                                      </p:cBhvr>
                                    </p:animEffect>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barn(inVertical)">
                                      <p:cBhvr>
                                        <p:cTn id="21" dur="500"/>
                                        <p:tgtEl>
                                          <p:spTgt spid="104"/>
                                        </p:tgtEl>
                                      </p:cBhvr>
                                    </p:animEffect>
                                  </p:childTnLst>
                                </p:cTn>
                              </p:par>
                              <p:par>
                                <p:cTn id="22" presetID="16" presetClass="entr" presetSubtype="21"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4395470" y="2088515"/>
            <a:ext cx="3175000" cy="1088390"/>
          </a:xfrm>
          <a:prstGeom prst="rect">
            <a:avLst/>
          </a:prstGeom>
          <a:noFill/>
        </p:spPr>
        <p:txBody>
          <a:bodyPr wrap="square" rtlCol="0" anchor="ctr">
            <a:spAutoFit/>
          </a:bodyPr>
          <a:p>
            <a:pPr algn="dist">
              <a:lnSpc>
                <a:spcPct val="120000"/>
              </a:lnSpc>
            </a:pPr>
            <a:r>
              <a:rPr sz="5400" b="1" spc="300" dirty="0">
                <a:latin typeface="+mj-ea"/>
                <a:ea typeface="+mj-ea"/>
              </a:rPr>
              <a:t>Ⅱ. 词汇</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Ⅱ. 词汇（10小题，共20分）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753746" y="1302215"/>
            <a:ext cx="10990580" cy="570865"/>
          </a:xfrm>
          <a:prstGeom prst="rect">
            <a:avLst/>
          </a:prstGeom>
          <a:noFill/>
        </p:spPr>
        <p:txBody>
          <a:bodyPr wrap="square" rtlCol="0" anchor="t">
            <a:spAutoFit/>
          </a:bodyPr>
          <a:lstStyle/>
          <a:p>
            <a:pPr indent="0" algn="just" fontAlgn="auto">
              <a:lnSpc>
                <a:spcPct val="12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52525" y="2427730"/>
            <a:ext cx="11039475"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It’s </a:t>
            </a:r>
            <a:r>
              <a:rPr lang="en-US" altLang="zh-CN" sz="2400" u="sng" dirty="0">
                <a:latin typeface="Times New Roman" panose="02020603050405020304" charset="0"/>
                <a:ea typeface="宋体" panose="02010600030101010101" pitchFamily="2" charset="-122"/>
                <a:cs typeface="Times New Roman" panose="02020603050405020304" charset="0"/>
              </a:rPr>
              <a:t>amazing</a:t>
            </a:r>
            <a:r>
              <a:rPr lang="en-US" altLang="zh-CN" sz="2400" dirty="0">
                <a:latin typeface="Times New Roman" panose="02020603050405020304" charset="0"/>
                <a:ea typeface="宋体" panose="02010600030101010101" pitchFamily="2" charset="-122"/>
                <a:cs typeface="Times New Roman" panose="02020603050405020304" charset="0"/>
              </a:rPr>
              <a:t> how quickly people adapt.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感兴趣的	 B. 令人兴奋的 	C. 美丽的 	D. 令人大为惊奇的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045210" y="253187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【解析】本题考查形容词amazing（令人大为惊奇的）。A项“感兴趣的”译为interested，B项“令人兴奋的”译为exciting，C项“美丽的”译为beautiful。结合句意“人适应环境的速度之快真是惊人”，D项符合句意。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537970"/>
            <a:ext cx="973772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Mary </a:t>
            </a:r>
            <a:r>
              <a:rPr lang="en-US" altLang="zh-CN" sz="2400" u="sng" dirty="0">
                <a:latin typeface="Times New Roman" panose="02020603050405020304" charset="0"/>
                <a:ea typeface="宋体" panose="02010600030101010101" pitchFamily="2" charset="-122"/>
                <a:cs typeface="Times New Roman" panose="02020603050405020304" charset="0"/>
              </a:rPr>
              <a:t>applied</a:t>
            </a:r>
            <a:r>
              <a:rPr lang="en-US" altLang="zh-CN" sz="2400" dirty="0">
                <a:latin typeface="Times New Roman" panose="02020603050405020304" charset="0"/>
                <a:ea typeface="宋体" panose="02010600030101010101" pitchFamily="2" charset="-122"/>
                <a:cs typeface="Times New Roman" panose="02020603050405020304" charset="0"/>
              </a:rPr>
              <a:t> for the job of manager in the company.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拒绝 	B. 申请 	C. 想要	 D. 应用</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61110" y="1613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【解析】本题考查动词apply（申请）。A项“拒绝”译为refuse，C项“想要”译为want，D项“应用”译为apply。结合句意“玛丽申请了公司经理一职”，B项符合句意。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Martha </a:t>
            </a:r>
            <a:r>
              <a:rPr lang="en-US" altLang="zh-CN" sz="2400" u="sng" dirty="0">
                <a:latin typeface="Times New Roman" panose="02020603050405020304" charset="0"/>
                <a:ea typeface="宋体" panose="02010600030101010101" pitchFamily="2" charset="-122"/>
                <a:cs typeface="Times New Roman" panose="02020603050405020304" charset="0"/>
              </a:rPr>
              <a:t>graduated </a:t>
            </a:r>
            <a:r>
              <a:rPr lang="en-US" altLang="zh-CN" sz="2400" dirty="0">
                <a:latin typeface="Times New Roman" panose="02020603050405020304" charset="0"/>
                <a:ea typeface="宋体" panose="02010600030101010101" pitchFamily="2" charset="-122"/>
                <a:cs typeface="Times New Roman" panose="02020603050405020304" charset="0"/>
              </a:rPr>
              <a:t>from high school two years ago.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逐渐 	B. 毕业生 	C. 毕业 	D. 发展</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51255" y="10573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3580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【解析】本题考查动词graduate（毕业）。A项“逐渐”译为gradually，B项“毕业生”译为graduate，D项“发展”译为develop。结合句意“玛莎两年前高中毕业”，C项符合句意。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800" y="105360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I believe that each of us can </a:t>
            </a:r>
            <a:r>
              <a:rPr lang="en-US" altLang="zh-CN" sz="2400" u="sng" dirty="0">
                <a:latin typeface="Times New Roman" panose="02020603050405020304" charset="0"/>
                <a:ea typeface="宋体" panose="02010600030101010101" pitchFamily="2" charset="-122"/>
                <a:cs typeface="Times New Roman" panose="02020603050405020304" charset="0"/>
              </a:rPr>
              <a:t>contribute</a:t>
            </a:r>
            <a:r>
              <a:rPr lang="en-US" altLang="zh-CN" sz="2400" dirty="0">
                <a:latin typeface="Times New Roman" panose="02020603050405020304" charset="0"/>
                <a:ea typeface="宋体" panose="02010600030101010101" pitchFamily="2" charset="-122"/>
                <a:cs typeface="Times New Roman" panose="02020603050405020304" charset="0"/>
              </a:rPr>
              <a:t> to the future of the world.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做出贡献 		B. 捐献 	C. 参与	 D. 增加</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5395" y="1153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【解析】本题考查动词contribute（做出贡献）。B项“捐献”译为donate，C项“参与”译为participate，D项“增加”译为increase。结合句意“我相信我们每一个人都能为世界的未来做出贡献”，A项符合句意。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0960" y="1156970"/>
            <a:ext cx="103746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Their sons </a:t>
            </a:r>
            <a:r>
              <a:rPr lang="en-US" altLang="zh-CN" sz="2400" u="sng" dirty="0">
                <a:latin typeface="Times New Roman" panose="02020603050405020304" charset="0"/>
                <a:ea typeface="宋体" panose="02010600030101010101" pitchFamily="2" charset="-122"/>
                <a:cs typeface="Times New Roman" panose="02020603050405020304" charset="0"/>
              </a:rPr>
              <a:t>were skilled in</a:t>
            </a:r>
            <a:r>
              <a:rPr lang="en-US" altLang="zh-CN" sz="2400" dirty="0">
                <a:latin typeface="Times New Roman" panose="02020603050405020304" charset="0"/>
                <a:ea typeface="宋体" panose="02010600030101010101" pitchFamily="2" charset="-122"/>
                <a:cs typeface="Times New Roman" panose="02020603050405020304" charset="0"/>
              </a:rPr>
              <a:t> five languages.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技术 	B. 精通 	C. 技巧	 D. 丝绸</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4760" y="1218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【解析】本题考查词组be skilled in（精通，擅长，善于）。A项“技术”和C项“技巧”都可以译为skill/technique，D项“丝绸”译为silk。结合句意“他们的儿子精通五种语言”，B项符合句意。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435" y="885190"/>
            <a:ext cx="992505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He’s always been very</a:t>
            </a:r>
            <a:r>
              <a:rPr lang="en-US" altLang="zh-CN" sz="2400" u="sng" dirty="0">
                <a:latin typeface="Times New Roman" panose="02020603050405020304" charset="0"/>
                <a:ea typeface="宋体" panose="02010600030101010101" pitchFamily="2" charset="-122"/>
                <a:cs typeface="Times New Roman" panose="02020603050405020304" charset="0"/>
              </a:rPr>
              <a:t> enthusiastic</a:t>
            </a:r>
            <a:r>
              <a:rPr lang="en-US" altLang="zh-CN" sz="2400" dirty="0">
                <a:latin typeface="Times New Roman" panose="02020603050405020304" charset="0"/>
                <a:ea typeface="宋体" panose="02010600030101010101" pitchFamily="2" charset="-122"/>
                <a:cs typeface="Times New Roman" panose="02020603050405020304" charset="0"/>
              </a:rPr>
              <a:t> about sports.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鼓励	 B. 赋权	 C. 热情的 	D. 培养</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【解析】本题考查形容词enthusiastic（热情的，热心的）。A项“鼓励”译为encourage，B项“赋权”译为empower，D项“培养”译为cultivate。结合句意“他对体育运动一直很有热情”，C项符合句意。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98880" y="1231900"/>
            <a:ext cx="1048766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Please </a:t>
            </a:r>
            <a:r>
              <a:rPr lang="en-US" altLang="zh-CN" sz="2400" u="sng" dirty="0">
                <a:latin typeface="Times New Roman" panose="02020603050405020304" charset="0"/>
                <a:ea typeface="宋体" panose="02010600030101010101" pitchFamily="2" charset="-122"/>
                <a:cs typeface="Times New Roman" panose="02020603050405020304" charset="0"/>
              </a:rPr>
              <a:t>inform </a:t>
            </a:r>
            <a:r>
              <a:rPr lang="en-US" altLang="zh-CN" sz="2400" dirty="0">
                <a:latin typeface="Times New Roman" panose="02020603050405020304" charset="0"/>
                <a:ea typeface="宋体" panose="02010600030101010101" pitchFamily="2" charset="-122"/>
                <a:cs typeface="Times New Roman" panose="02020603050405020304" charset="0"/>
              </a:rPr>
              <a:t>us of any changes of address.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通知	 B. 检举	 C. 了解 	D. 影响</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43000" y="1322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【解析】本题考查动词inform（通知，通告）。B项“检举”译为prosecute，C项“了解”译为understand，D项“影响”译为influence/affect。结合句意“地址若有变动，请随时通知我们”，A项符合句意。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730885" y="122251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We</a:t>
            </a:r>
            <a:r>
              <a:rPr lang="en-US" altLang="zh-CN" sz="2400" u="sng" dirty="0">
                <a:latin typeface="Times New Roman" panose="02020603050405020304" charset="0"/>
                <a:ea typeface="宋体" panose="02010600030101010101" pitchFamily="2" charset="-122"/>
                <a:cs typeface="Times New Roman" panose="02020603050405020304" charset="0"/>
              </a:rPr>
              <a:t> look forward to</a:t>
            </a:r>
            <a:r>
              <a:rPr lang="en-US" altLang="zh-CN" sz="2400" dirty="0">
                <a:latin typeface="Times New Roman" panose="02020603050405020304" charset="0"/>
                <a:ea typeface="宋体" panose="02010600030101010101" pitchFamily="2" charset="-122"/>
                <a:cs typeface="Times New Roman" panose="02020603050405020304" charset="0"/>
              </a:rPr>
              <a:t> hearing from you.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照顾	 B. 寻找 	C. 浏览 	D. 期待</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74370" y="12942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【解析】本题考查动词词组look forward to（盼望，期待）。A项“照顾”译为look after，B项“寻找”译为look for，C项“浏览”译为look over。结合句意“我们期待收到您的回复”，D项符合句意。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Mike is </a:t>
            </a:r>
            <a:r>
              <a:rPr lang="en-US" altLang="zh-CN" sz="2400" u="sng" dirty="0">
                <a:latin typeface="Times New Roman" panose="02020603050405020304" charset="0"/>
                <a:ea typeface="宋体" panose="02010600030101010101" pitchFamily="2" charset="-122"/>
                <a:cs typeface="Times New Roman" panose="02020603050405020304" charset="0"/>
              </a:rPr>
              <a:t>responsible</a:t>
            </a:r>
            <a:r>
              <a:rPr lang="en-US" altLang="zh-CN" sz="2400" dirty="0">
                <a:latin typeface="Times New Roman" panose="02020603050405020304" charset="0"/>
                <a:ea typeface="宋体" panose="02010600030101010101" pitchFamily="2" charset="-122"/>
                <a:cs typeface="Times New Roman" panose="02020603050405020304" charset="0"/>
              </a:rPr>
              <a:t> for designing the entire project.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负责的	 B. 规律的 	C. 舒适的 	D. 守法的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17295" y="9291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【解析】本题考查形容词responsible（负责的）。B项“规律的”译为regular，C项“舒适的”译为comfortable，D项“守法的”译为law-abiding。结合句意“迈克负责设计整个工程”，A项符合句意。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2" name="Title 3"/>
          <p:cNvSpPr txBox="1"/>
          <p:nvPr/>
        </p:nvSpPr>
        <p:spPr>
          <a:xfrm>
            <a:off x="2569210" y="243713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Unit </a:t>
            </a:r>
            <a:r>
              <a:rPr lang="en-US"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4</a:t>
            </a: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单元测试卷</a:t>
            </a:r>
            <a:endPar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9389745" y="270510"/>
            <a:ext cx="2961005" cy="2698750"/>
          </a:xfrm>
          <a:prstGeom prst="rect">
            <a:avLst/>
          </a:prstGeom>
          <a:noFill/>
          <a:ln w="9525">
            <a:noFill/>
          </a:ln>
        </p:spPr>
      </p:pic>
      <p:pic>
        <p:nvPicPr>
          <p:cNvPr id="3" name="图片 2"/>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170815" y="378968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fade">
                                      <p:cBhvr>
                                        <p:cTn id="18" dur="1000"/>
                                        <p:tgtEl>
                                          <p:spTgt spid="104"/>
                                        </p:tgtEl>
                                      </p:cBhvr>
                                    </p:animEffect>
                                    <p:anim calcmode="lin" valueType="num">
                                      <p:cBhvr>
                                        <p:cTn id="19" dur="1000" fill="hold"/>
                                        <p:tgtEl>
                                          <p:spTgt spid="104"/>
                                        </p:tgtEl>
                                        <p:attrNameLst>
                                          <p:attrName>ppt_x</p:attrName>
                                        </p:attrNameLst>
                                      </p:cBhvr>
                                      <p:tavLst>
                                        <p:tav tm="0">
                                          <p:val>
                                            <p:strVal val="#ppt_x"/>
                                          </p:val>
                                        </p:tav>
                                        <p:tav tm="100000">
                                          <p:val>
                                            <p:strVal val="#ppt_x"/>
                                          </p:val>
                                        </p:tav>
                                      </p:tavLst>
                                    </p:anim>
                                    <p:anim calcmode="lin" valueType="num">
                                      <p:cBhvr>
                                        <p:cTn id="2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31215" y="1241425"/>
            <a:ext cx="1062101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Most of the food for the homeless is provided by voluntary </a:t>
            </a:r>
            <a:r>
              <a:rPr lang="en-US" altLang="zh-CN" sz="2400" u="sng" dirty="0">
                <a:latin typeface="Times New Roman" panose="02020603050405020304" charset="0"/>
                <a:ea typeface="宋体" panose="02010600030101010101" pitchFamily="2" charset="-122"/>
                <a:cs typeface="Times New Roman" panose="02020603050405020304" charset="0"/>
              </a:rPr>
              <a:t>organizations</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筹备 	B. 组织	 C. 结构 	D. 群体</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87705" y="131572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【解析】本题考查名词organization（组织）。A项“筹备”译为preparation，C项“结构”译为structure，D项“群体”译为group。结合句意“给无家可归者的大部分食物是由志愿组织提供的”，B项符合句意。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Ⅲ. 完形填空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3920" y="3867150"/>
            <a:ext cx="10554970"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volunteered 	B. had volunteered 	C. volunteer 	D. volunteering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 17. A. especially 	B. especial 		C. special 	D. specially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18. A. for 		B. out 			C. as 		D. 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19. A. take 		B. took 		C. takes 	D. taking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 20. A. others 		B. other 		C. the others 	D. the other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Ⅲ. 完形填空（15小题，共30分）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457835" y="725805"/>
            <a:ext cx="10873105" cy="810260"/>
          </a:xfrm>
          <a:prstGeom prst="rect">
            <a:avLst/>
          </a:prstGeom>
          <a:noFill/>
        </p:spPr>
        <p:txBody>
          <a:bodyPr wrap="square" rtlCol="0" anchor="t">
            <a:spAutoFit/>
          </a:bodyPr>
          <a:lstStyle/>
          <a:p>
            <a:pPr indent="0" algn="just" fontAlgn="auto">
              <a:lnSpc>
                <a:spcPct val="9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513715" y="1494155"/>
            <a:ext cx="11313160" cy="2306955"/>
          </a:xfrm>
          <a:prstGeom prst="rect">
            <a:avLst/>
          </a:prstGeom>
          <a:noFill/>
        </p:spPr>
        <p:txBody>
          <a:bodyPr wrap="square" rtlCol="0" anchor="t">
            <a:spAutoFit/>
          </a:bodyPr>
          <a:lstStyle/>
          <a:p>
            <a:pPr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Suzhou is home to about 17,000 foreign companies and nearly 30,000 foreign residents. Many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with virus prevention work,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when the outbreak led to schools and offices being closed.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Ellen Touchstone had been working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a volunteer at a pandemic testing site for several days. She helped with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temperatures and checking health codes (健康码). Able to speak English, French and German, she helped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residents with language difficulties.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981710" y="3942715"/>
            <a:ext cx="62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83920" y="4376420"/>
            <a:ext cx="727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877560" y="620196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TextBox 4"/>
          <p:cNvSpPr txBox="1"/>
          <p:nvPr>
            <p:custDataLst>
              <p:tags r:id="rId2"/>
            </p:custDataLst>
          </p:nvPr>
        </p:nvSpPr>
        <p:spPr>
          <a:xfrm>
            <a:off x="981710" y="4801235"/>
            <a:ext cx="62992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883920" y="5257165"/>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4"/>
            </p:custDataLst>
          </p:nvPr>
        </p:nvSpPr>
        <p:spPr>
          <a:xfrm>
            <a:off x="883920" y="5659755"/>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51155" y="362585"/>
            <a:ext cx="11489055" cy="5884545"/>
          </a:xfrm>
          <a:prstGeom prst="rect">
            <a:avLst/>
          </a:prstGeom>
          <a:noFill/>
        </p:spPr>
        <p:txBody>
          <a:bodyPr wrap="square">
            <a:spAutoFit/>
          </a:bodyPr>
          <a:lstStyle/>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【解析】本题考查过去完成时。根据下半句when the outbreak led to schools and offices being closed（当疫情暴发导致学校和办公室都被关闭），从句的谓语用的是过去时态，主句要用过去完成时，故本题正确答案为B。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本题考查词义辨析。when引导的是时间状语从句，而副词修饰句子，因此排除B项和C项。A项especially（尤其，特别）和D项specially（专门地，特别，尤其），在非正式文体里，两者可通用，正式文体里常用especially，而此篇文章为新闻报道，属于正式文体，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【解析】本题考查固定搭配。work for sb.意为“为某人工作”，work sb. out意为“了解，理解（某人的性格）”，work as+职业意为“以……身份而工作”，没有work at sb.这个搭配。根据句意“爱伦·塔奇斯通已经在病毒检测点做了几天的志愿者”可知，爱伦·塔奇斯通是以志愿者的身份在工作，故本题正确答案为C。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【解析】本题考查固定搭配的用法。help with doing sth.意为“帮忙做某事”。故本题正确答案为D。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【解析】本题考查词义辨析。A项others（剩余的一些）作名词；B项other（其他的，另外的）是形容词，后接名词；C项the others特指某一范围内的其他人或物，作名词；D项the other（其他的）特指两个中的另一个或两部分中的另一部分，后接名词。根据句意“她帮助其他有语言障碍的居民”，“其他”在这里作形容词，不是特指，故本题正确答案为B。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499963"/>
            <a:ext cx="11276329" cy="2306320"/>
          </a:xfrm>
          <a:prstGeom prst="rect">
            <a:avLst/>
          </a:prstGeom>
          <a:noFill/>
        </p:spPr>
        <p:txBody>
          <a:bodyPr wrap="square" rtlCol="0" anchor="t">
            <a:spAutoFit/>
          </a:bodyPr>
          <a:lstStyle/>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“One hundred years ago, my American grandparents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to Suzhou to serve the community,” she said. “Today, by doing this volunteer work, I kind of feel like I’m doing what they would have wanted me to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Bethany and Jeff Sootheran, have been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in the Chengbang residential community for several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 and both have come out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the city.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397510" y="3121660"/>
            <a:ext cx="9893935"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came 		B. come 	C. go 		 D. went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 22. A. do 		B. did 		C. doing 	 D. done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23. A. live 		B. lives 	C. lived 	 D. living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 24. A. minutes 		B. hours 	C. days	 D. years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25. A. to destroy 	B. destroy 	C. to protect 	 D. protecting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397510" y="317754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397510" y="364363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397510" y="4070985"/>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2"/>
            </p:custDataLst>
          </p:nvPr>
        </p:nvSpPr>
        <p:spPr>
          <a:xfrm>
            <a:off x="335280" y="4489450"/>
            <a:ext cx="89471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335280" y="4906010"/>
            <a:ext cx="83248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5"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386080" y="241935"/>
            <a:ext cx="11506200" cy="6189345"/>
          </a:xfrm>
          <a:prstGeom prst="rect">
            <a:avLst/>
          </a:prstGeom>
          <a:noFill/>
        </p:spPr>
        <p:txBody>
          <a:bodyPr wrap="square">
            <a:spAutoFit/>
          </a:bodyPr>
          <a:lstStyle/>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【解析】本题考查词义辨析与一般过去时。从One hundred years ago（100年前）可判断出，此句用一般过去时，排除B项与C项。从上文可知，爱伦·塔奇斯通在中国做志愿者，这句话是她身在中国说的，所以句意应该是“一百年前，我的美国祖父母来到苏州服务社会”，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【解析】本题考查固定用法want sb. to do sth.（想要某人做某事）。此句的意思是“今天，通过做这些志愿者工作，我有点觉得我在做他们希望我做的事情”，故本题正确答案为A。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【解析】本题考查现在完成进行时have/has been doing，此句的意思是“贝瑟尼和杰夫·瑟兰一直住在城邦社区”。故本题正确答案为D。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【解析】本题考查联系上下文。根据Bethany and Jeff Sootheran, have been living in the Chengbang residential community（贝瑟尼和杰夫·瑟兰一直住在城邦社区）以及下文We’ve chosen ____ Suzhou and this neighborhood our home（我们选择把苏州和这个小区当成家）可判断，他们在苏州住了比较长的时间，对苏州有较深的感情，不是三两天的事。A项minute（分钟），B项hour（小时），C项day（天）表示的时间较短，D项year（年）符合文意，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【解析】本题考查联系上下文及词义辨析。由下文The couple ____ to volunteer when the epidemic first broke out in 2020得知，这对夫妇在2020年疫情第一次暴发时成为志愿者，所以他们出来的目的是保护城市，destroy意为“毁坏”，protect意为“保护”，to do表目的，故本题正确答案为C。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72490" y="357505"/>
            <a:ext cx="10302875" cy="2120900"/>
          </a:xfrm>
          <a:prstGeom prst="rect">
            <a:avLst/>
          </a:prstGeom>
          <a:noFill/>
        </p:spPr>
        <p:txBody>
          <a:bodyPr wrap="square" rtlCol="0" anchor="t">
            <a:spAutoFit/>
          </a:bodyPr>
          <a:lstStyle/>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The couple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26</a:t>
            </a:r>
            <a:r>
              <a:rPr lang="en-US" altLang="zh-CN" sz="2400" dirty="0">
                <a:latin typeface="Times New Roman" panose="02020603050405020304" charset="0"/>
                <a:ea typeface="宋体" panose="02010600030101010101" pitchFamily="2" charset="-122"/>
                <a:cs typeface="Times New Roman" panose="02020603050405020304" charset="0"/>
                <a:sym typeface="+mn-ea"/>
              </a:rPr>
              <a:t> to volunteer when the epidemic first broke out in 2020 by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27 </a:t>
            </a:r>
            <a:r>
              <a:rPr lang="en-US" altLang="zh-CN" sz="2400" dirty="0">
                <a:latin typeface="Times New Roman" panose="02020603050405020304" charset="0"/>
                <a:ea typeface="宋体" panose="02010600030101010101" pitchFamily="2" charset="-122"/>
                <a:cs typeface="Times New Roman" panose="02020603050405020304" charset="0"/>
                <a:sym typeface="+mn-ea"/>
              </a:rPr>
              <a:t>publicize protection information and deliver (送) food. “We’ve chosen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28</a:t>
            </a:r>
            <a:r>
              <a:rPr lang="en-US" altLang="zh-CN" sz="2400" dirty="0">
                <a:latin typeface="Times New Roman" panose="02020603050405020304" charset="0"/>
                <a:ea typeface="宋体" panose="02010600030101010101" pitchFamily="2" charset="-122"/>
                <a:cs typeface="Times New Roman" panose="02020603050405020304" charset="0"/>
                <a:sym typeface="+mn-ea"/>
              </a:rPr>
              <a:t> Suzhou and this neighborhood our home,” Bethany Sootheran said. “The people here have always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29</a:t>
            </a:r>
            <a:r>
              <a:rPr lang="en-US" altLang="zh-CN" sz="2400" dirty="0">
                <a:latin typeface="Times New Roman" panose="02020603050405020304" charset="0"/>
                <a:ea typeface="宋体" panose="02010600030101010101" pitchFamily="2" charset="-122"/>
                <a:cs typeface="Times New Roman" panose="02020603050405020304" charset="0"/>
                <a:sym typeface="+mn-ea"/>
              </a:rPr>
              <a:t> us as family. They have helped us many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30</a:t>
            </a:r>
            <a:r>
              <a:rPr lang="en-US" altLang="zh-CN" sz="2400" dirty="0">
                <a:latin typeface="Times New Roman" panose="02020603050405020304" charset="0"/>
                <a:ea typeface="宋体" panose="02010600030101010101" pitchFamily="2" charset="-122"/>
                <a:cs typeface="Times New Roman" panose="02020603050405020304" charset="0"/>
                <a:sym typeface="+mn-ea"/>
              </a:rPr>
              <a:t> in the past when we truly needed support.”</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p:txBody>
      </p:sp>
      <p:sp>
        <p:nvSpPr>
          <p:cNvPr id="4" name="文本框 3"/>
          <p:cNvSpPr txBox="1"/>
          <p:nvPr/>
        </p:nvSpPr>
        <p:spPr>
          <a:xfrm>
            <a:off x="984885" y="2924810"/>
            <a:ext cx="10387330"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applied	 	B. apply 	 C. applies		D. applying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27. A. help 		B. helping 	 C. helpful 		D. helped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28. A. to make 		B. make 	 C. made 		D. making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29. A. welcome 		B. welcomes	 C. welcoming 	D. welcomed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 30. A. day 		B. times	  C. month 		D. decade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984885" y="3067050"/>
            <a:ext cx="7251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66800" y="3490595"/>
            <a:ext cx="643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600574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1066800" y="392620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1066800" y="4391660"/>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4"/>
            </p:custDataLst>
          </p:nvPr>
        </p:nvSpPr>
        <p:spPr>
          <a:xfrm>
            <a:off x="1066800" y="478472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46405" y="473710"/>
            <a:ext cx="11299190" cy="476948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【解析】本题考查一般过去时。由下文when the epidemic first broke out in 2020可判断，此句用一般过去时，故本题正确答案为A。此句的意思是“在2020年疫情首次暴发时，这对夫妇申请成为志愿者”。</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【解析】本题考查固定用法by doing sth.（通过做某事），此句的意思是“在2020年疫情首次暴发时，这对夫妇申请成为志愿者，帮助宣传防护信息和运送食物”，故本题正确答案为B。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【解析】本题考查固定用法choose to do sth.（选择做某事）。此句的意思是“我们选择把苏州和这个社区当成家……”，故本题正确答案为A。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【解析】本题考查现在完成时的结构have/has done sth.。此句的意思是“这里的人们一像欢迎家人一样欢迎我们”，故本题正确答案为D。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【解析】本题考查many的用法。此句的意思是“过去，在我们真正需要帮助的时候，他们多次帮助过我们”，many修饰复数可数名词，故本题正确答案为B。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Ⅳ. 阅读理解</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Ⅳ. 阅读理解（15小题，共45分）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2" name="文本框 1"/>
          <p:cNvSpPr txBox="1"/>
          <p:nvPr/>
        </p:nvSpPr>
        <p:spPr>
          <a:xfrm>
            <a:off x="609600" y="2461578"/>
            <a:ext cx="11126470" cy="282321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Volunteers are urgently (紧急地) needed in Happy Community due to the sudden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pandemic outbreak.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In order to effectively (有效地) prevent and control the epidemic, we need some people to be volunteers, people who are patient and hard-working, people who are willing to serve the public and people who have a strong sense of discipline (纪律).</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A）阅读下列短文，并做短文后的题目。从四个选项中，选出能回答所提问题或完成所给句子的最佳答案。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5" name="组合 14"/>
          <p:cNvGrpSpPr/>
          <p:nvPr/>
        </p:nvGrpSpPr>
        <p:grpSpPr>
          <a:xfrm>
            <a:off x="2364740" y="852805"/>
            <a:ext cx="8265795" cy="6311900"/>
            <a:chOff x="2856" y="2355"/>
            <a:chExt cx="11600" cy="6892"/>
          </a:xfrm>
        </p:grpSpPr>
        <p:sp>
          <p:nvSpPr>
            <p:cNvPr id="17" name="矩形 16"/>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13" name="文本框 12"/>
          <p:cNvSpPr txBox="1"/>
          <p:nvPr/>
        </p:nvSpPr>
        <p:spPr>
          <a:xfrm>
            <a:off x="4070985" y="93980"/>
            <a:ext cx="5255260" cy="1322070"/>
          </a:xfrm>
          <a:prstGeom prst="rect">
            <a:avLst/>
          </a:prstGeom>
          <a:noFill/>
          <a:effectLst>
            <a:outerShdw blurRad="76200" dir="13500000" sy="23000" kx="1200000" algn="br" rotWithShape="0">
              <a:prstClr val="black">
                <a:alpha val="20000"/>
              </a:prstClr>
            </a:outerShdw>
          </a:effectLst>
        </p:spPr>
        <p:txBody>
          <a:bodyPr wrap="square" rtlCol="0">
            <a:spAutoFit/>
          </a:bodyPr>
          <a:lstStyle/>
          <a:p>
            <a:pPr marR="0" indent="0" algn="dist" defTabSz="914400" fontAlgn="auto">
              <a:lnSpc>
                <a:spcPct val="100000"/>
              </a:lnSpc>
              <a:spcBef>
                <a:spcPts val="0"/>
              </a:spcBef>
              <a:spcAft>
                <a:spcPts val="0"/>
              </a:spcAft>
              <a:buClrTx/>
              <a:buSzTx/>
              <a:buFontTx/>
              <a:buNone/>
              <a:defRPr/>
            </a:pPr>
            <a:r>
              <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rPr>
              <a:t>CONTENTS</a:t>
            </a:r>
            <a:endPar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endParaRPr>
          </a:p>
        </p:txBody>
      </p:sp>
      <p:pic>
        <p:nvPicPr>
          <p:cNvPr id="103" name="图片 102"/>
          <p:cNvPicPr/>
          <p:nvPr/>
        </p:nvPicPr>
        <p:blipFill>
          <a:blip r:embed="rId6">
            <a:clrChange>
              <a:clrFrom>
                <a:srgbClr val="F6F6F6">
                  <a:alpha val="100000"/>
                </a:srgbClr>
              </a:clrFrom>
              <a:clrTo>
                <a:srgbClr val="F6F6F6">
                  <a:alpha val="100000"/>
                  <a:alpha val="0"/>
                </a:srgbClr>
              </a:clrTo>
            </a:clrChange>
          </a:blip>
          <a:stretch>
            <a:fillRect/>
          </a:stretch>
        </p:blipFill>
        <p:spPr>
          <a:xfrm flipH="1">
            <a:off x="10631170" y="772160"/>
            <a:ext cx="647700" cy="1336040"/>
          </a:xfrm>
          <a:prstGeom prst="rect">
            <a:avLst/>
          </a:prstGeom>
          <a:noFill/>
          <a:ln w="9525">
            <a:noFill/>
          </a:ln>
        </p:spPr>
      </p:pic>
      <p:grpSp>
        <p:nvGrpSpPr>
          <p:cNvPr id="45" name="组合 44"/>
          <p:cNvGrpSpPr/>
          <p:nvPr/>
        </p:nvGrpSpPr>
        <p:grpSpPr>
          <a:xfrm>
            <a:off x="5182235" y="2132330"/>
            <a:ext cx="4822190" cy="557530"/>
            <a:chOff x="8147" y="3442"/>
            <a:chExt cx="7594" cy="878"/>
          </a:xfrm>
        </p:grpSpPr>
        <p:sp>
          <p:nvSpPr>
            <p:cNvPr id="16" name="文本框 13"/>
            <p:cNvSpPr txBox="1">
              <a:spLocks noChangeArrowheads="1"/>
            </p:cNvSpPr>
            <p:nvPr/>
          </p:nvSpPr>
          <p:spPr bwMode="auto">
            <a:xfrm>
              <a:off x="9169" y="344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补全对话</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hlinkClick r:id="rId7" action="ppaction://hlinksldjump"/>
              </a:endParaRPr>
            </a:p>
          </p:txBody>
        </p:sp>
        <p:grpSp>
          <p:nvGrpSpPr>
            <p:cNvPr id="23" name="组合 22"/>
            <p:cNvGrpSpPr/>
            <p:nvPr/>
          </p:nvGrpSpPr>
          <p:grpSpPr>
            <a:xfrm>
              <a:off x="8147" y="3442"/>
              <a:ext cx="862" cy="879"/>
              <a:chOff x="7015" y="3282"/>
              <a:chExt cx="1142" cy="1142"/>
            </a:xfrm>
          </p:grpSpPr>
          <p:sp>
            <p:nvSpPr>
              <p:cNvPr id="25" name="Oval 2"/>
              <p:cNvSpPr/>
              <p:nvPr>
                <p:custDataLst>
                  <p:tags r:id="rId8"/>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Freeform 154"/>
              <p:cNvSpPr>
                <a:spLocks noChangeArrowheads="1"/>
              </p:cNvSpPr>
              <p:nvPr>
                <p:custDataLst>
                  <p:tags r:id="rId9"/>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6" name="组合 45"/>
          <p:cNvGrpSpPr/>
          <p:nvPr/>
        </p:nvGrpSpPr>
        <p:grpSpPr>
          <a:xfrm>
            <a:off x="5182235" y="2701925"/>
            <a:ext cx="4822190" cy="558800"/>
            <a:chOff x="8147" y="4339"/>
            <a:chExt cx="7594" cy="880"/>
          </a:xfrm>
        </p:grpSpPr>
        <p:sp>
          <p:nvSpPr>
            <p:cNvPr id="3" name="文本框 13"/>
            <p:cNvSpPr txBox="1">
              <a:spLocks noChangeArrowheads="1"/>
            </p:cNvSpPr>
            <p:nvPr/>
          </p:nvSpPr>
          <p:spPr bwMode="auto">
            <a:xfrm>
              <a:off x="9169" y="4397"/>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词汇</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4" name="组合 23"/>
            <p:cNvGrpSpPr/>
            <p:nvPr/>
          </p:nvGrpSpPr>
          <p:grpSpPr>
            <a:xfrm>
              <a:off x="8147" y="4339"/>
              <a:ext cx="862" cy="879"/>
              <a:chOff x="7015" y="3282"/>
              <a:chExt cx="1142" cy="1142"/>
            </a:xfrm>
          </p:grpSpPr>
          <p:sp>
            <p:nvSpPr>
              <p:cNvPr id="27" name="Oval 2"/>
              <p:cNvSpPr/>
              <p:nvPr>
                <p:custDataLst>
                  <p:tags r:id="rId11"/>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8" name="Freeform 154"/>
              <p:cNvSpPr>
                <a:spLocks noChangeArrowheads="1"/>
              </p:cNvSpPr>
              <p:nvPr>
                <p:custDataLst>
                  <p:tags r:id="rId12"/>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7" name="组合 46"/>
          <p:cNvGrpSpPr/>
          <p:nvPr/>
        </p:nvGrpSpPr>
        <p:grpSpPr>
          <a:xfrm>
            <a:off x="5182235" y="3272155"/>
            <a:ext cx="4822825" cy="558165"/>
            <a:chOff x="8147" y="5237"/>
            <a:chExt cx="7595" cy="879"/>
          </a:xfrm>
        </p:grpSpPr>
        <p:sp>
          <p:nvSpPr>
            <p:cNvPr id="4" name="文本框 13"/>
            <p:cNvSpPr txBox="1">
              <a:spLocks noChangeArrowheads="1"/>
            </p:cNvSpPr>
            <p:nvPr/>
          </p:nvSpPr>
          <p:spPr bwMode="auto">
            <a:xfrm>
              <a:off x="9169" y="5274"/>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III.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完形填空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9" name="组合 28"/>
            <p:cNvGrpSpPr/>
            <p:nvPr/>
          </p:nvGrpSpPr>
          <p:grpSpPr>
            <a:xfrm>
              <a:off x="8147" y="5237"/>
              <a:ext cx="862" cy="879"/>
              <a:chOff x="7015" y="3282"/>
              <a:chExt cx="1142" cy="1142"/>
            </a:xfrm>
          </p:grpSpPr>
          <p:sp>
            <p:nvSpPr>
              <p:cNvPr id="30" name="Oval 2"/>
              <p:cNvSpPr/>
              <p:nvPr>
                <p:custDataLst>
                  <p:tags r:id="rId14"/>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1" name="Freeform 154"/>
              <p:cNvSpPr>
                <a:spLocks noChangeArrowheads="1"/>
              </p:cNvSpPr>
              <p:nvPr>
                <p:custDataLst>
                  <p:tags r:id="rId15"/>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8" name="组合 47"/>
          <p:cNvGrpSpPr/>
          <p:nvPr/>
        </p:nvGrpSpPr>
        <p:grpSpPr>
          <a:xfrm>
            <a:off x="5182235" y="3843020"/>
            <a:ext cx="4831080" cy="558165"/>
            <a:chOff x="8147" y="6136"/>
            <a:chExt cx="7608" cy="879"/>
          </a:xfrm>
        </p:grpSpPr>
        <p:sp>
          <p:nvSpPr>
            <p:cNvPr id="5" name="文本框 13"/>
            <p:cNvSpPr txBox="1">
              <a:spLocks noChangeArrowheads="1"/>
            </p:cNvSpPr>
            <p:nvPr/>
          </p:nvSpPr>
          <p:spPr bwMode="auto">
            <a:xfrm>
              <a:off x="9182" y="6188"/>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IV.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阅读理解</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2" name="组合 31"/>
            <p:cNvGrpSpPr/>
            <p:nvPr/>
          </p:nvGrpSpPr>
          <p:grpSpPr>
            <a:xfrm>
              <a:off x="8147" y="6136"/>
              <a:ext cx="862" cy="879"/>
              <a:chOff x="7015" y="3282"/>
              <a:chExt cx="1142" cy="1142"/>
            </a:xfrm>
          </p:grpSpPr>
          <p:sp>
            <p:nvSpPr>
              <p:cNvPr id="33" name="Oval 2"/>
              <p:cNvSpPr/>
              <p:nvPr>
                <p:custDataLst>
                  <p:tags r:id="rId17"/>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 name="Freeform 154"/>
              <p:cNvSpPr>
                <a:spLocks noChangeArrowheads="1"/>
              </p:cNvSpPr>
              <p:nvPr>
                <p:custDataLst>
                  <p:tags r:id="rId18"/>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9" name="组合 48"/>
          <p:cNvGrpSpPr/>
          <p:nvPr/>
        </p:nvGrpSpPr>
        <p:grpSpPr>
          <a:xfrm>
            <a:off x="5182235" y="4466590"/>
            <a:ext cx="4822825" cy="558165"/>
            <a:chOff x="8147" y="7118"/>
            <a:chExt cx="7595" cy="879"/>
          </a:xfrm>
        </p:grpSpPr>
        <p:sp>
          <p:nvSpPr>
            <p:cNvPr id="6" name="文本框 13"/>
            <p:cNvSpPr txBox="1">
              <a:spLocks noChangeArrowheads="1"/>
            </p:cNvSpPr>
            <p:nvPr/>
          </p:nvSpPr>
          <p:spPr bwMode="auto">
            <a:xfrm>
              <a:off x="9169" y="716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语法填空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5" name="组合 34"/>
            <p:cNvGrpSpPr/>
            <p:nvPr/>
          </p:nvGrpSpPr>
          <p:grpSpPr>
            <a:xfrm>
              <a:off x="8147" y="7118"/>
              <a:ext cx="862" cy="879"/>
              <a:chOff x="7015" y="3282"/>
              <a:chExt cx="1142" cy="1142"/>
            </a:xfrm>
          </p:grpSpPr>
          <p:sp>
            <p:nvSpPr>
              <p:cNvPr id="36" name="Oval 2"/>
              <p:cNvSpPr/>
              <p:nvPr>
                <p:custDataLst>
                  <p:tags r:id="rId20"/>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Freeform 154"/>
              <p:cNvSpPr>
                <a:spLocks noChangeArrowheads="1"/>
              </p:cNvSpPr>
              <p:nvPr>
                <p:custDataLst>
                  <p:tags r:id="rId21"/>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0" name="组合 49"/>
          <p:cNvGrpSpPr/>
          <p:nvPr/>
        </p:nvGrpSpPr>
        <p:grpSpPr>
          <a:xfrm>
            <a:off x="5182235" y="5090160"/>
            <a:ext cx="4822825" cy="558165"/>
            <a:chOff x="8147" y="8100"/>
            <a:chExt cx="7595" cy="879"/>
          </a:xfrm>
        </p:grpSpPr>
        <p:sp>
          <p:nvSpPr>
            <p:cNvPr id="7" name="文本框 13">
              <a:hlinkClick r:id="" action="ppaction://noaction"/>
            </p:cNvPr>
            <p:cNvSpPr txBox="1">
              <a:spLocks noChangeArrowheads="1"/>
            </p:cNvSpPr>
            <p:nvPr/>
          </p:nvSpPr>
          <p:spPr bwMode="auto">
            <a:xfrm>
              <a:off x="9169" y="8136"/>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VI.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完成句子</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8" name="组合 37"/>
            <p:cNvGrpSpPr/>
            <p:nvPr/>
          </p:nvGrpSpPr>
          <p:grpSpPr>
            <a:xfrm>
              <a:off x="8147" y="8100"/>
              <a:ext cx="862" cy="879"/>
              <a:chOff x="7015" y="3282"/>
              <a:chExt cx="1142" cy="1142"/>
            </a:xfrm>
          </p:grpSpPr>
          <p:sp>
            <p:nvSpPr>
              <p:cNvPr id="39" name="Oval 2"/>
              <p:cNvSpPr/>
              <p:nvPr>
                <p:custDataLst>
                  <p:tags r:id="rId23"/>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 name="Freeform 154"/>
              <p:cNvSpPr>
                <a:spLocks noChangeArrowheads="1"/>
              </p:cNvSpPr>
              <p:nvPr>
                <p:custDataLst>
                  <p:tags r:id="rId24"/>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1" name="组合 50"/>
          <p:cNvGrpSpPr/>
          <p:nvPr/>
        </p:nvGrpSpPr>
        <p:grpSpPr>
          <a:xfrm>
            <a:off x="5182235" y="5661025"/>
            <a:ext cx="4822190" cy="610870"/>
            <a:chOff x="8147" y="8999"/>
            <a:chExt cx="7594" cy="962"/>
          </a:xfrm>
        </p:grpSpPr>
        <p:sp>
          <p:nvSpPr>
            <p:cNvPr id="8" name="文本框 13"/>
            <p:cNvSpPr txBox="1">
              <a:spLocks noChangeArrowheads="1"/>
            </p:cNvSpPr>
            <p:nvPr/>
          </p:nvSpPr>
          <p:spPr bwMode="auto">
            <a:xfrm>
              <a:off x="9169" y="9139"/>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VII.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应用写作</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41" name="组合 40"/>
            <p:cNvGrpSpPr/>
            <p:nvPr/>
          </p:nvGrpSpPr>
          <p:grpSpPr>
            <a:xfrm>
              <a:off x="8147" y="8999"/>
              <a:ext cx="862" cy="879"/>
              <a:chOff x="7015" y="3282"/>
              <a:chExt cx="1142" cy="1142"/>
            </a:xfrm>
          </p:grpSpPr>
          <p:sp>
            <p:nvSpPr>
              <p:cNvPr id="42" name="Oval 2"/>
              <p:cNvSpPr/>
              <p:nvPr>
                <p:custDataLst>
                  <p:tags r:id="rId26"/>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Freeform 154"/>
              <p:cNvSpPr>
                <a:spLocks noChangeArrowheads="1"/>
              </p:cNvSpPr>
              <p:nvPr>
                <p:custDataLst>
                  <p:tags r:id="rId27"/>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pic>
        <p:nvPicPr>
          <p:cNvPr id="44" name="图片 43"/>
          <p:cNvPicPr/>
          <p:nvPr/>
        </p:nvPicPr>
        <p:blipFill>
          <a:blip r:embed="rId28">
            <a:clrChange>
              <a:clrFrom>
                <a:srgbClr val="F6F6F6">
                  <a:alpha val="100000"/>
                </a:srgbClr>
              </a:clrFrom>
              <a:clrTo>
                <a:srgbClr val="F6F6F6">
                  <a:alpha val="100000"/>
                  <a:alpha val="0"/>
                </a:srgbClr>
              </a:clrTo>
            </a:clrChange>
          </a:blip>
          <a:stretch>
            <a:fillRect/>
          </a:stretch>
        </p:blipFill>
        <p:spPr>
          <a:xfrm>
            <a:off x="229870" y="3540125"/>
            <a:ext cx="4009390" cy="331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fade">
                                      <p:cBhvr>
                                        <p:cTn id="14" dur="1000"/>
                                        <p:tgtEl>
                                          <p:spTgt spid="103"/>
                                        </p:tgtEl>
                                      </p:cBhvr>
                                    </p:animEffect>
                                    <p:anim calcmode="lin" valueType="num">
                                      <p:cBhvr>
                                        <p:cTn id="15" dur="1000" fill="hold"/>
                                        <p:tgtEl>
                                          <p:spTgt spid="103"/>
                                        </p:tgtEl>
                                        <p:attrNameLst>
                                          <p:attrName>ppt_x</p:attrName>
                                        </p:attrNameLst>
                                      </p:cBhvr>
                                      <p:tavLst>
                                        <p:tav tm="0">
                                          <p:val>
                                            <p:strVal val="#ppt_x"/>
                                          </p:val>
                                        </p:tav>
                                        <p:tav tm="100000">
                                          <p:val>
                                            <p:strVal val="#ppt_x"/>
                                          </p:val>
                                        </p:tav>
                                      </p:tavLst>
                                    </p:anim>
                                    <p:anim calcmode="lin" valueType="num">
                                      <p:cBhvr>
                                        <p:cTn id="16" dur="1000" fill="hold"/>
                                        <p:tgtEl>
                                          <p:spTgt spid="10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ppt_y</p:attrName>
                                        </p:attrNameLst>
                                      </p:cBhvr>
                                      <p:tavLst>
                                        <p:tav tm="0">
                                          <p:val>
                                            <p:strVal val="#ppt_y+#ppt_h*1.125000"/>
                                          </p:val>
                                        </p:tav>
                                        <p:tav tm="100000">
                                          <p:val>
                                            <p:strVal val="#ppt_y"/>
                                          </p:val>
                                        </p:tav>
                                      </p:tavLst>
                                    </p:anim>
                                    <p:animEffect transition="in" filter="wipe(up)">
                                      <p:cBhvr>
                                        <p:cTn id="26" dur="500"/>
                                        <p:tgtEl>
                                          <p:spTgt spid="45"/>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ppt_y</p:attrName>
                                        </p:attrNameLst>
                                      </p:cBhvr>
                                      <p:tavLst>
                                        <p:tav tm="0">
                                          <p:val>
                                            <p:strVal val="#ppt_y+#ppt_h*1.125000"/>
                                          </p:val>
                                        </p:tav>
                                        <p:tav tm="100000">
                                          <p:val>
                                            <p:strVal val="#ppt_y"/>
                                          </p:val>
                                        </p:tav>
                                      </p:tavLst>
                                    </p:anim>
                                    <p:animEffect transition="in" filter="wipe(up)">
                                      <p:cBhvr>
                                        <p:cTn id="31" dur="500"/>
                                        <p:tgtEl>
                                          <p:spTgt spid="4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up)">
                                      <p:cBhvr>
                                        <p:cTn id="36" dur="500"/>
                                        <p:tgtEl>
                                          <p:spTgt spid="47"/>
                                        </p:tgtEl>
                                      </p:cBhvr>
                                    </p:animEffect>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childTnLst>
                          </p:cTn>
                        </p:par>
                        <p:par>
                          <p:cTn id="42" fill="hold">
                            <p:stCondLst>
                              <p:cond delay="3500"/>
                            </p:stCondLst>
                            <p:childTnLst>
                              <p:par>
                                <p:cTn id="43" presetID="12" presetClass="entr" presetSubtype="4"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p:tgtEl>
                                          <p:spTgt spid="49"/>
                                        </p:tgtEl>
                                        <p:attrNameLst>
                                          <p:attrName>ppt_y</p:attrName>
                                        </p:attrNameLst>
                                      </p:cBhvr>
                                      <p:tavLst>
                                        <p:tav tm="0">
                                          <p:val>
                                            <p:strVal val="#ppt_y+#ppt_h*1.125000"/>
                                          </p:val>
                                        </p:tav>
                                        <p:tav tm="100000">
                                          <p:val>
                                            <p:strVal val="#ppt_y"/>
                                          </p:val>
                                        </p:tav>
                                      </p:tavLst>
                                    </p:anim>
                                    <p:animEffect transition="in" filter="wipe(up)">
                                      <p:cBhvr>
                                        <p:cTn id="46" dur="500"/>
                                        <p:tgtEl>
                                          <p:spTgt spid="49"/>
                                        </p:tgtEl>
                                      </p:cBhvr>
                                    </p:animEffect>
                                  </p:childTnLst>
                                </p:cTn>
                              </p:par>
                            </p:childTnLst>
                          </p:cTn>
                        </p:par>
                        <p:par>
                          <p:cTn id="47" fill="hold">
                            <p:stCondLst>
                              <p:cond delay="4000"/>
                            </p:stCondLst>
                            <p:childTnLst>
                              <p:par>
                                <p:cTn id="48" presetID="12" presetClass="entr" presetSubtype="4"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p:tgtEl>
                                          <p:spTgt spid="50"/>
                                        </p:tgtEl>
                                        <p:attrNameLst>
                                          <p:attrName>ppt_y</p:attrName>
                                        </p:attrNameLst>
                                      </p:cBhvr>
                                      <p:tavLst>
                                        <p:tav tm="0">
                                          <p:val>
                                            <p:strVal val="#ppt_y+#ppt_h*1.125000"/>
                                          </p:val>
                                        </p:tav>
                                        <p:tav tm="100000">
                                          <p:val>
                                            <p:strVal val="#ppt_y"/>
                                          </p:val>
                                        </p:tav>
                                      </p:tavLst>
                                    </p:anim>
                                    <p:animEffect transition="in" filter="wipe(up)">
                                      <p:cBhvr>
                                        <p:cTn id="51" dur="500"/>
                                        <p:tgtEl>
                                          <p:spTgt spid="50"/>
                                        </p:tgtEl>
                                      </p:cBhvr>
                                    </p:animEffect>
                                  </p:childTnLst>
                                </p:cTn>
                              </p:par>
                            </p:childTnLst>
                          </p:cTn>
                        </p:par>
                        <p:par>
                          <p:cTn id="52" fill="hold">
                            <p:stCondLst>
                              <p:cond delay="4500"/>
                            </p:stCondLst>
                            <p:childTnLst>
                              <p:par>
                                <p:cTn id="53" presetID="12" presetClass="entr" presetSubtype="4"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p:tgtEl>
                                          <p:spTgt spid="51"/>
                                        </p:tgtEl>
                                        <p:attrNameLst>
                                          <p:attrName>ppt_y</p:attrName>
                                        </p:attrNameLst>
                                      </p:cBhvr>
                                      <p:tavLst>
                                        <p:tav tm="0">
                                          <p:val>
                                            <p:strVal val="#ppt_y+#ppt_h*1.125000"/>
                                          </p:val>
                                        </p:tav>
                                        <p:tav tm="100000">
                                          <p:val>
                                            <p:strVal val="#ppt_y"/>
                                          </p:val>
                                        </p:tav>
                                      </p:tavLst>
                                    </p:anim>
                                    <p:animEffect transition="in" filter="wipe(up)">
                                      <p:cBhvr>
                                        <p:cTn id="5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294640" y="1060133"/>
            <a:ext cx="11546840" cy="4521835"/>
          </a:xfrm>
          <a:prstGeom prst="rect">
            <a:avLst/>
          </a:prstGeom>
          <a:noFill/>
        </p:spPr>
        <p:txBody>
          <a:bodyPr wrap="square" rtlCol="0" anchor="ctr">
            <a:spAutoFit/>
          </a:bodyPr>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The volunteer work includes guiding residents to queue up in an orderly manner and conduct nucleic acid testing (核酸检测) in batches (分批); reminding people to wear masks and keep a safe distance of more than 1 meter; assisting in the on-site disinfection (消毒) work and </a:t>
            </a:r>
            <a:r>
              <a:rPr lang="en-US" altLang="zh-CN" sz="2400" u="sng" dirty="0">
                <a:solidFill>
                  <a:schemeClr val="tx1">
                    <a:lumMod val="75000"/>
                    <a:lumOff val="25000"/>
                  </a:schemeClr>
                </a:solidFill>
                <a:latin typeface="Times New Roman" panose="02020603050405020304" charset="0"/>
                <a:cs typeface="Times New Roman" panose="02020603050405020304" charset="0"/>
                <a:sym typeface="+mn-ea"/>
              </a:rPr>
              <a:t>publicizing</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the knowledge of epidemic prevention and control.</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Anyone who is over 18 years old, in good health, and can speak Chinese or English is welcome to apply for volunteers.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If you are interested and enthusiastic, fill in the electronic application form online. You will be informed when and where to have an interview. We are looking forward to your participation.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Volunteer Service Department of Happy Community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94080" y="1016635"/>
            <a:ext cx="1098613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31. Why are volunteers wanted?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Because there are many volunteers in the community.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Because lots of people want to be volunteers.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Because the sudden epidemic needs to be effectively prevented and controlled.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Because volunteers can do a lot of work.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91210" y="1072515"/>
            <a:ext cx="1030605" cy="466090"/>
          </a:xfrm>
          <a:prstGeom prst="rect">
            <a:avLst/>
          </a:prstGeom>
          <a:noFill/>
        </p:spPr>
        <p:txBody>
          <a:bodyPr wrap="square" rtlCol="0">
            <a:noAutofit/>
          </a:bodyPr>
          <a:lstStyle/>
          <a:p>
            <a:pPr algn="ctr"/>
            <a:r>
              <a:rPr lang="en-US" altLang="zh-CN" sz="2800" dirty="0">
                <a:solidFill>
                  <a:srgbClr val="C00000"/>
                </a:solidFill>
                <a:latin typeface="Times New Roman" panose="02020603050405020304" charset="0"/>
                <a:cs typeface="Times New Roman" panose="02020603050405020304" charset="0"/>
              </a:rPr>
              <a:t>C</a:t>
            </a:r>
            <a:endParaRPr lang="en-US" altLang="zh-CN"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16000" y="448500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【解析】细节判断题。根据第一段Volunteers are urgently needed in Happy Community due to the sudden pandemic outbreak（由于突发疫情，幸福社区急需志愿者）或第二段第一句In order to effectively prevent and control the epidemic, we need some people to be volunteers（为了有效地预防和控制疫情，我们需要志愿者），故此题答案为C。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32. What are the requirements for the volunteers?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They need to be patient and hard-working.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They should like serving the public.</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They should have a strong sense of discipline.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All of the above.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90295" y="110109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90295" y="449135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【解析】细节判断题。根据第二段第一句的后半句people who are patient and hard</a:t>
            </a:r>
            <a:r>
              <a:rPr lang="en-US" sz="2200" dirty="0">
                <a:solidFill>
                  <a:srgbClr val="C00000"/>
                </a:solidFill>
                <a:uFillTx/>
                <a:latin typeface="Times New Roman" panose="02020603050405020304" charset="0"/>
                <a:cs typeface="Times New Roman" panose="02020603050405020304" charset="0"/>
              </a:rPr>
              <a:t>-</a:t>
            </a:r>
            <a:r>
              <a:rPr sz="2200" dirty="0">
                <a:solidFill>
                  <a:srgbClr val="C00000"/>
                </a:solidFill>
                <a:uFillTx/>
                <a:latin typeface="Times New Roman" panose="02020603050405020304" charset="0"/>
                <a:cs typeface="Times New Roman" panose="02020603050405020304" charset="0"/>
              </a:rPr>
              <a:t>working, people who are willing to serve the public and people who have strong sense of discipline可知，志愿者要有耐心，能吃苦，乐于服务大众，有很强的纪律意识，故此题答案为D。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custDataLst>
              <p:tags r:id="rId1"/>
            </p:custDataLst>
          </p:nvPr>
        </p:nvSpPr>
        <p:spPr>
          <a:xfrm>
            <a:off x="1184275" y="744990"/>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33. If Jack becomes a volunteer in Happy Community, what can he help to 	   prevent and control the epidemic?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He can help to keep the traffic in order.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He can help to guide people to queue up in an orderly manner.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He can help to collect plastic bottles.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He can help to protect animals.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82804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089025" y="458025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【解析】细节判断题。根据第三段第一句的guiding residents to queue up in an orderly manner（引导居民有序排队）可知，B项与该段相符合，故此题答案为B。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635"/>
            <a:ext cx="1062101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34. What is the meaning of the underlined word “publicizing” in Paragraph 3?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公众的		 B. 公立的</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公开的 		 D. 宣传</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89025" y="4333240"/>
            <a:ext cx="10013950" cy="149415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a:t>
            </a:r>
            <a:r>
              <a:rPr sz="2200" dirty="0">
                <a:solidFill>
                  <a:srgbClr val="C00000"/>
                </a:solidFill>
                <a:uFillTx/>
                <a:latin typeface="Times New Roman" panose="02020603050405020304" charset="0"/>
                <a:cs typeface="Times New Roman" panose="02020603050405020304" charset="0"/>
                <a:sym typeface="+mn-ea"/>
              </a:rPr>
              <a:t>词义猜测题。根据词缀法，后缀-ize是动词的后缀，而前三个选项为形容词，只有D项是动词，故此题答案为D。</a:t>
            </a:r>
            <a:endParaRPr sz="2200" dirty="0">
              <a:solidFill>
                <a:srgbClr val="C00000"/>
              </a:solidFill>
              <a:uFillTx/>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35. What is the main idea of this passage?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Volunteers can help control the pandemic.</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Volunteers loves helping others.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Everyone can be a volunteer.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If you want to be a volunteer, you need to do a lot of work.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99820" y="110109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94995" y="4347845"/>
            <a:ext cx="10789285"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【解析】主旨大意题。这篇文章主要讲述了由于突发疫情，急需志愿者进行疫情防控，内容包括了志愿者的申请要求、志愿者需做的工作，故此题答案为A。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4825" y="586105"/>
            <a:ext cx="11331575" cy="5029835"/>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An 8-year-old girl, Zhang Xiaoxiao, has moved many Chinese people when she said she would give braised shrimps (油焖虾) from her school lunch to her sick mother, and behind the loving girl is her school principal (校长) who takes good care of students.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Zhang Pengcheng, the school principal, has played an important part in educating such a loving girl. His school has more than 180 students, many of whom are left-behind children (留守儿童). Besides the government subsidies (补贴), Zhang Pengcheng spends his own money buying food, such as shrimps and beef for the children. The school lunch has become the best meal for some children.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He said, “If a child has not received sunshine, how can he/she </a:t>
            </a:r>
            <a:r>
              <a:rPr lang="en-US" altLang="zh-CN" sz="2400" u="sng" dirty="0">
                <a:solidFill>
                  <a:schemeClr val="tx1">
                    <a:lumMod val="75000"/>
                    <a:lumOff val="25000"/>
                  </a:schemeClr>
                </a:solidFill>
                <a:latin typeface="Times New Roman" panose="02020603050405020304" charset="0"/>
                <a:cs typeface="Times New Roman" panose="02020603050405020304" charset="0"/>
              </a:rPr>
              <a:t>light</a:t>
            </a:r>
            <a:r>
              <a:rPr lang="en-US" altLang="zh-CN" sz="2400" dirty="0">
                <a:solidFill>
                  <a:schemeClr val="tx1">
                    <a:lumMod val="75000"/>
                    <a:lumOff val="25000"/>
                  </a:schemeClr>
                </a:solidFill>
                <a:latin typeface="Times New Roman" panose="02020603050405020304" charset="0"/>
                <a:cs typeface="Times New Roman" panose="02020603050405020304" charset="0"/>
              </a:rPr>
              <a:t> others? If he/she has not received love or experienced more love, what can he/she do to love society and others?”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77215" y="1091565"/>
            <a:ext cx="10938510" cy="3636010"/>
          </a:xfrm>
          <a:prstGeom prst="rect">
            <a:avLst/>
          </a:prstGeom>
          <a:noFill/>
        </p:spPr>
        <p:txBody>
          <a:bodyPr wrap="square" rtlCol="0" anchor="ctr">
            <a:spAutoFit/>
          </a:bodyPr>
          <a:lstStyle/>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In the school with 10 faculty members (员工), Zhang Pengcheng even worked as a buyer, electrician and cook, and he also acted as a part-time teacher of Chinese and English, though he’s not an English major. What made Zhang Pengcheng helpless was that the children did not have sports, music and art classes. He expected to have arts and sports teachers in his school.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After Zhang Xiaoxiao’s story attracted public attention, people sent shrimps, new clothes and school things. The school even has a full-time English teacher and three volunteer teachers giving children music and PE classes.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36. Why would Zhang Xiaoxiao give the braised shrimps to her mother?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Because she didn’t like shrimps.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Because her teacher asked her to do so.</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Because her mother was sick and she loved 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Because her mother wanted to eat shrimps.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47370" y="4457065"/>
            <a:ext cx="10650855"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【解析】细节判断题。根据第一段...her sick mother, and behind the loving girl...可知，张笑笑的母亲生病了，而她是个有爱心的女孩。故此题答案为C。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37. How many left-behind children are there in the school?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180. 		B. More than 180.</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10. 			D. Not mentioned.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517390"/>
            <a:ext cx="10013950" cy="234061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【解析】细节判断题。根据第二段第二句His school has more than 180 students, many of whom are left-behind children可知，他所在的学校有180多名学生，其中许多是留守儿童。根据第四段第一句中的In the school with 10 faculty members可知，在校教职工有10人。全文并没有提及留守儿童的具体人数，故此题答案为D。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0" name="文本框 19"/>
          <p:cNvSpPr txBox="1"/>
          <p:nvPr/>
        </p:nvSpPr>
        <p:spPr>
          <a:xfrm>
            <a:off x="4011930" y="2163445"/>
            <a:ext cx="4166870" cy="1088390"/>
          </a:xfrm>
          <a:prstGeom prst="rect">
            <a:avLst/>
          </a:prstGeom>
          <a:noFill/>
        </p:spPr>
        <p:txBody>
          <a:bodyPr wrap="square" rtlCol="0" anchor="ctr">
            <a:spAutoFit/>
          </a:bodyPr>
          <a:lstStyle/>
          <a:p>
            <a:pPr algn="dist">
              <a:lnSpc>
                <a:spcPct val="120000"/>
              </a:lnSpc>
            </a:pPr>
            <a:r>
              <a:rPr lang="en-US" sz="5400" b="1" spc="300" dirty="0">
                <a:latin typeface="+mj-ea"/>
                <a:ea typeface="+mj-ea"/>
              </a:rPr>
              <a:t>I. </a:t>
            </a:r>
            <a:r>
              <a:rPr lang="zh-CN" altLang="en-US" sz="5400" b="1" spc="300" dirty="0">
                <a:latin typeface="+mj-ea"/>
                <a:ea typeface="+mj-ea"/>
              </a:rPr>
              <a:t>补全对话</a:t>
            </a:r>
            <a:endParaRPr lang="zh-CN" altLang="en-US"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996315" y="1079000"/>
            <a:ext cx="10200005" cy="1308735"/>
          </a:xfrm>
          <a:prstGeom prst="rect">
            <a:avLst/>
          </a:prstGeom>
          <a:noFill/>
        </p:spPr>
        <p:txBody>
          <a:bodyPr wrap="square" rtlCol="0" anchor="t">
            <a:spAutoFit/>
          </a:bodyPr>
          <a:lstStyle/>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 38. The underlined word “light” in Paragraph 3 means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A. 光 			B. 电灯</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C. 照亮 		D. 轻的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13130" y="1078865"/>
            <a:ext cx="82486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249555" y="4685665"/>
            <a:ext cx="11680825" cy="1544955"/>
          </a:xfrm>
          <a:prstGeom prst="rect">
            <a:avLst/>
          </a:prstGeom>
          <a:noFill/>
        </p:spPr>
        <p:txBody>
          <a:bodyPr wrap="square" rtlCol="0">
            <a:noAutofit/>
          </a:bodyPr>
          <a:p>
            <a:pPr marL="1151890" indent="-11520170" algn="just" fontAlgn="auto">
              <a:lnSpc>
                <a:spcPts val="3000"/>
              </a:lnSpc>
            </a:pPr>
            <a:r>
              <a:rPr sz="2200" dirty="0">
                <a:solidFill>
                  <a:srgbClr val="C00000"/>
                </a:solidFill>
                <a:uFillTx/>
                <a:latin typeface="Times New Roman" panose="02020603050405020304" charset="0"/>
                <a:cs typeface="Times New Roman" panose="02020603050405020304" charset="0"/>
              </a:rPr>
              <a:t>【解析】词义猜测题。将how can he/she light others还原成陈述句he/she can light others，因为情态动词后接动词原形，而A、B、D选项都不是动词，故此题答案为C。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456825"/>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39. What made Zhang Pengcheng helpless?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Students had no food to eat.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Children did not have sports, music and art classes.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All of the students were left-behind children.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No PE, music or art teachers wanted to come to this school.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84275" y="1550035"/>
            <a:ext cx="656590" cy="37274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【解析】细节判断题。根据第四段第二句What made Zhang Pengcheng helpless was that children did not have sports, music and art classes可知，让张鹏程很无奈的是，孩子们没有体育、音乐和艺术课。故此题答案为B。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472440" y="1183005"/>
            <a:ext cx="11464290"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40. What is the best title for the passage?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Spreading Love.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Volunteer Teachers in Rural Area.</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A Loving Girl.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Sunshine and Love.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7015" y="1241425"/>
            <a:ext cx="11341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72440" y="4545965"/>
            <a:ext cx="10013950" cy="1602105"/>
          </a:xfrm>
          <a:prstGeom prst="rect">
            <a:avLst/>
          </a:prstGeom>
          <a:noFill/>
        </p:spPr>
        <p:txBody>
          <a:bodyPr wrap="square" rtlCol="0">
            <a:noAutofit/>
          </a:bodyPr>
          <a:p>
            <a:pPr marL="1151890" indent="-11520170" algn="just" fontAlgn="auto">
              <a:lnSpc>
                <a:spcPts val="2800"/>
              </a:lnSpc>
            </a:pPr>
            <a:r>
              <a:rPr sz="2200" dirty="0">
                <a:solidFill>
                  <a:srgbClr val="C00000"/>
                </a:solidFill>
                <a:uFillTx/>
                <a:latin typeface="Times New Roman" panose="02020603050405020304" charset="0"/>
                <a:cs typeface="Times New Roman" panose="02020603050405020304" charset="0"/>
              </a:rPr>
              <a:t>【解析】主旨大意题。这篇文章主要阐述了爱心传递：张校长将爱传递给学生，学生将爱传递给父母，而这吸引了更多有爱心的人。故此题答案为A。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675" y="1190308"/>
            <a:ext cx="11341735" cy="212090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As we all know, a lot of selfless people join the organization, China Volunteer Service.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But do you know the logo of this organization?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41______</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 logo is a circle. It is mainly designed with red and white color.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a:t>
            </a:r>
            <a:r>
              <a:rPr lang="en-US" altLang="zh-CN" sz="2400" dirty="0">
                <a:solidFill>
                  <a:schemeClr val="tx1">
                    <a:lumMod val="75000"/>
                    <a:lumOff val="25000"/>
                  </a:schemeClr>
                </a:solidFill>
                <a:latin typeface="Times New Roman" panose="02020603050405020304" charset="0"/>
                <a:cs typeface="Times New Roman" panose="02020603050405020304" charset="0"/>
              </a:rPr>
              <a:t> Around “Zhi”, its Chinese name is on the upper side, and the English name is on the bottom. The logo also has the following characteristics.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51790" y="161290"/>
            <a:ext cx="10923270"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962025" y="3867468"/>
            <a:ext cx="8124190"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It contains rich traditional Chinese culture.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The dove is a messenger of peace, and a symbol of friendship.</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Now, let</a:t>
            </a:r>
            <a:r>
              <a:rPr lang="en-US" altLang="zh-CN" sz="2400" dirty="0" smtClean="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s take a look at it.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Having international elements.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There is a Chinese character </a:t>
            </a:r>
            <a:r>
              <a:rPr lang="en-US" altLang="zh-CN" sz="2400" dirty="0" smtClean="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Zhi</a:t>
            </a:r>
            <a:r>
              <a:rPr lang="en-US" altLang="zh-CN" sz="2400" dirty="0" smtClean="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 in the middle.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6572885" y="157035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9932035" y="199009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356933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【解析】文章结构题。上一句是But do you know the logo of this organization（但是你知道这个组织的标识吗），第二段正是介绍标识的形状、颜色及内容，只有C项Now, Let’s take a look at it（现在，让我们来看一看）可以起到承上启下的作用，故C项为正确答案。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【解析】细节推理题。下一句是Around “Zhi”, its Chinese name is on the upper side, and the English name is on the bottom（围绕“志”字，其中文名称在上方，英文名称在下方）提示上一句是在讲与“Zhi”相关的事，而E项There is a Chinese character “Zhi” in the middle（在中间有一个汉字“志”），符合题意，故E项为正确答案。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4175" y="347345"/>
            <a:ext cx="11242040" cy="333819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Reflecting Chinese characteristics. The logo is based on the Chinese character “Zhi” for voluntary service, with Chinese red as the basic color.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It looks simple and beautiful. And It suggests the volunteer service with Chinese characteristics is thriving with a broad prospect.</a:t>
            </a:r>
            <a:endParaRPr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There are Chinese and English words of “China Volunteer Service” on the logo. And many places are cleverly composed (组成) with the English letter “V”, which is the first letter of the English word “volunteer”. It reflects (反映) communication and integration between Chinese volunteer service and the international community.</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8201025" y="76327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1073150" y="201676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5"/>
            </p:custDataLst>
          </p:nvPr>
        </p:nvSpPr>
        <p:spPr>
          <a:xfrm>
            <a:off x="962025" y="3867468"/>
            <a:ext cx="8124190"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It contains rich traditional Chinese culture.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The dove is a messenger of peace, and a symbol of friendship.</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Now, let</a:t>
            </a:r>
            <a:r>
              <a:rPr lang="en-US" altLang="zh-CN" sz="2400" dirty="0" smtClean="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s take a look at it.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Having international elements.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There is a Chinese character </a:t>
            </a:r>
            <a:r>
              <a:rPr lang="en-US" altLang="zh-CN" sz="2400" dirty="0" smtClean="0">
                <a:solidFill>
                  <a:schemeClr val="tx1">
                    <a:lumMod val="75000"/>
                    <a:lumOff val="25000"/>
                  </a:schemeClr>
                </a:solidFill>
                <a:latin typeface="Times New Roman" panose="02020603050405020304" charset="0"/>
                <a:cs typeface="Times New Roman" panose="02020603050405020304" charset="0"/>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Zhi</a:t>
            </a:r>
            <a:r>
              <a:rPr lang="en-US" altLang="zh-CN" sz="2400" dirty="0" smtClean="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 in the middle.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673100"/>
            <a:ext cx="10854055" cy="504634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【解析】细节推理题。根据第三段第一句Reflecting Chinese characteristics（体现中国特色）可知，本段主旨是中国志愿者服务组织的标识体现了中国特色，所以A项It contains rich traditional Chinese culture（它蕴含着丰富的中国传统文化）为正确答案。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【解析】文章结构题。根据第二段最后一句The logo also has the following characteristics（该标志还具有以下特点）、第三段第一句Reflecting Chinese characteristics（体现中国特色）和第五段第一句Having rich meanings（具有丰富含义）可知，第四段缺的是标识的一个特征，而且这个特征的英语表达为动宾结构，动词是现在分词。D项Having international elements（具有国际元素）符合动宾结构，动词是现在分词。第四段最后一句It reflects communication and integration between Chinese volunteer service and the international community（它体现了中国志愿服务与国际社会的交流与融合）也与D项Having international elements相呼应。故D项为正确答案。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4175" y="955993"/>
            <a:ext cx="11242040" cy="212090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Having rich meanings. The upper part of the word “Zhi” is a flying dove with wings. </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It conveys happiness, friendship, peace and harmony.</a:t>
            </a:r>
            <a:endParaRPr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The whole logo implies holding up dreams and flying dreams with love. It fully shows</a:t>
            </a:r>
            <a:r>
              <a:rPr lang="en-US" sz="2400" dirty="0">
                <a:solidFill>
                  <a:schemeClr val="tx1">
                    <a:lumMod val="75000"/>
                    <a:lumOff val="25000"/>
                  </a:schemeClr>
                </a:solidFill>
                <a:latin typeface="Times New Roman" panose="02020603050405020304" charset="0"/>
                <a:cs typeface="Times New Roman" panose="02020603050405020304" charset="0"/>
              </a:rPr>
              <a:t> the internal requirements of socialist core values (社会主义核心价值观). And it represents the volunteer spirit of dedication, fraternity (友爱), mutual help and progress.</a:t>
            </a:r>
            <a:endParaRPr 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3"/>
            </p:custDataLst>
          </p:nvPr>
        </p:nvSpPr>
        <p:spPr>
          <a:xfrm>
            <a:off x="885825" y="135128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4"/>
            </p:custDataLst>
          </p:nvPr>
        </p:nvSpPr>
        <p:spPr>
          <a:xfrm>
            <a:off x="962025" y="3867468"/>
            <a:ext cx="8124190"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It contains rich traditional Chinese culture.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The dove is a messenger of peace, and a symbol of friendship.</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Now, let</a:t>
            </a:r>
            <a:r>
              <a:rPr lang="en-US" altLang="zh-CN" sz="2400" dirty="0" smtClean="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s take a look at it.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Having international elements.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There is a Chinese character </a:t>
            </a:r>
            <a:r>
              <a:rPr lang="en-US" altLang="zh-CN" sz="2400" dirty="0" smtClean="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Zhi</a:t>
            </a:r>
            <a:r>
              <a:rPr lang="en-US" altLang="zh-CN" sz="2400" dirty="0" smtClean="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 in the middle.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673100"/>
            <a:ext cx="10854055" cy="15684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【解析】细节推理题。上一句The upper part of the word “Zhi” is a flying dove with wings（“志”字的上半部分是一只展翅飞翔的鸽子）和B项The dove is a messenger of peace, and a symbol of friendship（鸽子是和平的使者，友谊的象征）前后意思可以衔接，符合题意，故B项为正确答案。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Ⅴ. 语法填空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51460" y="33020"/>
            <a:ext cx="6214110" cy="530860"/>
          </a:xfrm>
          <a:prstGeom prst="rect">
            <a:avLst/>
          </a:prstGeom>
          <a:noFill/>
        </p:spPr>
        <p:txBody>
          <a:bodyPr wrap="square" rtlCol="0">
            <a:spAutoFit/>
          </a:bodyPr>
          <a:lstStyle/>
          <a:p>
            <a:pPr>
              <a:lnSpc>
                <a:spcPct val="110000"/>
              </a:lnSpc>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Ⅰ. 补全对话（5小题，共10分）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nvSpPr>
        <p:spPr>
          <a:xfrm>
            <a:off x="958850" y="722630"/>
            <a:ext cx="10274300" cy="650875"/>
          </a:xfrm>
          <a:prstGeom prst="rect">
            <a:avLst/>
          </a:prstGeom>
          <a:noFill/>
        </p:spPr>
        <p:txBody>
          <a:bodyPr wrap="square" rtlCol="0" anchor="t">
            <a:spAutoFit/>
          </a:bodyPr>
          <a:lstStyle/>
          <a:p>
            <a:pPr algn="just" fontAlgn="auto">
              <a:lnSpc>
                <a:spcPct val="14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r>
              <a:rPr 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 </a:t>
            </a:r>
            <a:endParaRPr lang="en-US"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1542415" y="1527175"/>
            <a:ext cx="10274300" cy="2968625"/>
          </a:xfrm>
          <a:prstGeom prst="rect">
            <a:avLst/>
          </a:prstGeom>
          <a:noFill/>
        </p:spPr>
        <p:txBody>
          <a:bodyPr wrap="square" rtlCol="0" anchor="t">
            <a:spAutoFit/>
          </a:bodyPr>
          <a:p>
            <a:pPr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      ) 1. M: Have you done any volunteer work before?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  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A. Yes. I am a manager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B. No. I am a teacher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C. Yes. I helped sort the garbage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D. I major in Elementary Education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418167" y="1663315"/>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1018540" y="4500880"/>
            <a:ext cx="10145395"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【解析】根据Have you done any volunteer work before（你以前做过志愿者工作吗）可以判断上句是询问志愿者工作。A项“是的，我是一个经理”，B项“不，我是一个老师”，D项“我的专业是小学教育”，都不符合句意。C项“是的，我帮忙分类垃圾”最符合上下文。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95910" y="110490"/>
            <a:ext cx="12063730" cy="530860"/>
          </a:xfrm>
          <a:prstGeom prst="rect">
            <a:avLst/>
          </a:prstGeom>
          <a:noFill/>
        </p:spPr>
        <p:txBody>
          <a:bodyPr wrap="square" rtlCol="0">
            <a:spAutoFit/>
          </a:bodyPr>
          <a:lstStyle/>
          <a:p>
            <a:pPr algn="l">
              <a:lnSpc>
                <a:spcPct val="11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Ⅴ. 语法填空（5小题，共15分）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5" name="文本框 4"/>
          <p:cNvSpPr txBox="1"/>
          <p:nvPr/>
        </p:nvSpPr>
        <p:spPr>
          <a:xfrm>
            <a:off x="295910" y="723857"/>
            <a:ext cx="11276329" cy="1050290"/>
          </a:xfrm>
          <a:prstGeom prst="rect">
            <a:avLst/>
          </a:prstGeom>
          <a:noFill/>
        </p:spPr>
        <p:txBody>
          <a:bodyPr wrap="square" rtlCol="0" anchor="t">
            <a:spAutoFit/>
          </a:bodyPr>
          <a:lstStyle/>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533400" y="2026920"/>
            <a:ext cx="1132903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Jiang Wenqiang worked as </a:t>
            </a:r>
            <a:r>
              <a:rPr sz="2400" u="sng" dirty="0">
                <a:latin typeface="Times New Roman" panose="02020603050405020304" charset="0"/>
                <a:ea typeface="宋体" panose="02010600030101010101" pitchFamily="2" charset="-122"/>
                <a:cs typeface="Times New Roman" panose="02020603050405020304" charset="0"/>
              </a:rPr>
              <a:t>46</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volunteer at a local quarantine (隔离) hotel in his hometown, northeastern China’s Dalian City, where new cases (病例) was </a:t>
            </a:r>
            <a:r>
              <a:rPr sz="2400" u="sng" dirty="0">
                <a:latin typeface="Times New Roman" panose="02020603050405020304" charset="0"/>
                <a:ea typeface="宋体" panose="02010600030101010101" pitchFamily="2" charset="-122"/>
                <a:cs typeface="Times New Roman" panose="02020603050405020304" charset="0"/>
              </a:rPr>
              <a:t>47</a:t>
            </a:r>
            <a:r>
              <a:rPr lang="en-US" sz="2400" u="sng" dirty="0">
                <a:latin typeface="Times New Roman" panose="02020603050405020304" charset="0"/>
                <a:ea typeface="宋体" panose="02010600030101010101" pitchFamily="2" charset="-122"/>
                <a:cs typeface="Times New Roman" panose="02020603050405020304" charset="0"/>
              </a:rPr>
              <a:t>_        ___  </a:t>
            </a:r>
            <a:r>
              <a:rPr sz="2400" dirty="0">
                <a:latin typeface="Times New Roman" panose="02020603050405020304" charset="0"/>
                <a:ea typeface="宋体" panose="02010600030101010101" pitchFamily="2" charset="-122"/>
                <a:cs typeface="Times New Roman" panose="02020603050405020304" charset="0"/>
              </a:rPr>
              <a:t>(report). As Dalian faced the epidemic again, he decided </a:t>
            </a:r>
            <a:r>
              <a:rPr sz="2400" u="sng" dirty="0">
                <a:latin typeface="Times New Roman" panose="02020603050405020304" charset="0"/>
                <a:ea typeface="宋体" panose="02010600030101010101" pitchFamily="2" charset="-122"/>
                <a:cs typeface="Times New Roman" panose="02020603050405020304" charset="0"/>
              </a:rPr>
              <a:t>48</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(help) since he had the experience of working </a:t>
            </a:r>
            <a:r>
              <a:rPr sz="2400" u="sng" dirty="0">
                <a:latin typeface="Times New Roman" panose="02020603050405020304" charset="0"/>
                <a:ea typeface="宋体" panose="02010600030101010101" pitchFamily="2" charset="-122"/>
                <a:cs typeface="Times New Roman" panose="02020603050405020304" charset="0"/>
              </a:rPr>
              <a:t>49</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a hospital that treated coronavirus (冠状病毒) patients. Putting </a:t>
            </a:r>
            <a:r>
              <a:rPr sz="2400" u="sng" dirty="0">
                <a:latin typeface="Times New Roman" panose="02020603050405020304" charset="0"/>
                <a:ea typeface="宋体" panose="02010600030101010101" pitchFamily="2" charset="-122"/>
                <a:cs typeface="Times New Roman" panose="02020603050405020304" charset="0"/>
              </a:rPr>
              <a:t>50</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the protective clothes once again, he helped deliver meals and did cleaning work at a local quarantine hotel.</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4246880" y="2027555"/>
            <a:ext cx="18338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0327640" y="2426970"/>
            <a:ext cx="16313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reported</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7876484" y="2948847"/>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to help</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3"/>
            </p:custDataLst>
          </p:nvPr>
        </p:nvSpPr>
        <p:spPr>
          <a:xfrm>
            <a:off x="4308419" y="3363502"/>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at/in</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4"/>
            </p:custDataLst>
          </p:nvPr>
        </p:nvSpPr>
        <p:spPr>
          <a:xfrm>
            <a:off x="2781935" y="3791585"/>
            <a:ext cx="125793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on</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3" grpId="0"/>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79755" y="826135"/>
            <a:ext cx="10854055" cy="307657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【解析】本题考查冠词。空格后的volunteer是可数名词，故此题正确答案为a。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【解析】本题考查被动语态。分析句子可知，新病例被报道，故此题正确答案为reported。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【解析】本题考查固定搭配decide to do sth.（决定做某事），故此题正确答案为to help。</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【解析】本题考查介词。在一家医院，可用介词at或in。故此题正确答案为at/in。</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【解析】本题考查固定搭配put on（穿上），故此题正确答案为on。</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sym typeface="+mn-ea"/>
              </a:rPr>
              <a:t>Ⅵ. 完成句子</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792480" y="2144395"/>
            <a:ext cx="11743690" cy="615950"/>
          </a:xfrm>
          <a:prstGeom prst="rect">
            <a:avLst/>
          </a:prstGeom>
          <a:noFill/>
        </p:spPr>
        <p:txBody>
          <a:bodyPr wrap="square" rtlCol="0" anchor="t">
            <a:noAutofit/>
          </a:bodyPr>
          <a:p>
            <a:pPr marL="539750" indent="-53975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51. _________________________________ (我们期待) your participation.</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29540" y="33020"/>
            <a:ext cx="12406630" cy="610870"/>
          </a:xfrm>
          <a:prstGeom prst="rect">
            <a:avLst/>
          </a:prstGeom>
          <a:noFill/>
        </p:spPr>
        <p:txBody>
          <a:bodyPr wrap="square" rtlCol="0">
            <a:spAutoFit/>
          </a:bodyPr>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Ⅵ. 完成句子（5小题，共20分）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custDataLst>
              <p:tags r:id="rId3"/>
            </p:custDataLst>
          </p:nvPr>
        </p:nvSpPr>
        <p:spPr>
          <a:xfrm>
            <a:off x="510457" y="946623"/>
            <a:ext cx="11276329"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4"/>
            </p:custDataLst>
          </p:nvPr>
        </p:nvSpPr>
        <p:spPr>
          <a:xfrm>
            <a:off x="1598295" y="2144395"/>
            <a:ext cx="4692015" cy="460375"/>
          </a:xfrm>
          <a:prstGeom prst="rect">
            <a:avLst/>
          </a:prstGeom>
          <a:noFill/>
        </p:spPr>
        <p:txBody>
          <a:bodyPr wrap="square" rtlCol="0">
            <a:spAutoFit/>
          </a:bodyPr>
          <a:p>
            <a:pPr algn="ctr"/>
            <a:r>
              <a:rPr lang="en-US" sz="2400" dirty="0">
                <a:solidFill>
                  <a:srgbClr val="C00000"/>
                </a:solidFill>
                <a:latin typeface="Times New Roman" panose="02020603050405020304" charset="0"/>
                <a:cs typeface="Times New Roman" panose="02020603050405020304" charset="0"/>
              </a:rPr>
              <a:t>We are looking forward to</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1089025" y="45256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【解析】本题考查固定搭配及现在进行时。“期待”译为look forward to，“我们期待”一般用现在进行时。故本题的正确答案为We are looking forward to。</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9510" y="159462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52. _________________________________ (多好的天气)! Let’s have a picnic.</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1"/>
            </p:custDataLst>
          </p:nvPr>
        </p:nvSpPr>
        <p:spPr>
          <a:xfrm>
            <a:off x="2644775" y="1594485"/>
            <a:ext cx="415163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What a fine day</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【解析】本题考查感叹句的结构。感叹句的一个结构是What +a/an/the+名词，根据中文提示，故本题的正确答案为What a fine day。</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9510" y="1719715"/>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53. I have done some ________________ (志愿者工作) before.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070225" y="1719580"/>
            <a:ext cx="401002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volunteer work</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【解析】本题考查固定用法，“志愿者工作”译为volunteer work，故本题的正确答案为volunteer work。</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79500" y="157938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54. There is something wrong with my computer. Who ____________________ (擅长) repairing computers?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191500" y="1624330"/>
            <a:ext cx="316801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is skilled in / is good at</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【解析】本题考查固定搭配和第三人称单数。“擅长”译为be skilled in / be good at，“谁擅长修电脑”的主语为第三人称单数，谓语动词用is，故本题的正确答案为is skilled in / is good at。</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16000" y="1916430"/>
            <a:ext cx="1078928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55. Summer Palace is famous _______________________ (在国内外).</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971415" y="1916430"/>
            <a:ext cx="287909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at home and abroad</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a:t>
            </a:r>
            <a:r>
              <a:rPr lang="zh-CN" sz="2200" dirty="0">
                <a:solidFill>
                  <a:srgbClr val="C00000"/>
                </a:solidFill>
                <a:uFillTx/>
                <a:latin typeface="Times New Roman" panose="02020603050405020304" charset="0"/>
                <a:cs typeface="Times New Roman" panose="02020603050405020304" charset="0"/>
              </a:rPr>
              <a:t>在</a:t>
            </a:r>
            <a:r>
              <a:rPr sz="2200" dirty="0">
                <a:solidFill>
                  <a:srgbClr val="C00000"/>
                </a:solidFill>
                <a:uFillTx/>
                <a:latin typeface="Times New Roman" panose="02020603050405020304" charset="0"/>
                <a:cs typeface="Times New Roman" panose="02020603050405020304" charset="0"/>
              </a:rPr>
              <a:t>国内外”译为at home and abroad，故本题的正确答案为at home and abroad。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1210945"/>
            <a:ext cx="12191365" cy="3877310"/>
          </a:xfrm>
          <a:prstGeom prst="rect">
            <a:avLst/>
          </a:prstGeom>
        </p:spPr>
      </p:pic>
      <p:sp>
        <p:nvSpPr>
          <p:cNvPr id="2" name="文本框 1"/>
          <p:cNvSpPr txBox="1"/>
          <p:nvPr>
            <p:custDataLst>
              <p:tags r:id="rId3"/>
            </p:custDataLst>
          </p:nvPr>
        </p:nvSpPr>
        <p:spPr>
          <a:xfrm>
            <a:off x="3852545" y="2088515"/>
            <a:ext cx="4914265" cy="1088390"/>
          </a:xfrm>
          <a:prstGeom prst="rect">
            <a:avLst/>
          </a:prstGeom>
          <a:noFill/>
        </p:spPr>
        <p:txBody>
          <a:bodyPr wrap="square" rtlCol="0" anchor="ctr">
            <a:spAutoFit/>
          </a:bodyPr>
          <a:p>
            <a:pPr algn="dist">
              <a:lnSpc>
                <a:spcPct val="120000"/>
              </a:lnSpc>
            </a:pPr>
            <a:r>
              <a:rPr sz="5400" b="1" spc="300" dirty="0">
                <a:latin typeface="+mj-ea"/>
                <a:ea typeface="+mj-ea"/>
              </a:rPr>
              <a:t>Ⅶ. 应用写作</a:t>
            </a:r>
            <a:endParaRPr sz="5400" b="1" spc="300" dirty="0">
              <a:latin typeface="+mj-ea"/>
              <a:ea typeface="+mj-ea"/>
            </a:endParaRPr>
          </a:p>
        </p:txBody>
      </p:sp>
      <p:pic>
        <p:nvPicPr>
          <p:cNvPr id="105" name="图片 104"/>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Ⅶ. 应用写作（1小题，共10分）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矩形 3"/>
          <p:cNvSpPr/>
          <p:nvPr/>
        </p:nvSpPr>
        <p:spPr>
          <a:xfrm>
            <a:off x="718820" y="1163320"/>
            <a:ext cx="10034905" cy="3192780"/>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写作内容】假设你是学校志愿者服务队的队长李华，现需招聘一批志愿者参加养老院的服务活动。请用英语写一则招聘启事，内容包括以下要点：有志愿者服务经验的学生优先；能礼貌耐心地对待老人；乐意做清洁工作；联系人为李华，手机号码为181886612**。</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【写作要求】正文约40个英语单词，文中不可出现你自己的真实姓名、学校名称等信息。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4504054" y="4908854"/>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062355"/>
            <a:ext cx="10274300" cy="319214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What kind of volunteer work do you want to do?</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 like animals, so I want to be a volunteer for protecting animals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B. I kept the traffic in order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I don’t want to be a volunteer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D. I help my mother do housework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27617" y="121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08660" y="4422775"/>
            <a:ext cx="1077468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【解析】根据What kind of volunteer work do you want to do（你想做什么样的志愿者工作）可以得知上句在询问对方想做的志愿者工作，A项“我喜欢动物，所以我想成为一名保护动物的志愿者”最符合上下文。而B项“我维持了交通秩序”的时态是过去时，不符合上文的现在时时态，C项“我不想当志愿者”不符合句意，D项“我帮助妈妈做家务”不属于志愿者工作。因此，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139190" y="1932305"/>
            <a:ext cx="9464040" cy="2749550"/>
          </a:xfrm>
          <a:prstGeom prst="rect">
            <a:avLst/>
          </a:prstGeom>
          <a:noFill/>
        </p:spPr>
        <p:txBody>
          <a:bodyPr wrap="square" rtlCol="0" anchor="ctr">
            <a:spAutoFit/>
          </a:bodyPr>
          <a:lstStyle/>
          <a:p>
            <a:pPr algn="ctr">
              <a:lnSpc>
                <a:spcPct val="120000"/>
              </a:lnSpc>
            </a:pPr>
            <a:r>
              <a:rPr lang="en-US" altLang="zh-CN" sz="2400" dirty="0">
                <a:solidFill>
                  <a:srgbClr val="C00000"/>
                </a:solidFill>
                <a:latin typeface="Times New Roman" panose="02020603050405020304" charset="0"/>
                <a:cs typeface="Times New Roman" panose="02020603050405020304" charset="0"/>
              </a:rPr>
              <a:t>Volunteer Wanted</a:t>
            </a:r>
            <a:endParaRPr lang="en-US" altLang="zh-CN" sz="2400" dirty="0">
              <a:solidFill>
                <a:srgbClr val="C00000"/>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rgbClr val="C00000"/>
                </a:solidFill>
                <a:latin typeface="Times New Roman" panose="02020603050405020304" charset="0"/>
                <a:cs typeface="Times New Roman" panose="02020603050405020304" charset="0"/>
              </a:rPr>
              <a:t>Volunteers are needed to help the elderly in a nursing home. Applicants with voluntary experience are preferred. He/She is expected to treat the elderly politely and patiently and willing to do some cleaning. If you are interested, please call Li Hua at 181886612**.</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School Volunteer Service</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2" name="矩形 1"/>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3" name="PA_矩形 259"/>
          <p:cNvSpPr>
            <a:spLocks noChangeArrowheads="1"/>
          </p:cNvSpPr>
          <p:nvPr>
            <p:custDataLst>
              <p:tags r:id="rId6"/>
            </p:custDataLst>
          </p:nvPr>
        </p:nvSpPr>
        <p:spPr bwMode="auto">
          <a:xfrm>
            <a:off x="3604260" y="2785110"/>
            <a:ext cx="5183505"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fontAlgn="auto">
              <a:spcBef>
                <a:spcPts val="0"/>
              </a:spcBef>
              <a:buNone/>
            </a:pPr>
            <a:r>
              <a:rPr lang="en-US" altLang="zh-CN" sz="6000" b="1" kern="5000" spc="300" dirty="0">
                <a:solidFill>
                  <a:sysClr val="windowText" lastClr="000000"/>
                </a:solidFill>
                <a:cs typeface="Arial" panose="020B0604020202020204" pitchFamily="34" charset="0"/>
              </a:rPr>
              <a:t>Thank you</a:t>
            </a:r>
            <a:r>
              <a:rPr lang="zh-CN" altLang="en-US" sz="6000" b="1" kern="5000" spc="300" dirty="0">
                <a:solidFill>
                  <a:sysClr val="windowText" lastClr="000000"/>
                </a:solidFill>
                <a:cs typeface="Arial" panose="020B0604020202020204" pitchFamily="34" charset="0"/>
              </a:rPr>
              <a:t>！</a:t>
            </a:r>
            <a:endParaRPr lang="zh-CN" altLang="en-US" sz="6000" b="1" kern="5000" spc="300" dirty="0">
              <a:solidFill>
                <a:sysClr val="windowText" lastClr="000000"/>
              </a:solidFill>
              <a:cs typeface="Arial" panose="020B0604020202020204" pitchFamily="34" charset="0"/>
            </a:endParaRPr>
          </a:p>
        </p:txBody>
      </p:sp>
      <p:pic>
        <p:nvPicPr>
          <p:cNvPr id="5" name="图片 4"/>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7647305" y="379984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85215" y="463550"/>
            <a:ext cx="10274300" cy="370903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M: Why do you want to be a volunteer for offering community service for 	       the elderly?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Because I love my grandparents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B. Because I want to make their lives more convenient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Because I hope to help students in rural areas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D. Because I can remind them to wear masks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55675" y="6286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02285" y="4375785"/>
            <a:ext cx="1085723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【解析】根据Why do you want to be a volunteer for offering community service for the elderly（你为什么想成为一名为老年人提供社区服务的志愿者）可以得知上句在询问对方做志愿者的原因。B项“因为我想让他们的生活更方便”最符合上下文，而A项“因为我爱我的祖父母”，C项“因为我希望帮助农村地区的学生”，D项“因为我可以提醒他们戴口罩”均不妥当。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033145" y="1100455"/>
            <a:ext cx="9634220"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What can you help with sea protection activity?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 can do some cleaning in a community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I can guide visitors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 can join the weekly beach clean-up</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I don’t know what to do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1033145" y="1159510"/>
            <a:ext cx="8159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36626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【解析】根据What can you help with sea protection activity（你能为海洋保护活动提供什么帮助）可以判断出志愿者活动与海洋有关。C项“我可以参加每周的海滩大扫除”最符合上下文，而A项“我可以在社区里做一些清洁工作”，B项“我可以给游客当向导”，D项“我不知道该做什么”均不妥当。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1111250"/>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Would you please fill in this application form?</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No 			B. With pleasure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Go ahead 		D. All right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8960" y="11774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984885" y="4338955"/>
            <a:ext cx="10238740" cy="149796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【解析】根据Would you please fill in this application form（请填一下这张申请表，好吗）可以得知上句在请对方填写表格。D项“好的（表示同意，理解或接受）”最符合上下文，而A项“不”，B项“非常乐意（用于回答别人的求助）”，C项“行，可以（用于给别人许可）”均不妥当。因此，答案是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PA" val="v4.0.0"/>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PA" val="v4.0.0"/>
</p:tagLst>
</file>

<file path=ppt/tags/tag102.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OTZhODQ0MzExYTJkODJhZmUzYjhiZjJlMzExMzg5NzMifQ=="/>
  <p:tag name="KSO_WPP_MARK_KEY" val="701d8dcb-fc31-49ff-a5fe-424c51c9548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1D91A3"/>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19637</Words>
  <Application>WPS 演示</Application>
  <PresentationFormat>宽屏</PresentationFormat>
  <Paragraphs>524</Paragraphs>
  <Slides>61</Slides>
  <Notes>76</Notes>
  <HiddenSlides>8</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61</vt:i4>
      </vt:variant>
    </vt:vector>
  </HeadingPairs>
  <TitlesOfParts>
    <vt:vector size="79" baseType="lpstr">
      <vt:lpstr>Arial</vt:lpstr>
      <vt:lpstr>宋体</vt:lpstr>
      <vt:lpstr>Wingdings</vt:lpstr>
      <vt:lpstr>方正公文黑体</vt:lpstr>
      <vt:lpstr>方正黑体简体</vt:lpstr>
      <vt:lpstr>iekie pocangqiong</vt:lpstr>
      <vt:lpstr>微软雅黑</vt:lpstr>
      <vt:lpstr>Calibri</vt:lpstr>
      <vt:lpstr>Impact</vt:lpstr>
      <vt:lpstr>Kozuka Gothic Pro M</vt:lpstr>
      <vt:lpstr>Helvetica-Roman-SemiB</vt:lpstr>
      <vt:lpstr>朗太書体</vt:lpstr>
      <vt:lpstr>SimSun-ExtB</vt:lpstr>
      <vt:lpstr>Times New Roman</vt:lpstr>
      <vt:lpstr>黑体</vt:lpstr>
      <vt:lpstr>Arial Unicode MS</vt:lpstr>
      <vt:lpstr>等线</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139</cp:revision>
  <dcterms:created xsi:type="dcterms:W3CDTF">2021-08-19T06:32:00Z</dcterms:created>
  <dcterms:modified xsi:type="dcterms:W3CDTF">2023-10-09T05:54:05Z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42DC84A8738C4DF8BC801915A5DDE167_13</vt:lpwstr>
  </property>
  <property fmtid="{D5CDD505-2E9C-101B-9397-08002B2CF9AE}" pid="3" name="KSOProductBuildVer">
    <vt:lpwstr>2052-11.1.0.14309</vt:lpwstr>
  </property>
</Properties>
</file>