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34" r:id="rId31"/>
    <p:sldId id="535"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19" r:id="rId52"/>
    <p:sldId id="520" r:id="rId53"/>
    <p:sldId id="307" r:id="rId54"/>
    <p:sldId id="308" r:id="rId55"/>
    <p:sldId id="377"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 userDrawn="1">
          <p15:clr>
            <a:srgbClr val="A4A3A4"/>
          </p15:clr>
        </p15:guide>
        <p15:guide id="2" orient="horz" pos="4210" userDrawn="1">
          <p15:clr>
            <a:srgbClr val="A4A3A4"/>
          </p15:clr>
        </p15:guide>
        <p15:guide id="3" pos="186" userDrawn="1">
          <p15:clr>
            <a:srgbClr val="A4A3A4"/>
          </p15:clr>
        </p15:guide>
        <p15:guide id="4" pos="7362" userDrawn="1">
          <p15:clr>
            <a:srgbClr val="A4A3A4"/>
          </p15:clr>
        </p15:guide>
        <p15:guide id="5" orient="horz" pos="3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52"/>
        <p:guide orient="horz" pos="4210"/>
        <p:guide pos="186"/>
        <p:guide pos="7362"/>
        <p:guide orient="horz" pos="386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0.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slide" Target="slide46.xml"/><Relationship Id="rId2" Type="http://schemas.openxmlformats.org/officeDocument/2006/relationships/tags" Target="../tags/tag70.xml"/><Relationship Id="rId1" Type="http://schemas.openxmlformats.org/officeDocument/2006/relationships/tags" Target="../tags/tag6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5.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ags" Target="../tags/tag8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99.xml"/><Relationship Id="rId5" Type="http://schemas.openxmlformats.org/officeDocument/2006/relationships/image" Target="../media/image3.jpe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png"/><Relationship Id="rId1" Type="http://schemas.openxmlformats.org/officeDocument/2006/relationships/tags" Target="../tags/tag9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pay attention to the </a:t>
            </a:r>
            <a:r>
              <a:rPr lang="en-US" altLang="zh-CN" sz="2400" u="sng" dirty="0">
                <a:latin typeface="Times New Roman" panose="02020603050405020304" charset="0"/>
                <a:ea typeface="宋体" panose="02010600030101010101" pitchFamily="2" charset="-122"/>
                <a:cs typeface="Times New Roman" panose="02020603050405020304" charset="0"/>
              </a:rPr>
              <a:t>major</a:t>
            </a:r>
            <a:r>
              <a:rPr lang="en-US" altLang="zh-CN" sz="2400" dirty="0">
                <a:latin typeface="Times New Roman" panose="02020603050405020304" charset="0"/>
                <a:ea typeface="宋体" panose="02010600030101010101" pitchFamily="2" charset="-122"/>
                <a:cs typeface="Times New Roman" panose="02020603050405020304" charset="0"/>
              </a:rPr>
              <a:t>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主要的	 B. 专业 	C. 主修 	D. 课程</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【解析】本题考查形容词major（主要的，重要的）。A项“主要的”和B项“专业”都可译为major，C项“主修”译为major in，D项“课程”译为course。结合句意“请注意主要问题”，A项符合句意。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Xu Xiake </a:t>
            </a:r>
            <a:r>
              <a:rPr lang="en-US" altLang="zh-CN" sz="2400" u="sng" dirty="0">
                <a:latin typeface="Times New Roman" panose="02020603050405020304" charset="0"/>
                <a:ea typeface="宋体" panose="02010600030101010101" pitchFamily="2" charset="-122"/>
                <a:cs typeface="Times New Roman" panose="02020603050405020304" charset="0"/>
              </a:rPr>
              <a:t>set off </a:t>
            </a:r>
            <a:r>
              <a:rPr lang="en-US" altLang="zh-CN" sz="2400" dirty="0">
                <a:latin typeface="Times New Roman" panose="02020603050405020304" charset="0"/>
                <a:ea typeface="宋体" panose="02010600030101010101" pitchFamily="2" charset="-122"/>
                <a:cs typeface="Times New Roman" panose="02020603050405020304" charset="0"/>
              </a:rPr>
              <a:t>on his first trip at an early 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着手	 B. 离开	 C. 出发	 D. 触发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【解析】本题考查动词词组set off（启程，出发）。A项“着手”译为set about，B项“离开”译为leave/depart，C项“出发”译为set off，D项“触发”译为trigger off。结合句意“徐霞客年少时开启了第一次旅行”，C项符合句意。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1685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went on a long train</a:t>
            </a:r>
            <a:r>
              <a:rPr lang="en-US" altLang="zh-CN" sz="2400" u="sng" dirty="0">
                <a:latin typeface="Times New Roman" panose="02020603050405020304" charset="0"/>
                <a:ea typeface="宋体" panose="02010600030101010101" pitchFamily="2" charset="-122"/>
                <a:cs typeface="Times New Roman" panose="02020603050405020304" charset="0"/>
              </a:rPr>
              <a:t> journey</a:t>
            </a:r>
            <a:r>
              <a:rPr lang="en-US" altLang="zh-CN" sz="2400" dirty="0">
                <a:latin typeface="Times New Roman" panose="02020603050405020304" charset="0"/>
                <a:ea typeface="宋体" panose="02010600030101010101" pitchFamily="2" charset="-122"/>
                <a:cs typeface="Times New Roman" panose="02020603050405020304" charset="0"/>
              </a:rPr>
              <a:t> across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景点	 B. 旅行	 C. 中介 	D. 活动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0139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【解析】本题考查名词journey（旅游，旅行）。A项“景点”译为scenic spot，C项“中介”译为intermediary/agent，D项“活动”译为activity。结合句意“他们乘火车进行了一次横跨中国的长途旅行”，B项符合句意。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Physical </a:t>
            </a:r>
            <a:r>
              <a:rPr lang="en-US" altLang="zh-CN" sz="2400" u="sng" dirty="0">
                <a:latin typeface="Times New Roman" panose="02020603050405020304" charset="0"/>
                <a:ea typeface="宋体" panose="02010600030101010101" pitchFamily="2" charset="-122"/>
                <a:cs typeface="Times New Roman" panose="02020603050405020304" charset="0"/>
              </a:rPr>
              <a:t>fitness</a:t>
            </a:r>
            <a:r>
              <a:rPr lang="en-US" altLang="zh-CN" sz="2400" dirty="0">
                <a:latin typeface="Times New Roman" panose="02020603050405020304" charset="0"/>
                <a:ea typeface="宋体" panose="02010600030101010101" pitchFamily="2" charset="-122"/>
                <a:cs typeface="Times New Roman" panose="02020603050405020304" charset="0"/>
              </a:rPr>
              <a:t> has now become an important part in our daily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合适的	 B. 适合 	C. 符合 	D. 健康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【解析】本题考查名词fitness（健康）。A项“合适的”译为suitable，B项“适合”译为suit/fit，C项“符合”译为accord with / conform to。结合句意“身体健康现已成为我们日常生活中的重要组成部分”，D项符合句意。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They </a:t>
            </a:r>
            <a:r>
              <a:rPr lang="en-US" altLang="zh-CN" sz="2400" u="sng" dirty="0">
                <a:latin typeface="Times New Roman" panose="02020603050405020304" charset="0"/>
                <a:ea typeface="宋体" panose="02010600030101010101" pitchFamily="2" charset="-122"/>
                <a:cs typeface="Times New Roman" panose="02020603050405020304" charset="0"/>
              </a:rPr>
              <a:t>suffer from</a:t>
            </a:r>
            <a:r>
              <a:rPr lang="en-US" altLang="zh-CN" sz="2400" dirty="0">
                <a:latin typeface="Times New Roman" panose="02020603050405020304" charset="0"/>
                <a:ea typeface="宋体" panose="02010600030101010101" pitchFamily="2" charset="-122"/>
                <a:cs typeface="Times New Roman" panose="02020603050405020304" charset="0"/>
              </a:rPr>
              <a:t> health problems and great stress.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患病 	B. 遭受	 C. 没有 	D. 享受</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【解析】本题考查动词词组suffer from（遭受）。A项“患病”译为fall ill / get sick，C项“没有”译为be without，D项“享受”译为enjoy。结合句意“他们遭受健康问题和巨大的压力”，B项符合句意。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It’ll take her time to </a:t>
            </a:r>
            <a:r>
              <a:rPr lang="en-US" altLang="zh-CN" sz="2400" u="sng" dirty="0">
                <a:latin typeface="Times New Roman" panose="02020603050405020304" charset="0"/>
                <a:ea typeface="宋体" panose="02010600030101010101" pitchFamily="2" charset="-122"/>
                <a:cs typeface="Times New Roman" panose="02020603050405020304" charset="0"/>
              </a:rPr>
              <a:t>recover from</a:t>
            </a:r>
            <a:r>
              <a:rPr lang="en-US" altLang="zh-CN" sz="2400" dirty="0">
                <a:latin typeface="Times New Roman" panose="02020603050405020304" charset="0"/>
                <a:ea typeface="宋体" panose="02010600030101010101" pitchFamily="2" charset="-122"/>
                <a:cs typeface="Times New Roman" panose="02020603050405020304" charset="0"/>
              </a:rPr>
              <a:t> the illness.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痊愈	 B. 患上 	C. 饱受 	D. 追回</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【解析】本题考查动词词组recover from（痊愈，恢复健康）。B项“患上”和C项“饱受”都可译为suffer from，D项“追回”译为recover/retrieve。结合句意“她康复需要时间”，A项符合句意。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We have 20 part-time members of </a:t>
            </a:r>
            <a:r>
              <a:rPr lang="en-US" altLang="zh-CN" sz="2400" u="sng" dirty="0">
                <a:latin typeface="Times New Roman" panose="02020603050405020304" charset="0"/>
                <a:ea typeface="宋体" panose="02010600030101010101" pitchFamily="2" charset="-122"/>
                <a:cs typeface="Times New Roman" panose="02020603050405020304" charset="0"/>
              </a:rPr>
              <a:t>staff</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为……配备职员			 B. 开始</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状态 				D. 员工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【解析】本题考查名词staff（全体职工）。A项“为……配备职员”译为动词staff，B项“开始”译为start，C项“状态”译为condition。结合句意“我们有20名兼职员工”，D项符合句意。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This man was not </a:t>
            </a:r>
            <a:r>
              <a:rPr lang="en-US" altLang="zh-CN" sz="2400" u="sng" dirty="0">
                <a:latin typeface="Times New Roman" panose="02020603050405020304" charset="0"/>
                <a:ea typeface="宋体" panose="02010600030101010101" pitchFamily="2" charset="-122"/>
                <a:cs typeface="Times New Roman" panose="02020603050405020304" charset="0"/>
              </a:rPr>
              <a:t>qualified</a:t>
            </a:r>
            <a:r>
              <a:rPr lang="en-US" altLang="zh-CN" sz="2400" dirty="0">
                <a:latin typeface="Times New Roman" panose="02020603050405020304" charset="0"/>
                <a:ea typeface="宋体" panose="02010600030101010101" pitchFamily="2" charset="-122"/>
                <a:cs typeface="Times New Roman" panose="02020603050405020304" charset="0"/>
              </a:rPr>
              <a:t> to drive.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质量 	B. 有资格的 	C. 数量 	D. 量化</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【解析】本题考查形容词qualified（有职业资格的，可胜任的）。A项“质量”译为quality，C项“数量”译为quantity，D项“量化”译为quantification。结合句意“这个男子没有资格开车”，B项符合句意。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Please </a:t>
            </a:r>
            <a:r>
              <a:rPr lang="en-US" altLang="zh-CN" sz="2400" u="sng" dirty="0">
                <a:latin typeface="Times New Roman" panose="02020603050405020304" charset="0"/>
                <a:ea typeface="宋体" panose="02010600030101010101" pitchFamily="2" charset="-122"/>
                <a:cs typeface="Times New Roman" panose="02020603050405020304" charset="0"/>
              </a:rPr>
              <a:t>go through</a:t>
            </a:r>
            <a:r>
              <a:rPr lang="en-US" altLang="zh-CN" sz="2400" dirty="0">
                <a:latin typeface="Times New Roman" panose="02020603050405020304" charset="0"/>
                <a:ea typeface="宋体" panose="02010600030101010101" pitchFamily="2" charset="-122"/>
                <a:cs typeface="Times New Roman" panose="02020603050405020304" charset="0"/>
              </a:rPr>
              <a:t> all the details about checking 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浏览	 B. 穿过	 C. 仔细检查 		D. 记录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88415" y="445135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【解析】本题考查动词词组go through（仔细检查）。A项“浏览”译为look over，B项“穿过”和C项“仔细检查”都可译为go through，D项“记录”译为record。结合句意“请仔细检查入住手续”，C项符合句意。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期中测试卷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Volunteer work can help </a:t>
            </a:r>
            <a:r>
              <a:rPr lang="en-US" altLang="zh-CN" sz="2400" u="sng" dirty="0">
                <a:latin typeface="Times New Roman" panose="02020603050405020304" charset="0"/>
                <a:ea typeface="宋体" panose="02010600030101010101" pitchFamily="2" charset="-122"/>
                <a:cs typeface="Times New Roman" panose="02020603050405020304" charset="0"/>
              </a:rPr>
              <a:t>enrich</a:t>
            </a:r>
            <a:r>
              <a:rPr lang="en-US" altLang="zh-CN" sz="2400" dirty="0">
                <a:latin typeface="Times New Roman" panose="02020603050405020304" charset="0"/>
                <a:ea typeface="宋体" panose="02010600030101010101" pitchFamily="2" charset="-122"/>
                <a:cs typeface="Times New Roman" panose="02020603050405020304" charset="0"/>
              </a:rPr>
              <a:t> life experience.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富有的	 B. 浪费 	C. 使丰富 	D. 贫穷的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7705" y="131572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【解析】本题考查动词enrich（使丰富，使富裕）。A项“富有的”译为rich，B项“浪费”译为waste，D项“贫穷的”译为poor。结合句意“志愿工作有助于丰富生活经历”，C项符合句意。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5970" y="3836353"/>
            <a:ext cx="1055497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with		B. to 			C. for		D. 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got 		B. took 		C. rode 	D. flew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particular 	B. particularly 	C. part 		D. partly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581785"/>
            <a:ext cx="11313160" cy="1568450"/>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Chen Shixin was born in a small village in Sichuan Province in 1999. When he was young, he often helped the family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farm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In middle school, he slept at home to save money, and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 bike more than ten kilometers to and from school every day. This was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hard during winters.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883920" y="394271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86130" y="437642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883920" y="4791710"/>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7530" y="971550"/>
            <a:ext cx="10683875" cy="283527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【解析】本题考查固定搭配。help sb. with sth.意为“帮助某人做某事”，故本题正确答案为A。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【解析】本题考查词义辨析及固定搭配。A项got（原形get）意为“得到，买”，B项took（原形take）意为“带走”，C项rode（原形ride）意为“骑”，D项flew（原形fly）意为“飞”，骑自行车的固定搭配为ride a bike，故本题正确答案为C。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及副词的用法。空格后的hard（艰难的）是形容词，副词修饰形容词，排除A项和C项。B项particularly意为“特别地”，D项partly意为“部分地”。根据句意“冬天骑自行车特别艰难”，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Later, Chen was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to a key high school in Chengdu with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grades. There, he continued living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buying the cheapest set meal in the school canteen. He picked up the tutorial books discarded (扔掉)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his seniors, and read every one of them carefully. Not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he was ranked first in his grade many times.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036570"/>
            <a:ext cx="1065657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applied 		B. collected 	 C. contributed 	 D. admitted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troublesome 	B. excellent 	 C. bad 		 D. terrible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richly		B. rich		 C. frugally		 D. frugal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for 		B. by 		 C. with 		 D.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surprisingly 	B. surprising 	 C. surprised		 D. surprise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436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35280" y="490601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382270"/>
            <a:ext cx="10972800" cy="55797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A项applied（原形apply）意为“申请”，B项collected（原形collect）意为“收集”，C项contributed（原形contribute）意为“做出贡献”，D项admitted（原形admit）意为“承认，接收（入学）”。根据句意“后来，陈时鑫考上了一所重点高中”，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【解析】本题考查词义辨析及联系上下文。A项troublesome意为“令人烦恼的”，B项excellent意为“优秀的，杰出的”，C项bad意为“坏的”，D项terrible意为“令人极不快的；可怕的”。从上文“a key high school”得知陈时鑫考上了一所重点高中，那他的成绩应该是优秀的，故本题正确答案为B。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【解析】本题考查词义辨析及联系上下文。空格前的living是动名词，副词修饰动词，排除B项和D项。A项richly意为“富有地”，C项frugally意为“节俭地”，根据下文buying the cheapest set meal in the school canteen（在学校食堂买最便宜的套餐），此处的意思应是“继续节俭地生活着”，故本题正确答案为C。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【解析】本题考查介词。根据句意“他捡起被前辈扔掉的辅导书”，表被动语态的介词是by，故本题正确答案为B。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【解析】本题考查词性辨析。后半句是完整的句子，根据副词修饰句子，故本题正确答案为A。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17145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Chen Shixin entered Nanjing University in 2018,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24</a:t>
            </a:r>
            <a:r>
              <a:rPr lang="en-US" altLang="zh-CN" sz="2400" dirty="0">
                <a:latin typeface="Times New Roman" panose="02020603050405020304" charset="0"/>
                <a:ea typeface="宋体" panose="02010600030101010101" pitchFamily="2" charset="-122"/>
                <a:cs typeface="Times New Roman" panose="02020603050405020304" charset="0"/>
                <a:sym typeface="+mn-ea"/>
              </a:rPr>
              <a:t> in integrated circuit design and integrated systems. During his four years at university, he has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25</a:t>
            </a:r>
            <a:r>
              <a:rPr lang="en-US" altLang="zh-CN" sz="2400" dirty="0">
                <a:latin typeface="Times New Roman" panose="02020603050405020304" charset="0"/>
                <a:ea typeface="宋体" panose="02010600030101010101" pitchFamily="2" charset="-122"/>
                <a:cs typeface="Times New Roman" panose="02020603050405020304" charset="0"/>
                <a:sym typeface="+mn-ea"/>
              </a:rPr>
              <a:t> many scholarships and got many certificates. With part-time jobs and scholarships, he has been able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for his tuition and living expenses.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4885" y="2971165"/>
            <a:ext cx="954468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major 		B. majored 	C. to major 	D. majoring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applied 		B. won 	C. informed 	D. included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to pay 		B. pay 		C. paying 	D. paid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99770" y="1063625"/>
            <a:ext cx="1045591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【解析】本题考查非谓语动词。该句已经有主动词，那么其他动词要处理成非谓语动词。因为major（主修）是主语主动做的，所以此处应用majoring，故本题正确答案为D。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【解析】本题考查词义辨析及联系下文。A项applied（原形apply）意为“申请”，B项won（原形win）意为“赢”，C项informed（原形inform）意为“通知”，D项included（原形include）意为“包括”，根据下文With part-time jobs and scholarships（有兼职工作和奖学金），所以此处是“赢得了许多奖学金并获得了许多证书”，故本题正确答案为B。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【解析】本题考查固定搭配。be able to do sth.意为“有能力做某事”，故本题正确答案为A。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17145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When he was at university, Chen Shixin was an active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He and his classmates gave lectures and guidance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rural students in mountainous areas. Every time he returned to his hometown, 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to tutor children from the village, and helped many of them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middle schools.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4885" y="2986088"/>
            <a:ext cx="1084643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voluntary 	B. voluntarily 	C. volunteer 		D. voluntarism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away 		B. to 		C. up 			D. 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volunteered 	B. volunteers 	C. will volunteer 	D. has volunteered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get up 		B. get down 	C. get into 		D. get 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473710"/>
            <a:ext cx="11299190" cy="461581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性辨析。句意为“在大学期间，陈时鑫是个积极的志愿者”。A项voluntary（志愿的）为形容词，B项voluntarily（志愿地）为副词，C项volunteer（志愿者）为可数名词，D项voluntarism（志愿主义）为不可数名词。空格前有an，此处需填入一个可数名词，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【解析】本题考查固定搭配。give away意为“赠送”，give sth. to sb.意为“给某人某物”，give up意为“放弃”，give in意为“屈服”，结合句意“他和他的同学在山区给农村学生讲课并提供指导”，故本题正确答案为B。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【解析】本题考查时态。动词returned、helped是过去式，可看出该句用的是过去时，结合句意“每次回到家乡，他都自愿教村里的孩子”，故本题正确答案为A。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【解析】本题考查动词词组。A项get up意为“起来”，B项get down意为“下来”，C项get into意为“进入”，D项get out意为“出去”。根据前半句“每次回到家乡，他都自愿教村里的孩子”，此处的句意为“帮助他们中的许多人进入中学”，故本题正确答案为C。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1617663"/>
            <a:ext cx="11126470" cy="4624070"/>
          </a:xfrm>
          <a:prstGeom prst="rect">
            <a:avLst/>
          </a:prstGeom>
          <a:noFill/>
        </p:spPr>
        <p:txBody>
          <a:bodyPr wrap="square" rtlCol="0" anchor="ctr">
            <a:spAutoFit/>
          </a:bodyPr>
          <a:lstStyle/>
          <a:p>
            <a:pPr>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Beijing Winter Olympic Games showed us that cultural diversity (多样性) can bring strength that can benefit all people. The young generation is bridging the gap to promote global communication.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Trying a different country’s food is a challenge for some people. But many international athletes in the Olympic Games chose to hug the differences.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Malta’s snowboarder Jenise Spiteri is an example. The 29-year-old ate a lot of Chinese snacks in the Olympic village and said the </a:t>
            </a:r>
            <a:r>
              <a:rPr lang="en-US" altLang="zh-CN" sz="2400" i="1" dirty="0">
                <a:solidFill>
                  <a:schemeClr val="tx1">
                    <a:lumMod val="75000"/>
                    <a:lumOff val="25000"/>
                  </a:schemeClr>
                </a:solidFill>
                <a:latin typeface="Times New Roman" panose="02020603050405020304" charset="0"/>
                <a:cs typeface="Times New Roman" panose="02020603050405020304" charset="0"/>
              </a:rPr>
              <a:t>doubao</a:t>
            </a:r>
            <a:r>
              <a:rPr lang="en-US" altLang="zh-CN" sz="2400" dirty="0">
                <a:solidFill>
                  <a:schemeClr val="tx1">
                    <a:lumMod val="75000"/>
                    <a:lumOff val="25000"/>
                  </a:schemeClr>
                </a:solidFill>
                <a:latin typeface="Times New Roman" panose="02020603050405020304" charset="0"/>
                <a:cs typeface="Times New Roman" panose="02020603050405020304" charset="0"/>
              </a:rPr>
              <a:t> (red bean bun) was her favorite. Spiteri put a few in her jacket pocket before the competition. As she waited for her score, Spiteri took a big bite with a huge smile on her face. After this, Chinese Internet users called her “</a:t>
            </a:r>
            <a:r>
              <a:rPr lang="en-US" altLang="zh-CN" sz="2400" i="1" dirty="0">
                <a:solidFill>
                  <a:schemeClr val="tx1">
                    <a:lumMod val="75000"/>
                    <a:lumOff val="25000"/>
                  </a:schemeClr>
                </a:solidFill>
                <a:latin typeface="Times New Roman" panose="02020603050405020304" charset="0"/>
                <a:cs typeface="Times New Roman" panose="02020603050405020304" charset="0"/>
              </a:rPr>
              <a:t>Doubao</a:t>
            </a:r>
            <a:r>
              <a:rPr lang="en-US" altLang="zh-CN" sz="2400" dirty="0">
                <a:solidFill>
                  <a:schemeClr val="tx1">
                    <a:lumMod val="75000"/>
                    <a:lumOff val="25000"/>
                  </a:schemeClr>
                </a:solidFill>
                <a:latin typeface="Times New Roman" panose="02020603050405020304" charset="0"/>
                <a:cs typeface="Times New Roman" panose="02020603050405020304" charset="0"/>
              </a:rPr>
              <a:t> Sister”.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78799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1060133"/>
            <a:ext cx="11546840" cy="452183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Olympic Games also saw young people help and thank others, whatever their cultural background is. Alexandra Pozhidaeva from Russia was a performer in the opening ceremony. The 23-year-old said what impressed her most is the friendliness from the Chinese people. When she and her teammates felt cold during the rehearsal (彩排), some Chinese students from other programs gave their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gloves</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to them even though they didn’t know each other. “At that moment, I was touched and understood the togetherness of the Olympic spirit,” said Pozhidaeva. </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22-year-old student Zeng Kailai also had the feeling. When he worked as a volunteer for the Olympic Games, he received many emblems (徽章) as gifts from athletes to share their thanks for his work.</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94080" y="1016635"/>
            <a:ext cx="1098613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What did the international athletes do with different food in the Olympic 	  	     village?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sent the food to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asked their own cooks to cook the food they like.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threw away the food.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Many of them chose to accept the different food.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1072515"/>
            <a:ext cx="1030605" cy="447675"/>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D</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7548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【解析】细节判断题。根据第二段第二句But many international athletes in the Olympic Games chose to hug the differences可知，在奥运会上，许多国际运动员选择拥抱差异（接受异国美食）。故此题答案为D。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79170" y="1016635"/>
            <a:ext cx="1078928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Why was Jenise Spiteri called “</a:t>
            </a:r>
            <a:r>
              <a:rPr lang="en-US" altLang="zh-CN" sz="2400" i="1" dirty="0">
                <a:latin typeface="Times New Roman" panose="02020603050405020304" charset="0"/>
                <a:ea typeface="宋体" panose="02010600030101010101" pitchFamily="2" charset="-122"/>
                <a:cs typeface="Times New Roman" panose="02020603050405020304" charset="0"/>
              </a:rPr>
              <a:t>Doubao</a:t>
            </a:r>
            <a:r>
              <a:rPr lang="en-US" altLang="zh-CN" sz="2400" dirty="0">
                <a:latin typeface="Times New Roman" panose="02020603050405020304" charset="0"/>
                <a:ea typeface="宋体" panose="02010600030101010101" pitchFamily="2" charset="-122"/>
                <a:cs typeface="Times New Roman" panose="02020603050405020304" charset="0"/>
              </a:rPr>
              <a:t> Sister” by Chinese Internet users?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she liked eating.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a:t>
            </a:r>
            <a:r>
              <a:rPr lang="en-US" altLang="zh-CN" sz="2400" i="1" dirty="0">
                <a:latin typeface="Times New Roman" panose="02020603050405020304" charset="0"/>
                <a:ea typeface="宋体" panose="02010600030101010101" pitchFamily="2" charset="-122"/>
                <a:cs typeface="Times New Roman" panose="02020603050405020304" charset="0"/>
              </a:rPr>
              <a:t>doubao</a:t>
            </a:r>
            <a:r>
              <a:rPr lang="en-US" altLang="zh-CN" sz="2400" dirty="0">
                <a:latin typeface="Times New Roman" panose="02020603050405020304" charset="0"/>
                <a:ea typeface="宋体" panose="02010600030101010101" pitchFamily="2" charset="-122"/>
                <a:cs typeface="Times New Roman" panose="02020603050405020304" charset="0"/>
              </a:rPr>
              <a:t> was her favorite Chinese snack.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she hated </a:t>
            </a:r>
            <a:r>
              <a:rPr lang="en-US" altLang="zh-CN" sz="2400" i="1" dirty="0">
                <a:latin typeface="Times New Roman" panose="02020603050405020304" charset="0"/>
                <a:ea typeface="宋体" panose="02010600030101010101" pitchFamily="2" charset="-122"/>
                <a:cs typeface="Times New Roman" panose="02020603050405020304" charset="0"/>
              </a:rPr>
              <a:t>doubao</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she wished to eat </a:t>
            </a:r>
            <a:r>
              <a:rPr lang="en-US" altLang="zh-CN" sz="2400" i="1" dirty="0">
                <a:latin typeface="Times New Roman" panose="02020603050405020304" charset="0"/>
                <a:ea typeface="宋体" panose="02010600030101010101" pitchFamily="2" charset="-122"/>
                <a:cs typeface="Times New Roman" panose="02020603050405020304" charset="0"/>
              </a:rPr>
              <a:t>doubao</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839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8531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【解析】细节判断题。根据第三段第二句The 29-year-old ate a lot of Chinese snacks in the Olympic village and said the </a:t>
            </a:r>
            <a:r>
              <a:rPr sz="2200" i="1" dirty="0">
                <a:solidFill>
                  <a:srgbClr val="C00000"/>
                </a:solidFill>
                <a:uFillTx/>
                <a:latin typeface="Times New Roman" panose="02020603050405020304" charset="0"/>
                <a:cs typeface="Times New Roman" panose="02020603050405020304" charset="0"/>
              </a:rPr>
              <a:t>doubao </a:t>
            </a:r>
            <a:r>
              <a:rPr sz="2200" dirty="0">
                <a:solidFill>
                  <a:srgbClr val="C00000"/>
                </a:solidFill>
                <a:uFillTx/>
                <a:latin typeface="Times New Roman" panose="02020603050405020304" charset="0"/>
                <a:cs typeface="Times New Roman" panose="02020603050405020304" charset="0"/>
              </a:rPr>
              <a:t>(red bean bun) was her favorite可知，29岁的斯皮泰里在奥运村吃了很多中国小吃，豆包是她的最爱。故此题答案为B。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27760" y="473710"/>
            <a:ext cx="1025652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How did Zeng Kailai feel as a volunteer for the Beijing Winter Olympic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Games?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felt bored.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felt that he was ignored.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was touched.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 was very upset for no one saw his work.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53911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687705" y="3223260"/>
            <a:ext cx="10696575" cy="350393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【解析】推理判断题。根据第四段最后一句At that moment, I was touched and understood the togetherness of the Olympic spirit,” said Pozhidaeva（波芝达耶娃说：“在那一刻，我被感动了，我明白了奥林匹克精神里的团结精神”）及第五段The 22-year-old student Zeng Kailai also had the feeling. When he worked as a volunteer for the Olympic Games, he received many emblems as gifts from athletes to share their thanks for his work（22岁的学生曾恺来也有这种感觉。当他在北京奥运会担任志愿者时，他收到了许多运动员赠送的徽章，以表达对他工作的感谢）可知，曾恺来作为志愿者，本是默默无闻地工作，而运动员们赠送徽章来感谢他的工作，让他也很感动。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The underlined word “gloves” in Paragraph 4 means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手套 		B. 礼物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眼镜 		D. 雨伞</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3535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词义猜测题。根据第四段第四句的前半句When she and her teammates felt cold during the rehearsal可知，她和队友觉得冷，由此猜出中国学生给的是保暖之物。故此题答案为A。</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The passage is probably from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commercial 		B. a tour guide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advertisement 		D. a newspaper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98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【解析】文章出处题。这篇文章主要讲述了年轻的一代在北京冬奥会中拥抱文化差异，弥合距离，促进全球交流，因此最有可能来自新闻报道。故此题答案为D。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1195070"/>
            <a:ext cx="10859770" cy="38119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For some experienced Chinese travelers who have visited many famous places at home and abroad, their focus has </a:t>
            </a:r>
            <a:r>
              <a:rPr lang="en-US" altLang="zh-CN" sz="2400" u="sng" dirty="0">
                <a:solidFill>
                  <a:schemeClr val="tx1">
                    <a:lumMod val="75000"/>
                    <a:lumOff val="25000"/>
                  </a:schemeClr>
                </a:solidFill>
                <a:latin typeface="Times New Roman" panose="02020603050405020304" charset="0"/>
                <a:cs typeface="Times New Roman" panose="02020603050405020304" charset="0"/>
              </a:rPr>
              <a:t>shifted</a:t>
            </a:r>
            <a:r>
              <a:rPr lang="en-US" altLang="zh-CN" sz="2400" dirty="0">
                <a:solidFill>
                  <a:schemeClr val="tx1">
                    <a:lumMod val="75000"/>
                    <a:lumOff val="25000"/>
                  </a:schemeClr>
                </a:solidFill>
                <a:latin typeface="Times New Roman" panose="02020603050405020304" charset="0"/>
                <a:cs typeface="Times New Roman" panose="02020603050405020304" charset="0"/>
              </a:rPr>
              <a:t> toward exploring the domestic routes less traveled and sharing their stories online.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Tuotuo and Susu are known for their videos about less visited destinations (目的地) in China. For example, they visited Laozhai village in Guilin, where there were only about 200 residents (居民). During their travels, Tuotuo and Susu dine with the locals and enjoy rural life. “These travels allow us to meet many interesting Chinese people and experience their lifestyles,” said Tuotuo.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845503"/>
            <a:ext cx="10938510" cy="4521835"/>
          </a:xfrm>
          <a:prstGeom prst="rect">
            <a:avLst/>
          </a:prstGeom>
          <a:noFill/>
        </p:spPr>
        <p:txBody>
          <a:bodyPr wrap="square" rtlCol="0" anchor="ctr">
            <a:spAutoFit/>
          </a:bodyPr>
          <a:lstStyle/>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Like Tuotuo and Susu, Ren Zhongli and Yuan Meng have been posting their travel stories with their 5-year-old son on tourism platforms. “I want to explore less visited places and share our travel experience, so that others can know which destinations are suitable for them and how to better enjoy themselves,” said Ren. On weekends, they drive to Chengdu and explore the surrounding areas. They might camp near Ya’nü Lake (雅女湖) in Meishan City (眉山市), and visit villages for cultural experiences such as pottery (陶艺) and cloth-dying (扎染).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More and more visitors are interested in the local lifestyles and local people. For them, tourism has become a kind of lifestyle, and lifestyle has also become an important part of tourism.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The underlined word “shifted” in Paragraph 1 means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运输 		B. 改变</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指示 		D. 忽略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9820" y="11010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47370" y="4319905"/>
            <a:ext cx="1065085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【解析】词义猜测题。通过比较上文visited many famous places at home and abroad（参观了国内外许多著名景点）和下文exploring the domestic routes less traveled（探索人迹罕至的国内旅游路线）可知，前后不一样，所以shift有“改变”的意思，故此题答案为B。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What are Tuotuo and Susu famous for?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are famous for camping.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are famous for their videos about less traveled places in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are famous for making pottery.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They are famous for cloth-dying.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416425"/>
            <a:ext cx="10013950" cy="23406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【解析】细节判断题。根据第二段第一句Tuotuo and Susu are known for their videos about less visited destinations in China可知，拓拓和素素拍摄人迹罕至的中国旅游目的地的视频，他们因此而闻名，故此题答案为B。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315" y="1079000"/>
            <a:ext cx="10200005"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Where do Ren Zhongli and Yuan Meng want to travel?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They want to travel to famous places in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They want to travel to foreign places of interest.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They want to explore less visited places.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They want to travel to space.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3130" y="1078865"/>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49555" y="4685665"/>
            <a:ext cx="11680825" cy="1544955"/>
          </a:xfrm>
          <a:prstGeom prst="rect">
            <a:avLst/>
          </a:prstGeom>
          <a:noFill/>
        </p:spPr>
        <p:txBody>
          <a:bodyPr wrap="square" rtlCol="0">
            <a:noAutofit/>
          </a:bodyPr>
          <a:p>
            <a:pPr marL="1151890" indent="-11520170" algn="just" fontAlgn="auto">
              <a:lnSpc>
                <a:spcPts val="3000"/>
              </a:lnSpc>
            </a:pPr>
            <a:r>
              <a:rPr sz="2200" dirty="0">
                <a:solidFill>
                  <a:srgbClr val="C00000"/>
                </a:solidFill>
                <a:uFillTx/>
                <a:latin typeface="Times New Roman" panose="02020603050405020304" charset="0"/>
                <a:cs typeface="Times New Roman" panose="02020603050405020304" charset="0"/>
              </a:rPr>
              <a:t>【解析】细节判断题。根据第三段第二句I want to explore less visited places and share our travel experience可知，任中利和袁梦想去探索人迹罕至的地方，并分享他们的旅行经验。故此题答案为C。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are more and more visitors interested in?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Modern cities.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Showing themselves by making videos.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Camping in foreign countries.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local lifestyles and local people.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【解析】细节判断题。根据最后一段第一句More and more visitors are interested in the local lifestyles and local people可知，越来越多的游客对当地的生活方式和当地人感兴趣。故此题答案为D。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What’s the best title for the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Famous Places at Home and Abroad.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Destinations Less Traveled.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Making Pottery.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Dying Cloth.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545965"/>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【解析】主旨大意题。根据中心词法，由第一段的domestic routes less traveled、第二段的less visited destinations和第三段的less visited places可知，此篇文章主要在讲小众旅游（游客罕至的旅游地），故此题答案为B。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190308"/>
            <a:ext cx="1134173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think you’re a pessimist (悲观主义者) and there’s no hope of ever turning it around, then think again!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Imagine a positive future.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You may also want to consider a serious challenge you have in life right now, and simply sit back and think about all of the possible positive outcomes.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38987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Extend positiveness to others.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Life is all about choices.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Spend some time thinking about all of the things you have to be thankful for.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Writing down your ideas of an optimistic tomorrow will make a huge difference.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Here</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what you can do to look on the bright side.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015105" y="15703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4957445" y="19062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677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【解析】总结归纳题。第一段第一句If you think you’re a pessimist and there’s no hope of ever turning it around, then think again（如果你认为自己是一个悲观主义者，而且没有希望扭转局面，那么再想想吧）暗示着下一句会有转折，是积极的。由第二段第一句Imagine a positive future（想象一个积极的未来），第三段第一句Choose to be optimistic（选择乐观）以及第五段第一句Practice gratitude（学会感恩）可知，缺失的这一句有总领全文的地位。E项Here’s what you can do to look on the bright side（以下是你可以用积极的眼光看待事物的方法）既与第一段第一句存在转折的关系，也对下文有概括的意味，故E项为正确答案。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【解析】细节推理题。上一句Imagine a positive future（想象一个积极的未来）提示下一句与积极的未来相关。D项Writing down your ideas of an optimistic tomorrow will make a huge difference中的an optimistic tomorrow（一个乐观的明天）与上一句可以衔接，符合题意，故D项为正确答案。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75311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Choose to be optimistic.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You can choose to spend the entire day reading or cleaning. You can also choose to be positive or you can choose to simply carry on living as you are. Being optimistic starts with the decision to be positive.</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Making others feel good about themselves can have lasting positive effects on your own life. Never forget to admire (欣赏) your family, friends and colleagues for the good things. Of course, it’s also necessary to praise yourself.</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4328795" y="7632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264920" y="20167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1038987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Extend positiveness to others.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Life is all about choices.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Spend some time thinking about all of the things you have to be thankful for.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Writing down your ideas of an optimistic tomorrow will make a huge difference.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Here</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what you can do to look on the bright side.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677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【解析】细节推理题。上一句Choose to be optimistic（选择乐观）提示下一句与“选择”有关。B项Life is all about choices（生活充满了选择）与上一句可以衔接，符合题意，故B项为正确答案。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【解析】文章结构题。从第二段第一句Imagine a positive future（想象一个积极的未来）、第三段第一句Choose to be optimistic（选择乐观）以及第五段第一句Practice gratitude（学会感恩）可知每个支撑论点都是祈使句。而且后面两句Making others feel good about themselves can have lasting positive effects on your own life. Never forget to admire your family, friends and colleagues for the good things（让别人自我感觉良好可以对你自己的生活产生持久的积极影响。永远不要忘记赞美你的家人、朋友和同事的美好）提示这一段是讲要赞美别人的好，让别人感觉良好。A项Extend positiveness to others（向他人传递正能量）既是祈使句，又与下文相衔接，故A项为正确答案。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1159193"/>
            <a:ext cx="11242040" cy="17145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Practice gratitude (感谢).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will often provide you with an instant optimism boost. You could even choose to keep diaries, where you can put down anything that makes you smile. If nothing else, take a moment every once in a while to stop, smile and be thankful for the positive things in life.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4399280" y="11595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962025" y="3867468"/>
            <a:ext cx="1038987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Extend positiveness to others.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Life is all about choices.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Spend some time thinking about all of the things you have to be thankful for.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Writing down your ideas of an optimistic tomorrow will make a huge difference.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Here</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what you can do to look on the bright side.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Good afternoon, Forest Hotel Room Reservation. May I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Yes. Salad,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B. I’d like to book a single room with balcony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I’d like some milk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D. No, thanks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【解析】根据Forest Hotel Room Reservation. May I help you（森林酒店客房预订，我能为您效劳吗）可以判断出上句是酒店客服帮助顾客人预订房间，B项“我想订一间带阳台的单人间”最符合对话情境。A项“是的，请给我一份沙拉”，C项“我想要点牛奶”，D项“不，谢谢”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【解析】细节推理题。上一句Practice gratitude（学会感恩）提示下一句与“感恩”相关。C项Spend some time thinking about all of the things you have to be thankful for（花点时间想想你要感谢的所有事情）与上文可以衔接，故C项为正确答案。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36270" y="1940560"/>
            <a:ext cx="107251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On November 6, some cooks at a college canteen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Chengdu had yellow health codes and couldn’t return to work, causing a shortage of hands at the canteen. To guarantee (确保) meal supplies, the college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(call) for volunteers. With lunchtime only 3 hours away, 131 volunteers,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(include) 45 culinary (烹饪的) majors, offered help. All of them were well organized with good skill. Some culinary majors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(cook) dishes and volunteers served food, washed dishes and cleaned the canteen. The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(appeal) food and good service received widespread praise among the college students.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16215" y="1940560"/>
            <a:ext cx="7727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6584950" y="2841625"/>
            <a:ext cx="16313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called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6584950" y="3251200"/>
            <a:ext cx="19958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including</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3004820" y="4159885"/>
            <a:ext cx="17538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cooked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5551805" y="4561840"/>
            <a:ext cx="18942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appealing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43103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【解析】本题考查介词。成都是城市，属于大地点，故此题正确答案为in。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【解析】本题考查动词时态。此处缺少谓语动词，根据全文可知这是一则新闻，通篇用过去时。故此题正确答案为called。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【解析】本题考查非谓语动词。当句子已经有主动词，其他动词应处理成非谓语。此句的主动词为offered，根据句意“131名志愿者里包括45名烹饪专业的学生”，“包括”属于主动语态，故此题正确答案为including。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【解析】本题考查动词时态。连词and前后的句子时态要保持一致，后面句子的动词served、washed、cleaned是过去式，即后半句用的是过去时，可知前面的句子也用过去时，故此题正确答案为cooked。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【解析】本题考查形容词。food（食物）是名词，可用现在分词作定语修饰名词。故此题正确答案为appealing。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1743690"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The film is ____________________ (值得看).</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860550" y="2144395"/>
            <a:ext cx="469201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worth watching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【解析】本题考查固定搭配。“某事值得做”的英文表达是sth. is worth doing，根据汉语提示，本题的正确答案为worth watching。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He always ____________________ (发脾气).</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2644775" y="1594485"/>
            <a:ext cx="41516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loses his temper</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【解析】本题考查固定搭配及时态。“发脾气”可译为lose one’s temper，always（总是）提示句子用一般现在时，主语是he，所以动词用loses，one’s相应改为his，故本题的正确答案为loses his temper。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71971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Her grandmother is over 90, but ____________________ (她看上去健康).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918835" y="1719580"/>
            <a:ext cx="245427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she looks well</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【解析】本题考查时态及固定搭配。“看上去健康”可译为look well。主语是her grandmother，人称代词用she。前半句用一般现在时，前后时态要保持一致，后半句也要用一般现在时，故本题的正确答案为she looks well。</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With hard work, Jack ___________________________________________ (成功完成) the project.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312920" y="1579245"/>
            <a:ext cx="594106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succeeded in finishing/completing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【解析】本题考查时态及固定搭配。“成功完成”可译为succeed in doing sth.。根据句意“经过努力，杰克成功地完成了该项目”，动作已做完，句子用过去时，故本题的正确答案为succeeded in finishing/completing。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____________________ (请填写) the written form and give it to me later.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39265" y="1916430"/>
            <a:ext cx="287909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Please fill in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【解析】本题考查祈使句和固定搭配。“填写”可译为fill in。此句为祈使句，用动词原形开头，故本题的正确答案为Please fill in。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What’s wrong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get a lot of pressure and feel very tired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Thank you very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Don’t worry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【解析】根据What’s wrong with you（你怎么了）可以得知上句是表达对别人身体状况的关心，A项“我压力很大，很疲倦”最符合上下文。B项“非常谢谢你”，C项“别担心”，D项“没关系”均不妥当。因此，答案是A。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434465"/>
            <a:ext cx="10034905" cy="230632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56.【写作内容】假如你是李华，请写一封志愿者申请信，请求参加养老院服务活动。内容包括你的志愿者经历及你能为养老院的老人做什么。</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381499" y="463707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139190" y="1539558"/>
            <a:ext cx="9464040" cy="407860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Sir/Madam,</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am Li Hua. I am writing this letter to apply for being a volunteer for serving the elderly in a nursing home. Last year, I took part in the voluntary work organized by our school. I helped keep the traffic in order and did some cleaning in Happy Community. </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can make lives of the elderly happier and more convenient. I can sing songs and do cleaning for them.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 sincerely,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Do you get along well with your colleagues?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don’t like the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Sure! They are very friendly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Lucy is not my best friend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Don’t ask me this question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【解析】根据Do you get along well with your colleagues（你和同事们相处得好吗）可以得知上句在询问对方和同事们的关系，B项“当然了！他们非常友好”最符合上下文。A项“我不喜欢这份工作”，C项“露西不是我最好的朋友”，D项“不要问我这种问题”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How is it going with your internship?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Good question!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way to the company is very crowded.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So far so good.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My hobby is collecting train tickets.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is it going with your internship（你的实习怎么样了）可以得知上句在询问对方的实习情况，C项“到目前为止还好”最符合上下文。A项“好问题”，B项“去公司的路非常拥挤”，D项“我的爱好是收集火车票”均不妥当。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Could you introduce yourself?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My parents are workers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 am not comfortable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suffer from much stress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 am a vocational school student. My major is Business English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84885" y="4338955"/>
            <a:ext cx="10238740"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【解析】根据Could you introduce yourself（你能介绍一下你自己吗）可判断出上句是请对方做自我介绍，D项“我是职业学校的学生。我的专业是商务英语”最符合对话情境。A项“我父母是工人”，B项“我不舒服”，C项“我承受很大的压力”均不妥当。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20308</Words>
  <Application>WPS 演示</Application>
  <PresentationFormat>宽屏</PresentationFormat>
  <Paragraphs>531</Paragraphs>
  <Slides>63</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144</cp:revision>
  <dcterms:created xsi:type="dcterms:W3CDTF">2021-08-19T06:32:00Z</dcterms:created>
  <dcterms:modified xsi:type="dcterms:W3CDTF">2023-10-09T07:31:43Z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