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461" r:id="rId5"/>
    <p:sldId id="257" r:id="rId6"/>
    <p:sldId id="258" r:id="rId7"/>
    <p:sldId id="259" r:id="rId8"/>
    <p:sldId id="268" r:id="rId9"/>
    <p:sldId id="331" r:id="rId10"/>
    <p:sldId id="269" r:id="rId11"/>
    <p:sldId id="270" r:id="rId12"/>
    <p:sldId id="293" r:id="rId13"/>
    <p:sldId id="333" r:id="rId14"/>
    <p:sldId id="334" r:id="rId15"/>
    <p:sldId id="335" r:id="rId16"/>
    <p:sldId id="336" r:id="rId17"/>
    <p:sldId id="337" r:id="rId18"/>
    <p:sldId id="338" r:id="rId19"/>
    <p:sldId id="339" r:id="rId20"/>
    <p:sldId id="340" r:id="rId21"/>
    <p:sldId id="341" r:id="rId22"/>
    <p:sldId id="342" r:id="rId23"/>
    <p:sldId id="355" r:id="rId24"/>
    <p:sldId id="332" r:id="rId25"/>
    <p:sldId id="371" r:id="rId26"/>
    <p:sldId id="295" r:id="rId27"/>
    <p:sldId id="372" r:id="rId28"/>
    <p:sldId id="373" r:id="rId29"/>
    <p:sldId id="374" r:id="rId30"/>
    <p:sldId id="301" r:id="rId31"/>
    <p:sldId id="302" r:id="rId32"/>
    <p:sldId id="303" r:id="rId33"/>
    <p:sldId id="462" r:id="rId34"/>
    <p:sldId id="463" r:id="rId35"/>
    <p:sldId id="464" r:id="rId36"/>
    <p:sldId id="465" r:id="rId37"/>
    <p:sldId id="466" r:id="rId38"/>
    <p:sldId id="360" r:id="rId39"/>
    <p:sldId id="361" r:id="rId40"/>
    <p:sldId id="467" r:id="rId41"/>
    <p:sldId id="468" r:id="rId42"/>
    <p:sldId id="469" r:id="rId43"/>
    <p:sldId id="470" r:id="rId44"/>
    <p:sldId id="471" r:id="rId45"/>
    <p:sldId id="365" r:id="rId46"/>
    <p:sldId id="431" r:id="rId47"/>
    <p:sldId id="366" r:id="rId48"/>
    <p:sldId id="432" r:id="rId49"/>
    <p:sldId id="472" r:id="rId50"/>
    <p:sldId id="473" r:id="rId51"/>
    <p:sldId id="307" r:id="rId52"/>
    <p:sldId id="308" r:id="rId53"/>
    <p:sldId id="377" r:id="rId54"/>
    <p:sldId id="480" r:id="rId55"/>
    <p:sldId id="474" r:id="rId56"/>
    <p:sldId id="476" r:id="rId57"/>
    <p:sldId id="477" r:id="rId58"/>
    <p:sldId id="478" r:id="rId59"/>
    <p:sldId id="479" r:id="rId60"/>
    <p:sldId id="314" r:id="rId61"/>
    <p:sldId id="315" r:id="rId62"/>
    <p:sldId id="326" r:id="rId63"/>
    <p:sldId id="430" r:id="rId64"/>
  </p:sldIdLst>
  <p:sldSz cx="12192000" cy="6858000"/>
  <p:notesSz cx="6858000" cy="9144000"/>
  <p:embeddedFontLst>
    <p:embeddedFont>
      <p:font typeface="方正公文黑体" panose="02000500000000000000" charset="-122"/>
      <p:regular r:id="rId68"/>
    </p:embeddedFont>
    <p:embeddedFont>
      <p:font typeface="方正黑体简体" panose="03000509000000000000" charset="-122"/>
      <p:regular r:id="rId69"/>
    </p:embeddedFont>
    <p:embeddedFont>
      <p:font typeface="微软雅黑" panose="020B0503020204020204" pitchFamily="34" charset="-122"/>
      <p:regular r:id="rId70"/>
    </p:embeddedFont>
    <p:embeddedFont>
      <p:font typeface="Calibri" panose="020F0502020204030204" pitchFamily="34" charset="0"/>
      <p:regular r:id="rId71"/>
      <p:bold r:id="rId72"/>
      <p:italic r:id="rId73"/>
      <p:boldItalic r:id="rId74"/>
    </p:embeddedFont>
    <p:embeddedFont>
      <p:font typeface="Impact" panose="020B0806030902050204" pitchFamily="34" charset="0"/>
      <p:regular r:id="rId75"/>
    </p:embeddedFont>
    <p:embeddedFont>
      <p:font typeface="黑体" panose="02010609060101010101" charset="-122"/>
      <p:regular r:id="rId76"/>
    </p:embeddedFont>
    <p:embeddedFont>
      <p:font typeface="等线" panose="02010600030101010101" charset="-122"/>
      <p:regular r:id="rId77"/>
    </p:embeddedFont>
  </p:embeddedFontLst>
  <p:custDataLst>
    <p:tags r:id="rId7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7" userDrawn="1">
          <p15:clr>
            <a:srgbClr val="A4A3A4"/>
          </p15:clr>
        </p15:guide>
        <p15:guide id="2" orient="horz" pos="4210" userDrawn="1">
          <p15:clr>
            <a:srgbClr val="A4A3A4"/>
          </p15:clr>
        </p15:guide>
        <p15:guide id="3" pos="185" userDrawn="1">
          <p15:clr>
            <a:srgbClr val="A4A3A4"/>
          </p15:clr>
        </p15:guide>
        <p15:guide id="4" pos="7414" userDrawn="1">
          <p15:clr>
            <a:srgbClr val="A4A3A4"/>
          </p15:clr>
        </p15:guide>
        <p15:guide id="5" orient="horz" pos="39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EAAD"/>
    <a:srgbClr val="FDF3D0"/>
    <a:srgbClr val="FCEEBD"/>
    <a:srgbClr val="F7D663"/>
    <a:srgbClr val="FED799"/>
    <a:srgbClr val="FDC367"/>
    <a:srgbClr val="1D91A3"/>
    <a:srgbClr val="FFFFFF"/>
    <a:srgbClr val="B28600"/>
    <a:srgbClr val="2098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67" d="100"/>
          <a:sy n="67" d="100"/>
        </p:scale>
        <p:origin x="516" y="44"/>
      </p:cViewPr>
      <p:guideLst>
        <p:guide orient="horz" pos="117"/>
        <p:guide orient="horz" pos="4210"/>
        <p:guide pos="185"/>
        <p:guide pos="7414"/>
        <p:guide orient="horz" pos="3935"/>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8" Type="http://schemas.openxmlformats.org/officeDocument/2006/relationships/tags" Target="tags/tag102.xml"/><Relationship Id="rId77" Type="http://schemas.openxmlformats.org/officeDocument/2006/relationships/font" Target="fonts/font10.fntdata"/><Relationship Id="rId76" Type="http://schemas.openxmlformats.org/officeDocument/2006/relationships/font" Target="fonts/font9.fntdata"/><Relationship Id="rId75" Type="http://schemas.openxmlformats.org/officeDocument/2006/relationships/font" Target="fonts/font8.fntdata"/><Relationship Id="rId74" Type="http://schemas.openxmlformats.org/officeDocument/2006/relationships/font" Target="fonts/font7.fntdata"/><Relationship Id="rId73" Type="http://schemas.openxmlformats.org/officeDocument/2006/relationships/font" Target="fonts/font6.fntdata"/><Relationship Id="rId72" Type="http://schemas.openxmlformats.org/officeDocument/2006/relationships/font" Target="fonts/font5.fntdata"/><Relationship Id="rId71" Type="http://schemas.openxmlformats.org/officeDocument/2006/relationships/font" Target="fonts/font4.fntdata"/><Relationship Id="rId70" Type="http://schemas.openxmlformats.org/officeDocument/2006/relationships/font" Target="fonts/font3.fntdata"/><Relationship Id="rId7" Type="http://schemas.openxmlformats.org/officeDocument/2006/relationships/slide" Target="slides/slide4.xml"/><Relationship Id="rId69" Type="http://schemas.openxmlformats.org/officeDocument/2006/relationships/font" Target="fonts/font2.fntdata"/><Relationship Id="rId68" Type="http://schemas.openxmlformats.org/officeDocument/2006/relationships/font" Target="fonts/font1.fntdata"/><Relationship Id="rId67" Type="http://schemas.openxmlformats.org/officeDocument/2006/relationships/tableStyles" Target="tableStyles.xml"/><Relationship Id="rId66" Type="http://schemas.openxmlformats.org/officeDocument/2006/relationships/viewProps" Target="viewProps.xml"/><Relationship Id="rId65" Type="http://schemas.openxmlformats.org/officeDocument/2006/relationships/presProps" Target="presProps.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1.png"/><Relationship Id="rId4" Type="http://schemas.openxmlformats.org/officeDocument/2006/relationships/tags" Target="../tags/tag4.xml"/><Relationship Id="rId3" Type="http://schemas.openxmlformats.org/officeDocument/2006/relationships/slide" Target="../slides/slide3.xml"/><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tags" Target="../tags/tag5.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1.png"/><Relationship Id="rId3" Type="http://schemas.openxmlformats.org/officeDocument/2006/relationships/tags" Target="../tags/tag6.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8" name="文本框 7">
            <a:hlinkClick r:id="rId2" action="ppaction://hlinksldjump"/>
          </p:cNvPr>
          <p:cNvSpPr txBox="1"/>
          <p:nvPr userDrawn="1">
            <p:custDataLst>
              <p:tags r:id="rId3"/>
            </p:custDataLst>
          </p:nvPr>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目录</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custDataLst>
              <p:tags r:id="rId4"/>
            </p:custDataLst>
          </p:nvPr>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4424680"/>
            <a:ext cx="12180570" cy="2423795"/>
          </a:xfrm>
          <a:prstGeom prst="rect">
            <a:avLst/>
          </a:prstGeom>
          <a:solidFill>
            <a:srgbClr val="FDF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6" name="直接连接符 5"/>
          <p:cNvCxnSpPr/>
          <p:nvPr userDrawn="1"/>
        </p:nvCxnSpPr>
        <p:spPr>
          <a:xfrm flipH="1">
            <a:off x="0" y="629285"/>
            <a:ext cx="12208510" cy="0"/>
          </a:xfrm>
          <a:prstGeom prst="line">
            <a:avLst/>
          </a:prstGeom>
          <a:ln w="38100">
            <a:solidFill>
              <a:srgbClr val="FDC36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3"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目录</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pic>
        <p:nvPicPr>
          <p:cNvPr id="3" name="图片 2"/>
          <p:cNvPicPr>
            <a:picLocks noChangeAspect="1"/>
          </p:cNvPicPr>
          <p:nvPr userDrawn="1">
            <p:custDataLst>
              <p:tags r:id="rId4"/>
            </p:custDataLst>
          </p:nvPr>
        </p:nvPicPr>
        <p:blipFill>
          <a:blip r:embed="rId5"/>
          <a:stretch>
            <a:fillRect/>
          </a:stretch>
        </p:blipFill>
        <p:spPr>
          <a:xfrm>
            <a:off x="0" y="0"/>
            <a:ext cx="12208510"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4397375"/>
            <a:ext cx="12180570" cy="2451100"/>
          </a:xfrm>
          <a:prstGeom prst="rect">
            <a:avLst/>
          </a:prstGeom>
          <a:solidFill>
            <a:srgbClr val="FDF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3"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652145"/>
            <a:ext cx="12208510" cy="0"/>
          </a:xfrm>
          <a:prstGeom prst="line">
            <a:avLst/>
          </a:prstGeom>
          <a:ln w="38100">
            <a:solidFill>
              <a:srgbClr val="FDC36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pic>
        <p:nvPicPr>
          <p:cNvPr id="3" name="图片 2"/>
          <p:cNvPicPr>
            <a:picLocks noChangeAspect="1"/>
          </p:cNvPicPr>
          <p:nvPr userDrawn="1">
            <p:custDataLst>
              <p:tags r:id="rId3"/>
            </p:custDataLst>
          </p:nvPr>
        </p:nvPicPr>
        <p:blipFill>
          <a:blip r:embed="rId4"/>
          <a:stretch>
            <a:fillRect/>
          </a:stretch>
        </p:blipFill>
        <p:spPr>
          <a:xfrm>
            <a:off x="0" y="0"/>
            <a:ext cx="12208510"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image" Target="../media/image2.png"/><Relationship Id="rId11" Type="http://schemas.openxmlformats.org/officeDocument/2006/relationships/notesSlide" Target="../notesSlides/notesSlide1.xml"/><Relationship Id="rId10" Type="http://schemas.openxmlformats.org/officeDocument/2006/relationships/slideLayout" Target="../slideLayouts/slideLayout1.xml"/><Relationship Id="rId1" Type="http://schemas.openxmlformats.org/officeDocument/2006/relationships/tags" Target="../tags/tag7.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4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4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4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4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4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4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4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5.png"/><Relationship Id="rId6" Type="http://schemas.openxmlformats.org/officeDocument/2006/relationships/image" Target="../media/image6.jpeg"/><Relationship Id="rId5" Type="http://schemas.openxmlformats.org/officeDocument/2006/relationships/image" Target="../media/image3.jpeg"/><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image" Target="../media/image2.png"/><Relationship Id="rId1" Type="http://schemas.openxmlformats.org/officeDocument/2006/relationships/tags" Target="../tags/tag1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50.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slide" Target="slide22.xml"/></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5.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slide" Target="slide24.xml"/></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5.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slide" Target="slide2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slide" Target="slide26.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slide" Target="slide4.xml"/><Relationship Id="rId6" Type="http://schemas.openxmlformats.org/officeDocument/2006/relationships/image" Target="../media/image7.jpeg"/><Relationship Id="rId5" Type="http://schemas.openxmlformats.org/officeDocument/2006/relationships/image" Target="../media/image3.jpeg"/><Relationship Id="rId4" Type="http://schemas.openxmlformats.org/officeDocument/2006/relationships/tags" Target="../tags/tag17.xml"/><Relationship Id="rId30" Type="http://schemas.openxmlformats.org/officeDocument/2006/relationships/notesSlide" Target="../notesSlides/notesSlide2.xml"/><Relationship Id="rId3" Type="http://schemas.openxmlformats.org/officeDocument/2006/relationships/tags" Target="../tags/tag16.xml"/><Relationship Id="rId29" Type="http://schemas.openxmlformats.org/officeDocument/2006/relationships/slideLayout" Target="../slideLayouts/slideLayout1.xml"/><Relationship Id="rId28" Type="http://schemas.openxmlformats.org/officeDocument/2006/relationships/image" Target="../media/image8.jpeg"/><Relationship Id="rId27" Type="http://schemas.openxmlformats.org/officeDocument/2006/relationships/tags" Target="../tags/tag31.xml"/><Relationship Id="rId26" Type="http://schemas.openxmlformats.org/officeDocument/2006/relationships/tags" Target="../tags/tag30.xml"/><Relationship Id="rId25" Type="http://schemas.openxmlformats.org/officeDocument/2006/relationships/slide" Target="slide58.xml"/><Relationship Id="rId24" Type="http://schemas.openxmlformats.org/officeDocument/2006/relationships/tags" Target="../tags/tag29.xml"/><Relationship Id="rId23" Type="http://schemas.openxmlformats.org/officeDocument/2006/relationships/tags" Target="../tags/tag28.xml"/><Relationship Id="rId22" Type="http://schemas.openxmlformats.org/officeDocument/2006/relationships/slide" Target="slide52.xml"/><Relationship Id="rId21" Type="http://schemas.openxmlformats.org/officeDocument/2006/relationships/tags" Target="../tags/tag27.xml"/><Relationship Id="rId20" Type="http://schemas.openxmlformats.org/officeDocument/2006/relationships/tags" Target="../tags/tag26.xml"/><Relationship Id="rId2" Type="http://schemas.openxmlformats.org/officeDocument/2006/relationships/image" Target="../media/image2.png"/><Relationship Id="rId19" Type="http://schemas.openxmlformats.org/officeDocument/2006/relationships/slide" Target="slide49.xml"/><Relationship Id="rId18" Type="http://schemas.openxmlformats.org/officeDocument/2006/relationships/tags" Target="../tags/tag25.xml"/><Relationship Id="rId17" Type="http://schemas.openxmlformats.org/officeDocument/2006/relationships/tags" Target="../tags/tag24.xml"/><Relationship Id="rId16" Type="http://schemas.openxmlformats.org/officeDocument/2006/relationships/slide" Target="slide28.xml"/><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slide" Target="slide21.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slide" Target="slide10.xml"/><Relationship Id="rId1" Type="http://schemas.openxmlformats.org/officeDocument/2006/relationships/tags" Target="../tags/tag1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tags" Target="../tags/tag59.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ags" Target="../tags/tag60.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tags" Target="../tags/tag61.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3.xml"/><Relationship Id="rId2" Type="http://schemas.openxmlformats.org/officeDocument/2006/relationships/tags" Target="../tags/tag63.xml"/><Relationship Id="rId1" Type="http://schemas.openxmlformats.org/officeDocument/2006/relationships/tags" Target="../tags/tag6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tags" Target="../tags/tag6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tags" Target="../tags/tag6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tags" Target="../tags/tag66.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tags" Target="../tags/tag67.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tags" Target="../tags/tag68.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tags" Target="../tags/tag69.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tags" Target="../tags/tag70.xml"/></Relationships>
</file>

<file path=ppt/slides/_rels/slide43.xml.rels><?xml version="1.0" encoding="UTF-8" standalone="yes"?>
<Relationships xmlns="http://schemas.openxmlformats.org/package/2006/relationships"><Relationship Id="rId6" Type="http://schemas.openxmlformats.org/officeDocument/2006/relationships/notesSlide" Target="../notesSlides/notesSlide42.xml"/><Relationship Id="rId5" Type="http://schemas.openxmlformats.org/officeDocument/2006/relationships/slideLayout" Target="../slideLayouts/slideLayout5.xml"/><Relationship Id="rId4" Type="http://schemas.openxmlformats.org/officeDocument/2006/relationships/tags" Target="../tags/tag73.xml"/><Relationship Id="rId3" Type="http://schemas.openxmlformats.org/officeDocument/2006/relationships/slide" Target="slide44.xml"/><Relationship Id="rId2" Type="http://schemas.openxmlformats.org/officeDocument/2006/relationships/tags" Target="../tags/tag72.xml"/><Relationship Id="rId1" Type="http://schemas.openxmlformats.org/officeDocument/2006/relationships/tags" Target="../tags/tag71.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6.xml"/><Relationship Id="rId1" Type="http://schemas.openxmlformats.org/officeDocument/2006/relationships/slide" Target="slide43.xml"/></Relationships>
</file>

<file path=ppt/slides/_rels/slide45.xml.rels><?xml version="1.0" encoding="UTF-8" standalone="yes"?>
<Relationships xmlns="http://schemas.openxmlformats.org/package/2006/relationships"><Relationship Id="rId7" Type="http://schemas.openxmlformats.org/officeDocument/2006/relationships/notesSlide" Target="../notesSlides/notesSlide44.xml"/><Relationship Id="rId6" Type="http://schemas.openxmlformats.org/officeDocument/2006/relationships/slideLayout" Target="../slideLayouts/slideLayout5.xml"/><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slide" Target="slide46.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6.xml"/><Relationship Id="rId1" Type="http://schemas.openxmlformats.org/officeDocument/2006/relationships/slide" Target="slide45.xml"/></Relationships>
</file>

<file path=ppt/slides/_rels/slide47.xml.rels><?xml version="1.0" encoding="UTF-8" standalone="yes"?>
<Relationships xmlns="http://schemas.openxmlformats.org/package/2006/relationships"><Relationship Id="rId7" Type="http://schemas.openxmlformats.org/officeDocument/2006/relationships/notesSlide" Target="../notesSlides/notesSlide46.xml"/><Relationship Id="rId6" Type="http://schemas.openxmlformats.org/officeDocument/2006/relationships/slideLayout" Target="../slideLayouts/slideLayout5.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slide" Target="slide48.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6.xml"/><Relationship Id="rId1" Type="http://schemas.openxmlformats.org/officeDocument/2006/relationships/slide" Target="slide47.xml"/></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50.xml.rels><?xml version="1.0" encoding="UTF-8" standalone="yes"?>
<Relationships xmlns="http://schemas.openxmlformats.org/package/2006/relationships"><Relationship Id="rId6" Type="http://schemas.openxmlformats.org/officeDocument/2006/relationships/notesSlide" Target="../notesSlides/notesSlide49.xml"/><Relationship Id="rId5" Type="http://schemas.openxmlformats.org/officeDocument/2006/relationships/slideLayout" Target="../slideLayouts/slideLayout4.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slide" Target="slide51.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6.xml"/><Relationship Id="rId1" Type="http://schemas.openxmlformats.org/officeDocument/2006/relationships/slide" Target="slide50.xml"/></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53.xml.rels><?xml version="1.0" encoding="UTF-8" standalone="yes"?>
<Relationships xmlns="http://schemas.openxmlformats.org/package/2006/relationships"><Relationship Id="rId7" Type="http://schemas.openxmlformats.org/officeDocument/2006/relationships/notesSlide" Target="../notesSlides/notesSlide52.xml"/><Relationship Id="rId6" Type="http://schemas.openxmlformats.org/officeDocument/2006/relationships/slideLayout" Target="../slideLayouts/slideLayout2.xml"/><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3.xml"/><Relationship Id="rId2" Type="http://schemas.openxmlformats.org/officeDocument/2006/relationships/tags" Target="../tags/tag91.xml"/><Relationship Id="rId1" Type="http://schemas.openxmlformats.org/officeDocument/2006/relationships/tags" Target="../tags/tag90.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3.xml"/><Relationship Id="rId1" Type="http://schemas.openxmlformats.org/officeDocument/2006/relationships/tags" Target="../tags/tag92.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3.xml"/><Relationship Id="rId1" Type="http://schemas.openxmlformats.org/officeDocument/2006/relationships/tags" Target="../tags/tag93.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xml"/><Relationship Id="rId1" Type="http://schemas.openxmlformats.org/officeDocument/2006/relationships/tags" Target="../tags/tag94.xml"/></Relationships>
</file>

<file path=ppt/slides/_rels/slide58.xml.rels><?xml version="1.0" encoding="UTF-8" standalone="yes"?>
<Relationships xmlns="http://schemas.openxmlformats.org/package/2006/relationships"><Relationship Id="rId7" Type="http://schemas.openxmlformats.org/officeDocument/2006/relationships/notesSlide" Target="../notesSlides/notesSlide57.xml"/><Relationship Id="rId6"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image" Target="../media/image2.png"/><Relationship Id="rId1" Type="http://schemas.openxmlformats.org/officeDocument/2006/relationships/tags" Target="../tags/tag95.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4.xml"/><Relationship Id="rId1" Type="http://schemas.openxmlformats.org/officeDocument/2006/relationships/slide" Target="slide60.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35.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6.xml"/><Relationship Id="rId1" Type="http://schemas.openxmlformats.org/officeDocument/2006/relationships/slide" Target="slide59.xml"/></Relationships>
</file>

<file path=ppt/slides/_rels/slide61.xml.rels><?xml version="1.0" encoding="UTF-8" standalone="yes"?>
<Relationships xmlns="http://schemas.openxmlformats.org/package/2006/relationships"><Relationship Id="rId9" Type="http://schemas.openxmlformats.org/officeDocument/2006/relationships/notesSlide" Target="../notesSlides/notesSlide60.xml"/><Relationship Id="rId8" Type="http://schemas.openxmlformats.org/officeDocument/2006/relationships/slideLayout" Target="../slideLayouts/slideLayout1.xml"/><Relationship Id="rId7" Type="http://schemas.openxmlformats.org/officeDocument/2006/relationships/image" Target="../media/image5.png"/><Relationship Id="rId6" Type="http://schemas.openxmlformats.org/officeDocument/2006/relationships/tags" Target="../tags/tag101.xml"/><Relationship Id="rId5" Type="http://schemas.openxmlformats.org/officeDocument/2006/relationships/image" Target="../media/image3.jpeg"/><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image" Target="../media/image2.png"/><Relationship Id="rId1" Type="http://schemas.openxmlformats.org/officeDocument/2006/relationships/tags" Target="../tags/tag98.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3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38.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56515"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10" name="矩形 9"/>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pic>
        <p:nvPicPr>
          <p:cNvPr id="104" name="图片 103"/>
          <p:cNvPicPr/>
          <p:nvPr/>
        </p:nvPicPr>
        <p:blipFill>
          <a:blip r:embed="rId6">
            <a:clrChange>
              <a:clrFrom>
                <a:srgbClr val="FFFFFF">
                  <a:alpha val="100000"/>
                </a:srgbClr>
              </a:clrFrom>
              <a:clrTo>
                <a:srgbClr val="FFFFFF">
                  <a:alpha val="100000"/>
                  <a:alpha val="0"/>
                </a:srgbClr>
              </a:clrTo>
            </a:clrChange>
          </a:blip>
          <a:stretch>
            <a:fillRect/>
          </a:stretch>
        </p:blipFill>
        <p:spPr>
          <a:xfrm>
            <a:off x="-316230" y="2131695"/>
            <a:ext cx="3199765" cy="3026410"/>
          </a:xfrm>
          <a:prstGeom prst="rect">
            <a:avLst/>
          </a:prstGeom>
          <a:noFill/>
          <a:ln w="9525">
            <a:noFill/>
          </a:ln>
        </p:spPr>
      </p:pic>
      <p:sp>
        <p:nvSpPr>
          <p:cNvPr id="45" name="文本框 44"/>
          <p:cNvSpPr txBox="1"/>
          <p:nvPr/>
        </p:nvSpPr>
        <p:spPr>
          <a:xfrm>
            <a:off x="3745865" y="4831715"/>
            <a:ext cx="3808095" cy="429895"/>
          </a:xfrm>
          <a:prstGeom prst="rect">
            <a:avLst/>
          </a:prstGeom>
          <a:noFill/>
        </p:spPr>
        <p:txBody>
          <a:bodyPr wrap="square" rtlCol="0">
            <a:spAutoFit/>
          </a:bodyPr>
          <a:p>
            <a:pPr indent="0" algn="dist" fontAlgn="auto">
              <a:lnSpc>
                <a:spcPct val="110000"/>
              </a:lnSpc>
            </a:pPr>
            <a:r>
              <a:rPr lang="zh-CN" altLang="en-US" sz="2000" b="1">
                <a:latin typeface="微软雅黑" panose="020B0503020204020204" pitchFamily="34" charset="-122"/>
                <a:ea typeface="微软雅黑" panose="020B0503020204020204" pitchFamily="34" charset="-122"/>
              </a:rPr>
              <a:t>主 编 曾 洪 叶海燕 邓蔚琮</a:t>
            </a:r>
            <a:endParaRPr lang="zh-CN" altLang="en-US" sz="2000" b="1">
              <a:latin typeface="微软雅黑" panose="020B0503020204020204" pitchFamily="34" charset="-122"/>
              <a:ea typeface="微软雅黑" panose="020B0503020204020204" pitchFamily="34" charset="-122"/>
            </a:endParaRPr>
          </a:p>
        </p:txBody>
      </p:sp>
      <p:sp>
        <p:nvSpPr>
          <p:cNvPr id="14" name="PA_矩形 259"/>
          <p:cNvSpPr>
            <a:spLocks noChangeArrowheads="1"/>
          </p:cNvSpPr>
          <p:nvPr>
            <p:custDataLst>
              <p:tags r:id="rId7"/>
            </p:custDataLst>
          </p:nvPr>
        </p:nvSpPr>
        <p:spPr bwMode="auto">
          <a:xfrm>
            <a:off x="2801620" y="2793365"/>
            <a:ext cx="6704965" cy="812165"/>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dist">
              <a:lnSpc>
                <a:spcPct val="120000"/>
              </a:lnSpc>
              <a:buNone/>
            </a:pPr>
            <a:r>
              <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rPr>
              <a:t>基础模块</a:t>
            </a:r>
            <a:r>
              <a:rPr lang="en-US" altLang="zh-CN"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rPr>
              <a:t>2</a:t>
            </a:r>
            <a:r>
              <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rPr>
              <a:t>·单元测试卷</a:t>
            </a:r>
            <a:endPar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endParaRPr>
          </a:p>
        </p:txBody>
      </p:sp>
      <p:sp>
        <p:nvSpPr>
          <p:cNvPr id="12" name="PA_矩形 259"/>
          <p:cNvSpPr>
            <a:spLocks noChangeArrowheads="1"/>
          </p:cNvSpPr>
          <p:nvPr>
            <p:custDataLst>
              <p:tags r:id="rId8"/>
            </p:custDataLst>
          </p:nvPr>
        </p:nvSpPr>
        <p:spPr bwMode="auto">
          <a:xfrm>
            <a:off x="4403725" y="1630045"/>
            <a:ext cx="3500120" cy="110744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dist">
              <a:lnSpc>
                <a:spcPct val="120000"/>
              </a:lnSpc>
              <a:buNone/>
            </a:pPr>
            <a:r>
              <a:rPr lang="zh-CN" altLang="en-US" sz="6000" b="1" kern="5000" spc="300" dirty="0">
                <a:ln>
                  <a:solidFill>
                    <a:srgbClr val="1D91A3"/>
                  </a:solidFill>
                </a:ln>
                <a:solidFill>
                  <a:schemeClr val="bg1"/>
                </a:solidFill>
                <a:effectLst>
                  <a:outerShdw blurRad="47244" dist="297180" dir="7680000" sy="30000" kx="1300200" algn="ctr" rotWithShape="0">
                    <a:prstClr val="black">
                      <a:alpha val="32000"/>
                    </a:prstClr>
                  </a:outerShdw>
                </a:effectLst>
                <a:cs typeface="Arial" panose="020B0604020202020204" pitchFamily="34" charset="0"/>
              </a:rPr>
              <a:t>中职英语</a:t>
            </a:r>
            <a:endParaRPr lang="zh-CN" altLang="en-US" sz="6000" b="1" kern="5000" spc="300" dirty="0">
              <a:ln>
                <a:solidFill>
                  <a:srgbClr val="1D91A3"/>
                </a:solidFill>
              </a:ln>
              <a:solidFill>
                <a:schemeClr val="bg1"/>
              </a:solidFill>
              <a:effectLst>
                <a:outerShdw blurRad="47244" dist="297180" dir="7680000" sy="30000" kx="1300200" algn="ctr" rotWithShape="0">
                  <a:prstClr val="black">
                    <a:alpha val="32000"/>
                  </a:prstClr>
                </a:outerShdw>
              </a:effectLst>
              <a:cs typeface="Arial" panose="020B0604020202020204" pitchFamily="34" charset="0"/>
            </a:endParaRPr>
          </a:p>
        </p:txBody>
      </p:sp>
      <p:pic>
        <p:nvPicPr>
          <p:cNvPr id="2" name="图片 1"/>
          <p:cNvPicPr>
            <a:picLocks noChangeAspect="1"/>
          </p:cNvPicPr>
          <p:nvPr/>
        </p:nvPicPr>
        <p:blipFill>
          <a:blip r:embed="rId9">
            <a:clrChange>
              <a:clrFrom>
                <a:srgbClr val="F4CA54">
                  <a:alpha val="100000"/>
                </a:srgbClr>
              </a:clrFrom>
              <a:clrTo>
                <a:srgbClr val="F4CA54">
                  <a:alpha val="100000"/>
                  <a:alpha val="0"/>
                </a:srgbClr>
              </a:clrTo>
            </a:clrChange>
          </a:blip>
          <a:stretch>
            <a:fillRect/>
          </a:stretch>
        </p:blipFill>
        <p:spPr>
          <a:xfrm>
            <a:off x="7647305" y="3799840"/>
            <a:ext cx="4488180" cy="2362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childTnLst>
                          </p:cTn>
                        </p:par>
                        <p:par>
                          <p:cTn id="14" fill="hold">
                            <p:stCondLst>
                              <p:cond delay="500"/>
                            </p:stCondLst>
                            <p:childTnLst>
                              <p:par>
                                <p:cTn id="15" presetID="16" presetClass="entr" presetSubtype="21"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barn(inVertical)">
                                      <p:cBhvr>
                                        <p:cTn id="17" dur="500"/>
                                        <p:tgtEl>
                                          <p:spTgt spid="45"/>
                                        </p:tgtEl>
                                      </p:cBhvr>
                                    </p:animEffect>
                                  </p:childTnLst>
                                </p:cTn>
                              </p:par>
                            </p:childTnLst>
                          </p:cTn>
                        </p:par>
                        <p:par>
                          <p:cTn id="18" fill="hold">
                            <p:stCondLst>
                              <p:cond delay="1000"/>
                            </p:stCondLst>
                            <p:childTnLst>
                              <p:par>
                                <p:cTn id="19" presetID="16" presetClass="entr" presetSubtype="21" fill="hold" nodeType="afterEffect">
                                  <p:stCondLst>
                                    <p:cond delay="0"/>
                                  </p:stCondLst>
                                  <p:childTnLst>
                                    <p:set>
                                      <p:cBhvr>
                                        <p:cTn id="20" dur="1" fill="hold">
                                          <p:stCondLst>
                                            <p:cond delay="0"/>
                                          </p:stCondLst>
                                        </p:cTn>
                                        <p:tgtEl>
                                          <p:spTgt spid="104"/>
                                        </p:tgtEl>
                                        <p:attrNameLst>
                                          <p:attrName>style.visibility</p:attrName>
                                        </p:attrNameLst>
                                      </p:cBhvr>
                                      <p:to>
                                        <p:strVal val="visible"/>
                                      </p:to>
                                    </p:set>
                                    <p:animEffect transition="in" filter="barn(inVertical)">
                                      <p:cBhvr>
                                        <p:cTn id="21" dur="500"/>
                                        <p:tgtEl>
                                          <p:spTgt spid="104"/>
                                        </p:tgtEl>
                                      </p:cBhvr>
                                    </p:animEffect>
                                  </p:childTnLst>
                                </p:cTn>
                              </p:par>
                              <p:par>
                                <p:cTn id="22" presetID="16" presetClass="entr" presetSubtype="21"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arn(inVertical)">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4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4395470" y="2088515"/>
            <a:ext cx="3175000" cy="1088390"/>
          </a:xfrm>
          <a:prstGeom prst="rect">
            <a:avLst/>
          </a:prstGeom>
          <a:noFill/>
        </p:spPr>
        <p:txBody>
          <a:bodyPr wrap="square" rtlCol="0" anchor="ctr">
            <a:spAutoFit/>
          </a:bodyPr>
          <a:p>
            <a:pPr algn="dist">
              <a:lnSpc>
                <a:spcPct val="120000"/>
              </a:lnSpc>
            </a:pPr>
            <a:r>
              <a:rPr sz="5400" b="1" spc="300" dirty="0">
                <a:latin typeface="+mj-ea"/>
                <a:ea typeface="+mj-ea"/>
              </a:rPr>
              <a:t>Ⅱ. 词汇</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Ⅱ. 词汇（10小题，共20分）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文本框 3"/>
          <p:cNvSpPr txBox="1"/>
          <p:nvPr/>
        </p:nvSpPr>
        <p:spPr>
          <a:xfrm>
            <a:off x="753746" y="1302215"/>
            <a:ext cx="10990580" cy="570865"/>
          </a:xfrm>
          <a:prstGeom prst="rect">
            <a:avLst/>
          </a:prstGeom>
          <a:noFill/>
        </p:spPr>
        <p:txBody>
          <a:bodyPr wrap="square" rtlCol="0" anchor="t">
            <a:spAutoFit/>
          </a:bodyPr>
          <a:lstStyle/>
          <a:p>
            <a:pPr indent="0" algn="just" fontAlgn="auto">
              <a:lnSpc>
                <a:spcPct val="120000"/>
              </a:lnSpc>
            </a:pPr>
            <a:r>
              <a:rPr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65" name="文本框 64"/>
          <p:cNvSpPr txBox="1"/>
          <p:nvPr>
            <p:custDataLst>
              <p:tags r:id="rId1"/>
            </p:custDataLst>
          </p:nvPr>
        </p:nvSpPr>
        <p:spPr>
          <a:xfrm>
            <a:off x="1152525" y="2427730"/>
            <a:ext cx="11039475" cy="1420495"/>
          </a:xfrm>
          <a:prstGeom prst="rect">
            <a:avLst/>
          </a:prstGeom>
          <a:noFill/>
        </p:spPr>
        <p:txBody>
          <a:bodyPr wrap="square" rtlCol="0" anchor="t">
            <a:spAutoFit/>
          </a:bodyPr>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Although he’s nearly 80, he is still very</a:t>
            </a:r>
            <a:r>
              <a:rPr lang="en-US" altLang="zh-CN" sz="2400" u="sng" dirty="0">
                <a:latin typeface="Times New Roman" panose="02020603050405020304" charset="0"/>
                <a:ea typeface="宋体" panose="02010600030101010101" pitchFamily="2" charset="-122"/>
                <a:cs typeface="Times New Roman" panose="02020603050405020304" charset="0"/>
              </a:rPr>
              <a:t> active</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活跃的 	B. 努力的	 C. 迅速的 	D. 易怒的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2"/>
            </p:custDataLst>
          </p:nvPr>
        </p:nvSpPr>
        <p:spPr>
          <a:xfrm>
            <a:off x="1045210" y="2531870"/>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3"/>
            </p:custDataLst>
          </p:nvPr>
        </p:nvSpPr>
        <p:spPr>
          <a:xfrm>
            <a:off x="1345565" y="474154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【解析】本题考查形容词active（活跃的，积极的）。B项“努力的”译为hard</a:t>
            </a:r>
            <a:r>
              <a:rPr lang="en-US" sz="2200" dirty="0">
                <a:solidFill>
                  <a:srgbClr val="C00000"/>
                </a:solidFill>
                <a:uFillTx/>
                <a:latin typeface="Times New Roman" panose="02020603050405020304" charset="0"/>
                <a:cs typeface="Times New Roman" panose="02020603050405020304" charset="0"/>
              </a:rPr>
              <a:t>-</a:t>
            </a:r>
            <a:r>
              <a:rPr sz="2200" dirty="0">
                <a:solidFill>
                  <a:srgbClr val="C00000"/>
                </a:solidFill>
                <a:uFillTx/>
                <a:latin typeface="Times New Roman" panose="02020603050405020304" charset="0"/>
                <a:cs typeface="Times New Roman" panose="02020603050405020304" charset="0"/>
              </a:rPr>
              <a:t>working，C项“迅速的”译为rapid，D项“易怒的”译为bad-tempered。结合句意“尽管快80岁了，他还是十分活跃”，A项符合句意。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5565" y="1537970"/>
            <a:ext cx="973772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Li Ming is a gifted </a:t>
            </a:r>
            <a:r>
              <a:rPr lang="en-US" altLang="zh-CN" sz="2400" u="sng" dirty="0">
                <a:latin typeface="Times New Roman" panose="02020603050405020304" charset="0"/>
                <a:ea typeface="宋体" panose="02010600030101010101" pitchFamily="2" charset="-122"/>
                <a:cs typeface="Times New Roman" panose="02020603050405020304" charset="0"/>
              </a:rPr>
              <a:t>technician</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工程师 	B. 技师 	C. 艺术家 	D. 专家</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61110" y="16130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【解析】本题考查名词technician（技师，能工巧匠）。A项“工程师”译为engineer，C项“艺术家”译为artist，D项“专家”译为expert。结合句意“李明是一个有天赋的技师”，B项符合句意。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72738"/>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Running is one of the best ways to </a:t>
            </a:r>
            <a:r>
              <a:rPr lang="en-US" altLang="zh-CN" sz="2400" u="sng" dirty="0">
                <a:latin typeface="Times New Roman" panose="02020603050405020304" charset="0"/>
                <a:ea typeface="宋体" panose="02010600030101010101" pitchFamily="2" charset="-122"/>
                <a:cs typeface="Times New Roman" panose="02020603050405020304" charset="0"/>
              </a:rPr>
              <a:t>burn off</a:t>
            </a:r>
            <a:r>
              <a:rPr lang="en-US" altLang="zh-CN" sz="2400" dirty="0">
                <a:latin typeface="Times New Roman" panose="02020603050405020304" charset="0"/>
                <a:ea typeface="宋体" panose="02010600030101010101" pitchFamily="2" charset="-122"/>
                <a:cs typeface="Times New Roman" panose="02020603050405020304" charset="0"/>
              </a:rPr>
              <a:t> excess calories.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爆炸	 B. 增强 	C. 燃烧 	D. 制止</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51255" y="972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3580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【解析】本题考查动词短语burn off（燃烧，烧尽，消耗）。A项“爆炸”译为explode，B项“增强”译为enhance，D项“制止”译为stop。结合句意“跑步是消耗多余热量的最好方法之一”，C项符合句意。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5800" y="1053600"/>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It’s necessary to make an </a:t>
            </a:r>
            <a:r>
              <a:rPr lang="en-US" altLang="zh-CN" sz="2400" u="sng" dirty="0">
                <a:latin typeface="Times New Roman" panose="02020603050405020304" charset="0"/>
                <a:ea typeface="宋体" panose="02010600030101010101" pitchFamily="2" charset="-122"/>
                <a:cs typeface="Times New Roman" panose="02020603050405020304" charset="0"/>
              </a:rPr>
              <a:t>appointment</a:t>
            </a:r>
            <a:r>
              <a:rPr lang="en-US" altLang="zh-CN" sz="2400" dirty="0">
                <a:latin typeface="Times New Roman" panose="02020603050405020304" charset="0"/>
                <a:ea typeface="宋体" panose="02010600030101010101" pitchFamily="2" charset="-122"/>
                <a:cs typeface="Times New Roman" panose="02020603050405020304" charset="0"/>
              </a:rPr>
              <a:t> before you go.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安排	 B. 预约 	C. 打算 	D. 决定</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55395" y="11532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【解析】本题考查名词appointment（预约，约会）。A项“安排”译为arrangement，C项“打算”译为plan，D项“决定”译为decision。结合句意“你去之前有必要预约个时间”，B项符合句意。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0960" y="1156970"/>
            <a:ext cx="1037463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Cigarette smoking multiplies the risk of </a:t>
            </a:r>
            <a:r>
              <a:rPr lang="en-US" altLang="zh-CN" sz="2400" u="sng" dirty="0">
                <a:latin typeface="Times New Roman" panose="02020603050405020304" charset="0"/>
                <a:ea typeface="宋体" panose="02010600030101010101" pitchFamily="2" charset="-122"/>
                <a:cs typeface="Times New Roman" panose="02020603050405020304" charset="0"/>
              </a:rPr>
              <a:t>cancer</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心脏	 B. 癌症 	C. 糖尿病 	D. 感染</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54760" y="12186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【解析】本题考查名词cancer（癌症）。A项“心脏病”译为heart disease，C项“糖尿病”译为diabetes，D项“感染”译为infection。结合句意“抽烟会大大增加得癌症的风险”，B项符合句意。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435" y="885190"/>
            <a:ext cx="992505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No, I’m not a student. I’m a doctor, </a:t>
            </a:r>
            <a:r>
              <a:rPr lang="en-US" altLang="zh-CN" sz="2400" u="sng" dirty="0">
                <a:latin typeface="Times New Roman" panose="02020603050405020304" charset="0"/>
                <a:ea typeface="宋体" panose="02010600030101010101" pitchFamily="2" charset="-122"/>
                <a:cs typeface="Times New Roman" panose="02020603050405020304" charset="0"/>
              </a:rPr>
              <a:t>actually</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通常来说 		B. 事实上	 C. 简单来说 		D. 坦白说</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【解析】本题考查副词actually（事实上）。A项“通常来说”译为generally speaking，C项“简单来说”译为simply speaking，D项“坦白说”译为frankly speaking。结合句意“不，我不是一名学生。事实上，我是一名医生”，B项符合句意。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98880" y="1231900"/>
            <a:ext cx="1048766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We need to </a:t>
            </a:r>
            <a:r>
              <a:rPr lang="en-US" altLang="zh-CN" sz="2400" u="sng" dirty="0">
                <a:latin typeface="Times New Roman" panose="02020603050405020304" charset="0"/>
                <a:ea typeface="宋体" panose="02010600030101010101" pitchFamily="2" charset="-122"/>
                <a:cs typeface="Times New Roman" panose="02020603050405020304" charset="0"/>
              </a:rPr>
              <a:t>develop</a:t>
            </a:r>
            <a:r>
              <a:rPr lang="en-US" altLang="zh-CN" sz="2400" dirty="0">
                <a:latin typeface="Times New Roman" panose="02020603050405020304" charset="0"/>
                <a:ea typeface="宋体" panose="02010600030101010101" pitchFamily="2" charset="-122"/>
                <a:cs typeface="Times New Roman" panose="02020603050405020304" charset="0"/>
              </a:rPr>
              <a:t> local industries.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鼓励	 B. 生长 	C. 支持	 D. 发展</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43000" y="13221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【解析】本题考查动词develop（发展，开发）。A项“鼓励”译为encourage，B项“生长”译为grow，C项“支持”译为support。结合句意“我们需要发展地方工业”，所以D项符合句意。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730885" y="1222510"/>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My camera has </a:t>
            </a:r>
            <a:r>
              <a:rPr lang="en-US" altLang="zh-CN" sz="2400" u="sng" dirty="0">
                <a:latin typeface="Times New Roman" panose="02020603050405020304" charset="0"/>
                <a:ea typeface="宋体" panose="02010600030101010101" pitchFamily="2" charset="-122"/>
                <a:cs typeface="Times New Roman" panose="02020603050405020304" charset="0"/>
              </a:rPr>
              <a:t>manual</a:t>
            </a:r>
            <a:r>
              <a:rPr lang="en-US" altLang="zh-CN" sz="2400" dirty="0">
                <a:latin typeface="Times New Roman" panose="02020603050405020304" charset="0"/>
                <a:ea typeface="宋体" panose="02010600030101010101" pitchFamily="2" charset="-122"/>
                <a:cs typeface="Times New Roman" panose="02020603050405020304" charset="0"/>
              </a:rPr>
              <a:t> and automatic functions.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智能的	 B. 手动的 	C. 自动的	 D. 高效的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74370" y="12942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【解析】本题考查形容词manual（手工的，手动的）。A项“智能的”译为intelligent，C项“自动的”译为automatic，D项“高效的”译为efficient。结合句意“我的照相机有手调和自动两种功能”，B项符合句意。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Skycaps </a:t>
            </a:r>
            <a:r>
              <a:rPr lang="en-US" altLang="zh-CN" sz="2400" u="sng" dirty="0">
                <a:latin typeface="Times New Roman" panose="02020603050405020304" charset="0"/>
                <a:ea typeface="宋体" panose="02010600030101010101" pitchFamily="2" charset="-122"/>
                <a:cs typeface="Times New Roman" panose="02020603050405020304" charset="0"/>
              </a:rPr>
              <a:t>handle</a:t>
            </a:r>
            <a:r>
              <a:rPr lang="en-US" altLang="zh-CN" sz="2400" dirty="0">
                <a:latin typeface="Times New Roman" panose="02020603050405020304" charset="0"/>
                <a:ea typeface="宋体" panose="02010600030101010101" pitchFamily="2" charset="-122"/>
                <a:cs typeface="Times New Roman" panose="02020603050405020304" charset="0"/>
              </a:rPr>
              <a:t> hundreds of bags each day.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指挥	 B. 掌握	 C. 毁掉 	D. 处理</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17295" y="9291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【解析】本题考查动词handle（处理，应付）。A项“指挥”译为conduct，B项“掌握”译为master，C项“毁掉”译为destroy。结合句意“机场行李搬运工每天处理成百上千件行李”，D项符合句意。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10" name="矩形 9"/>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2" name="Title 3"/>
          <p:cNvSpPr txBox="1"/>
          <p:nvPr/>
        </p:nvSpPr>
        <p:spPr>
          <a:xfrm>
            <a:off x="2569210" y="2437130"/>
            <a:ext cx="7540625" cy="1292225"/>
          </a:xfrm>
          <a:prstGeom prst="rect">
            <a:avLst/>
          </a:prstGeom>
        </p:spPr>
        <p:txBody>
          <a:bodyPr vert="horz" lIns="45720" tIns="22860" rIns="45720" bIns="22860" rtlCol="0" anchor="ctr">
            <a:noAutofit/>
          </a:bodyP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algn="ctr"/>
            <a:r>
              <a:rPr sz="5400" b="1" spc="300" dirty="0">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Unit </a:t>
            </a:r>
            <a:r>
              <a:rPr lang="en-US" sz="5400" b="1" spc="300" dirty="0">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2</a:t>
            </a:r>
            <a:r>
              <a:rPr sz="5400" b="1" spc="300" dirty="0">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 </a:t>
            </a:r>
            <a:r>
              <a:rPr sz="5400" b="1" spc="300" dirty="0">
                <a:ln>
                  <a:solidFill>
                    <a:srgbClr val="209874"/>
                  </a:solidFill>
                </a:ln>
                <a:solidFill>
                  <a:srgbClr val="1D91A3"/>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单元测试卷</a:t>
            </a:r>
            <a:endParaRPr sz="5400" b="1" spc="300" dirty="0">
              <a:ln>
                <a:solidFill>
                  <a:srgbClr val="209874"/>
                </a:solidFill>
              </a:ln>
              <a:solidFill>
                <a:srgbClr val="1D91A3"/>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4" name="图片 103"/>
          <p:cNvPicPr/>
          <p:nvPr/>
        </p:nvPicPr>
        <p:blipFill>
          <a:blip r:embed="rId6">
            <a:clrChange>
              <a:clrFrom>
                <a:srgbClr val="FFFFFF">
                  <a:alpha val="100000"/>
                </a:srgbClr>
              </a:clrFrom>
              <a:clrTo>
                <a:srgbClr val="FFFFFF">
                  <a:alpha val="100000"/>
                  <a:alpha val="0"/>
                </a:srgbClr>
              </a:clrTo>
            </a:clrChange>
          </a:blip>
          <a:stretch>
            <a:fillRect/>
          </a:stretch>
        </p:blipFill>
        <p:spPr>
          <a:xfrm>
            <a:off x="9389745" y="270510"/>
            <a:ext cx="2961005" cy="2698750"/>
          </a:xfrm>
          <a:prstGeom prst="rect">
            <a:avLst/>
          </a:prstGeom>
          <a:noFill/>
          <a:ln w="9525">
            <a:noFill/>
          </a:ln>
        </p:spPr>
      </p:pic>
      <p:pic>
        <p:nvPicPr>
          <p:cNvPr id="3" name="图片 2"/>
          <p:cNvPicPr>
            <a:picLocks noChangeAspect="1"/>
          </p:cNvPicPr>
          <p:nvPr/>
        </p:nvPicPr>
        <p:blipFill>
          <a:blip r:embed="rId7">
            <a:clrChange>
              <a:clrFrom>
                <a:srgbClr val="F4CA54">
                  <a:alpha val="100000"/>
                </a:srgbClr>
              </a:clrFrom>
              <a:clrTo>
                <a:srgbClr val="F4CA54">
                  <a:alpha val="100000"/>
                  <a:alpha val="0"/>
                </a:srgbClr>
              </a:clrTo>
            </a:clrChange>
          </a:blip>
          <a:stretch>
            <a:fillRect/>
          </a:stretch>
        </p:blipFill>
        <p:spPr>
          <a:xfrm>
            <a:off x="170815" y="3789680"/>
            <a:ext cx="4488180" cy="2362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104"/>
                                        </p:tgtEl>
                                        <p:attrNameLst>
                                          <p:attrName>style.visibility</p:attrName>
                                        </p:attrNameLst>
                                      </p:cBhvr>
                                      <p:to>
                                        <p:strVal val="visible"/>
                                      </p:to>
                                    </p:set>
                                    <p:animEffect transition="in" filter="fade">
                                      <p:cBhvr>
                                        <p:cTn id="18" dur="1000"/>
                                        <p:tgtEl>
                                          <p:spTgt spid="104"/>
                                        </p:tgtEl>
                                      </p:cBhvr>
                                    </p:animEffect>
                                    <p:anim calcmode="lin" valueType="num">
                                      <p:cBhvr>
                                        <p:cTn id="19" dur="1000" fill="hold"/>
                                        <p:tgtEl>
                                          <p:spTgt spid="104"/>
                                        </p:tgtEl>
                                        <p:attrNameLst>
                                          <p:attrName>ppt_x</p:attrName>
                                        </p:attrNameLst>
                                      </p:cBhvr>
                                      <p:tavLst>
                                        <p:tav tm="0">
                                          <p:val>
                                            <p:strVal val="#ppt_x"/>
                                          </p:val>
                                        </p:tav>
                                        <p:tav tm="100000">
                                          <p:val>
                                            <p:strVal val="#ppt_x"/>
                                          </p:val>
                                        </p:tav>
                                      </p:tavLst>
                                    </p:anim>
                                    <p:anim calcmode="lin" valueType="num">
                                      <p:cBhvr>
                                        <p:cTn id="20" dur="1000" fill="hold"/>
                                        <p:tgtEl>
                                          <p:spTgt spid="1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Thinking positively is one way of dealing with </a:t>
            </a:r>
            <a:r>
              <a:rPr lang="en-US" altLang="zh-CN" sz="2400" u="sng" dirty="0">
                <a:latin typeface="Times New Roman" panose="02020603050405020304" charset="0"/>
                <a:ea typeface="宋体" panose="02010600030101010101" pitchFamily="2" charset="-122"/>
                <a:cs typeface="Times New Roman" panose="02020603050405020304" charset="0"/>
              </a:rPr>
              <a:t>stress</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工作 	B. 重读 	C. 问题	 D. 压力</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84275" y="941070"/>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【解析】本题考查名词stress（焦虑，压力）。A项“工作”译为work/job，C项“问题”译为problem。B项“重读”和D项“压力”都可译为stress，但结合句意“保持乐观是对付压力的一种方法”，D项符合句意。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Ⅲ. 完形填空</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09955" y="3801110"/>
            <a:ext cx="9508490"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to 		B. among 	C. with 	 D. between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 17. A. brought 		B. bring 	C. bringing 	 D. to bring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18. A. something 	B. anything 	C. nothing 	 D. everything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19. A. rain 		B. rains 	C. raining 	 D. rained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20. A. be cooked 	B. cooked 	C. is cooked	 D. are cooked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Ⅲ. 完形填空（15小题，共30分）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文本框 3"/>
          <p:cNvSpPr txBox="1"/>
          <p:nvPr/>
        </p:nvSpPr>
        <p:spPr>
          <a:xfrm>
            <a:off x="457835" y="725805"/>
            <a:ext cx="10873105" cy="810260"/>
          </a:xfrm>
          <a:prstGeom prst="rect">
            <a:avLst/>
          </a:prstGeom>
          <a:noFill/>
        </p:spPr>
        <p:txBody>
          <a:bodyPr wrap="square" rtlCol="0" anchor="t">
            <a:spAutoFit/>
          </a:bodyPr>
          <a:lstStyle/>
          <a:p>
            <a:pPr indent="0" algn="just" fontAlgn="auto">
              <a:lnSpc>
                <a:spcPct val="9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513715" y="1494155"/>
            <a:ext cx="11490960" cy="2306955"/>
          </a:xfrm>
          <a:prstGeom prst="rect">
            <a:avLst/>
          </a:prstGeom>
          <a:noFill/>
        </p:spPr>
        <p:txBody>
          <a:bodyPr wrap="square" rtlCol="0" anchor="t">
            <a:spAutoFit/>
          </a:bodyPr>
          <a:lstStyle/>
          <a:p>
            <a:pPr indent="0" algn="just" fontAlgn="auto">
              <a:lnSpc>
                <a:spcPct val="100000"/>
              </a:lnSpc>
            </a:pPr>
            <a:r>
              <a:rPr lang="en-US" altLang="zh-CN" sz="2400" dirty="0">
                <a:latin typeface="Times New Roman" panose="02020603050405020304" charset="0"/>
                <a:ea typeface="宋体" panose="02010600030101010101" pitchFamily="2" charset="-122"/>
                <a:cs typeface="Times New Roman" panose="02020603050405020304" charset="0"/>
              </a:rPr>
              <a:t>Dear Lu Fei,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00000"/>
              </a:lnSpc>
            </a:pPr>
            <a:r>
              <a:rPr lang="en-US" altLang="zh-CN" sz="2400" dirty="0">
                <a:latin typeface="Times New Roman" panose="02020603050405020304" charset="0"/>
                <a:ea typeface="宋体" panose="02010600030101010101" pitchFamily="2" charset="-122"/>
                <a:cs typeface="Times New Roman" panose="02020603050405020304" charset="0"/>
              </a:rPr>
              <a:t>I’m very glad that you will come to England on a study tour next month. Welcome to stay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us―your host family (寄宿家庭). Clothes are always very informal (非正式) here, so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only T-shirts, sports clothes, sweaters or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you like, but don’t forget to bring your raincoat—it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quite often here. My family will make you a good breakfast and a hot dinner every day. At weekends all meals should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for you.</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981710" y="3857625"/>
            <a:ext cx="6299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981710" y="4257675"/>
            <a:ext cx="7277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877560" y="620196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3" name="TextBox 4"/>
          <p:cNvSpPr txBox="1"/>
          <p:nvPr>
            <p:custDataLst>
              <p:tags r:id="rId2"/>
            </p:custDataLst>
          </p:nvPr>
        </p:nvSpPr>
        <p:spPr>
          <a:xfrm>
            <a:off x="981710" y="4735195"/>
            <a:ext cx="62992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3"/>
            </p:custDataLst>
          </p:nvPr>
        </p:nvSpPr>
        <p:spPr>
          <a:xfrm>
            <a:off x="981710" y="5097145"/>
            <a:ext cx="7277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4"/>
            </p:custDataLst>
          </p:nvPr>
        </p:nvSpPr>
        <p:spPr>
          <a:xfrm>
            <a:off x="981710" y="5613400"/>
            <a:ext cx="7277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3" grpId="0"/>
      <p:bldP spid="8"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51155" y="962025"/>
            <a:ext cx="11489055" cy="4057015"/>
          </a:xfrm>
          <a:prstGeom prst="rect">
            <a:avLst/>
          </a:prstGeom>
          <a:noFill/>
        </p:spPr>
        <p:txBody>
          <a:bodyPr wrap="square">
            <a:spAutoFit/>
          </a:bodyPr>
          <a:lstStyle/>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【解析】本题考查动词固定短语stay with sb.（和某人住/待在一起）。其他三个介词的意思都不符合句意，故本题正确答案为C。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【解析】本题考查祈使句的用法。祈使句用动词原形开头，直接用bring即可，故本题正确答案为B。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【解析】本题考查不定代词的用法和文章理解。文章中要表达的是“可以带任何你喜欢的衣服”，“任何东西”用不定代词anything表示，故本题正确答案为B。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【解析】本题考查动词的用法。文中意思是“这里经常下雨”，根据副词quite often可知此句应该用一般现在时，而it为第三人称单数形式，故动词rain后要加s，故本题正确答案为B。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【解析】本题考查情态动词以及被动语态的用法。因为句子的主语是all meals（所有的餐食），三餐只能被做，故需要使用被动语态，又因为should是情态动词，其后应接be done，故本题正确答案为A。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499963"/>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Let us know if you have favorite meals. If you have to make a call from my family, I’m afraid you have to pay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it. And please ask your friends and family not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you late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the evening. If you don’t feel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 please tell us. We can make a(n)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for you.</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397510" y="3033713"/>
            <a:ext cx="9968865"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at			 B. for 		C. after 	D. with</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22. A. phone 		B. phoned 	C. to phone 	D. be phoned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23. A. in 		B. on 		C. at 		D. within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24. A. good 		B. bad 		C. well 	D. ill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25. A. arrangement 	B. doctor 	C. nurse 	D. appointment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TextBox 4"/>
          <p:cNvSpPr txBox="1"/>
          <p:nvPr/>
        </p:nvSpPr>
        <p:spPr>
          <a:xfrm>
            <a:off x="397510" y="3177540"/>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397510" y="3572510"/>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397510" y="3996055"/>
            <a:ext cx="8324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2"/>
            </p:custDataLst>
          </p:nvPr>
        </p:nvSpPr>
        <p:spPr>
          <a:xfrm>
            <a:off x="397510" y="4489450"/>
            <a:ext cx="89471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3"/>
            </p:custDataLst>
          </p:nvPr>
        </p:nvSpPr>
        <p:spPr>
          <a:xfrm>
            <a:off x="397510" y="4912995"/>
            <a:ext cx="83248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P spid="5"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10870" y="831850"/>
            <a:ext cx="10496550" cy="409257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【解析】本题考查动词固定短语pay for（为……付钱）。其他三个介词的意思都不符合句意，故本题正确答案为B。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【解析】本题考查动词固定短语ask sb. not to do sth.（请某人不要做某事）。本题正确答案为C。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【解析】本题考查介词的用法。“在晚上”译为in the evening，故本题答案为A。注意，若morning/afternoon/evening被修饰，则介词用on。</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【解析】本题考查副词的用法以及联系上下文。从下文找医生可知此处为“如果你感觉不舒服”，即If you don’t feel well，故本题正确答案为C。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【解析】本题考查联系上下文和逻辑推理。联系上下文，再根据生活常识可知，看医生之前要预约时间，即make an appointment，故本题正确答案为D。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72490" y="357505"/>
            <a:ext cx="10302875" cy="2526665"/>
          </a:xfrm>
          <a:prstGeom prst="rect">
            <a:avLst/>
          </a:prstGeom>
          <a:noFill/>
        </p:spPr>
        <p:txBody>
          <a:bodyPr wrap="square" rtlCol="0" anchor="t">
            <a:spAutoFit/>
          </a:bodyPr>
          <a:lstStyle/>
          <a:p>
            <a:pPr indent="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You can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26</a:t>
            </a:r>
            <a:r>
              <a:rPr lang="en-US" altLang="zh-CN" sz="2400" dirty="0">
                <a:latin typeface="Times New Roman" panose="02020603050405020304" charset="0"/>
                <a:ea typeface="宋体" panose="02010600030101010101" pitchFamily="2" charset="-122"/>
                <a:cs typeface="Times New Roman" panose="02020603050405020304" charset="0"/>
                <a:sym typeface="+mn-ea"/>
              </a:rPr>
              <a:t> the doctor before 10:30 or after 16:30. The treatment (治疗)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27</a:t>
            </a:r>
            <a:r>
              <a:rPr lang="en-US" altLang="zh-CN" sz="2400" dirty="0">
                <a:latin typeface="Times New Roman" panose="02020603050405020304" charset="0"/>
                <a:ea typeface="宋体" panose="02010600030101010101" pitchFamily="2" charset="-122"/>
                <a:cs typeface="Times New Roman" panose="02020603050405020304" charset="0"/>
                <a:sym typeface="+mn-ea"/>
              </a:rPr>
              <a:t> by your insurance, so don’t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28</a:t>
            </a:r>
            <a:r>
              <a:rPr lang="en-US" altLang="zh-CN" sz="2400" dirty="0">
                <a:latin typeface="Times New Roman" panose="02020603050405020304" charset="0"/>
                <a:ea typeface="宋体" panose="02010600030101010101" pitchFamily="2" charset="-122"/>
                <a:cs typeface="Times New Roman" panose="02020603050405020304" charset="0"/>
                <a:sym typeface="+mn-ea"/>
              </a:rPr>
              <a:t> . I hope you will have a good time here and, of course,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29</a:t>
            </a:r>
            <a:r>
              <a:rPr lang="en-US" altLang="zh-CN" sz="2400" dirty="0">
                <a:latin typeface="Times New Roman" panose="02020603050405020304" charset="0"/>
                <a:ea typeface="宋体" panose="02010600030101010101" pitchFamily="2" charset="-122"/>
                <a:cs typeface="Times New Roman" panose="02020603050405020304" charset="0"/>
                <a:sym typeface="+mn-ea"/>
              </a:rPr>
              <a:t> lots of English!</a:t>
            </a:r>
            <a:endParaRPr lang="en-US" altLang="zh-CN" sz="2400" dirty="0">
              <a:latin typeface="Times New Roman" panose="02020603050405020304" charset="0"/>
              <a:ea typeface="宋体" panose="02010600030101010101" pitchFamily="2" charset="-122"/>
              <a:cs typeface="Times New Roman" panose="02020603050405020304" charset="0"/>
              <a:sym typeface="+mn-ea"/>
            </a:endParaRPr>
          </a:p>
          <a:p>
            <a:pPr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Best wishes!</a:t>
            </a:r>
            <a:endParaRPr lang="en-US" altLang="zh-CN" sz="2400" dirty="0">
              <a:latin typeface="Times New Roman" panose="02020603050405020304" charset="0"/>
              <a:ea typeface="宋体" panose="02010600030101010101" pitchFamily="2" charset="-122"/>
              <a:cs typeface="Times New Roman" panose="02020603050405020304" charset="0"/>
              <a:sym typeface="+mn-ea"/>
            </a:endParaRPr>
          </a:p>
          <a:p>
            <a:pPr indent="0" algn="r"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30</a:t>
            </a:r>
            <a:r>
              <a:rPr lang="en-US" altLang="zh-CN" sz="2400" dirty="0">
                <a:latin typeface="Times New Roman" panose="02020603050405020304" charset="0"/>
                <a:ea typeface="宋体" panose="02010600030101010101" pitchFamily="2" charset="-122"/>
                <a:cs typeface="Times New Roman" panose="02020603050405020304" charset="0"/>
                <a:sym typeface="+mn-ea"/>
              </a:rPr>
              <a:t> sincerely,</a:t>
            </a:r>
            <a:endParaRPr lang="en-US" altLang="zh-CN" sz="2400" dirty="0">
              <a:latin typeface="Times New Roman" panose="02020603050405020304" charset="0"/>
              <a:ea typeface="宋体" panose="02010600030101010101" pitchFamily="2" charset="-122"/>
              <a:cs typeface="Times New Roman" panose="02020603050405020304" charset="0"/>
              <a:sym typeface="+mn-ea"/>
            </a:endParaRPr>
          </a:p>
          <a:p>
            <a:pPr indent="0" algn="r"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Jenny</a:t>
            </a:r>
            <a:endParaRPr lang="en-US" altLang="zh-CN" sz="2400" dirty="0">
              <a:latin typeface="Times New Roman" panose="02020603050405020304" charset="0"/>
              <a:ea typeface="宋体" panose="02010600030101010101" pitchFamily="2" charset="-122"/>
              <a:cs typeface="Times New Roman" panose="02020603050405020304" charset="0"/>
              <a:sym typeface="+mn-ea"/>
            </a:endParaRPr>
          </a:p>
        </p:txBody>
      </p:sp>
      <p:sp>
        <p:nvSpPr>
          <p:cNvPr id="4" name="文本框 3"/>
          <p:cNvSpPr txBox="1"/>
          <p:nvPr/>
        </p:nvSpPr>
        <p:spPr>
          <a:xfrm>
            <a:off x="981075" y="2993708"/>
            <a:ext cx="9135745" cy="274955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tell 		B. look 	C. visit 	D. have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have been covered 		B. is covered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marL="457200" lvl="1" indent="457200">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C. will cover 			D. will be covered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be worry 		B. worried 	C. worrying 	D. worry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learn 		B. to learn 	C. learnt 	D. be learnt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Your 		B. Yours 	C. Yourself 	D. You</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984885" y="3067050"/>
            <a:ext cx="7251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066800" y="3490595"/>
            <a:ext cx="6432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600574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2"/>
            </p:custDataLst>
          </p:nvPr>
        </p:nvSpPr>
        <p:spPr>
          <a:xfrm>
            <a:off x="1066800" y="4349115"/>
            <a:ext cx="6432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custDataLst>
              <p:tags r:id="rId3"/>
            </p:custDataLst>
          </p:nvPr>
        </p:nvSpPr>
        <p:spPr>
          <a:xfrm>
            <a:off x="1066800" y="4728845"/>
            <a:ext cx="6432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4"/>
            </p:custDataLst>
          </p:nvPr>
        </p:nvSpPr>
        <p:spPr>
          <a:xfrm>
            <a:off x="1066800" y="5234940"/>
            <a:ext cx="6432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 grpId="0"/>
      <p:bldP spid="7"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61975" y="997466"/>
            <a:ext cx="10372725" cy="409257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【解析】本题考查词义辨析。“看医生”的固定表达为visit the doctor，故本题正确答案为C。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【解析】本题考查时态与被动语态。因为是还没有发生的事，应用一般将来时，而治疗费用是“被保险公司支付的”，应用被动语态，一般将来时的被动语态构成是will be+动词的过去分词，故选D。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【解析】本题考查祈使句。祈使句用动词原形开头，故本题正确答案为D。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【解析】本题考查并列句。连词and前后的动词应保持一致，will后面应用动词原形，故本题正确答案为A。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【解析】本题考查书信落款的正确形式。书信落款一般为yours sincerely/truly/faithfully，故本题正确答案为B。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Ⅳ. 阅读理解</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Ⅳ. 阅读理解（15小题，共45分）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2" name="文本框 1"/>
          <p:cNvSpPr txBox="1"/>
          <p:nvPr/>
        </p:nvSpPr>
        <p:spPr>
          <a:xfrm>
            <a:off x="609599" y="1943571"/>
            <a:ext cx="10648949" cy="370967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During the pandemic (大规模流行病), many people in lockdown felt lonely and bored. “There is a loneliness epidemic (流行病),” said John Dattilo, a professor at Pennsylvania State University, the US.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Together with an international team of researchers, Dattilo studied how to reduce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loneliness and increase </a:t>
            </a:r>
            <a:r>
              <a:rPr lang="en-US" altLang="zh-CN" sz="2400" u="sng" dirty="0">
                <a:solidFill>
                  <a:schemeClr val="tx1">
                    <a:lumMod val="75000"/>
                    <a:lumOff val="25000"/>
                  </a:schemeClr>
                </a:solidFill>
                <a:latin typeface="Times New Roman" panose="02020603050405020304" charset="0"/>
                <a:cs typeface="Times New Roman" panose="02020603050405020304" charset="0"/>
              </a:rPr>
              <a:t>positive</a:t>
            </a:r>
            <a:r>
              <a:rPr lang="en-US" altLang="zh-CN" sz="2400" dirty="0">
                <a:solidFill>
                  <a:schemeClr val="tx1">
                    <a:lumMod val="75000"/>
                    <a:lumOff val="25000"/>
                  </a:schemeClr>
                </a:solidFill>
                <a:latin typeface="Times New Roman" panose="02020603050405020304" charset="0"/>
                <a:cs typeface="Times New Roman" panose="02020603050405020304" charset="0"/>
              </a:rPr>
              <a:t> feelings during the pandemic. According to their new study, reduced loneliness has something to do with doing enjoyable activities that require both concentration (专注) and skill.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891540"/>
          </a:xfrm>
          <a:prstGeom prst="rect">
            <a:avLst/>
          </a:prstGeom>
          <a:noFill/>
        </p:spPr>
        <p:txBody>
          <a:bodyPr wrap="square" rtlCol="0" anchor="t">
            <a:spAutoFit/>
          </a:bodyPr>
          <a:lstStyle/>
          <a:p>
            <a:pPr indent="0" algn="just" fontAlgn="auto">
              <a:lnSpc>
                <a:spcPct val="10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A）阅读下列短文，并做短文后的题目。从四个选项中，选出能回答所提问题或完成所给句子的最佳答案。</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5" name="组合 14"/>
          <p:cNvGrpSpPr/>
          <p:nvPr/>
        </p:nvGrpSpPr>
        <p:grpSpPr>
          <a:xfrm>
            <a:off x="2364740" y="852805"/>
            <a:ext cx="8265795" cy="6311900"/>
            <a:chOff x="2856" y="2355"/>
            <a:chExt cx="11600" cy="6892"/>
          </a:xfrm>
        </p:grpSpPr>
        <p:sp>
          <p:nvSpPr>
            <p:cNvPr id="17" name="矩形 16"/>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13" name="文本框 12"/>
          <p:cNvSpPr txBox="1"/>
          <p:nvPr/>
        </p:nvSpPr>
        <p:spPr>
          <a:xfrm>
            <a:off x="4070985" y="93980"/>
            <a:ext cx="5255260" cy="1322070"/>
          </a:xfrm>
          <a:prstGeom prst="rect">
            <a:avLst/>
          </a:prstGeom>
          <a:noFill/>
          <a:effectLst>
            <a:outerShdw blurRad="76200" dir="13500000" sy="23000" kx="1200000" algn="br" rotWithShape="0">
              <a:prstClr val="black">
                <a:alpha val="20000"/>
              </a:prstClr>
            </a:outerShdw>
          </a:effectLst>
        </p:spPr>
        <p:txBody>
          <a:bodyPr wrap="square" rtlCol="0">
            <a:spAutoFit/>
          </a:bodyPr>
          <a:lstStyle/>
          <a:p>
            <a:pPr marR="0" indent="0" algn="dist" defTabSz="914400" fontAlgn="auto">
              <a:lnSpc>
                <a:spcPct val="100000"/>
              </a:lnSpc>
              <a:spcBef>
                <a:spcPts val="0"/>
              </a:spcBef>
              <a:spcAft>
                <a:spcPts val="0"/>
              </a:spcAft>
              <a:buClrTx/>
              <a:buSzTx/>
              <a:buFontTx/>
              <a:buNone/>
              <a:defRPr/>
            </a:pPr>
            <a:r>
              <a:rPr kumimoji="0" lang="en-US" altLang="zh-CN" sz="8000" b="0" i="0" kern="1200" cap="none" spc="0" normalizeH="0" baseline="0" noProof="0" dirty="0">
                <a:ln>
                  <a:solidFill>
                    <a:srgbClr val="1D91A3"/>
                  </a:solidFill>
                </a:ln>
                <a:solidFill>
                  <a:schemeClr val="bg1"/>
                </a:solidFill>
                <a:effectLst>
                  <a:outerShdw blurRad="60007" dist="310007" dir="7680000" sy="30000" kx="1300200" algn="ctr" rotWithShape="0">
                    <a:prstClr val="black">
                      <a:alpha val="32000"/>
                    </a:prstClr>
                  </a:outerShdw>
                </a:effectLst>
                <a:latin typeface="Impact" panose="020B0806030902050204" pitchFamily="34" charset="0"/>
                <a:ea typeface="Kozuka Gothic Pro M" panose="020B0700000000000000" pitchFamily="34" charset="-128"/>
                <a:cs typeface="+mn-cs"/>
              </a:rPr>
              <a:t>CONTENTS</a:t>
            </a:r>
            <a:endParaRPr kumimoji="0" lang="en-US" altLang="zh-CN" sz="8000" b="0" i="0" kern="1200" cap="none" spc="0" normalizeH="0" baseline="0" noProof="0" dirty="0">
              <a:ln>
                <a:solidFill>
                  <a:srgbClr val="1D91A3"/>
                </a:solidFill>
              </a:ln>
              <a:solidFill>
                <a:schemeClr val="bg1"/>
              </a:solidFill>
              <a:effectLst>
                <a:outerShdw blurRad="60007" dist="310007" dir="7680000" sy="30000" kx="1300200" algn="ctr" rotWithShape="0">
                  <a:prstClr val="black">
                    <a:alpha val="32000"/>
                  </a:prstClr>
                </a:outerShdw>
              </a:effectLst>
              <a:latin typeface="Impact" panose="020B0806030902050204" pitchFamily="34" charset="0"/>
              <a:ea typeface="Kozuka Gothic Pro M" panose="020B0700000000000000" pitchFamily="34" charset="-128"/>
              <a:cs typeface="+mn-cs"/>
            </a:endParaRPr>
          </a:p>
        </p:txBody>
      </p:sp>
      <p:pic>
        <p:nvPicPr>
          <p:cNvPr id="103" name="图片 102"/>
          <p:cNvPicPr/>
          <p:nvPr/>
        </p:nvPicPr>
        <p:blipFill>
          <a:blip r:embed="rId6">
            <a:clrChange>
              <a:clrFrom>
                <a:srgbClr val="F6F6F6">
                  <a:alpha val="100000"/>
                </a:srgbClr>
              </a:clrFrom>
              <a:clrTo>
                <a:srgbClr val="F6F6F6">
                  <a:alpha val="100000"/>
                  <a:alpha val="0"/>
                </a:srgbClr>
              </a:clrTo>
            </a:clrChange>
          </a:blip>
          <a:stretch>
            <a:fillRect/>
          </a:stretch>
        </p:blipFill>
        <p:spPr>
          <a:xfrm flipH="1">
            <a:off x="10631170" y="772160"/>
            <a:ext cx="647700" cy="1336040"/>
          </a:xfrm>
          <a:prstGeom prst="rect">
            <a:avLst/>
          </a:prstGeom>
          <a:noFill/>
          <a:ln w="9525">
            <a:noFill/>
          </a:ln>
        </p:spPr>
      </p:pic>
      <p:grpSp>
        <p:nvGrpSpPr>
          <p:cNvPr id="45" name="组合 44"/>
          <p:cNvGrpSpPr/>
          <p:nvPr/>
        </p:nvGrpSpPr>
        <p:grpSpPr>
          <a:xfrm>
            <a:off x="5182235" y="2132330"/>
            <a:ext cx="4822190" cy="557530"/>
            <a:chOff x="8147" y="3442"/>
            <a:chExt cx="7594" cy="878"/>
          </a:xfrm>
        </p:grpSpPr>
        <p:sp>
          <p:nvSpPr>
            <p:cNvPr id="16" name="文本框 13"/>
            <p:cNvSpPr txBox="1">
              <a:spLocks noChangeArrowheads="1"/>
            </p:cNvSpPr>
            <p:nvPr/>
          </p:nvSpPr>
          <p:spPr bwMode="auto">
            <a:xfrm>
              <a:off x="9169" y="3442"/>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7" action="ppaction://hlinksldjump"/>
                </a:rPr>
                <a:t>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7" action="ppaction://hlinksldjump"/>
                </a:rPr>
                <a:t>补全对话</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hlinkClick r:id="rId7" action="ppaction://hlinksldjump"/>
              </a:endParaRPr>
            </a:p>
          </p:txBody>
        </p:sp>
        <p:grpSp>
          <p:nvGrpSpPr>
            <p:cNvPr id="23" name="组合 22"/>
            <p:cNvGrpSpPr/>
            <p:nvPr/>
          </p:nvGrpSpPr>
          <p:grpSpPr>
            <a:xfrm>
              <a:off x="8147" y="3442"/>
              <a:ext cx="862" cy="879"/>
              <a:chOff x="7015" y="3282"/>
              <a:chExt cx="1142" cy="1142"/>
            </a:xfrm>
          </p:grpSpPr>
          <p:sp>
            <p:nvSpPr>
              <p:cNvPr id="25" name="Oval 2"/>
              <p:cNvSpPr/>
              <p:nvPr>
                <p:custDataLst>
                  <p:tags r:id="rId8"/>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6" name="Freeform 154"/>
              <p:cNvSpPr>
                <a:spLocks noChangeArrowheads="1"/>
              </p:cNvSpPr>
              <p:nvPr>
                <p:custDataLst>
                  <p:tags r:id="rId9"/>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6" name="组合 45"/>
          <p:cNvGrpSpPr/>
          <p:nvPr/>
        </p:nvGrpSpPr>
        <p:grpSpPr>
          <a:xfrm>
            <a:off x="5182235" y="2701925"/>
            <a:ext cx="4822190" cy="558800"/>
            <a:chOff x="8147" y="4339"/>
            <a:chExt cx="7594" cy="880"/>
          </a:xfrm>
        </p:grpSpPr>
        <p:sp>
          <p:nvSpPr>
            <p:cNvPr id="3" name="文本框 13"/>
            <p:cNvSpPr txBox="1">
              <a:spLocks noChangeArrowheads="1"/>
            </p:cNvSpPr>
            <p:nvPr/>
          </p:nvSpPr>
          <p:spPr bwMode="auto">
            <a:xfrm>
              <a:off x="9169" y="4397"/>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0" action="ppaction://hlinksldjump"/>
                </a:rPr>
                <a:t>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0" action="ppaction://hlinksldjump"/>
                </a:rPr>
                <a:t>词汇</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24" name="组合 23"/>
            <p:cNvGrpSpPr/>
            <p:nvPr/>
          </p:nvGrpSpPr>
          <p:grpSpPr>
            <a:xfrm>
              <a:off x="8147" y="4339"/>
              <a:ext cx="862" cy="879"/>
              <a:chOff x="7015" y="3282"/>
              <a:chExt cx="1142" cy="1142"/>
            </a:xfrm>
          </p:grpSpPr>
          <p:sp>
            <p:nvSpPr>
              <p:cNvPr id="27" name="Oval 2"/>
              <p:cNvSpPr/>
              <p:nvPr>
                <p:custDataLst>
                  <p:tags r:id="rId11"/>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8" name="Freeform 154"/>
              <p:cNvSpPr>
                <a:spLocks noChangeArrowheads="1"/>
              </p:cNvSpPr>
              <p:nvPr>
                <p:custDataLst>
                  <p:tags r:id="rId12"/>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7" name="组合 46"/>
          <p:cNvGrpSpPr/>
          <p:nvPr/>
        </p:nvGrpSpPr>
        <p:grpSpPr>
          <a:xfrm>
            <a:off x="5182235" y="3272155"/>
            <a:ext cx="4822825" cy="558165"/>
            <a:chOff x="8147" y="5237"/>
            <a:chExt cx="7595" cy="879"/>
          </a:xfrm>
        </p:grpSpPr>
        <p:sp>
          <p:nvSpPr>
            <p:cNvPr id="4" name="文本框 13"/>
            <p:cNvSpPr txBox="1">
              <a:spLocks noChangeArrowheads="1"/>
            </p:cNvSpPr>
            <p:nvPr/>
          </p:nvSpPr>
          <p:spPr bwMode="auto">
            <a:xfrm>
              <a:off x="9169" y="5274"/>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3" action="ppaction://hlinksldjump"/>
                </a:rPr>
                <a:t>III.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3" action="ppaction://hlinksldjump"/>
                </a:rPr>
                <a:t>完形填空</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29" name="组合 28"/>
            <p:cNvGrpSpPr/>
            <p:nvPr/>
          </p:nvGrpSpPr>
          <p:grpSpPr>
            <a:xfrm>
              <a:off x="8147" y="5237"/>
              <a:ext cx="862" cy="879"/>
              <a:chOff x="7015" y="3282"/>
              <a:chExt cx="1142" cy="1142"/>
            </a:xfrm>
          </p:grpSpPr>
          <p:sp>
            <p:nvSpPr>
              <p:cNvPr id="30" name="Oval 2"/>
              <p:cNvSpPr/>
              <p:nvPr>
                <p:custDataLst>
                  <p:tags r:id="rId14"/>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1" name="Freeform 154"/>
              <p:cNvSpPr>
                <a:spLocks noChangeArrowheads="1"/>
              </p:cNvSpPr>
              <p:nvPr>
                <p:custDataLst>
                  <p:tags r:id="rId15"/>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8" name="组合 47"/>
          <p:cNvGrpSpPr/>
          <p:nvPr/>
        </p:nvGrpSpPr>
        <p:grpSpPr>
          <a:xfrm>
            <a:off x="5182235" y="3843020"/>
            <a:ext cx="4831080" cy="558165"/>
            <a:chOff x="8147" y="6136"/>
            <a:chExt cx="7608" cy="879"/>
          </a:xfrm>
        </p:grpSpPr>
        <p:sp>
          <p:nvSpPr>
            <p:cNvPr id="5" name="文本框 13"/>
            <p:cNvSpPr txBox="1">
              <a:spLocks noChangeArrowheads="1"/>
            </p:cNvSpPr>
            <p:nvPr/>
          </p:nvSpPr>
          <p:spPr bwMode="auto">
            <a:xfrm>
              <a:off x="9182" y="6188"/>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6" action="ppaction://hlinksldjump"/>
                </a:rPr>
                <a:t>IV.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6" action="ppaction://hlinksldjump"/>
                </a:rPr>
                <a:t>阅读理解</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2" name="组合 31"/>
            <p:cNvGrpSpPr/>
            <p:nvPr/>
          </p:nvGrpSpPr>
          <p:grpSpPr>
            <a:xfrm>
              <a:off x="8147" y="6136"/>
              <a:ext cx="862" cy="879"/>
              <a:chOff x="7015" y="3282"/>
              <a:chExt cx="1142" cy="1142"/>
            </a:xfrm>
          </p:grpSpPr>
          <p:sp>
            <p:nvSpPr>
              <p:cNvPr id="33" name="Oval 2"/>
              <p:cNvSpPr/>
              <p:nvPr>
                <p:custDataLst>
                  <p:tags r:id="rId17"/>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4" name="Freeform 154"/>
              <p:cNvSpPr>
                <a:spLocks noChangeArrowheads="1"/>
              </p:cNvSpPr>
              <p:nvPr>
                <p:custDataLst>
                  <p:tags r:id="rId18"/>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9" name="组合 48"/>
          <p:cNvGrpSpPr/>
          <p:nvPr/>
        </p:nvGrpSpPr>
        <p:grpSpPr>
          <a:xfrm>
            <a:off x="5182235" y="4466590"/>
            <a:ext cx="4822825" cy="558165"/>
            <a:chOff x="8147" y="7118"/>
            <a:chExt cx="7595" cy="879"/>
          </a:xfrm>
        </p:grpSpPr>
        <p:sp>
          <p:nvSpPr>
            <p:cNvPr id="6" name="文本框 13"/>
            <p:cNvSpPr txBox="1">
              <a:spLocks noChangeArrowheads="1"/>
            </p:cNvSpPr>
            <p:nvPr/>
          </p:nvSpPr>
          <p:spPr bwMode="auto">
            <a:xfrm>
              <a:off x="9169" y="7162"/>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9" action="ppaction://hlinksldjump"/>
                </a:rPr>
                <a:t>V.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9" action="ppaction://hlinksldjump"/>
                </a:rPr>
                <a:t>语法填空</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5" name="组合 34"/>
            <p:cNvGrpSpPr/>
            <p:nvPr/>
          </p:nvGrpSpPr>
          <p:grpSpPr>
            <a:xfrm>
              <a:off x="8147" y="7118"/>
              <a:ext cx="862" cy="879"/>
              <a:chOff x="7015" y="3282"/>
              <a:chExt cx="1142" cy="1142"/>
            </a:xfrm>
          </p:grpSpPr>
          <p:sp>
            <p:nvSpPr>
              <p:cNvPr id="36" name="Oval 2"/>
              <p:cNvSpPr/>
              <p:nvPr>
                <p:custDataLst>
                  <p:tags r:id="rId20"/>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7" name="Freeform 154"/>
              <p:cNvSpPr>
                <a:spLocks noChangeArrowheads="1"/>
              </p:cNvSpPr>
              <p:nvPr>
                <p:custDataLst>
                  <p:tags r:id="rId21"/>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50" name="组合 49"/>
          <p:cNvGrpSpPr/>
          <p:nvPr/>
        </p:nvGrpSpPr>
        <p:grpSpPr>
          <a:xfrm>
            <a:off x="5182235" y="5090160"/>
            <a:ext cx="4822825" cy="558165"/>
            <a:chOff x="8147" y="8100"/>
            <a:chExt cx="7595" cy="879"/>
          </a:xfrm>
        </p:grpSpPr>
        <p:sp>
          <p:nvSpPr>
            <p:cNvPr id="7" name="文本框 13">
              <a:hlinkClick r:id="" action="ppaction://noaction"/>
            </p:cNvPr>
            <p:cNvSpPr txBox="1">
              <a:spLocks noChangeArrowheads="1"/>
            </p:cNvSpPr>
            <p:nvPr/>
          </p:nvSpPr>
          <p:spPr bwMode="auto">
            <a:xfrm>
              <a:off x="9169" y="8136"/>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22" action="ppaction://hlinksldjump"/>
                </a:rPr>
                <a:t>VI.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22" action="ppaction://hlinksldjump"/>
                </a:rPr>
                <a:t>完成句子</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8" name="组合 37"/>
            <p:cNvGrpSpPr/>
            <p:nvPr/>
          </p:nvGrpSpPr>
          <p:grpSpPr>
            <a:xfrm>
              <a:off x="8147" y="8100"/>
              <a:ext cx="862" cy="879"/>
              <a:chOff x="7015" y="3282"/>
              <a:chExt cx="1142" cy="1142"/>
            </a:xfrm>
          </p:grpSpPr>
          <p:sp>
            <p:nvSpPr>
              <p:cNvPr id="39" name="Oval 2"/>
              <p:cNvSpPr/>
              <p:nvPr>
                <p:custDataLst>
                  <p:tags r:id="rId23"/>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0" name="Freeform 154"/>
              <p:cNvSpPr>
                <a:spLocks noChangeArrowheads="1"/>
              </p:cNvSpPr>
              <p:nvPr>
                <p:custDataLst>
                  <p:tags r:id="rId24"/>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51" name="组合 50"/>
          <p:cNvGrpSpPr/>
          <p:nvPr/>
        </p:nvGrpSpPr>
        <p:grpSpPr>
          <a:xfrm>
            <a:off x="5182235" y="5661025"/>
            <a:ext cx="4822190" cy="610870"/>
            <a:chOff x="8147" y="8999"/>
            <a:chExt cx="7594" cy="962"/>
          </a:xfrm>
        </p:grpSpPr>
        <p:sp>
          <p:nvSpPr>
            <p:cNvPr id="8" name="文本框 13"/>
            <p:cNvSpPr txBox="1">
              <a:spLocks noChangeArrowheads="1"/>
            </p:cNvSpPr>
            <p:nvPr/>
          </p:nvSpPr>
          <p:spPr bwMode="auto">
            <a:xfrm>
              <a:off x="9169" y="9139"/>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25" action="ppaction://hlinksldjump"/>
                </a:rPr>
                <a:t>VII.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25" action="ppaction://hlinksldjump"/>
                </a:rPr>
                <a:t>应用写作</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41" name="组合 40"/>
            <p:cNvGrpSpPr/>
            <p:nvPr/>
          </p:nvGrpSpPr>
          <p:grpSpPr>
            <a:xfrm>
              <a:off x="8147" y="8999"/>
              <a:ext cx="862" cy="879"/>
              <a:chOff x="7015" y="3282"/>
              <a:chExt cx="1142" cy="1142"/>
            </a:xfrm>
          </p:grpSpPr>
          <p:sp>
            <p:nvSpPr>
              <p:cNvPr id="42" name="Oval 2"/>
              <p:cNvSpPr/>
              <p:nvPr>
                <p:custDataLst>
                  <p:tags r:id="rId26"/>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3" name="Freeform 154"/>
              <p:cNvSpPr>
                <a:spLocks noChangeArrowheads="1"/>
              </p:cNvSpPr>
              <p:nvPr>
                <p:custDataLst>
                  <p:tags r:id="rId27"/>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pic>
        <p:nvPicPr>
          <p:cNvPr id="44" name="图片 43"/>
          <p:cNvPicPr/>
          <p:nvPr/>
        </p:nvPicPr>
        <p:blipFill>
          <a:blip r:embed="rId28">
            <a:clrChange>
              <a:clrFrom>
                <a:srgbClr val="F6F6F6">
                  <a:alpha val="100000"/>
                </a:srgbClr>
              </a:clrFrom>
              <a:clrTo>
                <a:srgbClr val="F6F6F6">
                  <a:alpha val="100000"/>
                  <a:alpha val="0"/>
                </a:srgbClr>
              </a:clrTo>
            </a:clrChange>
          </a:blip>
          <a:stretch>
            <a:fillRect/>
          </a:stretch>
        </p:blipFill>
        <p:spPr>
          <a:xfrm>
            <a:off x="229870" y="3540125"/>
            <a:ext cx="4009390" cy="33178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arn(inVertical)">
                                      <p:cBhvr>
                                        <p:cTn id="10" dur="500"/>
                                        <p:tgtEl>
                                          <p:spTgt spid="15"/>
                                        </p:tgtEl>
                                      </p:cBhvr>
                                    </p:animEffect>
                                  </p:childTnLst>
                                </p:cTn>
                              </p:par>
                            </p:childTnLst>
                          </p:cTn>
                        </p:par>
                        <p:par>
                          <p:cTn id="11" fill="hold">
                            <p:stCondLst>
                              <p:cond delay="500"/>
                            </p:stCondLst>
                            <p:childTnLst>
                              <p:par>
                                <p:cTn id="12" presetID="47" presetClass="entr" presetSubtype="0" fill="hold" nodeType="afterEffect">
                                  <p:stCondLst>
                                    <p:cond delay="0"/>
                                  </p:stCondLst>
                                  <p:childTnLst>
                                    <p:set>
                                      <p:cBhvr>
                                        <p:cTn id="13" dur="1" fill="hold">
                                          <p:stCondLst>
                                            <p:cond delay="0"/>
                                          </p:stCondLst>
                                        </p:cTn>
                                        <p:tgtEl>
                                          <p:spTgt spid="103"/>
                                        </p:tgtEl>
                                        <p:attrNameLst>
                                          <p:attrName>style.visibility</p:attrName>
                                        </p:attrNameLst>
                                      </p:cBhvr>
                                      <p:to>
                                        <p:strVal val="visible"/>
                                      </p:to>
                                    </p:set>
                                    <p:animEffect transition="in" filter="fade">
                                      <p:cBhvr>
                                        <p:cTn id="14" dur="1000"/>
                                        <p:tgtEl>
                                          <p:spTgt spid="103"/>
                                        </p:tgtEl>
                                      </p:cBhvr>
                                    </p:animEffect>
                                    <p:anim calcmode="lin" valueType="num">
                                      <p:cBhvr>
                                        <p:cTn id="15" dur="1000" fill="hold"/>
                                        <p:tgtEl>
                                          <p:spTgt spid="103"/>
                                        </p:tgtEl>
                                        <p:attrNameLst>
                                          <p:attrName>ppt_x</p:attrName>
                                        </p:attrNameLst>
                                      </p:cBhvr>
                                      <p:tavLst>
                                        <p:tav tm="0">
                                          <p:val>
                                            <p:strVal val="#ppt_x"/>
                                          </p:val>
                                        </p:tav>
                                        <p:tav tm="100000">
                                          <p:val>
                                            <p:strVal val="#ppt_x"/>
                                          </p:val>
                                        </p:tav>
                                      </p:tavLst>
                                    </p:anim>
                                    <p:anim calcmode="lin" valueType="num">
                                      <p:cBhvr>
                                        <p:cTn id="16" dur="1000" fill="hold"/>
                                        <p:tgtEl>
                                          <p:spTgt spid="103"/>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1000"/>
                                        <p:tgtEl>
                                          <p:spTgt spid="44"/>
                                        </p:tgtEl>
                                      </p:cBhvr>
                                    </p:animEffect>
                                    <p:anim calcmode="lin" valueType="num">
                                      <p:cBhvr>
                                        <p:cTn id="20" dur="1000" fill="hold"/>
                                        <p:tgtEl>
                                          <p:spTgt spid="44"/>
                                        </p:tgtEl>
                                        <p:attrNameLst>
                                          <p:attrName>ppt_x</p:attrName>
                                        </p:attrNameLst>
                                      </p:cBhvr>
                                      <p:tavLst>
                                        <p:tav tm="0">
                                          <p:val>
                                            <p:strVal val="#ppt_x"/>
                                          </p:val>
                                        </p:tav>
                                        <p:tav tm="100000">
                                          <p:val>
                                            <p:strVal val="#ppt_x"/>
                                          </p:val>
                                        </p:tav>
                                      </p:tavLst>
                                    </p:anim>
                                    <p:anim calcmode="lin" valueType="num">
                                      <p:cBhvr>
                                        <p:cTn id="21" dur="1000" fill="hold"/>
                                        <p:tgtEl>
                                          <p:spTgt spid="4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nodeType="after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p:tgtEl>
                                          <p:spTgt spid="45"/>
                                        </p:tgtEl>
                                        <p:attrNameLst>
                                          <p:attrName>ppt_y</p:attrName>
                                        </p:attrNameLst>
                                      </p:cBhvr>
                                      <p:tavLst>
                                        <p:tav tm="0">
                                          <p:val>
                                            <p:strVal val="#ppt_y+#ppt_h*1.125000"/>
                                          </p:val>
                                        </p:tav>
                                        <p:tav tm="100000">
                                          <p:val>
                                            <p:strVal val="#ppt_y"/>
                                          </p:val>
                                        </p:tav>
                                      </p:tavLst>
                                    </p:anim>
                                    <p:animEffect transition="in" filter="wipe(up)">
                                      <p:cBhvr>
                                        <p:cTn id="26" dur="500"/>
                                        <p:tgtEl>
                                          <p:spTgt spid="45"/>
                                        </p:tgtEl>
                                      </p:cBhvr>
                                    </p:animEffect>
                                  </p:childTnLst>
                                </p:cTn>
                              </p:par>
                            </p:childTnLst>
                          </p:cTn>
                        </p:par>
                        <p:par>
                          <p:cTn id="27" fill="hold">
                            <p:stCondLst>
                              <p:cond delay="2000"/>
                            </p:stCondLst>
                            <p:childTnLst>
                              <p:par>
                                <p:cTn id="28" presetID="12" presetClass="entr" presetSubtype="4" fill="hold" nodeType="afterEffect">
                                  <p:stCondLst>
                                    <p:cond delay="0"/>
                                  </p:stCondLst>
                                  <p:childTnLst>
                                    <p:set>
                                      <p:cBhvr>
                                        <p:cTn id="29" dur="1" fill="hold">
                                          <p:stCondLst>
                                            <p:cond delay="0"/>
                                          </p:stCondLst>
                                        </p:cTn>
                                        <p:tgtEl>
                                          <p:spTgt spid="46"/>
                                        </p:tgtEl>
                                        <p:attrNameLst>
                                          <p:attrName>style.visibility</p:attrName>
                                        </p:attrNameLst>
                                      </p:cBhvr>
                                      <p:to>
                                        <p:strVal val="visible"/>
                                      </p:to>
                                    </p:set>
                                    <p:anim calcmode="lin" valueType="num">
                                      <p:cBhvr additive="base">
                                        <p:cTn id="30" dur="500"/>
                                        <p:tgtEl>
                                          <p:spTgt spid="46"/>
                                        </p:tgtEl>
                                        <p:attrNameLst>
                                          <p:attrName>ppt_y</p:attrName>
                                        </p:attrNameLst>
                                      </p:cBhvr>
                                      <p:tavLst>
                                        <p:tav tm="0">
                                          <p:val>
                                            <p:strVal val="#ppt_y+#ppt_h*1.125000"/>
                                          </p:val>
                                        </p:tav>
                                        <p:tav tm="100000">
                                          <p:val>
                                            <p:strVal val="#ppt_y"/>
                                          </p:val>
                                        </p:tav>
                                      </p:tavLst>
                                    </p:anim>
                                    <p:animEffect transition="in" filter="wipe(up)">
                                      <p:cBhvr>
                                        <p:cTn id="31" dur="500"/>
                                        <p:tgtEl>
                                          <p:spTgt spid="46"/>
                                        </p:tgtEl>
                                      </p:cBhvr>
                                    </p:animEffect>
                                  </p:childTnLst>
                                </p:cTn>
                              </p:par>
                            </p:childTnLst>
                          </p:cTn>
                        </p:par>
                        <p:par>
                          <p:cTn id="32" fill="hold">
                            <p:stCondLst>
                              <p:cond delay="2500"/>
                            </p:stCondLst>
                            <p:childTnLst>
                              <p:par>
                                <p:cTn id="33" presetID="12" presetClass="entr" presetSubtype="4"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p:tgtEl>
                                          <p:spTgt spid="47"/>
                                        </p:tgtEl>
                                        <p:attrNameLst>
                                          <p:attrName>ppt_y</p:attrName>
                                        </p:attrNameLst>
                                      </p:cBhvr>
                                      <p:tavLst>
                                        <p:tav tm="0">
                                          <p:val>
                                            <p:strVal val="#ppt_y+#ppt_h*1.125000"/>
                                          </p:val>
                                        </p:tav>
                                        <p:tav tm="100000">
                                          <p:val>
                                            <p:strVal val="#ppt_y"/>
                                          </p:val>
                                        </p:tav>
                                      </p:tavLst>
                                    </p:anim>
                                    <p:animEffect transition="in" filter="wipe(up)">
                                      <p:cBhvr>
                                        <p:cTn id="36" dur="500"/>
                                        <p:tgtEl>
                                          <p:spTgt spid="47"/>
                                        </p:tgtEl>
                                      </p:cBhvr>
                                    </p:animEffect>
                                  </p:childTnLst>
                                </p:cTn>
                              </p:par>
                            </p:childTnLst>
                          </p:cTn>
                        </p:par>
                        <p:par>
                          <p:cTn id="37" fill="hold">
                            <p:stCondLst>
                              <p:cond delay="3000"/>
                            </p:stCondLst>
                            <p:childTnLst>
                              <p:par>
                                <p:cTn id="38" presetID="12" presetClass="entr" presetSubtype="4" fill="hold" nodeType="after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additive="base">
                                        <p:cTn id="40" dur="500"/>
                                        <p:tgtEl>
                                          <p:spTgt spid="48"/>
                                        </p:tgtEl>
                                        <p:attrNameLst>
                                          <p:attrName>ppt_y</p:attrName>
                                        </p:attrNameLst>
                                      </p:cBhvr>
                                      <p:tavLst>
                                        <p:tav tm="0">
                                          <p:val>
                                            <p:strVal val="#ppt_y+#ppt_h*1.125000"/>
                                          </p:val>
                                        </p:tav>
                                        <p:tav tm="100000">
                                          <p:val>
                                            <p:strVal val="#ppt_y"/>
                                          </p:val>
                                        </p:tav>
                                      </p:tavLst>
                                    </p:anim>
                                    <p:animEffect transition="in" filter="wipe(up)">
                                      <p:cBhvr>
                                        <p:cTn id="41" dur="500"/>
                                        <p:tgtEl>
                                          <p:spTgt spid="48"/>
                                        </p:tgtEl>
                                      </p:cBhvr>
                                    </p:animEffect>
                                  </p:childTnLst>
                                </p:cTn>
                              </p:par>
                            </p:childTnLst>
                          </p:cTn>
                        </p:par>
                        <p:par>
                          <p:cTn id="42" fill="hold">
                            <p:stCondLst>
                              <p:cond delay="3500"/>
                            </p:stCondLst>
                            <p:childTnLst>
                              <p:par>
                                <p:cTn id="43" presetID="12" presetClass="entr" presetSubtype="4" fill="hold" nodeType="afterEffect">
                                  <p:stCondLst>
                                    <p:cond delay="0"/>
                                  </p:stCondLst>
                                  <p:childTnLst>
                                    <p:set>
                                      <p:cBhvr>
                                        <p:cTn id="44" dur="1" fill="hold">
                                          <p:stCondLst>
                                            <p:cond delay="0"/>
                                          </p:stCondLst>
                                        </p:cTn>
                                        <p:tgtEl>
                                          <p:spTgt spid="49"/>
                                        </p:tgtEl>
                                        <p:attrNameLst>
                                          <p:attrName>style.visibility</p:attrName>
                                        </p:attrNameLst>
                                      </p:cBhvr>
                                      <p:to>
                                        <p:strVal val="visible"/>
                                      </p:to>
                                    </p:set>
                                    <p:anim calcmode="lin" valueType="num">
                                      <p:cBhvr additive="base">
                                        <p:cTn id="45" dur="500"/>
                                        <p:tgtEl>
                                          <p:spTgt spid="49"/>
                                        </p:tgtEl>
                                        <p:attrNameLst>
                                          <p:attrName>ppt_y</p:attrName>
                                        </p:attrNameLst>
                                      </p:cBhvr>
                                      <p:tavLst>
                                        <p:tav tm="0">
                                          <p:val>
                                            <p:strVal val="#ppt_y+#ppt_h*1.125000"/>
                                          </p:val>
                                        </p:tav>
                                        <p:tav tm="100000">
                                          <p:val>
                                            <p:strVal val="#ppt_y"/>
                                          </p:val>
                                        </p:tav>
                                      </p:tavLst>
                                    </p:anim>
                                    <p:animEffect transition="in" filter="wipe(up)">
                                      <p:cBhvr>
                                        <p:cTn id="46" dur="500"/>
                                        <p:tgtEl>
                                          <p:spTgt spid="49"/>
                                        </p:tgtEl>
                                      </p:cBhvr>
                                    </p:animEffect>
                                  </p:childTnLst>
                                </p:cTn>
                              </p:par>
                            </p:childTnLst>
                          </p:cTn>
                        </p:par>
                        <p:par>
                          <p:cTn id="47" fill="hold">
                            <p:stCondLst>
                              <p:cond delay="4000"/>
                            </p:stCondLst>
                            <p:childTnLst>
                              <p:par>
                                <p:cTn id="48" presetID="12" presetClass="entr" presetSubtype="4" fill="hold" nodeType="afterEffect">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cBhvr additive="base">
                                        <p:cTn id="50" dur="500"/>
                                        <p:tgtEl>
                                          <p:spTgt spid="50"/>
                                        </p:tgtEl>
                                        <p:attrNameLst>
                                          <p:attrName>ppt_y</p:attrName>
                                        </p:attrNameLst>
                                      </p:cBhvr>
                                      <p:tavLst>
                                        <p:tav tm="0">
                                          <p:val>
                                            <p:strVal val="#ppt_y+#ppt_h*1.125000"/>
                                          </p:val>
                                        </p:tav>
                                        <p:tav tm="100000">
                                          <p:val>
                                            <p:strVal val="#ppt_y"/>
                                          </p:val>
                                        </p:tav>
                                      </p:tavLst>
                                    </p:anim>
                                    <p:animEffect transition="in" filter="wipe(up)">
                                      <p:cBhvr>
                                        <p:cTn id="51" dur="500"/>
                                        <p:tgtEl>
                                          <p:spTgt spid="50"/>
                                        </p:tgtEl>
                                      </p:cBhvr>
                                    </p:animEffect>
                                  </p:childTnLst>
                                </p:cTn>
                              </p:par>
                            </p:childTnLst>
                          </p:cTn>
                        </p:par>
                        <p:par>
                          <p:cTn id="52" fill="hold">
                            <p:stCondLst>
                              <p:cond delay="4500"/>
                            </p:stCondLst>
                            <p:childTnLst>
                              <p:par>
                                <p:cTn id="53" presetID="12" presetClass="entr" presetSubtype="4" fill="hold" nodeType="after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500"/>
                                        <p:tgtEl>
                                          <p:spTgt spid="51"/>
                                        </p:tgtEl>
                                        <p:attrNameLst>
                                          <p:attrName>ppt_y</p:attrName>
                                        </p:attrNameLst>
                                      </p:cBhvr>
                                      <p:tavLst>
                                        <p:tav tm="0">
                                          <p:val>
                                            <p:strVal val="#ppt_y+#ppt_h*1.125000"/>
                                          </p:val>
                                        </p:tav>
                                        <p:tav tm="100000">
                                          <p:val>
                                            <p:strVal val="#ppt_y"/>
                                          </p:val>
                                        </p:tav>
                                      </p:tavLst>
                                    </p:anim>
                                    <p:animEffect transition="in" filter="wipe(up)">
                                      <p:cBhvr>
                                        <p:cTn id="56"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294640" y="395288"/>
            <a:ext cx="11546840" cy="5851525"/>
          </a:xfrm>
          <a:prstGeom prst="rect">
            <a:avLst/>
          </a:prstGeom>
          <a:noFill/>
        </p:spPr>
        <p:txBody>
          <a:bodyPr wrap="square" rtlCol="0" anchor="ctr">
            <a:spAutoFit/>
          </a:bodyPr>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“When people are absorbed in what they are doing, they enter a state called ‘flow’ (心流),” Dattilo explained. “Flow can be achieved by doing activities that we value and that require us to concentrate fully to use our skills.”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To achieve a state of flow, there must be a balance between the challenge of the task and your skill level. For example, if you’re trying to create a complex computer program but your skill level is low, then you’re likely to feel stressed instead of achieving flow. On the contrary, if the task is too easy, then boredom will set in and flow will not appear, either. If you have artistic skills, such as playing the piano or painting, they can help lead you to flow. So can things like skiing, writing and storytelling, depending on who you are.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“When we enter a state of flow, we become absorbed and focused, and we experience momentary enjoyment,” Dattilo said. “When we leave a state of flow, we are often surprised by how quickly time has passed.”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“We hope this research will help people live fuller, happier, healthier lives,” said Dattilo.</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31. During the pandemic, many people in lockdown felt __________.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happy and healthy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positive and lonely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lonely and bored</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bored and unhappy</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altLang="zh-CN" sz="2800" dirty="0">
                <a:solidFill>
                  <a:srgbClr val="C00000"/>
                </a:solidFill>
                <a:latin typeface="Times New Roman" panose="02020603050405020304" charset="0"/>
                <a:cs typeface="Times New Roman" panose="02020603050405020304" charset="0"/>
              </a:rPr>
              <a:t>C</a:t>
            </a:r>
            <a:endParaRPr lang="en-US" altLang="zh-CN"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【解析】细节判断题。根据第一段第一句During the pandemic, many people in lockdown felt lonely and bored可知，疫情期间许多被隔离的人感到孤独和无聊。故此题答案为C。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32. The underlined word “positive” in Paragraph 2 means __________.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diligent 		B. active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negative 		D. realistic</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01663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33730" y="436372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【解析】词义猜测题。结合第二段第二句reduced loneliness has something to do with doing enjoyable activities that require both concentration and skill（减少孤独感与进行愉快的活动有关，这些活动需要我们全神贯注，施展技能），再根据常识，应该容易猜出positive的意思为“积极的”。A项意为“勤奋的”，B项意为“积极的”，C项意为“消极的”，D项意为“务实的”。故此题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custDataLst>
              <p:tags r:id="rId1"/>
            </p:custDataLst>
          </p:nvPr>
        </p:nvSpPr>
        <p:spPr>
          <a:xfrm>
            <a:off x="1184275" y="74499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33. What’s Dattilo’s opinion about “flow”?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“Flow” is an epidemic as the pandemic.</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When you are in a state of “flow”, you will feel lonely and bored.</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If the task is easy, the “flow” will appear.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When we leave a state of “flow”, we felt that time has passed quickly.</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828040"/>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1016000" y="471805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【解析】推理判断题。根据第五段最后一句When we leave a state of flow, we are often surprised by how quickly time has passed可知，达蒂洛认为从心流状态离开的时候会觉得时间流逝得如此之快。A、B、C选项均曲解了达蒂洛的意思。故此题答案为D。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635"/>
            <a:ext cx="10621010"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34. According to the passage, if you have artistic skills, you will __________.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find that time has passed slowly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achieve “flow” more easily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feel lonely and bored</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join Dattilo’s research team</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016000" y="478282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a:t>
            </a:r>
            <a:r>
              <a:rPr sz="2200" dirty="0">
                <a:solidFill>
                  <a:srgbClr val="C00000"/>
                </a:solidFill>
                <a:uFillTx/>
                <a:latin typeface="Times New Roman" panose="02020603050405020304" charset="0"/>
                <a:cs typeface="Times New Roman" panose="02020603050405020304" charset="0"/>
                <a:sym typeface="+mn-ea"/>
              </a:rPr>
              <a:t>细节判断题。根据第四段倒数第二句If you have artistic skills, such as playing the piano or painting, they can help lead you to flow可知，如果有一技之长，比如弹钢琴或者绘画，将有助于达成心流。故此题答案为B。</a:t>
            </a:r>
            <a:endParaRPr sz="2200" dirty="0">
              <a:solidFill>
                <a:srgbClr val="C00000"/>
              </a:solidFill>
              <a:uFillTx/>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35. Which of the following is the proper title for the passage?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The Pandemic.</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The Loneliness Epidemic.</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Flow: True Happiness.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Dattilo’s Research.</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594995" y="4347845"/>
            <a:ext cx="10789285"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【解析】主旨大意题。整篇文章都在讲flow（心流），根据最后两段When we enter a state of flow, we become absorbed and focused, and we experience momentary enjoyment和We hope this research will help people live fuller, happier, healthier lives可知，心流状态就是一种“真正的幸福”。故此题答题为C。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8480" y="710294"/>
            <a:ext cx="11115675" cy="5029835"/>
          </a:xfrm>
          <a:prstGeom prst="rect">
            <a:avLst/>
          </a:prstGeom>
          <a:noFill/>
        </p:spPr>
        <p:txBody>
          <a:bodyPr wrap="square" rtlCol="0" anchor="ctr">
            <a:spAutoFit/>
          </a:bodyPr>
          <a:lstStyle/>
          <a:p>
            <a:pPr algn="ctr">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When you and your family go out for dinner, have you noticed how many dishes you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usually order and how much food is left? In the future, you could be fined for leaving food behind.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 draft law (草案) on preventing food waste to ensure food security was submitted for its first reading to the session of the Standing Committee of the National People’s Congress (NPC, 全国人大常委会会议), held from December 22 to 26, 2020.</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The draft law says that restaurants should remind customers not to order too much. The size of each dish should be explained clearly and a smaller portion should be available. If customers leave too much food, restaurants are allowed to charge for food waste. Besides, restaurant service providers may face a fine if they encourage or mislead consumers into ordering too much food which causes waste.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0050" y="1091610"/>
            <a:ext cx="11115675" cy="363601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In fact, many measures have been taken against food waste already. For example, the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“Clear Your Plate” campaign (活动) has been launched online and offline. Many users share photos or videos of empty plates after finishing their meals on social media platforms such as Sina Weibo.</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In the canteen (餐厅) at Jiangxi University of Science and Technology, free fruit is given to students who finish their meals. Sun Zhenyao, 15, from Hefei No. 1 High School, Anhui Province, received a cash reward from one local restaurant. “We can get 5 yuan for each empty plate. It’s fun and useful,” he said.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36. If restaurants mislead customers order too much food which causes 	     waste, the restaurant may __________.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be OK 		B. be fined</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be closed 		D. be encouraged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547370" y="4460875"/>
            <a:ext cx="10650855"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【解析】细节判断题。根据第三段最后一句Besides, restaurant service providers may face a fine if they encourage or mislead consumers into ordering too much food which causes waste可知，如果餐饮服务提供者鼓动或诱导消费者超量点餐，造成浪费，可能会面临罚款。A、C、D项排除，故此答案为B。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37. What’s the “Clear Your Plate” campaign’s purpose?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To share photos or videos.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To prevent food waste.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To get 5 yuan.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To receive a cash reward.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723390"/>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【解析】细节判断题。根据第四段第一、二句In fact, many measures have been taken against food waste already. For example, the “Clear Your Plate” campaign has been launched online and offline可知，启动“光盘行动”是为了制止食物浪费，故此题答案为B。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0" name="文本框 19"/>
          <p:cNvSpPr txBox="1"/>
          <p:nvPr/>
        </p:nvSpPr>
        <p:spPr>
          <a:xfrm>
            <a:off x="4011930" y="2163445"/>
            <a:ext cx="4166870" cy="1088390"/>
          </a:xfrm>
          <a:prstGeom prst="rect">
            <a:avLst/>
          </a:prstGeom>
          <a:noFill/>
        </p:spPr>
        <p:txBody>
          <a:bodyPr wrap="square" rtlCol="0" anchor="ctr">
            <a:spAutoFit/>
          </a:bodyPr>
          <a:lstStyle/>
          <a:p>
            <a:pPr algn="dist">
              <a:lnSpc>
                <a:spcPct val="120000"/>
              </a:lnSpc>
            </a:pPr>
            <a:r>
              <a:rPr lang="en-US" sz="5400" b="1" spc="300" dirty="0">
                <a:latin typeface="+mj-ea"/>
                <a:ea typeface="+mj-ea"/>
              </a:rPr>
              <a:t>I. </a:t>
            </a:r>
            <a:r>
              <a:rPr lang="zh-CN" altLang="en-US" sz="5400" b="1" spc="300" dirty="0">
                <a:latin typeface="+mj-ea"/>
                <a:ea typeface="+mj-ea"/>
              </a:rPr>
              <a:t>补全对话</a:t>
            </a:r>
            <a:endParaRPr lang="zh-CN" altLang="en-US"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inVertical)">
                                      <p:cBhvr>
                                        <p:cTn id="10" dur="500"/>
                                        <p:tgtEl>
                                          <p:spTgt spid="20"/>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16000" y="301125"/>
            <a:ext cx="10200005" cy="2120900"/>
          </a:xfrm>
          <a:prstGeom prst="rect">
            <a:avLst/>
          </a:prstGeom>
          <a:noFill/>
        </p:spPr>
        <p:txBody>
          <a:bodyPr wrap="square" rtlCol="0" anchor="t">
            <a:spAutoFit/>
          </a:bodyPr>
          <a:lstStyle/>
          <a:p>
            <a:pPr indent="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     ) 38. What can we learn from Paragraph 3?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A. Restaurants should remind customers to order as much as possible.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B. Restaurants should explain the size of each dish clearly.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C. Restaurants can charge customers even if they don’t come to eat.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D. Restaurants should mislead consumers into ordering too much food.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13130" y="300990"/>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249555" y="2708910"/>
            <a:ext cx="11680825" cy="3671570"/>
          </a:xfrm>
          <a:prstGeom prst="rect">
            <a:avLst/>
          </a:prstGeom>
          <a:noFill/>
        </p:spPr>
        <p:txBody>
          <a:bodyPr wrap="square" rtlCol="0">
            <a:noAutofit/>
          </a:bodyPr>
          <a:p>
            <a:pPr marL="1151890" indent="-11520170" algn="just" fontAlgn="auto">
              <a:lnSpc>
                <a:spcPts val="2700"/>
              </a:lnSpc>
            </a:pPr>
            <a:r>
              <a:rPr sz="2200" dirty="0">
                <a:solidFill>
                  <a:srgbClr val="C00000"/>
                </a:solidFill>
                <a:uFillTx/>
                <a:latin typeface="Times New Roman" panose="02020603050405020304" charset="0"/>
                <a:cs typeface="Times New Roman" panose="02020603050405020304" charset="0"/>
              </a:rPr>
              <a:t>【解析】细节判断题。根据第三段第一句The draft law says that restaurants should remind customers not to order too much可知，餐馆应该提醒顾客点菜不要点得太多，故A项错误。根据第三段第三句If customers leave too much food, restaurants are allowed to charge for food waste可知，如果消费者剩菜过多，餐馆可以收取处理厨余垃圾的相应费用，而不是“即使顾客不来吃饭，餐馆仍可以收费”，故C项错误。根据第三段最后一句Besides, restaurant service providers may face a fine if they encourage or mislead consumers into ordering too much food which causes waste可知，如果餐馆误导顾客多点餐导致浪费，餐馆可能面临罚款，餐馆应该提醒顾客不要点得太多，故D项错误。根据第三段第二句The size of each dish should be explained clearly and a smaller portion should be available可知，餐馆应该解释清楚每盘菜的分量，故此题答案为B。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456825"/>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39. If a student at Jiangxi University of Science and Technology finishes 	  his/her meal, he/she can get __________.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5 yuan		 B. a cash reward</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praise		 D. free fruit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550035"/>
            <a:ext cx="1040130" cy="372745"/>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【解析】细节判断题。根据第五段第一句In the canteen at Jiangxi University of Science and Technology, free fruit is given to students who finish their meals可知，学生光盘可以得到免费水果，故此题答案为D。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959485" y="716915"/>
            <a:ext cx="10584180"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40. According to the passage, which of the following statements is true?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When we eat out with friends, we should order food as much as we can.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The “Clear Your Plate” campaign has been taken against food waste.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Sun Zhenyao is a student at Jiangxi University of Science and Technology.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Sun Zhenyao received 5 yuan from one local restaurant.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791210" y="810260"/>
            <a:ext cx="1134110"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537845" y="3317875"/>
            <a:ext cx="10013950" cy="3016250"/>
          </a:xfrm>
          <a:prstGeom prst="rect">
            <a:avLst/>
          </a:prstGeom>
          <a:noFill/>
        </p:spPr>
        <p:txBody>
          <a:bodyPr wrap="square" rtlCol="0">
            <a:noAutofit/>
          </a:bodyPr>
          <a:p>
            <a:pPr marL="1151890" indent="-11520170" algn="just" fontAlgn="auto">
              <a:lnSpc>
                <a:spcPts val="2800"/>
              </a:lnSpc>
            </a:pPr>
            <a:r>
              <a:rPr sz="2200" dirty="0">
                <a:solidFill>
                  <a:srgbClr val="C00000"/>
                </a:solidFill>
                <a:uFillTx/>
                <a:latin typeface="Times New Roman" panose="02020603050405020304" charset="0"/>
                <a:cs typeface="Times New Roman" panose="02020603050405020304" charset="0"/>
              </a:rPr>
              <a:t>【解析】推理判断题。通读全文，A项不符合文意。根据最后一段第二句Sun Zhenyao, 15, from Hefei No. 1 High School, Anhui province, received a cash reward from one local restaurant可知，孙振耀是合肥一中的学生，C项不对。根据倒数第一、二句可知，每盘菜光盘都可以获得5元，推断孙振耀得到的现金可能不止5元，故D项不对。根据第四段第一、二句In fact, many measures have been taken against food waste already. For example, the “Clear Your Plate” campaign has been launched online and offline可知，启动“光盘行动”就是为了制止食物浪费，故此题答案为B。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47675" y="1375728"/>
            <a:ext cx="11341735" cy="1938020"/>
          </a:xfrm>
          <a:prstGeom prst="rect">
            <a:avLst/>
          </a:prstGeom>
          <a:noFill/>
        </p:spPr>
        <p:txBody>
          <a:bodyPr wrap="square" rtlCol="0" anchor="ctr">
            <a:spAutoFit/>
          </a:bodyPr>
          <a:lstStyle/>
          <a:p>
            <a:pPr algn="just">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Do you often travel? Do you often stay in a hotel? Most Chinese hotels often provide guests with disposable (一次性的) things, like toothbrushes, toothpastes, shampoos and slippers. Many guests like the idea because they don’t have to bring their own things.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41_______</a:t>
            </a:r>
            <a:r>
              <a:rPr lang="en-US" altLang="zh-CN" sz="2400" dirty="0">
                <a:solidFill>
                  <a:schemeClr val="tx1">
                    <a:lumMod val="75000"/>
                    <a:lumOff val="25000"/>
                  </a:schemeClr>
                </a:solidFill>
                <a:latin typeface="Times New Roman" panose="02020603050405020304" charset="0"/>
                <a:cs typeface="Times New Roman" panose="02020603050405020304" charset="0"/>
              </a:rPr>
              <a:t> Starting from June, some hotels in Beijing will no longer provide guests with thesedisposables. They want to ask people to use disposable things less often.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351790" y="161290"/>
            <a:ext cx="10923270" cy="570865"/>
          </a:xfrm>
          <a:prstGeom prst="rect">
            <a:avLst/>
          </a:prstGeom>
          <a:noFill/>
        </p:spPr>
        <p:txBody>
          <a:bodyPr wrap="square" rtlCol="0" anchor="t">
            <a:spAutoFit/>
          </a:bodyPr>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962025" y="3867468"/>
            <a:ext cx="10068560" cy="1938020"/>
          </a:xfrm>
          <a:prstGeom prst="rect">
            <a:avLst/>
          </a:prstGeom>
          <a:solidFill>
            <a:schemeClr val="bg1"/>
          </a:solidFill>
        </p:spPr>
        <p:txBody>
          <a:bodyPr wrap="none" rtlCol="0" anchor="ctr">
            <a:spAutoFit/>
          </a:bodyPr>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A. Try to do these things in your daily life.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B. But, if you travel to Beijing, remember to bring your own things.</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C. Do not use paper cups.</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D. So, wherever you travel, bring your own things and use them again and again.</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E. It is a waste of natural resources and is very bad for the environment.</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p:txBody>
      </p:sp>
      <p:sp>
        <p:nvSpPr>
          <p:cNvPr id="13" name="TextBox 4"/>
          <p:cNvSpPr txBox="1"/>
          <p:nvPr>
            <p:custDataLst>
              <p:tags r:id="rId2"/>
            </p:custDataLst>
          </p:nvPr>
        </p:nvSpPr>
        <p:spPr>
          <a:xfrm>
            <a:off x="829310" y="242252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3" action="ppaction://hlinksldjump"/>
          </p:cNvPr>
          <p:cNvSpPr txBox="1"/>
          <p:nvPr>
            <p:custDataLst>
              <p:tags r:id="rId4"/>
            </p:custDataLst>
          </p:nvPr>
        </p:nvSpPr>
        <p:spPr>
          <a:xfrm>
            <a:off x="501967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193802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【解析】逻辑推理题。根据下文Starting from June, some hotels in Beijing will no longer provide guests with these disposables（从六月起，北京的一些酒店将不再给客人提供一次性用品）可以看出上一句应该是跟北京有关的内容，B项But, if you travel to Beijing, remember to bring your own things（但是，假如你去北京旅行，记得带上自己的生活用品）符合语境，故此题答案为B。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8630" y="661988"/>
            <a:ext cx="11242040" cy="2932430"/>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Many disposable things are made of plastic. People throw them away after only using </a:t>
            </a:r>
            <a:endParaRPr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sz="2400" dirty="0">
                <a:solidFill>
                  <a:schemeClr val="tx1">
                    <a:lumMod val="75000"/>
                    <a:lumOff val="25000"/>
                  </a:schemeClr>
                </a:solidFill>
                <a:latin typeface="Times New Roman" panose="02020603050405020304" charset="0"/>
                <a:cs typeface="Times New Roman" panose="02020603050405020304" charset="0"/>
              </a:rPr>
              <a:t>them once. </a:t>
            </a:r>
            <a:r>
              <a:rPr sz="2400" u="sng" dirty="0">
                <a:solidFill>
                  <a:schemeClr val="tx1">
                    <a:lumMod val="75000"/>
                    <a:lumOff val="25000"/>
                  </a:schemeClr>
                </a:solidFill>
                <a:latin typeface="Times New Roman" panose="02020603050405020304" charset="0"/>
                <a:cs typeface="Times New Roman" panose="02020603050405020304" charset="0"/>
              </a:rPr>
              <a:t>42</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Do you know? One Chinese person makes as much as 400 kilogram of waste a year! Most of that waste comes from disposable things. In Beijing, people throw away about 19,000 tons of plastic bags and 1,320 tons of plastic lunch boxes every year! Plastic can take between 100 and 400 years to break down. So the less plastic we throw out, the better. </a:t>
            </a:r>
            <a:r>
              <a:rPr sz="2400" u="sng" dirty="0">
                <a:solidFill>
                  <a:schemeClr val="tx1">
                    <a:lumMod val="75000"/>
                    <a:lumOff val="25000"/>
                  </a:schemeClr>
                </a:solidFill>
                <a:latin typeface="Times New Roman" panose="02020603050405020304" charset="0"/>
                <a:cs typeface="Times New Roman" panose="02020603050405020304" charset="0"/>
              </a:rPr>
              <a:t>43</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Back at home and school, you can also do something to make our world a better place.</a:t>
            </a:r>
            <a:endParaRPr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custDataLst>
              <p:tags r:id="rId2"/>
            </p:custDataLst>
          </p:nvPr>
        </p:nvSpPr>
        <p:spPr>
          <a:xfrm>
            <a:off x="501967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TextBox 4"/>
          <p:cNvSpPr txBox="1"/>
          <p:nvPr>
            <p:custDataLst>
              <p:tags r:id="rId3"/>
            </p:custDataLst>
          </p:nvPr>
        </p:nvSpPr>
        <p:spPr>
          <a:xfrm>
            <a:off x="2291080" y="104013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4"/>
            </p:custDataLst>
          </p:nvPr>
        </p:nvSpPr>
        <p:spPr>
          <a:xfrm>
            <a:off x="3500120" y="262572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6" name="文本框 5"/>
          <p:cNvSpPr txBox="1"/>
          <p:nvPr>
            <p:custDataLst>
              <p:tags r:id="rId5"/>
            </p:custDataLst>
          </p:nvPr>
        </p:nvSpPr>
        <p:spPr>
          <a:xfrm>
            <a:off x="962025" y="3867468"/>
            <a:ext cx="10068560" cy="1938020"/>
          </a:xfrm>
          <a:prstGeom prst="rect">
            <a:avLst/>
          </a:prstGeom>
          <a:solidFill>
            <a:schemeClr val="bg1"/>
          </a:solidFill>
        </p:spPr>
        <p:txBody>
          <a:bodyPr wrap="none" rtlCol="0" anchor="ctr">
            <a:spAutoFit/>
          </a:bodyPr>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A. Try to do these things in your daily life.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B. But, if you travel to Beijing, remember to bring your own things.</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C. Do not use paper cups.</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D. So, wherever you travel, bring your own things and use them again and again.</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E. It is a waste of natural resources and is very bad for the environment.</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916940"/>
            <a:ext cx="10854055" cy="319976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【解析】文章归纳题。根据空白处上一句People throw them away after only using them once（人们在使用了一次以后就会把一次性用品丢掉），可以看出E项It is a waste of natural resources and is very bad for the environment（这是一种对自然资源的浪费，对环境也不好）是对上一句的总结，故此题答案为E。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【解析】逻辑推理题。根据空白处上一句So the less plastic we throw out, the better（所以，我们丢弃的塑料用品越少就对环境越好）和D项So, wherever you travel, bring your own things and use them again and again（所以，无论你去哪里旅行，带上自己的用品并重复利用它们）形成了前后呼应，故此题答案为D。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8630" y="1067753"/>
            <a:ext cx="11242040" cy="2120900"/>
          </a:xfrm>
          <a:prstGeom prst="rect">
            <a:avLst/>
          </a:prstGeom>
          <a:noFill/>
        </p:spPr>
        <p:txBody>
          <a:bodyPr wrap="square" rtlCol="0" anchor="ctr">
            <a:spAutoFit/>
          </a:bodyPr>
          <a:lstStyle/>
          <a:p>
            <a:pPr algn="just">
              <a:lnSpc>
                <a:spcPct val="110000"/>
              </a:lnSpc>
            </a:pPr>
            <a:r>
              <a:rPr sz="2400" u="sng" dirty="0">
                <a:solidFill>
                  <a:schemeClr val="tx1">
                    <a:lumMod val="75000"/>
                    <a:lumOff val="25000"/>
                  </a:schemeClr>
                </a:solidFill>
                <a:latin typeface="Times New Roman" panose="02020603050405020304" charset="0"/>
                <a:cs typeface="Times New Roman" panose="02020603050405020304" charset="0"/>
              </a:rPr>
              <a:t>44</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Use cloth shopping bags, not plastic ones. After using a plastic bag, wash it out and let it dry. Then you can use it over and over again. </a:t>
            </a:r>
            <a:r>
              <a:rPr sz="2400" u="sng" dirty="0">
                <a:solidFill>
                  <a:schemeClr val="tx1">
                    <a:lumMod val="75000"/>
                    <a:lumOff val="25000"/>
                  </a:schemeClr>
                </a:solidFill>
                <a:latin typeface="Times New Roman" panose="02020603050405020304" charset="0"/>
                <a:cs typeface="Times New Roman" panose="02020603050405020304" charset="0"/>
              </a:rPr>
              <a:t>45</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At your school dining room, use your own</a:t>
            </a:r>
            <a:r>
              <a:rPr lang="en-US" sz="2400" dirty="0">
                <a:solidFill>
                  <a:schemeClr val="tx1">
                    <a:lumMod val="75000"/>
                    <a:lumOff val="25000"/>
                  </a:schemeClr>
                </a:solidFill>
                <a:latin typeface="Times New Roman" panose="02020603050405020304" charset="0"/>
                <a:cs typeface="Times New Roman" panose="02020603050405020304" charset="0"/>
              </a:rPr>
              <a:t> bowl and chopsticks instead of disposable ones.</a:t>
            </a:r>
            <a:endParaRPr lang="en-US"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sz="2400" dirty="0">
                <a:solidFill>
                  <a:schemeClr val="tx1">
                    <a:lumMod val="75000"/>
                    <a:lumOff val="25000"/>
                  </a:schemeClr>
                </a:solidFill>
                <a:latin typeface="Times New Roman" panose="02020603050405020304" charset="0"/>
                <a:cs typeface="Times New Roman" panose="02020603050405020304" charset="0"/>
              </a:rPr>
              <a:t>To protect our environment and our home, it is very necessary and important for us to </a:t>
            </a:r>
            <a:endParaRPr lang="en-US"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sz="2400" dirty="0">
                <a:solidFill>
                  <a:schemeClr val="tx1">
                    <a:lumMod val="75000"/>
                    <a:lumOff val="25000"/>
                  </a:schemeClr>
                </a:solidFill>
                <a:latin typeface="Times New Roman" panose="02020603050405020304" charset="0"/>
                <a:cs typeface="Times New Roman" panose="02020603050405020304" charset="0"/>
              </a:rPr>
              <a:t>save natural resources.</a:t>
            </a:r>
            <a:endParaRPr 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custDataLst>
              <p:tags r:id="rId2"/>
            </p:custDataLst>
          </p:nvPr>
        </p:nvSpPr>
        <p:spPr>
          <a:xfrm>
            <a:off x="5141593" y="614671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TextBox 4"/>
          <p:cNvSpPr txBox="1"/>
          <p:nvPr>
            <p:custDataLst>
              <p:tags r:id="rId3"/>
            </p:custDataLst>
          </p:nvPr>
        </p:nvSpPr>
        <p:spPr>
          <a:xfrm>
            <a:off x="837565" y="106807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4"/>
            </p:custDataLst>
          </p:nvPr>
        </p:nvSpPr>
        <p:spPr>
          <a:xfrm>
            <a:off x="7686675" y="145478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文本框 5"/>
          <p:cNvSpPr txBox="1"/>
          <p:nvPr>
            <p:custDataLst>
              <p:tags r:id="rId5"/>
            </p:custDataLst>
          </p:nvPr>
        </p:nvSpPr>
        <p:spPr>
          <a:xfrm>
            <a:off x="1083945" y="4104323"/>
            <a:ext cx="10068560" cy="1938020"/>
          </a:xfrm>
          <a:prstGeom prst="rect">
            <a:avLst/>
          </a:prstGeom>
          <a:solidFill>
            <a:schemeClr val="bg1"/>
          </a:solidFill>
        </p:spPr>
        <p:txBody>
          <a:bodyPr wrap="none" rtlCol="0" anchor="ctr">
            <a:spAutoFit/>
          </a:bodyPr>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A. Try to do these things in your daily life.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B. But, if you travel to Beijing, remember to bring your own things.</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C. Do not use paper cups.</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D. So, wherever you travel, bring your own things and use them again and again.</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E. It is a waste of natural resources and is very bad for the environment.</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916940"/>
            <a:ext cx="10854055" cy="319976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【解析】逻辑推理题。根据空白处下一句Use cloth shopping bags, not plastic ones（用布料制作的购物袋，不要用塑料制作的购物袋）可以看出C项Do not use paper cups（不要用纸杯）也是对居家环保的呼吁，故此题答案为C。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【解析】文章结构题。根据空白处上一句Then you can use it over and over again（你可以重复使用它）和下一句At your school dining room, use your own bowl and chopsticks（在你的学校食堂里，用你自己的碗筷）可知，A项Try to do these things in your daily life（尽量在日常生活中做这些环保的事）符合语境，故此题答案为A。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Ⅴ. 语法填空</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51460" y="33020"/>
            <a:ext cx="6214110" cy="530860"/>
          </a:xfrm>
          <a:prstGeom prst="rect">
            <a:avLst/>
          </a:prstGeom>
          <a:noFill/>
        </p:spPr>
        <p:txBody>
          <a:bodyPr wrap="square" rtlCol="0">
            <a:spAutoFit/>
          </a:bodyPr>
          <a:lstStyle/>
          <a:p>
            <a:pPr>
              <a:lnSpc>
                <a:spcPct val="110000"/>
              </a:lnSpc>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Ⅰ. 补全对话（5小题，共10分）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6" name="文本框 5"/>
          <p:cNvSpPr txBox="1"/>
          <p:nvPr/>
        </p:nvSpPr>
        <p:spPr>
          <a:xfrm>
            <a:off x="958850" y="722630"/>
            <a:ext cx="10274300" cy="650875"/>
          </a:xfrm>
          <a:prstGeom prst="rect">
            <a:avLst/>
          </a:prstGeom>
          <a:noFill/>
        </p:spPr>
        <p:txBody>
          <a:bodyPr wrap="square" rtlCol="0" anchor="t">
            <a:spAutoFit/>
          </a:bodyPr>
          <a:lstStyle/>
          <a:p>
            <a:pPr algn="just" fontAlgn="auto">
              <a:lnSpc>
                <a:spcPct val="140000"/>
              </a:lnSpc>
            </a:pPr>
            <a:r>
              <a:rPr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阅读下列简短对话，从A、B、C、D中选出最佳答案，将对话补全。</a:t>
            </a:r>
            <a:r>
              <a:rPr 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 </a:t>
            </a:r>
            <a:endParaRPr lang="en-US"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1"/>
            </p:custDataLst>
          </p:nvPr>
        </p:nvSpPr>
        <p:spPr>
          <a:xfrm>
            <a:off x="1542415" y="1532255"/>
            <a:ext cx="10274300" cy="2009775"/>
          </a:xfrm>
          <a:prstGeom prst="rect">
            <a:avLst/>
          </a:prstGeom>
          <a:noFill/>
        </p:spPr>
        <p:txBody>
          <a:bodyPr wrap="square" rtlCol="0" anchor="t">
            <a:spAutoFit/>
          </a:bodyPr>
          <a:p>
            <a:pPr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      )  1. M: Hello!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  W: Hello! This is Sophie. I want to speak to Linda.</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A. Who is speaking 			B. Who are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C. What’s wrong with you 		D. What’s your name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2"/>
            </p:custDataLst>
          </p:nvPr>
        </p:nvSpPr>
        <p:spPr>
          <a:xfrm>
            <a:off x="1418167" y="1663315"/>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custDataLst>
              <p:tags r:id="rId3"/>
            </p:custDataLst>
          </p:nvPr>
        </p:nvSpPr>
        <p:spPr>
          <a:xfrm>
            <a:off x="1018540" y="4500880"/>
            <a:ext cx="10145395" cy="1610995"/>
          </a:xfrm>
          <a:prstGeom prst="rect">
            <a:avLst/>
          </a:prstGeom>
          <a:noFill/>
        </p:spPr>
        <p:txBody>
          <a:bodyPr wrap="square" rtlCol="0">
            <a:noAutofit/>
          </a:bodyPr>
          <a:p>
            <a:pPr marL="1151890" indent="-115189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【解析】根据Hello! This is Sophie（你好，我是索菲亚）可以判断该对话为打电话场景，A项“请问是谁”符合上下文。因此，答案是A。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95910" y="110490"/>
            <a:ext cx="12063730" cy="530860"/>
          </a:xfrm>
          <a:prstGeom prst="rect">
            <a:avLst/>
          </a:prstGeom>
          <a:noFill/>
        </p:spPr>
        <p:txBody>
          <a:bodyPr wrap="square" rtlCol="0">
            <a:spAutoFit/>
          </a:bodyPr>
          <a:lstStyle/>
          <a:p>
            <a:pPr algn="l">
              <a:lnSpc>
                <a:spcPct val="11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Ⅴ. 语法填空（5小题，共15分）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5" name="文本框 4"/>
          <p:cNvSpPr txBox="1"/>
          <p:nvPr/>
        </p:nvSpPr>
        <p:spPr>
          <a:xfrm>
            <a:off x="295910" y="723857"/>
            <a:ext cx="11276329" cy="1050290"/>
          </a:xfrm>
          <a:prstGeom prst="rect">
            <a:avLst/>
          </a:prstGeom>
          <a:noFill/>
        </p:spPr>
        <p:txBody>
          <a:bodyPr wrap="square" rtlCol="0" anchor="t">
            <a:spAutoFit/>
          </a:bodyPr>
          <a:lstStyle/>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阅读下面短文，按照句子结构的语法性和上下文连贯的要求，在空格处填入一个适当的词或使用括号中词语的正确形式填空。</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715010" y="1999615"/>
            <a:ext cx="10293350" cy="2120900"/>
          </a:xfrm>
          <a:prstGeom prst="rect">
            <a:avLst/>
          </a:prstGeom>
          <a:noFill/>
        </p:spPr>
        <p:txBody>
          <a:bodyPr wrap="square" rtlCol="0" anchor="t">
            <a:spAutoFit/>
          </a:bodyPr>
          <a:lstStyle/>
          <a:p>
            <a:pPr indent="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Traditional Chinese medicine (TCM) </a:t>
            </a:r>
            <a:r>
              <a:rPr sz="2400" u="sng" dirty="0">
                <a:latin typeface="Times New Roman" panose="02020603050405020304" charset="0"/>
                <a:ea typeface="宋体" panose="02010600030101010101" pitchFamily="2" charset="-122"/>
                <a:cs typeface="Times New Roman" panose="02020603050405020304" charset="0"/>
              </a:rPr>
              <a:t>46</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(have) a history of more than 4,000 years. In a long course of struggling </a:t>
            </a:r>
            <a:r>
              <a:rPr sz="2400" u="sng" dirty="0">
                <a:latin typeface="Times New Roman" panose="02020603050405020304" charset="0"/>
                <a:ea typeface="宋体" panose="02010600030101010101" pitchFamily="2" charset="-122"/>
                <a:cs typeface="Times New Roman" panose="02020603050405020304" charset="0"/>
              </a:rPr>
              <a:t>47</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diseases, TCM evolved into a unique and comprehensive theoretical system. It is </a:t>
            </a:r>
            <a:r>
              <a:rPr sz="2400" u="sng" dirty="0">
                <a:latin typeface="Times New Roman" panose="02020603050405020304" charset="0"/>
                <a:ea typeface="宋体" panose="02010600030101010101" pitchFamily="2" charset="-122"/>
                <a:cs typeface="Times New Roman" panose="02020603050405020304" charset="0"/>
              </a:rPr>
              <a:t>48</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important part of Chinese culture. </a:t>
            </a:r>
            <a:r>
              <a:rPr sz="2400" i="1" dirty="0">
                <a:latin typeface="Times New Roman" panose="02020603050405020304" charset="0"/>
                <a:ea typeface="宋体" panose="02010600030101010101" pitchFamily="2" charset="-122"/>
                <a:cs typeface="Times New Roman" panose="02020603050405020304" charset="0"/>
              </a:rPr>
              <a:t>Huang Di Nei Jing</a:t>
            </a:r>
            <a:r>
              <a:rPr sz="2400" dirty="0">
                <a:latin typeface="Times New Roman" panose="02020603050405020304" charset="0"/>
                <a:ea typeface="宋体" panose="02010600030101010101" pitchFamily="2" charset="-122"/>
                <a:cs typeface="Times New Roman" panose="02020603050405020304" charset="0"/>
              </a:rPr>
              <a:t>, which is the </a:t>
            </a:r>
            <a:r>
              <a:rPr sz="2400" u="sng" dirty="0">
                <a:latin typeface="Times New Roman" panose="02020603050405020304" charset="0"/>
                <a:ea typeface="宋体" panose="02010600030101010101" pitchFamily="2" charset="-122"/>
                <a:cs typeface="Times New Roman" panose="02020603050405020304" charset="0"/>
              </a:rPr>
              <a:t>49</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(early) medical book in China, </a:t>
            </a:r>
            <a:r>
              <a:rPr sz="2400" u="sng" dirty="0">
                <a:latin typeface="Times New Roman" panose="02020603050405020304" charset="0"/>
                <a:ea typeface="宋体" panose="02010600030101010101" pitchFamily="2" charset="-122"/>
                <a:cs typeface="Times New Roman" panose="02020603050405020304" charset="0"/>
              </a:rPr>
              <a:t>50</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(come) out more than 2,000 years ago.</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6083037" y="1999354"/>
            <a:ext cx="12352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has</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6308034" y="2398302"/>
            <a:ext cx="1623172"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against</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2"/>
            </p:custDataLst>
          </p:nvPr>
        </p:nvSpPr>
        <p:spPr>
          <a:xfrm>
            <a:off x="8204144" y="2798987"/>
            <a:ext cx="1623172"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an</a:t>
            </a:r>
            <a:endParaRPr lang="en-US" sz="2800" dirty="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3"/>
            </p:custDataLst>
          </p:nvPr>
        </p:nvSpPr>
        <p:spPr>
          <a:xfrm>
            <a:off x="8443539" y="3167922"/>
            <a:ext cx="1623172"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earliest</a:t>
            </a:r>
            <a:endParaRPr lang="en-US" sz="2800" dirty="0">
              <a:solidFill>
                <a:srgbClr val="C00000"/>
              </a:solidFill>
              <a:latin typeface="Times New Roman" panose="02020603050405020304" charset="0"/>
              <a:cs typeface="Times New Roman" panose="02020603050405020304" charset="0"/>
            </a:endParaRPr>
          </a:p>
        </p:txBody>
      </p:sp>
      <p:sp>
        <p:nvSpPr>
          <p:cNvPr id="4" name="TextBox 4"/>
          <p:cNvSpPr txBox="1"/>
          <p:nvPr>
            <p:custDataLst>
              <p:tags r:id="rId4"/>
            </p:custDataLst>
          </p:nvPr>
        </p:nvSpPr>
        <p:spPr>
          <a:xfrm>
            <a:off x="3999865" y="3598545"/>
            <a:ext cx="125793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came</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circle(in)">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circle(in)">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 grpId="0"/>
      <p:bldP spid="3" grpId="0"/>
      <p:bldP spid="4" grpId="0"/>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79755" y="826135"/>
            <a:ext cx="10854055" cy="409257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【解析】本题考查动词的形式。根据主语Traditional Chinese medicine (TCM)，可知主语是单数，在一般现在时中，谓语动词要用单数第三人称，故此题正确答案为has。</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 【解析】本题考查固定搭配。根据struggle against（与……作斗争）可知，此处是长期与疾病作斗争，故此题正确答案为against。</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【解析】本题考查冠词的用法。part前要加冠词，由于important是元音音素开头，故此题正确答案为an。</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【解析】本题考查形容词的最高级。分析The ____ medical book in China得知，此处句子意思是“中国最古老的医学书籍”。故此题正确答案为earliest。</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【解析】本题考查动词时态，由more than 2,000 years ago可知此处应为一般过去时态，come的过去式是came，故此题正确答案为came。</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sym typeface="+mn-ea"/>
              </a:rPr>
              <a:t>Ⅵ. 完成句子</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826770" y="2132283"/>
            <a:ext cx="11276329" cy="977265"/>
          </a:xfrm>
          <a:prstGeom prst="rect">
            <a:avLst/>
          </a:prstGeom>
          <a:noFill/>
        </p:spPr>
        <p:txBody>
          <a:bodyPr wrap="square" rtlCol="0" anchor="t">
            <a:spAutoFit/>
          </a:bodyPr>
          <a:p>
            <a:pPr marL="539750" indent="-53975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51. The poor child _________________ (患病) terrible eczema (湿疹) on her arms and legs.</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129540" y="33020"/>
            <a:ext cx="12406630" cy="610870"/>
          </a:xfrm>
          <a:prstGeom prst="rect">
            <a:avLst/>
          </a:prstGeom>
          <a:noFill/>
        </p:spPr>
        <p:txBody>
          <a:bodyPr wrap="square" rtlCol="0">
            <a:spAutoFit/>
          </a:bodyPr>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Ⅵ. 完成句子（5小题，共20分）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6" name="文本框 5"/>
          <p:cNvSpPr txBox="1"/>
          <p:nvPr>
            <p:custDataLst>
              <p:tags r:id="rId3"/>
            </p:custDataLst>
          </p:nvPr>
        </p:nvSpPr>
        <p:spPr>
          <a:xfrm>
            <a:off x="510457" y="946623"/>
            <a:ext cx="11276329" cy="570865"/>
          </a:xfrm>
          <a:prstGeom prst="rect">
            <a:avLst/>
          </a:prstGeom>
          <a:noFill/>
        </p:spPr>
        <p:txBody>
          <a:bodyPr wrap="square" rtlCol="0" anchor="t">
            <a:spAutoFit/>
          </a:bodyPr>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4"/>
            </p:custDataLst>
          </p:nvPr>
        </p:nvSpPr>
        <p:spPr>
          <a:xfrm>
            <a:off x="3686810" y="2144395"/>
            <a:ext cx="1985010" cy="460375"/>
          </a:xfrm>
          <a:prstGeom prst="rect">
            <a:avLst/>
          </a:prstGeom>
          <a:noFill/>
        </p:spPr>
        <p:txBody>
          <a:bodyPr wrap="square" rtlCol="0">
            <a:spAutoFit/>
          </a:bodyPr>
          <a:p>
            <a:pPr algn="ctr"/>
            <a:r>
              <a:rPr lang="en-US" sz="2400" dirty="0">
                <a:solidFill>
                  <a:srgbClr val="C00000"/>
                </a:solidFill>
                <a:latin typeface="Times New Roman" panose="02020603050405020304" charset="0"/>
                <a:cs typeface="Times New Roman" panose="02020603050405020304" charset="0"/>
              </a:rPr>
              <a:t>suffers from</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5"/>
            </p:custDataLst>
          </p:nvPr>
        </p:nvSpPr>
        <p:spPr>
          <a:xfrm>
            <a:off x="1345565" y="474154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【解析】本题考查固定搭配和时态。“患病”译为suffer from，又根据句意“这个可怜的孩子的胳膊和腿上有严重的湿疹”可知，本题的时态是一般现在时，主语为单数，故本题的正确答案为suffers from。</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59510" y="1594620"/>
            <a:ext cx="10200005" cy="53403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52. Take one pill ____________________ (一天三次) after meals.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1"/>
            </p:custDataLst>
          </p:nvPr>
        </p:nvSpPr>
        <p:spPr>
          <a:xfrm>
            <a:off x="3403600" y="1662430"/>
            <a:ext cx="3018155"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three times a day</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【解析】本题考查短语翻译。句意为“这药一天服三次，一次一片，饭后服”。“一天三次”的正确表达方式为three times a day，time表“次数，倍数”的时候是可数名词，故本题的正确答案为three times a day。</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52220" y="1651770"/>
            <a:ext cx="10200005" cy="53403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53. He stood up and began to _____________________ (走来走去) the room.</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091305" y="1719580"/>
            <a:ext cx="4010025"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move around</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【解析】本题考查短语翻译。句意为“他站了起来，开始在屋子里走来走去”，又由begin to do sth.可知此处用动词原形move，因此本题正确答案为move around。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79500" y="1579380"/>
            <a:ext cx="10200005" cy="97726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54. ______________________________ (为了保持身体健康), we are supposed to do exercise for half an hour every day.</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607820" y="1579245"/>
            <a:ext cx="4937125"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To/In order to keep healthy/fit</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【解析】本题考查目的状语与短语翻译。根据句意“为了保持身体健康，我们应该每天做半个小时运动”，可知本题的正确答案为To/In order to keep healthy/fit。</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16000" y="1916565"/>
            <a:ext cx="10200005" cy="53403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55. ____________________________ (请他不要发脾气) over such a little thing.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87780" y="1984375"/>
            <a:ext cx="4715510"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Ask him not to lose his temper</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【解析】本题考查动词短语。“请某人不要做某事”译为ask sb. not to do sth.，“发脾气”翻译为lose one’s temper。本句又是祈使句，以动词原形开头。故本题的正确答案为Ask him not to lose his temper。</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1"/>
            </p:custDataLst>
          </p:nvPr>
        </p:nvPicPr>
        <p:blipFill>
          <a:blip r:embed="rId2"/>
          <a:stretch>
            <a:fillRect/>
          </a:stretch>
        </p:blipFill>
        <p:spPr>
          <a:xfrm>
            <a:off x="0" y="1210945"/>
            <a:ext cx="12191365" cy="3877310"/>
          </a:xfrm>
          <a:prstGeom prst="rect">
            <a:avLst/>
          </a:prstGeom>
        </p:spPr>
      </p:pic>
      <p:sp>
        <p:nvSpPr>
          <p:cNvPr id="2" name="文本框 1"/>
          <p:cNvSpPr txBox="1"/>
          <p:nvPr>
            <p:custDataLst>
              <p:tags r:id="rId3"/>
            </p:custDataLst>
          </p:nvPr>
        </p:nvSpPr>
        <p:spPr>
          <a:xfrm>
            <a:off x="3852545" y="2088515"/>
            <a:ext cx="4914265" cy="1088390"/>
          </a:xfrm>
          <a:prstGeom prst="rect">
            <a:avLst/>
          </a:prstGeom>
          <a:noFill/>
        </p:spPr>
        <p:txBody>
          <a:bodyPr wrap="square" rtlCol="0" anchor="ctr">
            <a:spAutoFit/>
          </a:bodyPr>
          <a:p>
            <a:pPr algn="dist">
              <a:lnSpc>
                <a:spcPct val="120000"/>
              </a:lnSpc>
            </a:pPr>
            <a:r>
              <a:rPr sz="5400" b="1" spc="300" dirty="0">
                <a:latin typeface="+mj-ea"/>
                <a:ea typeface="+mj-ea"/>
              </a:rPr>
              <a:t>Ⅶ. 应用写作</a:t>
            </a:r>
            <a:endParaRPr sz="5400" b="1" spc="300" dirty="0">
              <a:latin typeface="+mj-ea"/>
              <a:ea typeface="+mj-ea"/>
            </a:endParaRPr>
          </a:p>
        </p:txBody>
      </p:sp>
      <p:pic>
        <p:nvPicPr>
          <p:cNvPr id="105" name="图片 104"/>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5240" y="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Ⅶ. 应用写作（1小题，共10分）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矩形 3"/>
          <p:cNvSpPr/>
          <p:nvPr/>
        </p:nvSpPr>
        <p:spPr>
          <a:xfrm>
            <a:off x="718820" y="1324610"/>
            <a:ext cx="10034905" cy="2749550"/>
          </a:xfrm>
          <a:prstGeom prst="rect">
            <a:avLst/>
          </a:prstGeom>
          <a:noFill/>
        </p:spPr>
        <p:txBody>
          <a:bodyPr wrap="square">
            <a:spAutoFit/>
          </a:bodyPr>
          <a:lstStyle/>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56.【写作内容】假设你是毕业生李明，老师需要你就“如何保持健康”给新生（freshmen）写一封公开信。内容包括早睡早起，多吃蔬菜，少吃糖和肉，保持好心情，多锻炼。</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【写作要求】正文约40个英语单词，文中不可出现你自己的真实姓名、学校名称等信息。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【评分标准】信息完整，语言规范，语篇连贯。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文本框 1">
            <a:hlinkClick r:id="rId1" action="ppaction://hlinksldjump"/>
          </p:cNvPr>
          <p:cNvSpPr txBox="1"/>
          <p:nvPr/>
        </p:nvSpPr>
        <p:spPr>
          <a:xfrm>
            <a:off x="4504054" y="45437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1062355"/>
            <a:ext cx="10274300" cy="267525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Will you go swimming with us tomorrow afternoon?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I’m afraid I can’t. I got the flu.</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Congratulations			B. That’s all right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I’m sorry to hear that 		D. It’s my pleasure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27617" y="12118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08660" y="4422775"/>
            <a:ext cx="10774680" cy="1610995"/>
          </a:xfrm>
          <a:prstGeom prst="rect">
            <a:avLst/>
          </a:prstGeom>
          <a:noFill/>
        </p:spPr>
        <p:txBody>
          <a:bodyPr wrap="square" rtlCol="0">
            <a:noAutofit/>
          </a:bodyPr>
          <a:p>
            <a:pPr marL="1151890" indent="-115189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【解析】根据I got the flu（我得了流感）可以得知说话人生病了。C项“听到这个消息我很难过”最符合对话情境。因此，答案是C。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1410970" y="1766570"/>
            <a:ext cx="9305290" cy="3192780"/>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Dear freshmen,</a:t>
            </a:r>
            <a:endParaRPr lang="en-US" altLang="zh-CN" sz="2400" dirty="0">
              <a:solidFill>
                <a:srgbClr val="C00000"/>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rgbClr val="C00000"/>
                </a:solidFill>
                <a:latin typeface="Times New Roman" panose="02020603050405020304" charset="0"/>
                <a:cs typeface="Times New Roman" panose="02020603050405020304" charset="0"/>
              </a:rPr>
              <a:t>My name is Li Hua. It’s my honor to share my experience about how to keep healthy. Firstly, You should go to bed and get up early. Secondly, don’t eat too much meat and sugar. Eat more vegetables. Last but not the least, keep a good mood and do some exercise.</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Yours,</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Li Hua</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2" name="矩形 1"/>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3" name="PA_矩形 259"/>
          <p:cNvSpPr>
            <a:spLocks noChangeArrowheads="1"/>
          </p:cNvSpPr>
          <p:nvPr>
            <p:custDataLst>
              <p:tags r:id="rId6"/>
            </p:custDataLst>
          </p:nvPr>
        </p:nvSpPr>
        <p:spPr bwMode="auto">
          <a:xfrm>
            <a:off x="3604260" y="2785110"/>
            <a:ext cx="5183505" cy="92329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ctr" fontAlgn="auto">
              <a:spcBef>
                <a:spcPts val="0"/>
              </a:spcBef>
              <a:buNone/>
            </a:pPr>
            <a:r>
              <a:rPr lang="en-US" altLang="zh-CN" sz="6000" b="1" kern="5000" spc="300" dirty="0">
                <a:solidFill>
                  <a:sysClr val="windowText" lastClr="000000"/>
                </a:solidFill>
                <a:cs typeface="Arial" panose="020B0604020202020204" pitchFamily="34" charset="0"/>
              </a:rPr>
              <a:t>Thank you</a:t>
            </a:r>
            <a:r>
              <a:rPr lang="zh-CN" altLang="en-US" sz="6000" b="1" kern="5000" spc="300" dirty="0">
                <a:solidFill>
                  <a:sysClr val="windowText" lastClr="000000"/>
                </a:solidFill>
                <a:cs typeface="Arial" panose="020B0604020202020204" pitchFamily="34" charset="0"/>
              </a:rPr>
              <a:t>！</a:t>
            </a:r>
            <a:endParaRPr lang="zh-CN" altLang="en-US" sz="6000" b="1" kern="5000" spc="300" dirty="0">
              <a:solidFill>
                <a:sysClr val="windowText" lastClr="000000"/>
              </a:solidFill>
              <a:cs typeface="Arial" panose="020B0604020202020204" pitchFamily="34" charset="0"/>
            </a:endParaRPr>
          </a:p>
        </p:txBody>
      </p:sp>
      <p:pic>
        <p:nvPicPr>
          <p:cNvPr id="5" name="图片 4"/>
          <p:cNvPicPr>
            <a:picLocks noChangeAspect="1"/>
          </p:cNvPicPr>
          <p:nvPr/>
        </p:nvPicPr>
        <p:blipFill>
          <a:blip r:embed="rId7">
            <a:clrChange>
              <a:clrFrom>
                <a:srgbClr val="F4CA54">
                  <a:alpha val="100000"/>
                </a:srgbClr>
              </a:clrFrom>
              <a:clrTo>
                <a:srgbClr val="F4CA54">
                  <a:alpha val="100000"/>
                  <a:alpha val="0"/>
                </a:srgbClr>
              </a:clrTo>
            </a:clrChange>
          </a:blip>
          <a:stretch>
            <a:fillRect/>
          </a:stretch>
        </p:blipFill>
        <p:spPr>
          <a:xfrm>
            <a:off x="7647305" y="3799840"/>
            <a:ext cx="4488180" cy="2362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856615"/>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3. M: Do you mind my smoking here?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W: __________. There is a sign that says “No Smoking”.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Of course not 		B. Never mind</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No, I’m not 		D. You’d better not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2190" y="9753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44182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【解析】根据There is a sign that says “No Smoking”（这里有“禁止吸烟”的标志）可以得知说话人建议对方不要在这儿抽烟。A项“当然不介意”，B项“不介意”和C项“不，我不介意”均不符合情境，而D项“你最好不要”符合对话情境。因此，答案是D。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033145" y="1100455"/>
            <a:ext cx="9634220"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M: Wow, your painting is wonderful!</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W: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No, yours is better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Thank you. I’m glad to hear that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You’re right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Don’t say that. I’m not good at painting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36" name="TextBox 4"/>
          <p:cNvSpPr txBox="1"/>
          <p:nvPr/>
        </p:nvSpPr>
        <p:spPr>
          <a:xfrm>
            <a:off x="1033145" y="1159510"/>
            <a:ext cx="8159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【解析】根据Wow, your painting is wonderful（哇，你的画太棒了），回答时只需表达感谢对方的好意即可。A项“不，你的更好”，C项“你是对的”和D项“不要这么说，我不擅长画画”均不妥当，而B项“谢谢。听你这么说我很高兴”最符合对话情境。因此，答案是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96595" y="1111250"/>
            <a:ext cx="1103947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M: I’m sorry I broke your cup.</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W: Oh,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I don’t care 		B. you’d better buy me a new one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it doesn’t matter 		D. don’t say sorry</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68960" y="12332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【解析】根据上文I’m sorry I broke your cup（对不起，我打碎了你的杯子），当事人回答“没关系”符合上下文。因此，答案是C。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PA" val="v4.0.0"/>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PA" val="v4.0.0"/>
</p:tagLst>
</file>

<file path=ppt/tags/tag102.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OTZhODQ0MzExYTJkODJhZmUzYjhiZjJlMzExMzg5NzMifQ=="/>
  <p:tag name="KSO_WPP_MARK_KEY" val="701d8dcb-fc31-49ff-a5fe-424c51c95480"/>
</p:tagLst>
</file>

<file path=ppt/tags/tag11.xml><?xml version="1.0" encoding="utf-8"?>
<p:tagLst xmlns:p="http://schemas.openxmlformats.org/presentationml/2006/main">
  <p:tag name="PA" val="v4.0.0"/>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1D91A3"/>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19992</Words>
  <Application>WPS 演示</Application>
  <PresentationFormat>宽屏</PresentationFormat>
  <Paragraphs>523</Paragraphs>
  <Slides>61</Slides>
  <Notes>76</Notes>
  <HiddenSlides>8</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61</vt:i4>
      </vt:variant>
    </vt:vector>
  </HeadingPairs>
  <TitlesOfParts>
    <vt:vector size="79" baseType="lpstr">
      <vt:lpstr>Arial</vt:lpstr>
      <vt:lpstr>宋体</vt:lpstr>
      <vt:lpstr>Wingdings</vt:lpstr>
      <vt:lpstr>方正公文黑体</vt:lpstr>
      <vt:lpstr>方正黑体简体</vt:lpstr>
      <vt:lpstr>iekie pocangqiong</vt:lpstr>
      <vt:lpstr>微软雅黑</vt:lpstr>
      <vt:lpstr>Calibri</vt:lpstr>
      <vt:lpstr>Impact</vt:lpstr>
      <vt:lpstr>Kozuka Gothic Pro M</vt:lpstr>
      <vt:lpstr>Helvetica-Roman-SemiB</vt:lpstr>
      <vt:lpstr>朗太書体</vt:lpstr>
      <vt:lpstr>SimSun-ExtB</vt:lpstr>
      <vt:lpstr>Times New Roman</vt:lpstr>
      <vt:lpstr>黑体</vt:lpstr>
      <vt:lpstr>Arial Unicode MS</vt:lpstr>
      <vt:lpstr>等线</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Administrator</cp:lastModifiedBy>
  <cp:revision>135</cp:revision>
  <dcterms:created xsi:type="dcterms:W3CDTF">2021-08-19T06:32:00Z</dcterms:created>
  <dcterms:modified xsi:type="dcterms:W3CDTF">2023-10-09T05:41:02Z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42DC84A8738C4DF8BC801915A5DDE167_13</vt:lpwstr>
  </property>
  <property fmtid="{D5CDD505-2E9C-101B-9397-08002B2CF9AE}" pid="3" name="KSOProductBuildVer">
    <vt:lpwstr>2052-11.1.0.14309</vt:lpwstr>
  </property>
</Properties>
</file>