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534" r:id="rId31"/>
    <p:sldId id="535" r:id="rId32"/>
    <p:sldId id="301" r:id="rId33"/>
    <p:sldId id="302" r:id="rId34"/>
    <p:sldId id="303" r:id="rId35"/>
    <p:sldId id="462" r:id="rId36"/>
    <p:sldId id="463" r:id="rId37"/>
    <p:sldId id="464" r:id="rId38"/>
    <p:sldId id="465" r:id="rId39"/>
    <p:sldId id="466" r:id="rId40"/>
    <p:sldId id="360" r:id="rId41"/>
    <p:sldId id="361" r:id="rId42"/>
    <p:sldId id="467" r:id="rId43"/>
    <p:sldId id="468" r:id="rId44"/>
    <p:sldId id="469" r:id="rId45"/>
    <p:sldId id="470" r:id="rId46"/>
    <p:sldId id="471" r:id="rId47"/>
    <p:sldId id="365" r:id="rId48"/>
    <p:sldId id="431" r:id="rId49"/>
    <p:sldId id="366" r:id="rId50"/>
    <p:sldId id="432" r:id="rId51"/>
    <p:sldId id="519" r:id="rId52"/>
    <p:sldId id="520" r:id="rId53"/>
    <p:sldId id="307" r:id="rId54"/>
    <p:sldId id="308" r:id="rId55"/>
    <p:sldId id="377" r:id="rId56"/>
    <p:sldId id="480" r:id="rId57"/>
    <p:sldId id="474" r:id="rId58"/>
    <p:sldId id="476" r:id="rId59"/>
    <p:sldId id="477" r:id="rId60"/>
    <p:sldId id="478" r:id="rId61"/>
    <p:sldId id="479" r:id="rId62"/>
    <p:sldId id="314" r:id="rId63"/>
    <p:sldId id="315" r:id="rId64"/>
    <p:sldId id="326" r:id="rId65"/>
    <p:sldId id="430" r:id="rId66"/>
  </p:sldIdLst>
  <p:sldSz cx="12192000" cy="6858000"/>
  <p:notesSz cx="6858000" cy="9144000"/>
  <p:embeddedFontLst>
    <p:embeddedFont>
      <p:font typeface="方正公文黑体" panose="02000500000000000000" charset="-122"/>
      <p:regular r:id="rId70"/>
    </p:embeddedFont>
    <p:embeddedFont>
      <p:font typeface="方正黑体简体" panose="03000509000000000000" charset="-122"/>
      <p:regular r:id="rId71"/>
    </p:embeddedFont>
    <p:embeddedFont>
      <p:font typeface="微软雅黑" panose="020B0503020204020204" pitchFamily="34" charset="-122"/>
      <p:regular r:id="rId72"/>
    </p:embeddedFont>
    <p:embeddedFont>
      <p:font typeface="Calibri" panose="020F0502020204030204" pitchFamily="34" charset="0"/>
      <p:regular r:id="rId73"/>
      <p:bold r:id="rId74"/>
      <p:italic r:id="rId75"/>
      <p:boldItalic r:id="rId76"/>
    </p:embeddedFont>
    <p:embeddedFont>
      <p:font typeface="Impact" panose="020B0806030902050204" pitchFamily="34" charset="0"/>
      <p:regular r:id="rId77"/>
    </p:embeddedFont>
    <p:embeddedFont>
      <p:font typeface="黑体" panose="02010609060101010101" charset="-122"/>
      <p:regular r:id="rId78"/>
    </p:embeddedFont>
    <p:embeddedFont>
      <p:font typeface="等线" panose="02010600030101010101" charset="-122"/>
      <p:regular r:id="rId79"/>
    </p:embeddedFont>
  </p:embeddedFontLst>
  <p:custDataLst>
    <p:tags r:id="rId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1" userDrawn="1">
          <p15:clr>
            <a:srgbClr val="A4A3A4"/>
          </p15:clr>
        </p15:guide>
        <p15:guide id="2" orient="horz" pos="4210" userDrawn="1">
          <p15:clr>
            <a:srgbClr val="A4A3A4"/>
          </p15:clr>
        </p15:guide>
        <p15:guide id="3" pos="222" userDrawn="1">
          <p15:clr>
            <a:srgbClr val="A4A3A4"/>
          </p15:clr>
        </p15:guide>
        <p15:guide id="4" pos="7362" userDrawn="1">
          <p15:clr>
            <a:srgbClr val="A4A3A4"/>
          </p15:clr>
        </p15:guide>
        <p15:guide id="5" orient="horz" pos="38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101"/>
        <p:guide orient="horz" pos="4210"/>
        <p:guide pos="222"/>
        <p:guide pos="7362"/>
        <p:guide orient="horz" pos="386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0" Type="http://schemas.openxmlformats.org/officeDocument/2006/relationships/tags" Target="tags/tag100.xml"/><Relationship Id="rId8" Type="http://schemas.openxmlformats.org/officeDocument/2006/relationships/slide" Target="slides/slide5.xml"/><Relationship Id="rId79" Type="http://schemas.openxmlformats.org/officeDocument/2006/relationships/font" Target="fonts/font10.fntdata"/><Relationship Id="rId78" Type="http://schemas.openxmlformats.org/officeDocument/2006/relationships/font" Target="fonts/font9.fntdata"/><Relationship Id="rId77" Type="http://schemas.openxmlformats.org/officeDocument/2006/relationships/font" Target="fonts/font8.fntdata"/><Relationship Id="rId76" Type="http://schemas.openxmlformats.org/officeDocument/2006/relationships/font" Target="fonts/font7.fntdata"/><Relationship Id="rId75" Type="http://schemas.openxmlformats.org/officeDocument/2006/relationships/font" Target="fonts/font6.fntdata"/><Relationship Id="rId74" Type="http://schemas.openxmlformats.org/officeDocument/2006/relationships/font" Target="fonts/font5.fntdata"/><Relationship Id="rId73" Type="http://schemas.openxmlformats.org/officeDocument/2006/relationships/font" Target="fonts/font4.fntdata"/><Relationship Id="rId72" Type="http://schemas.openxmlformats.org/officeDocument/2006/relationships/font" Target="fonts/font3.fntdata"/><Relationship Id="rId71" Type="http://schemas.openxmlformats.org/officeDocument/2006/relationships/font" Target="fonts/font2.fntdata"/><Relationship Id="rId70" Type="http://schemas.openxmlformats.org/officeDocument/2006/relationships/font" Target="fonts/font1.fntdata"/><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5.xml"/><Relationship Id="rId2" Type="http://schemas.openxmlformats.org/officeDocument/2006/relationships/tags" Target="../tags/tag54.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5.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6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4.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51.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30.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5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3.xml"/><Relationship Id="rId2" Type="http://schemas.openxmlformats.org/officeDocument/2006/relationships/tags" Target="../tags/tag61.xml"/><Relationship Id="rId1" Type="http://schemas.openxmlformats.org/officeDocument/2006/relationships/tags" Target="../tags/tag6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5.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slide" Target="slide46.xml"/><Relationship Id="rId1" Type="http://schemas.openxmlformats.org/officeDocument/2006/relationships/tags" Target="../tags/tag69.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5.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5.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 Target="slide50.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51.xml"/><Relationship Id="rId5" Type="http://schemas.openxmlformats.org/officeDocument/2006/relationships/slideLayout" Target="../slideLayouts/slideLayout4.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54.xml"/><Relationship Id="rId6" Type="http://schemas.openxmlformats.org/officeDocument/2006/relationships/slideLayout" Target="../slideLayouts/slideLayout2.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3.xml"/><Relationship Id="rId2" Type="http://schemas.openxmlformats.org/officeDocument/2006/relationships/tags" Target="../tags/tag89.xml"/><Relationship Id="rId1" Type="http://schemas.openxmlformats.org/officeDocument/2006/relationships/tags" Target="../tags/tag88.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90.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9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7" Type="http://schemas.openxmlformats.org/officeDocument/2006/relationships/notesSlide" Target="../notesSlides/notesSlide59.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2.png"/><Relationship Id="rId1" Type="http://schemas.openxmlformats.org/officeDocument/2006/relationships/tags" Target="../tags/tag9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9" Type="http://schemas.openxmlformats.org/officeDocument/2006/relationships/notesSlide" Target="../notesSlides/notesSlide62.xml"/><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tags" Target="../tags/tag99.xml"/><Relationship Id="rId5" Type="http://schemas.openxmlformats.org/officeDocument/2006/relationships/image" Target="../media/image3.jpeg"/><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image" Target="../media/image2.png"/><Relationship Id="rId1" Type="http://schemas.openxmlformats.org/officeDocument/2006/relationships/tags" Target="../tags/tag9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3745865" y="4831715"/>
            <a:ext cx="3808095" cy="429895"/>
          </a:xfrm>
          <a:prstGeom prst="rect">
            <a:avLst/>
          </a:prstGeom>
          <a:noFill/>
        </p:spPr>
        <p:txBody>
          <a:bodyPr wrap="square" rtlCol="0">
            <a:spAutoFit/>
          </a:bodyPr>
          <a:p>
            <a:pPr indent="0" algn="dist" fontAlgn="auto">
              <a:lnSpc>
                <a:spcPct val="110000"/>
              </a:lnSpc>
            </a:pPr>
            <a:r>
              <a:rPr lang="zh-CN" altLang="en-US" sz="2000" b="1">
                <a:latin typeface="微软雅黑" panose="020B0503020204020204" pitchFamily="34" charset="-122"/>
                <a:ea typeface="微软雅黑" panose="020B0503020204020204" pitchFamily="34" charset="-122"/>
              </a:rPr>
              <a:t>主 编 曾 洪 叶海燕 邓蔚琮</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7"/>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a:t>
            </a:r>
            <a:r>
              <a:rPr lang="en-US" altLang="zh-CN"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2</a:t>
            </a: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8"/>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pic>
        <p:nvPicPr>
          <p:cNvPr id="2" name="图片 1"/>
          <p:cNvPicPr>
            <a:picLocks noChangeAspect="1"/>
          </p:cNvPicPr>
          <p:nvPr/>
        </p:nvPicPr>
        <p:blipFill>
          <a:blip r:embed="rId9">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He was endlessly kind and </a:t>
            </a:r>
            <a:r>
              <a:rPr lang="en-US" altLang="zh-CN" sz="2400" u="sng" dirty="0">
                <a:latin typeface="Times New Roman" panose="02020603050405020304" charset="0"/>
                <a:ea typeface="宋体" panose="02010600030101010101" pitchFamily="2" charset="-122"/>
                <a:cs typeface="Times New Roman" panose="02020603050405020304" charset="0"/>
              </a:rPr>
              <a:t>patient</a:t>
            </a:r>
            <a:r>
              <a:rPr lang="en-US" altLang="zh-CN" sz="2400" dirty="0">
                <a:latin typeface="Times New Roman" panose="02020603050405020304" charset="0"/>
                <a:ea typeface="宋体" panose="02010600030101010101" pitchFamily="2" charset="-122"/>
                <a:cs typeface="Times New Roman" panose="02020603050405020304" charset="0"/>
              </a:rPr>
              <a:t> with children.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粗鲁的 	B. 温柔的	 C. 耐心的 	D. 安静的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【解析】本题考查形容词patient（耐心的）。A项“粗鲁的”译为rude，B项“温柔的”译为gentle，D项“安静的”译为quiet。结合句意“他对孩子们总是非常友善，且很有耐心”，C项符合句意。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 snow will soon </a:t>
            </a:r>
            <a:r>
              <a:rPr lang="en-US" altLang="zh-CN" sz="2400" u="sng" dirty="0">
                <a:latin typeface="Times New Roman" panose="02020603050405020304" charset="0"/>
                <a:ea typeface="宋体" panose="02010600030101010101" pitchFamily="2" charset="-122"/>
                <a:cs typeface="Times New Roman" panose="02020603050405020304" charset="0"/>
              </a:rPr>
              <a:t>disappear </a:t>
            </a:r>
            <a:r>
              <a:rPr lang="en-US" altLang="zh-CN" sz="2400" dirty="0">
                <a:latin typeface="Times New Roman" panose="02020603050405020304" charset="0"/>
                <a:ea typeface="宋体" panose="02010600030101010101" pitchFamily="2" charset="-122"/>
                <a:cs typeface="Times New Roman" panose="02020603050405020304" charset="0"/>
              </a:rPr>
              <a:t>when the warm weather comes.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沉积 	B. 出现	 C. 落下 	D. 消失</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【解析】本题考查动词disappear（消失）。A项“沉积”译为deposit，B项“出现”译为appear，C项“落下”译为fall。结合句意“天气变暖时，雪很快就会融化”，D项符合句意。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1255" y="916858"/>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How to treat students’ mistakes </a:t>
            </a:r>
            <a:r>
              <a:rPr lang="en-US" altLang="zh-CN" sz="2400" u="sng" dirty="0">
                <a:latin typeface="Times New Roman" panose="02020603050405020304" charset="0"/>
                <a:ea typeface="宋体" panose="02010600030101010101" pitchFamily="2" charset="-122"/>
                <a:cs typeface="Times New Roman" panose="02020603050405020304" charset="0"/>
              </a:rPr>
              <a:t>properly</a:t>
            </a:r>
            <a:r>
              <a:rPr lang="en-US" altLang="zh-CN" sz="2400" dirty="0">
                <a:latin typeface="Times New Roman" panose="02020603050405020304" charset="0"/>
                <a:ea typeface="宋体" panose="02010600030101010101" pitchFamily="2" charset="-122"/>
                <a:cs typeface="Times New Roman" panose="02020603050405020304" charset="0"/>
              </a:rPr>
              <a:t> in learning is an important thing for the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teachers.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恰当地 	B. 可能地 	C. 迅速地 	D. 清楚地</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01395" y="10573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副词properly（恰当地）。B项“可能地”译为possibly，C项“迅速地”译为quickly，D项“清楚地”译为clearly。结合句意“对老师来说，如何恰当地对待学生在学习中所犯的错误，是很重要的”，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Fortunately, we know how to </a:t>
            </a:r>
            <a:r>
              <a:rPr lang="en-US" altLang="zh-CN" sz="2400" u="sng" dirty="0">
                <a:latin typeface="Times New Roman" panose="02020603050405020304" charset="0"/>
                <a:ea typeface="宋体" panose="02010600030101010101" pitchFamily="2" charset="-122"/>
                <a:cs typeface="Times New Roman" panose="02020603050405020304" charset="0"/>
              </a:rPr>
              <a:t>handle</a:t>
            </a:r>
            <a:r>
              <a:rPr lang="en-US" altLang="zh-CN" sz="2400" dirty="0">
                <a:latin typeface="Times New Roman" panose="02020603050405020304" charset="0"/>
                <a:ea typeface="宋体" panose="02010600030101010101" pitchFamily="2" charset="-122"/>
                <a:cs typeface="Times New Roman" panose="02020603050405020304" charset="0"/>
              </a:rPr>
              <a:t> situations like this.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争取 	B. 把握	 C. 安排 	D. 处理</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【解析】本题考查动词handle（处理）。A项“争取”译为strive for，B项“把握”译为grasp，C项“安排”译为arrange。结合句意“幸运的是，我们知道如何处理这种情况”，D项符合句意。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0960" y="1156970"/>
            <a:ext cx="1037463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Students should resist the temptation of the outside world and </a:t>
            </a:r>
            <a:r>
              <a:rPr lang="en-US" altLang="zh-CN" sz="2400" u="sng" dirty="0">
                <a:latin typeface="Times New Roman" panose="02020603050405020304" charset="0"/>
                <a:ea typeface="宋体" panose="02010600030101010101" pitchFamily="2" charset="-122"/>
                <a:cs typeface="Times New Roman" panose="02020603050405020304" charset="0"/>
              </a:rPr>
              <a:t>focus on</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study.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专注于	 B. 关心 	C. 准备 	D. 努力</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4760" y="1218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【解析】本题考查动词短语focus on（专注于）。B项“关心”译为care for，C项“准备”译为prepare，D项“努力”译为make efforts to。结合句意“学生们应当抵制外界诱惑，专注学习”，A项符合句意。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Before the job interview, you have to fill out an </a:t>
            </a:r>
            <a:r>
              <a:rPr lang="en-US" altLang="zh-CN" sz="2400" u="sng" dirty="0">
                <a:latin typeface="Times New Roman" panose="02020603050405020304" charset="0"/>
                <a:ea typeface="宋体" panose="02010600030101010101" pitchFamily="2" charset="-122"/>
                <a:cs typeface="Times New Roman" panose="02020603050405020304" charset="0"/>
              </a:rPr>
              <a:t>application</a:t>
            </a:r>
            <a:r>
              <a:rPr lang="en-US" altLang="zh-CN" sz="2400" dirty="0">
                <a:latin typeface="Times New Roman" panose="02020603050405020304" charset="0"/>
                <a:ea typeface="宋体" panose="02010600030101010101" pitchFamily="2" charset="-122"/>
                <a:cs typeface="Times New Roman" panose="02020603050405020304" charset="0"/>
              </a:rPr>
              <a:t> form.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申请 	B. 注册	 C. 登录 	D. 信息</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【解析】本题考查名词application（申请）。B项“注册”译为register，C项“登录”译为login，D项“信息”译为information。结合句意“在面试前，你必须先填写申请表”，A项符合句意。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He was a nice-looking man, but I wasn’t deeply </a:t>
            </a:r>
            <a:r>
              <a:rPr lang="en-US" altLang="zh-CN" sz="2400" u="sng" dirty="0">
                <a:latin typeface="Times New Roman" panose="02020603050405020304" charset="0"/>
                <a:ea typeface="宋体" panose="02010600030101010101" pitchFamily="2" charset="-122"/>
                <a:cs typeface="Times New Roman" panose="02020603050405020304" charset="0"/>
              </a:rPr>
              <a:t>attracted</a:t>
            </a:r>
            <a:r>
              <a:rPr lang="en-US" altLang="zh-CN" sz="2400" dirty="0">
                <a:latin typeface="Times New Roman" panose="02020603050405020304" charset="0"/>
                <a:ea typeface="宋体" panose="02010600030101010101" pitchFamily="2" charset="-122"/>
                <a:cs typeface="Times New Roman" panose="02020603050405020304" charset="0"/>
              </a:rPr>
              <a:t> to him.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了解	 B. 相信 	C. 吸引 	D. 沉迷</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【解析】本题考查介词短语be attracted to（被……吸引）。A项“了解”译为understand/know，B项“相信”译为trust，D项“沉迷”译为addict。结合句意“他长得很帅，但是他并没那么吸引我”，C项符合句意。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30885" y="122251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 city has </a:t>
            </a:r>
            <a:r>
              <a:rPr lang="en-US" altLang="zh-CN" sz="2400" u="sng" dirty="0">
                <a:latin typeface="Times New Roman" panose="02020603050405020304" charset="0"/>
                <a:ea typeface="宋体" panose="02010600030101010101" pitchFamily="2" charset="-122"/>
                <a:cs typeface="Times New Roman" panose="02020603050405020304" charset="0"/>
              </a:rPr>
              <a:t>gone through</a:t>
            </a:r>
            <a:r>
              <a:rPr lang="en-US" altLang="zh-CN" sz="2400" dirty="0">
                <a:latin typeface="Times New Roman" panose="02020603050405020304" charset="0"/>
                <a:ea typeface="宋体" panose="02010600030101010101" pitchFamily="2" charset="-122"/>
                <a:cs typeface="Times New Roman" panose="02020603050405020304" charset="0"/>
              </a:rPr>
              <a:t> too many disasters.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面临 	B. 经历 	C. 参加	 D. 反对</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74370" y="12942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【解析】本题考查动词词组go through（经历，经受）。A项“面临”译为be faced with，C项“参加”译为take part in，D项“反对”译为object to。结合句意“这个城市遭受过太多灾难了”，B项符合句意。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What are your plans for the </a:t>
            </a:r>
            <a:r>
              <a:rPr lang="en-US" altLang="zh-CN" sz="2400" u="sng" dirty="0">
                <a:latin typeface="Times New Roman" panose="02020603050405020304" charset="0"/>
                <a:ea typeface="宋体" panose="02010600030101010101" pitchFamily="2" charset="-122"/>
                <a:cs typeface="Times New Roman" panose="02020603050405020304" charset="0"/>
              </a:rPr>
              <a:t>development</a:t>
            </a:r>
            <a:r>
              <a:rPr lang="en-US" altLang="zh-CN" sz="2400" dirty="0">
                <a:latin typeface="Times New Roman" panose="02020603050405020304" charset="0"/>
                <a:ea typeface="宋体" panose="02010600030101010101" pitchFamily="2" charset="-122"/>
                <a:cs typeface="Times New Roman" panose="02020603050405020304" charset="0"/>
              </a:rPr>
              <a:t> of your company?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发现 	B. 改变	 C. 发育 	D. 发展</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17295" y="929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88415" y="445135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【解析】本题考查名词development（发展）。A项“发现”译为discovery，B项“改变”译为change，C项“发育”译为growth。结合句意“关于公司的发展，你有什么计划？”，D项符合句意。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期末测试题</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3" name="图片 2"/>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170815" y="378968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31215" y="1241425"/>
            <a:ext cx="1062101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doctors are discussing the approaches to the </a:t>
            </a:r>
            <a:r>
              <a:rPr lang="en-US" altLang="zh-CN" sz="2400" u="sng" dirty="0">
                <a:latin typeface="Times New Roman" panose="02020603050405020304" charset="0"/>
                <a:ea typeface="宋体" panose="02010600030101010101" pitchFamily="2" charset="-122"/>
                <a:cs typeface="Times New Roman" panose="02020603050405020304" charset="0"/>
              </a:rPr>
              <a:t>treatment</a:t>
            </a:r>
            <a:r>
              <a:rPr lang="en-US" altLang="zh-CN" sz="2400" dirty="0">
                <a:latin typeface="Times New Roman" panose="02020603050405020304" charset="0"/>
                <a:ea typeface="宋体" panose="02010600030101010101" pitchFamily="2" charset="-122"/>
                <a:cs typeface="Times New Roman" panose="02020603050405020304" charset="0"/>
              </a:rPr>
              <a:t> for cancer.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对待 	B. 治疗	 C. 探讨	 D. 处理</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87705" y="131572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【解析】本题考查名词treatment（治疗）。treatment一词多义，有“对待”“治疗”“探讨”“处理”的含义。结合句意“医生们正在讨论治疗癌症的方法”，B项符合句意。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3920" y="3707765"/>
            <a:ext cx="1011301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exciting 		B. strange 	 C. amazing 		D. curious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But 		B. So 		 C. Because 		D. And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sadly 		B. likely	 C. recently 		D. actual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new 		B. the newest 	 C. newer 		D. newest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make from 	B. made of 	 C. made from		D. make of</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725805"/>
            <a:ext cx="10873105" cy="810260"/>
          </a:xfrm>
          <a:prstGeom prst="rect">
            <a:avLst/>
          </a:prstGeom>
          <a:noFill/>
        </p:spPr>
        <p:txBody>
          <a:bodyPr wrap="square" rtlCol="0" anchor="t">
            <a:spAutoFit/>
          </a:bodyPr>
          <a:lstStyle/>
          <a:p>
            <a:pPr indent="0" algn="just" fontAlgn="auto">
              <a:lnSpc>
                <a:spcPct val="9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513715" y="1581785"/>
            <a:ext cx="11313160" cy="1938020"/>
          </a:xfrm>
          <a:prstGeom prst="rect">
            <a:avLst/>
          </a:prstGeom>
          <a:noFill/>
        </p:spPr>
        <p:txBody>
          <a:bodyPr wrap="square" rtlCol="0" anchor="t">
            <a:spAutoFit/>
          </a:bodyPr>
          <a:lstStyle/>
          <a:p>
            <a:pPr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It might be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to wear clothes made out of plastic bottles.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in fact, some clothing companies are already making such clothes.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Fashion brand JUMA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showed its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collection at a workshop in Shanghai. Eighteen clothing items from the collection, including jumpsuits, jackets, shirts and dresses, were </a:t>
            </a:r>
            <a:r>
              <a:rPr lang="en-US" altLang="zh-CN" sz="2400" u="sng" dirty="0">
                <a:latin typeface="Times New Roman" panose="02020603050405020304" charset="0"/>
                <a:ea typeface="宋体" panose="02010600030101010101" pitchFamily="2" charset="-122"/>
                <a:cs typeface="Times New Roman" panose="02020603050405020304" charset="0"/>
              </a:rPr>
              <a:t>20 </a:t>
            </a:r>
            <a:r>
              <a:rPr lang="en-US" altLang="zh-CN" sz="2400" dirty="0">
                <a:latin typeface="Times New Roman" panose="02020603050405020304" charset="0"/>
                <a:ea typeface="宋体" panose="02010600030101010101" pitchFamily="2" charset="-122"/>
                <a:cs typeface="Times New Roman" panose="02020603050405020304" charset="0"/>
              </a:rPr>
              <a:t>recycled plastic bottles.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955040" y="3792855"/>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08050" y="4213860"/>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877560" y="620196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955040" y="4667250"/>
            <a:ext cx="6769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955040" y="5096510"/>
            <a:ext cx="6769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4"/>
            </p:custDataLst>
          </p:nvPr>
        </p:nvSpPr>
        <p:spPr>
          <a:xfrm>
            <a:off x="955040" y="5541645"/>
            <a:ext cx="6769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57530" y="587375"/>
            <a:ext cx="10683875" cy="5275580"/>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【解析】本题考查词义辨析。根据常识可知，to wear clothes made out of plastic bottles</a:t>
            </a:r>
            <a:r>
              <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（穿塑料瓶制作的衣服）应该是一件奇怪的（strange）事。exciting意为“令人兴奋的”，amazing意为“令人惊讶的”，curious意为“好奇的”，这三个词都不符合句意，故本题正确答案为B。</a:t>
            </a:r>
            <a:endPar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【解析】本题考查并列连词。从上文得知，穿用塑料瓶制成的衣服可能有点奇怪。但实际上，一些服装公司已经在制作这样的衣服了，此处表转折，故本题正确答案为A。</a:t>
            </a:r>
            <a:endPar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词义辨析。分析句子结构可知，此处应用副词修饰动词，首先排除D项形容词actual（真正的）。A项sadly（伤心地），B项likely（可能地），均不符合句意。recently意为“最近地”，符合句意，故本题正确答案为C。</a:t>
            </a:r>
            <a:endPar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【解析】本题考查形容词的最高级。new意为“新的”，而newer意为“较新的”，这两个词的意思都不符合句意。newest意为“最新的”，形容词性物主代词后接形容词的最高级时，不用the，故本题正确答案为D。</a:t>
            </a:r>
            <a:endPar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【解析】本题考查短语辨析。塑料瓶制作的衣服是看不出衣服的原材料的，所以选用固定搭配be made from，而be made of是看得见原材料的，故本题正确答案为C。</a:t>
            </a:r>
            <a:endPar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499963"/>
            <a:ext cx="11276329" cy="1863725"/>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“We realized that billions of water bottles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being thrown into landfills and oceans every year and that these bottles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hundreds of years to decompose. We thought we should use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to create our clothes and help the environment,” said Alia Juma, the company’s design director.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335280" y="3172460"/>
            <a:ext cx="916813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is 	B. was 		C. are 		D. were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spend 	B. cost 	C. take 	D. pay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it		 B. them 	C. that 		D. this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397510" y="317754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97510" y="364363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397510" y="407098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386080" y="878840"/>
            <a:ext cx="10972800" cy="2835275"/>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【解析】本题考查主谓一致和be动词的时态。从上文realized得知，时间发生在过去，要用过去式，从bottles得知主语为复数，were符合句意，故本题正确答案为D。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【解析】本题考查词义辨析。某物花多少时间用take，某人花多少时间用spend，某物花多少钱用cost，人花多少钱用pay。此句要表达的是瓶子需要多少时间分解，故本题正确答案为C。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【解析】本题考查代词。从上文的these bottles take hundreds of years to decompose可推测，use的宾语应是上文所说的these bottles，用them代指these bottles，故本题正确答案为B。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13740" y="304800"/>
            <a:ext cx="10892790" cy="2932430"/>
          </a:xfrm>
          <a:prstGeom prst="rect">
            <a:avLst/>
          </a:prstGeom>
          <a:noFill/>
        </p:spPr>
        <p:txBody>
          <a:bodyPr wrap="square" rtlCol="0" anchor="t">
            <a:spAutoFit/>
          </a:bodyPr>
          <a:lstStyle/>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Many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24</a:t>
            </a:r>
            <a:r>
              <a:rPr lang="en-US" altLang="zh-CN" sz="2400" dirty="0">
                <a:latin typeface="Times New Roman" panose="02020603050405020304" charset="0"/>
                <a:ea typeface="宋体" panose="02010600030101010101" pitchFamily="2" charset="-122"/>
                <a:cs typeface="Times New Roman" panose="02020603050405020304" charset="0"/>
                <a:sym typeface="+mn-ea"/>
              </a:rPr>
              <a:t> fashion companies are finding similar ways to save our planet these days. The process is rather simple. First, the plastic bottles are washed and cut into small pieces. Then they are melted and shaped into small balls. The balls are melted again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25</a:t>
            </a:r>
            <a:r>
              <a:rPr lang="en-US" altLang="zh-CN" sz="2400" dirty="0">
                <a:latin typeface="Times New Roman" panose="02020603050405020304" charset="0"/>
                <a:ea typeface="宋体" panose="02010600030101010101" pitchFamily="2" charset="-122"/>
                <a:cs typeface="Times New Roman" panose="02020603050405020304" charset="0"/>
                <a:sym typeface="+mn-ea"/>
              </a:rPr>
              <a:t> thread. People can then use the thread to make different kinds of clothes.</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According to JUMA, it takes 67,000 bottles to create 1 ton of thread. This reduces carbon emissions by 4.2 tons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26</a:t>
            </a:r>
            <a:r>
              <a:rPr lang="en-US" altLang="zh-CN" sz="2400" dirty="0">
                <a:latin typeface="Times New Roman" panose="02020603050405020304" charset="0"/>
                <a:ea typeface="宋体" panose="02010600030101010101" pitchFamily="2" charset="-122"/>
                <a:cs typeface="Times New Roman" panose="02020603050405020304" charset="0"/>
                <a:sym typeface="+mn-ea"/>
              </a:rPr>
              <a:t> water use by 6.2 tons compared with the normal way of making thread.</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文本框 3"/>
          <p:cNvSpPr txBox="1"/>
          <p:nvPr/>
        </p:nvSpPr>
        <p:spPr>
          <a:xfrm>
            <a:off x="856615" y="4012565"/>
            <a:ext cx="954468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other 		B. another 	C. the other 	D. others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forming 		B. to form 	C. formed 	D. form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and 		B. or 		C. while 	D. then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02970" y="4051935"/>
            <a:ext cx="725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84885" y="4475480"/>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60057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984885" y="4911090"/>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99770" y="1063625"/>
            <a:ext cx="10455910" cy="378460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【解析】本题考查词义辨析。根据上下文可知，本句表达的意思是“如今，许多其他的时尚公司也在寻求类似方式来拯救我们的地球”。B项another（另一个）不符合句意。C项the other（两者之中的另一个）限定了范围，不符合句意。D项others（其他的）不能作定语修饰名词，故排除。A项other（其他的）后可接复数名词，符合句意。故本题正确答案为A。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【解析】本题考查动词的形式。由句意可知，将小球再次熔化的目的是将其制成线，而to do表目的，故本题正确答案为B。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【解析】本题考查并列连词。从题中可知reduce的宾语有两个，分别是carbon emissions和water use，两个宾语为并列关系，应填并列连词，and符合句意，故本题正确答案为A。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72490" y="357505"/>
            <a:ext cx="10302875" cy="2120900"/>
          </a:xfrm>
          <a:prstGeom prst="rect">
            <a:avLst/>
          </a:prstGeom>
          <a:noFill/>
        </p:spPr>
        <p:txBody>
          <a:bodyPr wrap="square" rtlCol="0" anchor="t">
            <a:spAutoFit/>
          </a:bodyPr>
          <a:lstStyle/>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“Four bottles can make one pillowcase. Five can make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27 </a:t>
            </a:r>
            <a:r>
              <a:rPr lang="en-US" altLang="zh-CN" sz="2400" dirty="0">
                <a:latin typeface="Times New Roman" panose="02020603050405020304" charset="0"/>
                <a:ea typeface="宋体" panose="02010600030101010101" pitchFamily="2" charset="-122"/>
                <a:cs typeface="Times New Roman" panose="02020603050405020304" charset="0"/>
                <a:sym typeface="+mn-ea"/>
              </a:rPr>
              <a:t>shirt, 10 a dress and 20 a short coat,” JUMA said.</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The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28</a:t>
            </a:r>
            <a:r>
              <a:rPr lang="en-US" altLang="zh-CN" sz="2400" dirty="0">
                <a:latin typeface="Times New Roman" panose="02020603050405020304" charset="0"/>
                <a:ea typeface="宋体" panose="02010600030101010101" pitchFamily="2" charset="-122"/>
                <a:cs typeface="Times New Roman" panose="02020603050405020304" charset="0"/>
                <a:sym typeface="+mn-ea"/>
              </a:rPr>
              <a:t> for the clothes in the new collection ranges from 500 to 3,000 yuan.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29 </a:t>
            </a:r>
            <a:r>
              <a:rPr lang="en-US" altLang="zh-CN" sz="2400" dirty="0">
                <a:latin typeface="Times New Roman" panose="02020603050405020304" charset="0"/>
                <a:ea typeface="宋体" panose="02010600030101010101" pitchFamily="2" charset="-122"/>
                <a:cs typeface="Times New Roman" panose="02020603050405020304" charset="0"/>
                <a:sym typeface="+mn-ea"/>
              </a:rPr>
              <a:t>, JUMA is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30</a:t>
            </a:r>
            <a:r>
              <a:rPr lang="en-US" altLang="zh-CN" sz="2400" dirty="0">
                <a:latin typeface="Times New Roman" panose="02020603050405020304" charset="0"/>
                <a:ea typeface="宋体" panose="02010600030101010101" pitchFamily="2" charset="-122"/>
                <a:cs typeface="Times New Roman" panose="02020603050405020304" charset="0"/>
                <a:sym typeface="+mn-ea"/>
              </a:rPr>
              <a:t> that prices will fall if more companies follow the sustainability path taken by its business.</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文本框 3"/>
          <p:cNvSpPr txBox="1"/>
          <p:nvPr/>
        </p:nvSpPr>
        <p:spPr>
          <a:xfrm>
            <a:off x="984885" y="2984500"/>
            <a:ext cx="10528935"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an 		B. a 		 C. the 			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brand 		B. price 	 C. number 		D. material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Therefore 	B. However	 C. Although 		D. Even if</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angry 		B. happy 	 C. negative 		D. optimistic</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84885" y="3067050"/>
            <a:ext cx="725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66800" y="349059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60057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066800" y="392620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1066800" y="4391660"/>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46405" y="633095"/>
            <a:ext cx="11299190" cy="461581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冠词。从文中可知，五个瓶子可以做一件衬衫，故空格应填表示数量“一”的单词。不定冠词a和an可表数量“一个，一件”。shirt的读音以辅音音素开头，应用不定冠词a进行限定，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【解析】本题考查名词的词义辨析。从本句的from 500 to 3,000 yuan可知，前面的名词应是价格，故B项的price符合句意。故本题正确答案为B。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【解析】本题考查联系上下文和逻辑推理。从上文可知，这种衣服的价格为500到3000元不等，是一个相对高的价格，与后句prices will fall（价格会下跌）存在着反转，所以表转折的however（然而）符合句意。故本题正确答案为B。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词义辨析。angry意为“生气的”，happy意为“开心的”，negative意为“消极的，悲观的”，optimistic意为“积极的，乐观的”。根据最后一句的意思“如果更多企业效仿其公司的可持续发展之路，JUMA _______ 价格会降下来”可知，对价格降下来JUMA公司是持乐观态度的，D符合句意，故本题正确答案为D。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600" y="2226628"/>
            <a:ext cx="11126470" cy="3406140"/>
          </a:xfrm>
          <a:prstGeom prst="rect">
            <a:avLst/>
          </a:prstGeom>
          <a:noFill/>
        </p:spPr>
        <p:txBody>
          <a:bodyPr wrap="square" rtlCol="0" anchor="ctr">
            <a:spAutoFit/>
          </a:bodyPr>
          <a:lstStyle/>
          <a:p>
            <a:pPr>
              <a:lnSpc>
                <a:spcPct val="11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Position: </a:t>
            </a:r>
            <a:r>
              <a:rPr lang="en-US" altLang="zh-CN" sz="2400" dirty="0">
                <a:solidFill>
                  <a:schemeClr val="tx1">
                    <a:lumMod val="75000"/>
                    <a:lumOff val="25000"/>
                  </a:schemeClr>
                </a:solidFill>
                <a:latin typeface="Times New Roman" panose="02020603050405020304" charset="0"/>
                <a:cs typeface="Times New Roman" panose="02020603050405020304" charset="0"/>
              </a:rPr>
              <a:t>Marketing Assistant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Main Tasks</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1. Responsible for the local management of marketing and sales activities according to the instruction from the head office;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2. Collecting related information for the head office;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3. Monitoring and updating supplier information;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4. Supporting in related project when necessary.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78799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94640" y="838518"/>
            <a:ext cx="11546840" cy="4965065"/>
          </a:xfrm>
          <a:prstGeom prst="rect">
            <a:avLst/>
          </a:prstGeom>
          <a:noFill/>
        </p:spPr>
        <p:txBody>
          <a:bodyPr wrap="square" rtlCol="0" anchor="ctr">
            <a:spAutoFit/>
          </a:bodyPr>
          <a:p>
            <a:pPr indent="457200"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Requirements</a:t>
            </a:r>
            <a:endParaRPr lang="en-US" altLang="zh-CN" sz="2400" b="1"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1. College degree and above with basic idea of sales and marketing-related experience is preferred. CET-6 or equal (for emailing and documentation);</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2. Good computer skills, skilled in Microsoft Office. Excel is a must;</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3. Good communication and presentation skills;</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4. Available at least 5 days per week.</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Valued Competency</a:t>
            </a:r>
            <a:endParaRPr lang="en-US" altLang="zh-CN" sz="2400" b="1"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1. Client focus;</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2. Pressure-resistance;</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3. Action effectiveness;</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4. Teamwork spirit.</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94080" y="1016635"/>
            <a:ext cx="1098613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What position is the company looking for?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Assistant. 		B. Tour guide.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Secretary. 		D. Partner.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91210" y="1072515"/>
            <a:ext cx="1030605" cy="447675"/>
          </a:xfrm>
          <a:prstGeom prst="rect">
            <a:avLst/>
          </a:prstGeom>
          <a:noFill/>
        </p:spPr>
        <p:txBody>
          <a:bodyPr wrap="square" rtlCol="0">
            <a:noAutofit/>
          </a:bodyPr>
          <a:lstStyle/>
          <a:p>
            <a:pPr algn="ctr"/>
            <a:r>
              <a:rPr lang="en-US" altLang="zh-CN" sz="2800" dirty="0">
                <a:solidFill>
                  <a:srgbClr val="C00000"/>
                </a:solidFill>
                <a:latin typeface="Times New Roman" panose="02020603050405020304" charset="0"/>
                <a:cs typeface="Times New Roman" panose="02020603050405020304" charset="0"/>
              </a:rPr>
              <a:t>A</a:t>
            </a:r>
            <a:endParaRPr lang="en-US" altLang="zh-CN"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47675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【解析】细节判断题。根据全文第一句话Position: Marketing Assistant可知，招聘岗位是营销助理，assistant意为“助理”。故此题答案为A。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79170" y="1016635"/>
            <a:ext cx="1078928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How many days should be available per week?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2. 		B. 2.5.</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4. 		D. 5.</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83920" y="110109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38531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【解析】细节判断题。根据Requirements标题下的第四条要求Available at least 5 days per week，可知至少要上5天班。故此题答案为D。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875030" y="1457325"/>
            <a:ext cx="1025652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The following competency is valued EXCEPT ____________.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action effectiveness 		B. client focus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teamwork 				D. diligence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06755" y="154178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575310" y="4516120"/>
            <a:ext cx="10696575" cy="1405255"/>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【解析】细节判断题。根据Valued Competency标题下的四条能力要求，可知diligence没有提及，故此题答案为D。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635"/>
            <a:ext cx="10621010"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)34. Which is NOT the main task of the position?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Monitoring and updating supplier information.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Making extensive market research and collecting information for the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branch office.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Supporting in related project when necessary.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Managing sales activities according to the instruction from the head office.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89025" y="421640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a:t>
            </a:r>
            <a:r>
              <a:rPr sz="2200" dirty="0">
                <a:solidFill>
                  <a:srgbClr val="C00000"/>
                </a:solidFill>
                <a:uFillTx/>
                <a:latin typeface="Times New Roman" panose="02020603050405020304" charset="0"/>
                <a:cs typeface="Times New Roman" panose="02020603050405020304" charset="0"/>
                <a:sym typeface="+mn-ea"/>
              </a:rPr>
              <a:t>细节判断题。根据Main Tasks标题下列举的第二个任务Collecting related information for the head office（总部）可知，B项的branch office（分公司）是错误的。故此题答案为B。</a:t>
            </a:r>
            <a:endParaRPr sz="2200" dirty="0">
              <a:solidFill>
                <a:srgbClr val="C00000"/>
              </a:solidFill>
              <a:uFillTx/>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The passage is probably ___________.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 menu			 	B. a recipe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 recruitment advertisement 	D. a poster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99820" y="110109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94995" y="4347845"/>
            <a:ext cx="1078928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【解析】推理判断题。根据小标题可知，本文讲的是招聘，所以是一则广告招聘（recruitment advertisement），故此题答案为C。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4825" y="788988"/>
            <a:ext cx="10859770" cy="4624070"/>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While the pandemic has prevented people from traveling afar, there’s a silver lining to that dark cloud: micro-tourism, or mini-vacations.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Micro-tourism refers to short-distance traveling in which people drive two or three hours to a nearby destination and spend two or three days. Instead of requiring an elaborate plan and a lot of money, micro-tourism allows people to be more flexible and is less expensive.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According to </a:t>
            </a:r>
            <a:r>
              <a:rPr lang="en-US" altLang="zh-CN" sz="2400" i="1" dirty="0">
                <a:solidFill>
                  <a:schemeClr val="tx1">
                    <a:lumMod val="75000"/>
                    <a:lumOff val="25000"/>
                  </a:schemeClr>
                </a:solidFill>
                <a:latin typeface="Times New Roman" panose="02020603050405020304" charset="0"/>
                <a:cs typeface="Times New Roman" panose="02020603050405020304" charset="0"/>
              </a:rPr>
              <a:t>China Daily</a:t>
            </a:r>
            <a:r>
              <a:rPr lang="en-US" altLang="zh-CN" sz="2400" dirty="0">
                <a:solidFill>
                  <a:schemeClr val="tx1">
                    <a:lumMod val="75000"/>
                    <a:lumOff val="25000"/>
                  </a:schemeClr>
                </a:solidFill>
                <a:latin typeface="Times New Roman" panose="02020603050405020304" charset="0"/>
                <a:cs typeface="Times New Roman" panose="02020603050405020304" charset="0"/>
              </a:rPr>
              <a:t>, micro-tourism began </a:t>
            </a:r>
            <a:r>
              <a:rPr lang="en-US" altLang="zh-CN" sz="2400" u="sng" dirty="0">
                <a:solidFill>
                  <a:schemeClr val="tx1">
                    <a:lumMod val="75000"/>
                    <a:lumOff val="25000"/>
                  </a:schemeClr>
                </a:solidFill>
                <a:latin typeface="Times New Roman" panose="02020603050405020304" charset="0"/>
                <a:cs typeface="Times New Roman" panose="02020603050405020304" charset="0"/>
              </a:rPr>
              <a:t>catching on</a:t>
            </a:r>
            <a:r>
              <a:rPr lang="en-US" altLang="zh-CN" sz="2400" dirty="0">
                <a:solidFill>
                  <a:schemeClr val="tx1">
                    <a:lumMod val="75000"/>
                    <a:lumOff val="25000"/>
                  </a:schemeClr>
                </a:solidFill>
                <a:latin typeface="Times New Roman" panose="02020603050405020304" charset="0"/>
                <a:cs typeface="Times New Roman" panose="02020603050405020304" charset="0"/>
              </a:rPr>
              <a:t> seven or eight years ago, but it has been increasingly popular since the pandemic. With the pandemic prevention and control measures making long and distant trips less convenient, more and more Chinese people choose to take short trips instead.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7215" y="402273"/>
            <a:ext cx="10938510" cy="5408295"/>
          </a:xfrm>
          <a:prstGeom prst="rect">
            <a:avLst/>
          </a:prstGeom>
          <a:noFill/>
        </p:spPr>
        <p:txBody>
          <a:bodyPr wrap="square" rtlCol="0" anchor="ctr">
            <a:spAutoFit/>
          </a:bodyPr>
          <a:lstStyle/>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“Traveling a long distance means you should take public transportation. But that would be likely to increase the chances of infection,” Hou said. “To stay healthy, short-distance travel is the better choice.”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To adapt to the new trend, many cities also create more opportunities for tourists. For example, in 2020, Shanghai launched a number of micro-tourism products for half-day and one-day tours, including exploring cultural heritage sites in the city, experiencing rural life and going hiking.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Destinations around cities, parks, campsites and resorts are offering new, specialized facilities and services for RV camping,</a:t>
            </a:r>
            <a:r>
              <a:rPr lang="en-US" altLang="zh-CN" sz="2400" i="1" dirty="0">
                <a:solidFill>
                  <a:schemeClr val="tx1">
                    <a:lumMod val="75000"/>
                    <a:lumOff val="25000"/>
                  </a:schemeClr>
                </a:solidFill>
                <a:latin typeface="Times New Roman" panose="02020603050405020304" charset="0"/>
                <a:cs typeface="Times New Roman" panose="02020603050405020304" charset="0"/>
              </a:rPr>
              <a:t> jubensha</a:t>
            </a:r>
            <a:r>
              <a:rPr lang="en-US" altLang="zh-CN" sz="2400" dirty="0">
                <a:solidFill>
                  <a:schemeClr val="tx1">
                    <a:lumMod val="75000"/>
                    <a:lumOff val="25000"/>
                  </a:schemeClr>
                </a:solidFill>
                <a:latin typeface="Times New Roman" panose="02020603050405020304" charset="0"/>
                <a:cs typeface="Times New Roman" panose="02020603050405020304" charset="0"/>
              </a:rPr>
              <a:t> (剧本杀) parties, barbecues and picnics.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Travel doesn’t mean you need to go far away to find a resting place for your heart. That’s also the mission of the micro-tourism.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69290" y="360815"/>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What is micro-tourism?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Micro-tourism is a short-distance traveling in which people drive two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or three hours to a nearby destination.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Micro-tourism is a traveling in which people spend more than a week.</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Micro-tourism is an elaborate plan and needs a lot of money.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Micro-tourism allows people to be more flexible and is more expensive.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47370" y="42672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331470" y="3241675"/>
            <a:ext cx="10650855" cy="296926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【解析】细节判断题。根据第二段第一句Micro-tourism refers to short-distance traveling in which people drive two or three hours to a nearby destination and spend two or three days可知，微旅行指的是短途旅行，人们会开两三个小时的车到附近的目的地，然后游玩两三天。refer to意为“指的是”，与is意思相近。从第二段第二句Instead of requiring an elaborate plan and a lot of money, micro-tourism allows people to be more flexible and is less expensive可知微旅行有更多的灵活性，开销也更少，选项C和D表述与此相悖，故此题答案为A。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The underlined word “catching on” in Paragraph 3 probably means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___________.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neglected 		B. popular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interesting 		D. famous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3974465"/>
            <a:ext cx="10013950" cy="234061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【解析】猜测词义题。因为后半句but it has been increasingly popular since the pandemic中的increasingly popular意为“更加受欢迎”，所以前句画线的词也是受欢迎的意思。故此题答案为B。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18160" y="466090"/>
            <a:ext cx="11155680" cy="2526665"/>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 38. Which is NOT the reason why Chinese people choose to take short trips?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A. The pandemic prevention and control measures make long and distant trips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less convenient.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B. Traveling a long distance is more likely to increase the chances of infection.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C. To stay healthy, short-distance travel is the better choice.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D. Short-distance travel is more interesting than long-distance travel.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53390" y="528320"/>
            <a:ext cx="82486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202565" y="3203575"/>
            <a:ext cx="11680825" cy="2640965"/>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【解析】细节判断题。根据第三段第二句With the pandemic prevention and control measures making long and distant trips less convenient, more and more Chinese people choose to take short trips instead（由于各地推行疫情防控措施，长途出行变得愈发不方便，越来越多的中国人选择短途出行）排除A项。根据第四段第一、二句Traveling a long distance means you should take public transportation. But that would be likely to increase the chances of infection（长途旅行意味着你应该乘坐公共交通工具，但这就可能增加感染的风险）排除B项。根据第四段第三句To stay healthy, short-distance travel is the better choice（为了保持健康，短途旅行是更好的选择）排除C项。D项文中未提及，故此题答案为D。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456825"/>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Shanghai launched a number of micro-tourism products for half-day 	    and one-day tours, including ____________.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exploring cultural heritage sites in the city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experiencing rural life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going hiking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all of the above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1550035"/>
            <a:ext cx="65659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【解析】细节判断题。根据第五段最后一句中的including exploring cultural heritage sites in the city, experiencing rural life and going hiking可知，A、B、C选项都有提及但都不全面，而D项囊括A、B、C项的内容。故此题答案为D。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72440" y="1183005"/>
            <a:ext cx="1146429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The main idea of this passage is ____________.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 reason why micro-tourism is popular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 mission of the micro-tourism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 introduction of micro-tourism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 destination of micro-tourism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7015" y="124142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72440" y="4545965"/>
            <a:ext cx="10013950" cy="1602105"/>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【解析】主旨大意题。A项主要涵盖二、三、四段的内容，B项涵盖第七段的内容，D项涵盖第六段的内容，这些都不够全面，不能概括全文的大意，而全篇都在介绍micro</a:t>
            </a:r>
            <a:r>
              <a:rPr lang="en-US" sz="2200" dirty="0">
                <a:solidFill>
                  <a:srgbClr val="C00000"/>
                </a:solidFill>
                <a:uFillTx/>
                <a:latin typeface="Times New Roman" panose="02020603050405020304" charset="0"/>
                <a:cs typeface="Times New Roman" panose="02020603050405020304" charset="0"/>
              </a:rPr>
              <a:t>-</a:t>
            </a:r>
            <a:r>
              <a:rPr sz="2200" dirty="0">
                <a:solidFill>
                  <a:srgbClr val="C00000"/>
                </a:solidFill>
                <a:uFillTx/>
                <a:latin typeface="Times New Roman" panose="02020603050405020304" charset="0"/>
                <a:cs typeface="Times New Roman" panose="02020603050405020304" charset="0"/>
              </a:rPr>
              <a:t>tourism，故此题答案为C。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1190308"/>
            <a:ext cx="11341735" cy="212090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the past decade, the use of social media has grown in a way that no one could have guessed. It has turned some teenagers into celebrities and turned the famous into the infamous, overnight.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 key feature of social media, however, is its volatility (多变).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So, what were the key social media trends in the past few years?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44525" y="3561080"/>
            <a:ext cx="10881995" cy="2306955"/>
          </a:xfrm>
          <a:prstGeom prst="rect">
            <a:avLst/>
          </a:prstGeom>
          <a:solidFill>
            <a:schemeClr val="bg1"/>
          </a:solidFill>
        </p:spPr>
        <p:txBody>
          <a:bodyPr wrap="square" rtlCol="0" anchor="ctr">
            <a:spAutoFit/>
          </a:bodyPr>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We should be mindful of both the time we spend on it and its impact on our minds.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And Douyin had more than 300 million domestic monthly active users last June, CNBC, (Consumer News and Business Channel) said.</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Short videos are just right to fill in the little gaps in our busy schedule,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Trends come and go, disappearing almost as quickly as they appeared.</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However, the boom in social media may be having side effects, too.</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9444990" y="236537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67652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【解析】细节推理题。本题的关键词是volatility（多变）、come and go（来去）和disappear（消失）、appear（出现），前一句A key feature of social media, however, is its volatility（然而，社交媒体的一大特点是易变）暗示后一句有“变动起伏”的意思，讲述社交媒体的易变性。D项中的come and go（来去）、disappear（消失）、appear（出现）符合多变的特点。Trends come and go, disappearing almost as quickly as they appeared意为“新潮流层出不穷，过气和爆火的速度几乎一样快”，D项符合题意。故D为正确答案。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4175" y="550228"/>
            <a:ext cx="11242040" cy="293243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Short video apps such as TikTok and its Chinese equivalent Douyin, took the world by storm. </a:t>
            </a:r>
            <a:r>
              <a:rPr sz="2400" i="1" dirty="0">
                <a:solidFill>
                  <a:schemeClr val="tx1">
                    <a:lumMod val="75000"/>
                    <a:lumOff val="25000"/>
                  </a:schemeClr>
                </a:solidFill>
                <a:latin typeface="Times New Roman" panose="02020603050405020304" charset="0"/>
                <a:cs typeface="Times New Roman" panose="02020603050405020304" charset="0"/>
              </a:rPr>
              <a:t>The</a:t>
            </a:r>
            <a:r>
              <a:rPr sz="2400" dirty="0">
                <a:solidFill>
                  <a:schemeClr val="tx1">
                    <a:lumMod val="75000"/>
                    <a:lumOff val="25000"/>
                  </a:schemeClr>
                </a:solidFill>
                <a:latin typeface="Times New Roman" panose="02020603050405020304" charset="0"/>
                <a:cs typeface="Times New Roman" panose="02020603050405020304" charset="0"/>
              </a:rPr>
              <a:t> </a:t>
            </a:r>
            <a:r>
              <a:rPr sz="2400" i="1" dirty="0">
                <a:solidFill>
                  <a:schemeClr val="tx1">
                    <a:lumMod val="75000"/>
                    <a:lumOff val="25000"/>
                  </a:schemeClr>
                </a:solidFill>
                <a:latin typeface="Times New Roman" panose="02020603050405020304" charset="0"/>
                <a:cs typeface="Times New Roman" panose="02020603050405020304" charset="0"/>
              </a:rPr>
              <a:t>Telegraph</a:t>
            </a:r>
            <a:r>
              <a:rPr sz="2400" dirty="0">
                <a:solidFill>
                  <a:schemeClr val="tx1">
                    <a:lumMod val="75000"/>
                    <a:lumOff val="25000"/>
                  </a:schemeClr>
                </a:solidFill>
                <a:latin typeface="Times New Roman" panose="02020603050405020304" charset="0"/>
                <a:cs typeface="Times New Roman" panose="02020603050405020304" charset="0"/>
              </a:rPr>
              <a:t> reported that TikTok was ranked 8th on Apple’s App Store last April.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Why are these short videos—which are rarely longer than a few minutes—all the rage? Jiang Yige, Singapore-based analyst at FengHe Fund Management, has a theory. “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 he told CNBC.</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These videos—apart from being very convenient—are important to teenagers because they allow them to express themselves, according to </a:t>
            </a:r>
            <a:r>
              <a:rPr sz="2400" i="1" dirty="0">
                <a:solidFill>
                  <a:schemeClr val="tx1">
                    <a:lumMod val="75000"/>
                    <a:lumOff val="25000"/>
                  </a:schemeClr>
                </a:solidFill>
                <a:latin typeface="Times New Roman" panose="02020603050405020304" charset="0"/>
                <a:cs typeface="Times New Roman" panose="02020603050405020304" charset="0"/>
              </a:rPr>
              <a:t>Teen Vogue</a:t>
            </a:r>
            <a:r>
              <a:rPr sz="2400" dirty="0">
                <a:solidFill>
                  <a:schemeClr val="tx1">
                    <a:lumMod val="75000"/>
                    <a:lumOff val="25000"/>
                  </a:schemeClr>
                </a:solidFill>
                <a:latin typeface="Times New Roman" panose="02020603050405020304" charset="0"/>
                <a:cs typeface="Times New Roman" panose="02020603050405020304" charset="0"/>
              </a:rPr>
              <a:t>.</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1780540" y="128524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2464435" y="213868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606425" y="3582035"/>
            <a:ext cx="11019790" cy="2306955"/>
          </a:xfrm>
          <a:prstGeom prst="rect">
            <a:avLst/>
          </a:prstGeom>
          <a:solidFill>
            <a:schemeClr val="bg1"/>
          </a:solidFill>
        </p:spPr>
        <p:txBody>
          <a:bodyPr wrap="square" rtlCol="0" anchor="ctr">
            <a:spAutoFit/>
          </a:bodyPr>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We should be mindful of both the time we spend on it and its impact on our minds.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And Douyin had more than 300 million domestic monthly active users last June, CNBC, (Consumer News and Business Channel) said.</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Short videos are just right to fill in the little gaps in our busy schedule,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Trends come and go, disappearing almost as quickly as they appeared.</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However, the boom in social media may be having side effects, too.</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673100"/>
            <a:ext cx="10854055" cy="498475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【解析】文章结构题。本段第一句Short video apps such as TikTok and its Chinese equivalent Douyin, took the world by storm（短视频应用TikTok（抖音国际版）和抖音席卷全球）是中心句，该句谈到了国际版抖音和国内版抖音的火爆。接下来的第二句</a:t>
            </a:r>
            <a:r>
              <a:rPr sz="2200" i="1"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Telegraph</a:t>
            </a: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reported that TikTok was ranked 8th on Apple’s App Store last April（据《每日电讯报》报道，去年4月，TikTok在苹果应用商店的下载量排名第八）就谈到了TikTok的火爆，按照逻辑，下一句应该要谈国内版抖音的火爆了，而B项And Douyin had more than 300 million domestic monthly active users last June, CNBC (Consumer News and Business Channel) said（而据消费者新闻与商业频道报道，去年6月，抖音在国内的月活跃用户超过3亿）恰好谈到国内版抖音的火爆，符合逻辑，B项为正确答案。</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【解析】细节推理题。本段第四句Why are these short videos—which are rarely longer than a few minutes—all the rage（这些只有几分钟的短视频为什么会爆火呢）提问短视频爆火的原因，而C项Short videos are just right to fill in the little gaps in our busy schedule（短视频正好填补了我们忙碌生活中的小空隙）解释了短视频爆火的原因，故C项符合题意。此题答案为C。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4175" y="955993"/>
            <a:ext cx="11242040" cy="212090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Fake news is one serious problem it arguably causes.</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Material shared on these platforms is often not checked for accuracy. The most basic content can be false and can sway users one way or another.</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We use social media all the time: That doesn’t mean that we understand the influence it is having on us.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___________</a:t>
            </a:r>
            <a:endParaRPr lang="en-US"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3"/>
            </p:custDataLst>
          </p:nvPr>
        </p:nvSpPr>
        <p:spPr>
          <a:xfrm>
            <a:off x="1298575" y="95631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509270" y="3500755"/>
            <a:ext cx="11363325" cy="2306955"/>
          </a:xfrm>
          <a:prstGeom prst="rect">
            <a:avLst/>
          </a:prstGeom>
          <a:solidFill>
            <a:schemeClr val="bg1"/>
          </a:solidFill>
        </p:spPr>
        <p:txBody>
          <a:bodyPr wrap="square" rtlCol="0" anchor="ctr">
            <a:spAutoFit/>
          </a:bodyPr>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We should be mindful of both the time we spend on it and its impact on our minds.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And Douyin had more than 300 million domestic monthly active users last June, CNBC, (Consumer News and Business Channel) said.</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Short videos are just right to fill in the little gaps in our busy schedule,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Trends come and go, disappearing almost as quickly as they appeared.</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However, the boom in social media may be having side effects, too.</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3" name="TextBox 4"/>
          <p:cNvSpPr txBox="1"/>
          <p:nvPr>
            <p:custDataLst>
              <p:tags r:id="rId5"/>
            </p:custDataLst>
          </p:nvPr>
        </p:nvSpPr>
        <p:spPr>
          <a:xfrm>
            <a:off x="3215005" y="255524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958850" y="7226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527175"/>
            <a:ext cx="10274300" cy="2009775"/>
          </a:xfrm>
          <a:prstGeom prst="rect">
            <a:avLst/>
          </a:prstGeom>
          <a:noFill/>
        </p:spPr>
        <p:txBody>
          <a:bodyPr wrap="square" rtlCol="0" anchor="t">
            <a:spAutoFit/>
          </a:bodyPr>
          <a:p>
            <a:pPr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 1. W: Good morning, sir! I’m Sara.</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M: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A. It’s my pleasure 			B. You are very kind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C. Pleased to meet you 		D. It’s so clear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418167" y="166331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018540" y="4500880"/>
            <a:ext cx="10145395"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【解析】本题考查交际用语。由第一句可知，该对话是陌生人之间在打招呼，用Pleased to meet you回答，表示“很高兴见到你”。因此，答案是C。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673100"/>
            <a:ext cx="10854055" cy="46774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【解析】归纳总结题。由后面一句Fake news is one serious problem it arguably causes（假新闻可以说是一大严峻问题）可知，这里谈及短视频的不利因素，而纵观上文，都是谈及短视频的好处，故此处用however来转折，而E项However, the boom in social media may be having side effects, too（但社交媒体的繁荣或许也会带来一些副作用）谈及短视频的负面影响，E项符合题意。故本题的答案为E。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【解析】细节推理题。本题的关键词是两个近义词influence（影响）和impact（影响），上句We use social media all the time: That doesn’t mean that we understand the influence it is having on us（我们每时每刻都在使用着社交媒体，但这并不意味着我们明白它带给我们的影响）提到了我们使用社交媒体时要注意影响，而A项中We should be mindful of both the time we spend on it and its impact on our minds（我们要留心自己花在社交媒体上的时间，以及它对我们思维的影响）谈到注意影响，A项符合题意。故此题答案为A。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2385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80390" y="1940560"/>
            <a:ext cx="10781030"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(farm) was considered part of the rural charm in the past.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_______</a:t>
            </a:r>
            <a:r>
              <a:rPr sz="2400" dirty="0">
                <a:latin typeface="Times New Roman" panose="02020603050405020304" charset="0"/>
                <a:ea typeface="宋体" panose="02010600030101010101" pitchFamily="2" charset="-122"/>
                <a:cs typeface="Times New Roman" panose="02020603050405020304" charset="0"/>
              </a:rPr>
              <a:t>now, farms have come to the concrete jungle and they can even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______</a:t>
            </a:r>
            <a:r>
              <a:rPr sz="2400" dirty="0">
                <a:latin typeface="Times New Roman" panose="02020603050405020304" charset="0"/>
                <a:ea typeface="宋体" panose="02010600030101010101" pitchFamily="2" charset="-122"/>
                <a:cs typeface="Times New Roman" panose="02020603050405020304" charset="0"/>
              </a:rPr>
              <a:t> (find) high up on balconies.According to a recent report released </a:t>
            </a:r>
            <a:r>
              <a:rPr sz="2400" u="sng" dirty="0">
                <a:latin typeface="Times New Roman" panose="02020603050405020304" charset="0"/>
                <a:ea typeface="宋体" panose="02010600030101010101" pitchFamily="2" charset="-122"/>
                <a:cs typeface="Times New Roman" panose="02020603050405020304" charset="0"/>
              </a:rPr>
              <a:t>49</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Chinese e-commerce platform Alibaba, the sales of vegetable seeds in the first quarter on Tmall doubled compared with the same period last year. Sales of products such as nutrient soil and gardening tools have tripled </a:t>
            </a:r>
            <a:r>
              <a:rPr sz="2400" u="sng" dirty="0">
                <a:latin typeface="Times New Roman" panose="02020603050405020304" charset="0"/>
                <a:ea typeface="宋体" panose="02010600030101010101" pitchFamily="2" charset="-122"/>
                <a:cs typeface="Times New Roman" panose="02020603050405020304" charset="0"/>
              </a:rPr>
              <a:t>50</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April of last year. Out of all the people buying farming tools and seeds, most were born after 1995.</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510665" y="1940560"/>
            <a:ext cx="161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Farming</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795020" y="2382520"/>
            <a:ext cx="16313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But</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9975850" y="2382520"/>
            <a:ext cx="19958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be found</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8710295" y="2838450"/>
            <a:ext cx="11258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by</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5148580" y="4119245"/>
            <a:ext cx="18942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since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79755" y="826135"/>
            <a:ext cx="10854055" cy="476948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【解析】本题考查动名词。分析句子结构可知 ____ (farm) was considered part of the rural charm in the past缺主语，此处应用名词作主语，farm在这里是动词，需改为动名词farming，故此题正确答案为Farming。</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【解析】本题考查上下句的逻辑关系。分析句子...in the past. ____ now...可知是过去和现在有个对比，过去怎样，但现在怎样，句意上存在转折，故此题正确答案为But。</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【解析】本题考查被动语态。分析句子they can even ____ (find)，主语they与谓语find之间是被动关系，而be动词在can之后，应该用be的原形，故此题正确答案为be found。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【解析】本题考查介词。分析句子结构可知released（发布）的动作是由Alibaba发出的，此处是被动语态，被动语态的一大标志是by，故此题正确答案为by。</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50.【解析】本题考查现在完成时。由have tripled可知此处是完成时，完成时的两大标志是since+时间点和for+时间段，这里的April of last year是一个时间点，故此题正确答案为since。</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792480" y="2144395"/>
            <a:ext cx="11743690" cy="615950"/>
          </a:xfrm>
          <a:prstGeom prst="rect">
            <a:avLst/>
          </a:prstGeom>
          <a:noFill/>
        </p:spPr>
        <p:txBody>
          <a:bodyPr wrap="square" rtlCol="0" anchor="t">
            <a:noAutofit/>
          </a:bodyPr>
          <a:p>
            <a:pPr marL="539750" indent="-53975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Can you ____________________ (介绍自己)?</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1804670" y="2144395"/>
            <a:ext cx="4692015" cy="460375"/>
          </a:xfrm>
          <a:prstGeom prst="rect">
            <a:avLst/>
          </a:prstGeom>
          <a:noFill/>
        </p:spPr>
        <p:txBody>
          <a:bodyPr wrap="square" rtlCol="0">
            <a:spAutoFit/>
          </a:bodyPr>
          <a:p>
            <a:pPr algn="ctr"/>
            <a:r>
              <a:rPr lang="en-US" sz="2400" dirty="0">
                <a:solidFill>
                  <a:srgbClr val="C00000"/>
                </a:solidFill>
                <a:latin typeface="Times New Roman" panose="02020603050405020304" charset="0"/>
                <a:cs typeface="Times New Roman" panose="02020603050405020304" charset="0"/>
              </a:rPr>
              <a:t>introduce yourself</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1089025" y="45256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【解析】本题考查固定搭配。introduce sb.意为“介绍某人”，根据汉语提示，这里的sb.为“你自己”，故本题的正确答案为introduce yourself。</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59462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____________________ (点击鼠标) and you will find what you need.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1"/>
            </p:custDataLst>
          </p:nvPr>
        </p:nvSpPr>
        <p:spPr>
          <a:xfrm>
            <a:off x="1257935" y="1594485"/>
            <a:ext cx="415163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Click the mouse</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【解析】本题考查祈使句和固定搭配。根据汉语提示，本题的正确答案为Click the mouse。</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719715"/>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She studied very hard and became a teacher ____________________ (最后).</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211695" y="1644650"/>
            <a:ext cx="245427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in the end</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【解析】本题考查固定搭配。in the end意为“最终，最后”。根据汉语提示，本题的正确答案为in the end。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____________________ (做运动) is good for your health.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642745" y="1647190"/>
            <a:ext cx="365569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Doing sports</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【解析】本题考查动名词作主语和固定搭配。do sports（做运动）为动宾短语的固定搭配，在本句中作主语，应用其动名词形式doing sports。根据汉语提示，本题的正确答案为Doing sports。</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16000" y="1916430"/>
            <a:ext cx="1078928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We arrived at the airport ____________________ (同时).</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746625" y="1916430"/>
            <a:ext cx="228854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at the same time</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【解析】本题考查固定搭配。根据汉语提示，可知本题的正确答案为at the same time。</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Garden Hotel.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Yes, can I book a room for Saturday?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What’s your name 		B. Pardon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Can I help you 		D. What’s the matter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08660" y="4422775"/>
            <a:ext cx="107746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【解析】本题考查服务用语。由回答可知，W想预订星期六的房间，M作为服务员，用“Can I help you?”来提出帮忙。因此，答案是C。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434465"/>
            <a:ext cx="11049000" cy="4078605"/>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56.【写作内容】假如你是学生会主席李华，学生会定于本周日上午参观博物馆。请用英文拟一则口头通知，告诉同学们想参加的请联系你报名。通知具体内容如下:</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（1）参观主题：博物馆与青少年；</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（2）时间及地点：周日上午8:30，博物馆；</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（3）注意事项：有序排队，禁止拍照。</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9190" y="635000"/>
            <a:ext cx="9464040" cy="3636010"/>
          </a:xfrm>
          <a:prstGeom prst="rect">
            <a:avLst/>
          </a:prstGeom>
          <a:noFill/>
        </p:spPr>
        <p:txBody>
          <a:bodyPr wrap="square" rtlCol="0" anchor="ctr">
            <a:spAutoFit/>
          </a:bodyPr>
          <a:lstStyle/>
          <a:p>
            <a:pPr algn="just">
              <a:lnSpc>
                <a:spcPct val="120000"/>
              </a:lnSpc>
            </a:pPr>
            <a:r>
              <a:rPr lang="en-US" altLang="zh-CN" sz="2400" dirty="0">
                <a:solidFill>
                  <a:schemeClr val="tx1"/>
                </a:solidFill>
                <a:latin typeface="Times New Roman" panose="02020603050405020304" charset="0"/>
                <a:cs typeface="Times New Roman" panose="02020603050405020304" charset="0"/>
              </a:rPr>
              <a:t>Boys and girls,</a:t>
            </a:r>
            <a:endParaRPr lang="en-US" altLang="zh-CN" sz="2400" dirty="0">
              <a:solidFill>
                <a:schemeClr val="tx1"/>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solidFill>
                <a:latin typeface="Times New Roman" panose="02020603050405020304" charset="0"/>
                <a:cs typeface="Times New Roman" panose="02020603050405020304" charset="0"/>
              </a:rPr>
              <a:t>May I have your attention, please?</a:t>
            </a:r>
            <a:endParaRPr lang="en-US" altLang="zh-CN" sz="2400" dirty="0">
              <a:solidFill>
                <a:schemeClr val="tx1"/>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solidFill>
                <a:latin typeface="Times New Roman" panose="02020603050405020304" charset="0"/>
                <a:cs typeface="Times New Roman" panose="02020603050405020304"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altLang="zh-CN" sz="2400" dirty="0">
              <a:solidFill>
                <a:schemeClr val="tx1"/>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solidFill>
                <a:latin typeface="Times New Roman" panose="02020603050405020304" charset="0"/>
                <a:cs typeface="Times New Roman" panose="02020603050405020304" charset="0"/>
              </a:rPr>
              <a:t>I am looking forward to your coming.</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1196975" y="1553845"/>
            <a:ext cx="9639300" cy="2306320"/>
          </a:xfrm>
          <a:prstGeom prst="rect">
            <a:avLst/>
          </a:prstGeom>
          <a:noFill/>
        </p:spPr>
        <p:txBody>
          <a:bodyPr wrap="square" rtlCol="0" anchor="ctr">
            <a:spAutoFit/>
          </a:bodyPr>
          <a:p>
            <a:pPr>
              <a:lnSpc>
                <a:spcPct val="120000"/>
              </a:lnSpc>
            </a:pPr>
            <a:r>
              <a:rPr lang="en-US" altLang="zh-CN" sz="2400" dirty="0">
                <a:solidFill>
                  <a:srgbClr val="C00000"/>
                </a:solidFill>
                <a:latin typeface="Times New Roman" panose="02020603050405020304" charset="0"/>
                <a:cs typeface="Times New Roman" panose="02020603050405020304" charset="0"/>
                <a:sym typeface="+mn-ea"/>
              </a:rPr>
              <a:t>    There will be an activity held by the Student Union. Registered students are going to visit the museum at 8:30 Sunday morning. The theme is about museum and teenager. Please wait in the queue orderly and do not take photos. Anyone who wants to sign up are welcomed to contact me.</a:t>
            </a:r>
            <a:endParaRPr lang="en-US" altLang="zh-CN" sz="2400" dirty="0">
              <a:solidFill>
                <a:srgbClr val="C00000"/>
              </a:solidFill>
              <a:latin typeface="Times New Roman" panose="02020603050405020304" charset="0"/>
              <a:cs typeface="Times New Roman" panose="02020603050405020304" charset="0"/>
            </a:endParaRPr>
          </a:p>
          <a:p>
            <a:pPr>
              <a:lnSpc>
                <a:spcPct val="120000"/>
              </a:lnSpc>
            </a:pPr>
            <a:endParaRPr lang="zh-CN" altLang="en-US" sz="2400"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3" name="PA_矩形 259"/>
          <p:cNvSpPr>
            <a:spLocks noChangeArrowheads="1"/>
          </p:cNvSpPr>
          <p:nvPr>
            <p:custDataLst>
              <p:tags r:id="rId6"/>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pic>
        <p:nvPicPr>
          <p:cNvPr id="5" name="图片 4"/>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85215" y="46355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Excuse me. May I use your eraser,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Sure.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Follow me 		B. Watch out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Go ahead 		D. Well done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55675" y="6286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02285" y="4375785"/>
            <a:ext cx="1085723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【解析】本题考查交际用语和习惯用法。根据Excuse me. May I use your eraser, please?（打扰了，我可以用你的橡皮擦吗？）可知下句应表示许可或拒绝。C项Go ahead（当然可以，拿吧）符合对话情景。其他选项watch out（小心）、well done（做得好）、follow me（跟我来），均不妥当。因此，答案是C。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963422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Do you mind my opening the window?</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Yes, please 		B. No, thank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Yes, thanks 		D. Yes, you’d better not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1033145" y="1159510"/>
            <a:ext cx="8159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36626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【解析】本题考查mind的用法。回答mind doing（介意做某事）这个词组时，如用yes回答，表示介意；用no回答，表示不介意。根据题目意思，应选D项“是的，最好别开窗”。因此，答案是D。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Would you like to see a film with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I’d love to 			B. I don’t like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You name it 		D. No, I wouldn’th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774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984885" y="4338955"/>
            <a:ext cx="10238740" cy="149796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【解析】本题考查交际用语。I’d love to（我很乐意）是接受别人邀请时常用的回答。B项“我不喜欢”和D项“不，我不想”，回答不够礼貌。C项“凡是你想得到的都有”不符合对话语境。因此，答案是A。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PA" val="v4.0.0"/>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20991</Words>
  <Application>WPS 演示</Application>
  <PresentationFormat>宽屏</PresentationFormat>
  <Paragraphs>538</Paragraphs>
  <Slides>63</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63</vt:i4>
      </vt:variant>
    </vt:vector>
  </HeadingPairs>
  <TitlesOfParts>
    <vt:vector size="81"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147</cp:revision>
  <dcterms:created xsi:type="dcterms:W3CDTF">2021-08-19T06:32:00Z</dcterms:created>
  <dcterms:modified xsi:type="dcterms:W3CDTF">2023-10-09T09:48:48Z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2052-11.1.0.14309</vt:lpwstr>
  </property>
</Properties>
</file>