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461" r:id="rId5"/>
    <p:sldId id="257" r:id="rId6"/>
    <p:sldId id="258" r:id="rId7"/>
    <p:sldId id="259" r:id="rId8"/>
    <p:sldId id="268" r:id="rId9"/>
    <p:sldId id="331" r:id="rId10"/>
    <p:sldId id="269" r:id="rId11"/>
    <p:sldId id="270" r:id="rId12"/>
    <p:sldId id="293" r:id="rId13"/>
    <p:sldId id="333" r:id="rId14"/>
    <p:sldId id="334" r:id="rId15"/>
    <p:sldId id="335" r:id="rId16"/>
    <p:sldId id="336" r:id="rId17"/>
    <p:sldId id="337" r:id="rId18"/>
    <p:sldId id="338" r:id="rId19"/>
    <p:sldId id="339" r:id="rId20"/>
    <p:sldId id="340" r:id="rId21"/>
    <p:sldId id="341" r:id="rId22"/>
    <p:sldId id="342" r:id="rId23"/>
    <p:sldId id="355" r:id="rId24"/>
    <p:sldId id="332" r:id="rId25"/>
    <p:sldId id="371" r:id="rId26"/>
    <p:sldId id="295" r:id="rId27"/>
    <p:sldId id="372" r:id="rId28"/>
    <p:sldId id="373" r:id="rId29"/>
    <p:sldId id="374" r:id="rId30"/>
    <p:sldId id="534" r:id="rId31"/>
    <p:sldId id="535" r:id="rId32"/>
    <p:sldId id="301" r:id="rId33"/>
    <p:sldId id="302" r:id="rId34"/>
    <p:sldId id="303" r:id="rId35"/>
    <p:sldId id="570" r:id="rId36"/>
    <p:sldId id="462" r:id="rId37"/>
    <p:sldId id="463" r:id="rId38"/>
    <p:sldId id="464" r:id="rId39"/>
    <p:sldId id="465" r:id="rId40"/>
    <p:sldId id="466" r:id="rId41"/>
    <p:sldId id="360" r:id="rId42"/>
    <p:sldId id="361" r:id="rId43"/>
    <p:sldId id="467" r:id="rId44"/>
    <p:sldId id="468" r:id="rId45"/>
    <p:sldId id="469" r:id="rId46"/>
    <p:sldId id="470" r:id="rId47"/>
    <p:sldId id="471" r:id="rId48"/>
    <p:sldId id="365" r:id="rId49"/>
    <p:sldId id="431" r:id="rId50"/>
    <p:sldId id="366" r:id="rId51"/>
    <p:sldId id="432" r:id="rId52"/>
    <p:sldId id="519" r:id="rId53"/>
    <p:sldId id="520" r:id="rId54"/>
    <p:sldId id="307" r:id="rId55"/>
    <p:sldId id="308" r:id="rId56"/>
    <p:sldId id="377" r:id="rId57"/>
    <p:sldId id="480" r:id="rId58"/>
    <p:sldId id="474" r:id="rId59"/>
    <p:sldId id="476" r:id="rId60"/>
    <p:sldId id="477" r:id="rId61"/>
    <p:sldId id="478" r:id="rId62"/>
    <p:sldId id="479" r:id="rId63"/>
    <p:sldId id="314" r:id="rId64"/>
    <p:sldId id="315" r:id="rId65"/>
    <p:sldId id="326" r:id="rId66"/>
    <p:sldId id="430" r:id="rId67"/>
  </p:sldIdLst>
  <p:sldSz cx="12192000" cy="6858000"/>
  <p:notesSz cx="6858000" cy="9144000"/>
  <p:embeddedFontLst>
    <p:embeddedFont>
      <p:font typeface="方正公文黑体" panose="02000500000000000000" charset="-122"/>
      <p:regular r:id="rId71"/>
    </p:embeddedFont>
    <p:embeddedFont>
      <p:font typeface="方正黑体简体" panose="03000509000000000000" charset="-122"/>
      <p:regular r:id="rId72"/>
    </p:embeddedFont>
    <p:embeddedFont>
      <p:font typeface="微软雅黑" panose="020B0503020204020204" pitchFamily="34" charset="-122"/>
      <p:regular r:id="rId73"/>
    </p:embeddedFont>
    <p:embeddedFont>
      <p:font typeface="Calibri" panose="020F0502020204030204" pitchFamily="34" charset="0"/>
      <p:regular r:id="rId74"/>
      <p:bold r:id="rId75"/>
      <p:italic r:id="rId76"/>
      <p:boldItalic r:id="rId77"/>
    </p:embeddedFont>
    <p:embeddedFont>
      <p:font typeface="Impact" panose="020B0806030902050204" pitchFamily="34" charset="0"/>
      <p:regular r:id="rId78"/>
    </p:embeddedFont>
    <p:embeddedFont>
      <p:font typeface="黑体" panose="02010609060101010101" charset="-122"/>
      <p:regular r:id="rId79"/>
    </p:embeddedFont>
    <p:embeddedFont>
      <p:font typeface="等线" panose="02010600030101010101" charset="-122"/>
      <p:regular r:id="rId80"/>
    </p:embeddedFont>
  </p:embeddedFontLst>
  <p:custDataLst>
    <p:tags r:id="rId8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1" userDrawn="1">
          <p15:clr>
            <a:srgbClr val="A4A3A4"/>
          </p15:clr>
        </p15:guide>
        <p15:guide id="2" orient="horz" pos="4210" userDrawn="1">
          <p15:clr>
            <a:srgbClr val="A4A3A4"/>
          </p15:clr>
        </p15:guide>
        <p15:guide id="3" pos="157" userDrawn="1">
          <p15:clr>
            <a:srgbClr val="A4A3A4"/>
          </p15:clr>
        </p15:guide>
        <p15:guide id="4" pos="7398" userDrawn="1">
          <p15:clr>
            <a:srgbClr val="A4A3A4"/>
          </p15:clr>
        </p15:guide>
        <p15:guide id="5" orient="horz" pos="386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EAAD"/>
    <a:srgbClr val="FDF3D0"/>
    <a:srgbClr val="FCEEBD"/>
    <a:srgbClr val="F7D663"/>
    <a:srgbClr val="FED799"/>
    <a:srgbClr val="FDC367"/>
    <a:srgbClr val="1D91A3"/>
    <a:srgbClr val="FFFFFF"/>
    <a:srgbClr val="B28600"/>
    <a:srgbClr val="20987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67" d="100"/>
          <a:sy n="67" d="100"/>
        </p:scale>
        <p:origin x="516" y="44"/>
      </p:cViewPr>
      <p:guideLst>
        <p:guide orient="horz" pos="101"/>
        <p:guide orient="horz" pos="4210"/>
        <p:guide pos="157"/>
        <p:guide pos="7398"/>
        <p:guide orient="horz" pos="3865"/>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1" Type="http://schemas.openxmlformats.org/officeDocument/2006/relationships/tags" Target="tags/tag105.xml"/><Relationship Id="rId80" Type="http://schemas.openxmlformats.org/officeDocument/2006/relationships/font" Target="fonts/font10.fntdata"/><Relationship Id="rId8" Type="http://schemas.openxmlformats.org/officeDocument/2006/relationships/slide" Target="slides/slide5.xml"/><Relationship Id="rId79" Type="http://schemas.openxmlformats.org/officeDocument/2006/relationships/font" Target="fonts/font9.fntdata"/><Relationship Id="rId78" Type="http://schemas.openxmlformats.org/officeDocument/2006/relationships/font" Target="fonts/font8.fntdata"/><Relationship Id="rId77" Type="http://schemas.openxmlformats.org/officeDocument/2006/relationships/font" Target="fonts/font7.fntdata"/><Relationship Id="rId76" Type="http://schemas.openxmlformats.org/officeDocument/2006/relationships/font" Target="fonts/font6.fntdata"/><Relationship Id="rId75" Type="http://schemas.openxmlformats.org/officeDocument/2006/relationships/font" Target="fonts/font5.fntdata"/><Relationship Id="rId74" Type="http://schemas.openxmlformats.org/officeDocument/2006/relationships/font" Target="fonts/font4.fntdata"/><Relationship Id="rId73" Type="http://schemas.openxmlformats.org/officeDocument/2006/relationships/font" Target="fonts/font3.fntdata"/><Relationship Id="rId72" Type="http://schemas.openxmlformats.org/officeDocument/2006/relationships/font" Target="fonts/font2.fntdata"/><Relationship Id="rId71" Type="http://schemas.openxmlformats.org/officeDocument/2006/relationships/font" Target="fonts/font1.fntdata"/><Relationship Id="rId70" Type="http://schemas.openxmlformats.org/officeDocument/2006/relationships/tableStyles" Target="tableStyles.xml"/><Relationship Id="rId7" Type="http://schemas.openxmlformats.org/officeDocument/2006/relationships/slide" Target="slides/slide4.xml"/><Relationship Id="rId69" Type="http://schemas.openxmlformats.org/officeDocument/2006/relationships/viewProps" Target="viewProps.xml"/><Relationship Id="rId68" Type="http://schemas.openxmlformats.org/officeDocument/2006/relationships/presProps" Target="presProps.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5" Type="http://schemas.openxmlformats.org/officeDocument/2006/relationships/image" Target="../media/image1.png"/><Relationship Id="rId4" Type="http://schemas.openxmlformats.org/officeDocument/2006/relationships/tags" Target="../tags/tag4.xml"/><Relationship Id="rId3" Type="http://schemas.openxmlformats.org/officeDocument/2006/relationships/slide" Target="../slides/slide3.xml"/><Relationship Id="rId2" Type="http://schemas.openxmlformats.org/officeDocument/2006/relationships/tags" Target="../tags/tag3.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tags" Target="../tags/tag5.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1.png"/><Relationship Id="rId3" Type="http://schemas.openxmlformats.org/officeDocument/2006/relationships/tags" Target="../tags/tag6.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8" name="文本框 7">
            <a:hlinkClick r:id="rId2" action="ppaction://hlinksldjump"/>
          </p:cNvPr>
          <p:cNvSpPr txBox="1"/>
          <p:nvPr userDrawn="1">
            <p:custDataLst>
              <p:tags r:id="rId3"/>
            </p:custDataLst>
          </p:nvPr>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目录</a:t>
            </a:r>
            <a:endPar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
        <p:nvSpPr>
          <p:cNvPr id="2" name="文本框 1">
            <a:hlinkClick r:id="" action="ppaction://hlinkshowjump?jump=nextslide"/>
          </p:cNvPr>
          <p:cNvSpPr txBox="1"/>
          <p:nvPr userDrawn="1">
            <p:custDataLst>
              <p:tags r:id="rId4"/>
            </p:custDataLst>
          </p:nvPr>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4424680"/>
            <a:ext cx="12180570" cy="2423795"/>
          </a:xfrm>
          <a:prstGeom prst="rect">
            <a:avLst/>
          </a:prstGeom>
          <a:solidFill>
            <a:srgbClr val="FDF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6" name="直接连接符 5"/>
          <p:cNvCxnSpPr/>
          <p:nvPr userDrawn="1"/>
        </p:nvCxnSpPr>
        <p:spPr>
          <a:xfrm flipH="1">
            <a:off x="0" y="629285"/>
            <a:ext cx="12208510" cy="0"/>
          </a:xfrm>
          <a:prstGeom prst="line">
            <a:avLst/>
          </a:prstGeom>
          <a:ln w="38100">
            <a:solidFill>
              <a:srgbClr val="FDC367"/>
            </a:solidFill>
          </a:ln>
        </p:spPr>
        <p:style>
          <a:lnRef idx="1">
            <a:schemeClr val="accent1"/>
          </a:lnRef>
          <a:fillRef idx="0">
            <a:schemeClr val="accent1"/>
          </a:fillRef>
          <a:effectRef idx="0">
            <a:schemeClr val="accent1"/>
          </a:effectRef>
          <a:fontRef idx="minor">
            <a:schemeClr val="tx1"/>
          </a:fontRef>
        </p:style>
      </p:cxnSp>
      <p:sp>
        <p:nvSpPr>
          <p:cNvPr id="8" name="文本框 7">
            <a:hlinkClick r:id="rId3"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目录</a:t>
            </a:r>
            <a:endPar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
        <p:nvSpPr>
          <p:cNvPr id="2" name="文本框 1">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pic>
        <p:nvPicPr>
          <p:cNvPr id="3" name="图片 2"/>
          <p:cNvPicPr>
            <a:picLocks noChangeAspect="1"/>
          </p:cNvPicPr>
          <p:nvPr userDrawn="1">
            <p:custDataLst>
              <p:tags r:id="rId4"/>
            </p:custDataLst>
          </p:nvPr>
        </p:nvPicPr>
        <p:blipFill>
          <a:blip r:embed="rId5"/>
          <a:stretch>
            <a:fillRect/>
          </a:stretch>
        </p:blipFill>
        <p:spPr>
          <a:xfrm>
            <a:off x="0" y="0"/>
            <a:ext cx="12208510" cy="571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4397375"/>
            <a:ext cx="12180570" cy="2451100"/>
          </a:xfrm>
          <a:prstGeom prst="rect">
            <a:avLst/>
          </a:prstGeom>
          <a:solidFill>
            <a:srgbClr val="FDF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3"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4" name="矩形 3"/>
          <p:cNvSpPr/>
          <p:nvPr userDrawn="1"/>
        </p:nvSpPr>
        <p:spPr>
          <a:xfrm>
            <a:off x="0" y="732790"/>
            <a:ext cx="12192000" cy="6125210"/>
          </a:xfrm>
          <a:prstGeom prst="rect">
            <a:avLst/>
          </a:prstGeom>
          <a:solidFill>
            <a:srgbClr val="FC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652145"/>
            <a:ext cx="12208510" cy="0"/>
          </a:xfrm>
          <a:prstGeom prst="line">
            <a:avLst/>
          </a:prstGeom>
          <a:ln w="38100">
            <a:solidFill>
              <a:srgbClr val="FDC36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pic>
        <p:nvPicPr>
          <p:cNvPr id="3" name="图片 2"/>
          <p:cNvPicPr>
            <a:picLocks noChangeAspect="1"/>
          </p:cNvPicPr>
          <p:nvPr userDrawn="1">
            <p:custDataLst>
              <p:tags r:id="rId3"/>
            </p:custDataLst>
          </p:nvPr>
        </p:nvPicPr>
        <p:blipFill>
          <a:blip r:embed="rId4"/>
          <a:stretch>
            <a:fillRect/>
          </a:stretch>
        </p:blipFill>
        <p:spPr>
          <a:xfrm>
            <a:off x="0" y="0"/>
            <a:ext cx="12208510" cy="571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FC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FC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image" Target="../media/image2.png"/><Relationship Id="rId11" Type="http://schemas.openxmlformats.org/officeDocument/2006/relationships/notesSlide" Target="../notesSlides/notesSlide1.xml"/><Relationship Id="rId10" Type="http://schemas.openxmlformats.org/officeDocument/2006/relationships/slideLayout" Target="../slideLayouts/slideLayout1.xml"/><Relationship Id="rId1" Type="http://schemas.openxmlformats.org/officeDocument/2006/relationships/tags" Target="../tags/tag7.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4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4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4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4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4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4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4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49.xml"/></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5.png"/><Relationship Id="rId6" Type="http://schemas.openxmlformats.org/officeDocument/2006/relationships/image" Target="../media/image6.jpeg"/><Relationship Id="rId5" Type="http://schemas.openxmlformats.org/officeDocument/2006/relationships/image" Target="../media/image3.jpeg"/><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image" Target="../media/image2.png"/><Relationship Id="rId1" Type="http://schemas.openxmlformats.org/officeDocument/2006/relationships/tags" Target="../tags/tag1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50.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4.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slide" Target="slide2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xml"/><Relationship Id="rId1" Type="http://schemas.openxmlformats.org/officeDocument/2006/relationships/slide" Target="slide22.xml"/></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5.xml"/><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slide" Target="slide2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6.xml"/><Relationship Id="rId1" Type="http://schemas.openxmlformats.org/officeDocument/2006/relationships/slide" Target="slide24.xml"/></Relationships>
</file>

<file path=ppt/slides/_rels/slide26.xml.rels><?xml version="1.0" encoding="UTF-8" standalone="yes"?>
<Relationships xmlns="http://schemas.openxmlformats.org/package/2006/relationships"><Relationship Id="rId6" Type="http://schemas.openxmlformats.org/officeDocument/2006/relationships/notesSlide" Target="../notesSlides/notesSlide25.xml"/><Relationship Id="rId5" Type="http://schemas.openxmlformats.org/officeDocument/2006/relationships/slideLayout" Target="../slideLayouts/slideLayout5.xml"/><Relationship Id="rId4" Type="http://schemas.openxmlformats.org/officeDocument/2006/relationships/tags" Target="../tags/tag57.xml"/><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slide" Target="slide2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slide" Target="slide26.xml"/></Relationships>
</file>

<file path=ppt/slides/_rels/slide28.xml.rels><?xml version="1.0" encoding="UTF-8" standalone="yes"?>
<Relationships xmlns="http://schemas.openxmlformats.org/package/2006/relationships"><Relationship Id="rId6" Type="http://schemas.openxmlformats.org/officeDocument/2006/relationships/notesSlide" Target="../notesSlides/notesSlide27.xml"/><Relationship Id="rId5" Type="http://schemas.openxmlformats.org/officeDocument/2006/relationships/slideLayout" Target="../slideLayouts/slideLayout5.xml"/><Relationship Id="rId4" Type="http://schemas.openxmlformats.org/officeDocument/2006/relationships/tags" Target="../tags/tag60.xml"/><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slide" Target="slide29.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6.xml"/><Relationship Id="rId1" Type="http://schemas.openxmlformats.org/officeDocument/2006/relationships/slide" Target="slide28.xml"/></Relationships>
</file>

<file path=ppt/slides/_rels/slide3.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slide" Target="slide4.xml"/><Relationship Id="rId6" Type="http://schemas.openxmlformats.org/officeDocument/2006/relationships/image" Target="../media/image7.jpeg"/><Relationship Id="rId5" Type="http://schemas.openxmlformats.org/officeDocument/2006/relationships/image" Target="../media/image3.jpeg"/><Relationship Id="rId4" Type="http://schemas.openxmlformats.org/officeDocument/2006/relationships/tags" Target="../tags/tag17.xml"/><Relationship Id="rId30" Type="http://schemas.openxmlformats.org/officeDocument/2006/relationships/notesSlide" Target="../notesSlides/notesSlide2.xml"/><Relationship Id="rId3" Type="http://schemas.openxmlformats.org/officeDocument/2006/relationships/tags" Target="../tags/tag16.xml"/><Relationship Id="rId29" Type="http://schemas.openxmlformats.org/officeDocument/2006/relationships/slideLayout" Target="../slideLayouts/slideLayout1.xml"/><Relationship Id="rId28" Type="http://schemas.openxmlformats.org/officeDocument/2006/relationships/image" Target="../media/image8.jpeg"/><Relationship Id="rId27" Type="http://schemas.openxmlformats.org/officeDocument/2006/relationships/tags" Target="../tags/tag31.xml"/><Relationship Id="rId26" Type="http://schemas.openxmlformats.org/officeDocument/2006/relationships/tags" Target="../tags/tag30.xml"/><Relationship Id="rId25" Type="http://schemas.openxmlformats.org/officeDocument/2006/relationships/slide" Target="slide61.xml"/><Relationship Id="rId24" Type="http://schemas.openxmlformats.org/officeDocument/2006/relationships/tags" Target="../tags/tag29.xml"/><Relationship Id="rId23" Type="http://schemas.openxmlformats.org/officeDocument/2006/relationships/tags" Target="../tags/tag28.xml"/><Relationship Id="rId22" Type="http://schemas.openxmlformats.org/officeDocument/2006/relationships/slide" Target="slide55.xml"/><Relationship Id="rId21" Type="http://schemas.openxmlformats.org/officeDocument/2006/relationships/tags" Target="../tags/tag27.xml"/><Relationship Id="rId20" Type="http://schemas.openxmlformats.org/officeDocument/2006/relationships/tags" Target="../tags/tag26.xml"/><Relationship Id="rId2" Type="http://schemas.openxmlformats.org/officeDocument/2006/relationships/image" Target="../media/image2.png"/><Relationship Id="rId19" Type="http://schemas.openxmlformats.org/officeDocument/2006/relationships/slide" Target="slide52.xml"/><Relationship Id="rId18" Type="http://schemas.openxmlformats.org/officeDocument/2006/relationships/tags" Target="../tags/tag25.xml"/><Relationship Id="rId17" Type="http://schemas.openxmlformats.org/officeDocument/2006/relationships/tags" Target="../tags/tag24.xml"/><Relationship Id="rId16" Type="http://schemas.openxmlformats.org/officeDocument/2006/relationships/slide" Target="slide30.xml"/><Relationship Id="rId15" Type="http://schemas.openxmlformats.org/officeDocument/2006/relationships/tags" Target="../tags/tag23.xml"/><Relationship Id="rId14" Type="http://schemas.openxmlformats.org/officeDocument/2006/relationships/tags" Target="../tags/tag22.xml"/><Relationship Id="rId13" Type="http://schemas.openxmlformats.org/officeDocument/2006/relationships/slide" Target="slide21.xml"/><Relationship Id="rId12" Type="http://schemas.openxmlformats.org/officeDocument/2006/relationships/tags" Target="../tags/tag21.xml"/><Relationship Id="rId11" Type="http://schemas.openxmlformats.org/officeDocument/2006/relationships/tags" Target="../tags/tag20.xml"/><Relationship Id="rId10" Type="http://schemas.openxmlformats.org/officeDocument/2006/relationships/slide" Target="slide10.xml"/><Relationship Id="rId1" Type="http://schemas.openxmlformats.org/officeDocument/2006/relationships/tags" Target="../tags/tag15.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5.xml"/><Relationship Id="rId1" Type="http://schemas.openxmlformats.org/officeDocument/2006/relationships/tags" Target="../tags/tag61.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5.xml"/><Relationship Id="rId1" Type="http://schemas.openxmlformats.org/officeDocument/2006/relationships/tags" Target="../tags/tag62.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xml"/><Relationship Id="rId1" Type="http://schemas.openxmlformats.org/officeDocument/2006/relationships/tags" Target="../tags/tag63.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3.xml"/><Relationship Id="rId1" Type="http://schemas.openxmlformats.org/officeDocument/2006/relationships/tags" Target="../tags/tag64.xml"/></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3.xml"/><Relationship Id="rId2" Type="http://schemas.openxmlformats.org/officeDocument/2006/relationships/tags" Target="../tags/tag66.xml"/><Relationship Id="rId1" Type="http://schemas.openxmlformats.org/officeDocument/2006/relationships/tags" Target="../tags/tag65.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xml"/><Relationship Id="rId1" Type="http://schemas.openxmlformats.org/officeDocument/2006/relationships/tags" Target="../tags/tag67.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3.xml"/><Relationship Id="rId1" Type="http://schemas.openxmlformats.org/officeDocument/2006/relationships/tags" Target="../tags/tag6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3.xml"/><Relationship Id="rId1" Type="http://schemas.openxmlformats.org/officeDocument/2006/relationships/tags" Target="../tags/tag69.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3.xml"/><Relationship Id="rId1" Type="http://schemas.openxmlformats.org/officeDocument/2006/relationships/tags" Target="../tags/tag70.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3.xml"/><Relationship Id="rId1" Type="http://schemas.openxmlformats.org/officeDocument/2006/relationships/tags" Target="../tags/tag71.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3.xml"/><Relationship Id="rId1" Type="http://schemas.openxmlformats.org/officeDocument/2006/relationships/tags" Target="../tags/tag72.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3.xml"/><Relationship Id="rId1" Type="http://schemas.openxmlformats.org/officeDocument/2006/relationships/tags" Target="../tags/tag73.xml"/></Relationships>
</file>

<file path=ppt/slides/_rels/slide46.xml.rels><?xml version="1.0" encoding="UTF-8" standalone="yes"?>
<Relationships xmlns="http://schemas.openxmlformats.org/package/2006/relationships"><Relationship Id="rId6" Type="http://schemas.openxmlformats.org/officeDocument/2006/relationships/notesSlide" Target="../notesSlides/notesSlide45.xml"/><Relationship Id="rId5" Type="http://schemas.openxmlformats.org/officeDocument/2006/relationships/slideLayout" Target="../slideLayouts/slideLayout5.xml"/><Relationship Id="rId4" Type="http://schemas.openxmlformats.org/officeDocument/2006/relationships/tags" Target="../tags/tag76.xml"/><Relationship Id="rId3" Type="http://schemas.openxmlformats.org/officeDocument/2006/relationships/slide" Target="slide47.xml"/><Relationship Id="rId2" Type="http://schemas.openxmlformats.org/officeDocument/2006/relationships/tags" Target="../tags/tag75.xml"/><Relationship Id="rId1" Type="http://schemas.openxmlformats.org/officeDocument/2006/relationships/tags" Target="../tags/tag74.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6.xml"/><Relationship Id="rId1" Type="http://schemas.openxmlformats.org/officeDocument/2006/relationships/slide" Target="slide46.xml"/></Relationships>
</file>

<file path=ppt/slides/_rels/slide48.xml.rels><?xml version="1.0" encoding="UTF-8" standalone="yes"?>
<Relationships xmlns="http://schemas.openxmlformats.org/package/2006/relationships"><Relationship Id="rId7" Type="http://schemas.openxmlformats.org/officeDocument/2006/relationships/notesSlide" Target="../notesSlides/notesSlide47.xml"/><Relationship Id="rId6" Type="http://schemas.openxmlformats.org/officeDocument/2006/relationships/slideLayout" Target="../slideLayouts/slideLayout5.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slide" Target="slide49.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6.xml"/><Relationship Id="rId1" Type="http://schemas.openxmlformats.org/officeDocument/2006/relationships/slide" Target="slide48.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s>
</file>

<file path=ppt/slides/_rels/slide50.xml.rels><?xml version="1.0" encoding="UTF-8" standalone="yes"?>
<Relationships xmlns="http://schemas.openxmlformats.org/package/2006/relationships"><Relationship Id="rId7" Type="http://schemas.openxmlformats.org/officeDocument/2006/relationships/notesSlide" Target="../notesSlides/notesSlide49.xml"/><Relationship Id="rId6" Type="http://schemas.openxmlformats.org/officeDocument/2006/relationships/slideLayout" Target="../slideLayouts/slideLayout5.xml"/><Relationship Id="rId5" Type="http://schemas.openxmlformats.org/officeDocument/2006/relationships/tags" Target="../tags/tag84.xml"/><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slide" Target="slide51.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6.xml"/><Relationship Id="rId1" Type="http://schemas.openxmlformats.org/officeDocument/2006/relationships/slide" Target="slide50.xml"/></Relationships>
</file>

<file path=ppt/slides/_rels/slide52.xml.rels><?xml version="1.0" encoding="UTF-8" standalone="yes"?>
<Relationships xmlns="http://schemas.openxmlformats.org/package/2006/relationships"><Relationship Id="rId4" Type="http://schemas.openxmlformats.org/officeDocument/2006/relationships/notesSlide" Target="../notesSlides/notesSlide51.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53.xml.rels><?xml version="1.0" encoding="UTF-8" standalone="yes"?>
<Relationships xmlns="http://schemas.openxmlformats.org/package/2006/relationships"><Relationship Id="rId6" Type="http://schemas.openxmlformats.org/officeDocument/2006/relationships/notesSlide" Target="../notesSlides/notesSlide52.xml"/><Relationship Id="rId5" Type="http://schemas.openxmlformats.org/officeDocument/2006/relationships/slideLayout" Target="../slideLayouts/slideLayout4.xml"/><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slide" Target="slide54.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6.xml"/><Relationship Id="rId1" Type="http://schemas.openxmlformats.org/officeDocument/2006/relationships/slide" Target="slide53.xml"/></Relationships>
</file>

<file path=ppt/slides/_rels/slide55.xml.rels><?xml version="1.0" encoding="UTF-8" standalone="yes"?>
<Relationships xmlns="http://schemas.openxmlformats.org/package/2006/relationships"><Relationship Id="rId4" Type="http://schemas.openxmlformats.org/officeDocument/2006/relationships/notesSlide" Target="../notesSlides/notesSlide54.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56.xml.rels><?xml version="1.0" encoding="UTF-8" standalone="yes"?>
<Relationships xmlns="http://schemas.openxmlformats.org/package/2006/relationships"><Relationship Id="rId7" Type="http://schemas.openxmlformats.org/officeDocument/2006/relationships/notesSlide" Target="../notesSlides/notesSlide55.xml"/><Relationship Id="rId6" Type="http://schemas.openxmlformats.org/officeDocument/2006/relationships/slideLayout" Target="../slideLayouts/slideLayout2.xml"/><Relationship Id="rId5" Type="http://schemas.openxmlformats.org/officeDocument/2006/relationships/tags" Target="../tags/tag92.xml"/><Relationship Id="rId4" Type="http://schemas.openxmlformats.org/officeDocument/2006/relationships/tags" Target="../tags/tag91.xml"/><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tags" Target="../tags/tag88.xml"/></Relationships>
</file>

<file path=ppt/slides/_rels/slide57.xml.rels><?xml version="1.0" encoding="UTF-8" standalone="yes"?>
<Relationships xmlns="http://schemas.openxmlformats.org/package/2006/relationships"><Relationship Id="rId4" Type="http://schemas.openxmlformats.org/officeDocument/2006/relationships/notesSlide" Target="../notesSlides/notesSlide56.xml"/><Relationship Id="rId3" Type="http://schemas.openxmlformats.org/officeDocument/2006/relationships/slideLayout" Target="../slideLayouts/slideLayout3.xml"/><Relationship Id="rId2" Type="http://schemas.openxmlformats.org/officeDocument/2006/relationships/tags" Target="../tags/tag94.xml"/><Relationship Id="rId1" Type="http://schemas.openxmlformats.org/officeDocument/2006/relationships/tags" Target="../tags/tag93.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3.xml"/><Relationship Id="rId1" Type="http://schemas.openxmlformats.org/officeDocument/2006/relationships/tags" Target="../tags/tag95.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3.xml"/><Relationship Id="rId1" Type="http://schemas.openxmlformats.org/officeDocument/2006/relationships/tags" Target="../tags/tag9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35.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3.xml"/><Relationship Id="rId1" Type="http://schemas.openxmlformats.org/officeDocument/2006/relationships/tags" Target="../tags/tag97.xml"/></Relationships>
</file>

<file path=ppt/slides/_rels/slide61.xml.rels><?xml version="1.0" encoding="UTF-8" standalone="yes"?>
<Relationships xmlns="http://schemas.openxmlformats.org/package/2006/relationships"><Relationship Id="rId7" Type="http://schemas.openxmlformats.org/officeDocument/2006/relationships/notesSlide" Target="../notesSlides/notesSlide60.xml"/><Relationship Id="rId6"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tags" Target="../tags/tag100.xml"/><Relationship Id="rId3" Type="http://schemas.openxmlformats.org/officeDocument/2006/relationships/tags" Target="../tags/tag99.xml"/><Relationship Id="rId2" Type="http://schemas.openxmlformats.org/officeDocument/2006/relationships/image" Target="../media/image2.png"/><Relationship Id="rId1" Type="http://schemas.openxmlformats.org/officeDocument/2006/relationships/tags" Target="../tags/tag98.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4.xml"/><Relationship Id="rId1" Type="http://schemas.openxmlformats.org/officeDocument/2006/relationships/slide" Target="slide63.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6.xml"/><Relationship Id="rId1" Type="http://schemas.openxmlformats.org/officeDocument/2006/relationships/slide" Target="slide62.xml"/></Relationships>
</file>

<file path=ppt/slides/_rels/slide64.xml.rels><?xml version="1.0" encoding="UTF-8" standalone="yes"?>
<Relationships xmlns="http://schemas.openxmlformats.org/package/2006/relationships"><Relationship Id="rId9" Type="http://schemas.openxmlformats.org/officeDocument/2006/relationships/notesSlide" Target="../notesSlides/notesSlide63.xml"/><Relationship Id="rId8" Type="http://schemas.openxmlformats.org/officeDocument/2006/relationships/slideLayout" Target="../slideLayouts/slideLayout1.xml"/><Relationship Id="rId7" Type="http://schemas.openxmlformats.org/officeDocument/2006/relationships/image" Target="../media/image5.png"/><Relationship Id="rId6" Type="http://schemas.openxmlformats.org/officeDocument/2006/relationships/tags" Target="../tags/tag104.xml"/><Relationship Id="rId5" Type="http://schemas.openxmlformats.org/officeDocument/2006/relationships/image" Target="../media/image3.jpeg"/><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image" Target="../media/image2.png"/><Relationship Id="rId1" Type="http://schemas.openxmlformats.org/officeDocument/2006/relationships/tags" Target="../tags/tag10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3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3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38.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1" name="组合 10"/>
          <p:cNvGrpSpPr/>
          <p:nvPr/>
        </p:nvGrpSpPr>
        <p:grpSpPr>
          <a:xfrm>
            <a:off x="1332230" y="270510"/>
            <a:ext cx="9726930" cy="6116320"/>
            <a:chOff x="2856" y="2355"/>
            <a:chExt cx="11600" cy="6892"/>
          </a:xfrm>
        </p:grpSpPr>
        <p:sp>
          <p:nvSpPr>
            <p:cNvPr id="10" name="矩形 9"/>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pic>
        <p:nvPicPr>
          <p:cNvPr id="104" name="图片 103"/>
          <p:cNvPicPr/>
          <p:nvPr/>
        </p:nvPicPr>
        <p:blipFill>
          <a:blip r:embed="rId6">
            <a:clrChange>
              <a:clrFrom>
                <a:srgbClr val="FFFFFF">
                  <a:alpha val="100000"/>
                </a:srgbClr>
              </a:clrFrom>
              <a:clrTo>
                <a:srgbClr val="FFFFFF">
                  <a:alpha val="100000"/>
                  <a:alpha val="0"/>
                </a:srgbClr>
              </a:clrTo>
            </a:clrChange>
          </a:blip>
          <a:stretch>
            <a:fillRect/>
          </a:stretch>
        </p:blipFill>
        <p:spPr>
          <a:xfrm>
            <a:off x="-316230" y="2131695"/>
            <a:ext cx="3199765" cy="3026410"/>
          </a:xfrm>
          <a:prstGeom prst="rect">
            <a:avLst/>
          </a:prstGeom>
          <a:noFill/>
          <a:ln w="9525">
            <a:noFill/>
          </a:ln>
        </p:spPr>
      </p:pic>
      <p:sp>
        <p:nvSpPr>
          <p:cNvPr id="45" name="文本框 44"/>
          <p:cNvSpPr txBox="1"/>
          <p:nvPr/>
        </p:nvSpPr>
        <p:spPr>
          <a:xfrm>
            <a:off x="3745865" y="4831715"/>
            <a:ext cx="3808095" cy="429895"/>
          </a:xfrm>
          <a:prstGeom prst="rect">
            <a:avLst/>
          </a:prstGeom>
          <a:noFill/>
        </p:spPr>
        <p:txBody>
          <a:bodyPr wrap="square" rtlCol="0">
            <a:spAutoFit/>
          </a:bodyPr>
          <a:p>
            <a:pPr indent="0" algn="dist" fontAlgn="auto">
              <a:lnSpc>
                <a:spcPct val="110000"/>
              </a:lnSpc>
            </a:pPr>
            <a:r>
              <a:rPr lang="zh-CN" altLang="en-US" sz="2000" b="1">
                <a:latin typeface="微软雅黑" panose="020B0503020204020204" pitchFamily="34" charset="-122"/>
                <a:ea typeface="微软雅黑" panose="020B0503020204020204" pitchFamily="34" charset="-122"/>
              </a:rPr>
              <a:t>主 编 曾 洪 叶海燕 邓蔚琮</a:t>
            </a:r>
            <a:endParaRPr lang="zh-CN" altLang="en-US" sz="2000" b="1">
              <a:latin typeface="微软雅黑" panose="020B0503020204020204" pitchFamily="34" charset="-122"/>
              <a:ea typeface="微软雅黑" panose="020B0503020204020204" pitchFamily="34" charset="-122"/>
            </a:endParaRPr>
          </a:p>
        </p:txBody>
      </p:sp>
      <p:sp>
        <p:nvSpPr>
          <p:cNvPr id="14" name="PA_矩形 259"/>
          <p:cNvSpPr>
            <a:spLocks noChangeArrowheads="1"/>
          </p:cNvSpPr>
          <p:nvPr>
            <p:custDataLst>
              <p:tags r:id="rId7"/>
            </p:custDataLst>
          </p:nvPr>
        </p:nvSpPr>
        <p:spPr bwMode="auto">
          <a:xfrm>
            <a:off x="2801620" y="2793365"/>
            <a:ext cx="6704965" cy="812165"/>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dist">
              <a:lnSpc>
                <a:spcPct val="120000"/>
              </a:lnSpc>
              <a:buNone/>
            </a:pPr>
            <a:r>
              <a:rPr lang="zh-CN" altLang="en-US" sz="4400" b="1" kern="5000" spc="300" dirty="0">
                <a:solidFill>
                  <a:sysClr val="windowText" lastClr="000000"/>
                </a:solidFill>
                <a:effectLst>
                  <a:outerShdw blurRad="60007" dist="310007" dir="7680000" sy="30000" kx="1300200" algn="ctr" rotWithShape="0">
                    <a:prstClr val="black">
                      <a:alpha val="32000"/>
                    </a:prstClr>
                  </a:outerShdw>
                </a:effectLst>
                <a:cs typeface="Arial" panose="020B0604020202020204" pitchFamily="34" charset="0"/>
              </a:rPr>
              <a:t>基础模块</a:t>
            </a:r>
            <a:r>
              <a:rPr lang="en-US" altLang="zh-CN" sz="4400" b="1" kern="5000" spc="300" dirty="0">
                <a:solidFill>
                  <a:sysClr val="windowText" lastClr="000000"/>
                </a:solidFill>
                <a:effectLst>
                  <a:outerShdw blurRad="60007" dist="310007" dir="7680000" sy="30000" kx="1300200" algn="ctr" rotWithShape="0">
                    <a:prstClr val="black">
                      <a:alpha val="32000"/>
                    </a:prstClr>
                  </a:outerShdw>
                </a:effectLst>
                <a:cs typeface="Arial" panose="020B0604020202020204" pitchFamily="34" charset="0"/>
              </a:rPr>
              <a:t>2</a:t>
            </a:r>
            <a:r>
              <a:rPr lang="zh-CN" altLang="en-US" sz="4400" b="1" kern="5000" spc="300" dirty="0">
                <a:solidFill>
                  <a:sysClr val="windowText" lastClr="000000"/>
                </a:solidFill>
                <a:effectLst>
                  <a:outerShdw blurRad="60007" dist="310007" dir="7680000" sy="30000" kx="1300200" algn="ctr" rotWithShape="0">
                    <a:prstClr val="black">
                      <a:alpha val="32000"/>
                    </a:prstClr>
                  </a:outerShdw>
                </a:effectLst>
                <a:cs typeface="Arial" panose="020B0604020202020204" pitchFamily="34" charset="0"/>
              </a:rPr>
              <a:t>·单元测试卷</a:t>
            </a:r>
            <a:endParaRPr lang="zh-CN" altLang="en-US" sz="4400" b="1" kern="5000" spc="300" dirty="0">
              <a:solidFill>
                <a:sysClr val="windowText" lastClr="000000"/>
              </a:solidFill>
              <a:effectLst>
                <a:outerShdw blurRad="60007" dist="310007" dir="7680000" sy="30000" kx="1300200" algn="ctr" rotWithShape="0">
                  <a:prstClr val="black">
                    <a:alpha val="32000"/>
                  </a:prstClr>
                </a:outerShdw>
              </a:effectLst>
              <a:cs typeface="Arial" panose="020B0604020202020204" pitchFamily="34" charset="0"/>
            </a:endParaRPr>
          </a:p>
        </p:txBody>
      </p:sp>
      <p:sp>
        <p:nvSpPr>
          <p:cNvPr id="12" name="PA_矩形 259"/>
          <p:cNvSpPr>
            <a:spLocks noChangeArrowheads="1"/>
          </p:cNvSpPr>
          <p:nvPr>
            <p:custDataLst>
              <p:tags r:id="rId8"/>
            </p:custDataLst>
          </p:nvPr>
        </p:nvSpPr>
        <p:spPr bwMode="auto">
          <a:xfrm>
            <a:off x="4403725" y="1630045"/>
            <a:ext cx="3500120" cy="110744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dist">
              <a:lnSpc>
                <a:spcPct val="120000"/>
              </a:lnSpc>
              <a:buNone/>
            </a:pPr>
            <a:r>
              <a:rPr lang="zh-CN" altLang="en-US" sz="6000" b="1" kern="5000" spc="300" dirty="0">
                <a:ln>
                  <a:solidFill>
                    <a:srgbClr val="1D91A3"/>
                  </a:solidFill>
                </a:ln>
                <a:solidFill>
                  <a:schemeClr val="bg1"/>
                </a:solidFill>
                <a:effectLst>
                  <a:outerShdw blurRad="47244" dist="297180" dir="7680000" sy="30000" kx="1300200" algn="ctr" rotWithShape="0">
                    <a:prstClr val="black">
                      <a:alpha val="32000"/>
                    </a:prstClr>
                  </a:outerShdw>
                </a:effectLst>
                <a:cs typeface="Arial" panose="020B0604020202020204" pitchFamily="34" charset="0"/>
              </a:rPr>
              <a:t>中职英语</a:t>
            </a:r>
            <a:endParaRPr lang="zh-CN" altLang="en-US" sz="6000" b="1" kern="5000" spc="300" dirty="0">
              <a:ln>
                <a:solidFill>
                  <a:srgbClr val="1D91A3"/>
                </a:solidFill>
              </a:ln>
              <a:solidFill>
                <a:schemeClr val="bg1"/>
              </a:solidFill>
              <a:effectLst>
                <a:outerShdw blurRad="47244" dist="297180" dir="7680000" sy="30000" kx="1300200" algn="ctr" rotWithShape="0">
                  <a:prstClr val="black">
                    <a:alpha val="32000"/>
                  </a:prstClr>
                </a:outerShdw>
              </a:effectLst>
              <a:cs typeface="Arial" panose="020B0604020202020204" pitchFamily="34" charset="0"/>
            </a:endParaRPr>
          </a:p>
        </p:txBody>
      </p:sp>
      <p:pic>
        <p:nvPicPr>
          <p:cNvPr id="2" name="图片 1"/>
          <p:cNvPicPr>
            <a:picLocks noChangeAspect="1"/>
          </p:cNvPicPr>
          <p:nvPr/>
        </p:nvPicPr>
        <p:blipFill>
          <a:blip r:embed="rId9">
            <a:clrChange>
              <a:clrFrom>
                <a:srgbClr val="F4CA54">
                  <a:alpha val="100000"/>
                </a:srgbClr>
              </a:clrFrom>
              <a:clrTo>
                <a:srgbClr val="F4CA54">
                  <a:alpha val="100000"/>
                  <a:alpha val="0"/>
                </a:srgbClr>
              </a:clrTo>
            </a:clrChange>
          </a:blip>
          <a:stretch>
            <a:fillRect/>
          </a:stretch>
        </p:blipFill>
        <p:spPr>
          <a:xfrm>
            <a:off x="7647305" y="3799840"/>
            <a:ext cx="4488180" cy="2362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500"/>
                                        <p:tgtEl>
                                          <p:spTgt spid="12"/>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arn(inVertical)">
                                      <p:cBhvr>
                                        <p:cTn id="13" dur="500"/>
                                        <p:tgtEl>
                                          <p:spTgt spid="14"/>
                                        </p:tgtEl>
                                      </p:cBhvr>
                                    </p:animEffect>
                                  </p:childTnLst>
                                </p:cTn>
                              </p:par>
                            </p:childTnLst>
                          </p:cTn>
                        </p:par>
                        <p:par>
                          <p:cTn id="14" fill="hold">
                            <p:stCondLst>
                              <p:cond delay="500"/>
                            </p:stCondLst>
                            <p:childTnLst>
                              <p:par>
                                <p:cTn id="15" presetID="16" presetClass="entr" presetSubtype="21" fill="hold" grpId="0"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barn(inVertical)">
                                      <p:cBhvr>
                                        <p:cTn id="17" dur="500"/>
                                        <p:tgtEl>
                                          <p:spTgt spid="45"/>
                                        </p:tgtEl>
                                      </p:cBhvr>
                                    </p:animEffect>
                                  </p:childTnLst>
                                </p:cTn>
                              </p:par>
                            </p:childTnLst>
                          </p:cTn>
                        </p:par>
                        <p:par>
                          <p:cTn id="18" fill="hold">
                            <p:stCondLst>
                              <p:cond delay="1000"/>
                            </p:stCondLst>
                            <p:childTnLst>
                              <p:par>
                                <p:cTn id="19" presetID="16" presetClass="entr" presetSubtype="21" fill="hold" nodeType="afterEffect">
                                  <p:stCondLst>
                                    <p:cond delay="0"/>
                                  </p:stCondLst>
                                  <p:childTnLst>
                                    <p:set>
                                      <p:cBhvr>
                                        <p:cTn id="20" dur="1" fill="hold">
                                          <p:stCondLst>
                                            <p:cond delay="0"/>
                                          </p:stCondLst>
                                        </p:cTn>
                                        <p:tgtEl>
                                          <p:spTgt spid="104"/>
                                        </p:tgtEl>
                                        <p:attrNameLst>
                                          <p:attrName>style.visibility</p:attrName>
                                        </p:attrNameLst>
                                      </p:cBhvr>
                                      <p:to>
                                        <p:strVal val="visible"/>
                                      </p:to>
                                    </p:set>
                                    <p:animEffect transition="in" filter="barn(inVertical)">
                                      <p:cBhvr>
                                        <p:cTn id="21" dur="500"/>
                                        <p:tgtEl>
                                          <p:spTgt spid="104"/>
                                        </p:tgtEl>
                                      </p:cBhvr>
                                    </p:animEffect>
                                  </p:childTnLst>
                                </p:cTn>
                              </p:par>
                              <p:par>
                                <p:cTn id="22" presetID="16" presetClass="entr" presetSubtype="21" fill="hold" nodeType="with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barn(inVertical)">
                                      <p:cBhvr>
                                        <p:cTn id="2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4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4395470" y="2088515"/>
            <a:ext cx="3175000" cy="1088390"/>
          </a:xfrm>
          <a:prstGeom prst="rect">
            <a:avLst/>
          </a:prstGeom>
          <a:noFill/>
        </p:spPr>
        <p:txBody>
          <a:bodyPr wrap="square" rtlCol="0" anchor="ctr">
            <a:spAutoFit/>
          </a:bodyPr>
          <a:p>
            <a:pPr algn="dist">
              <a:lnSpc>
                <a:spcPct val="120000"/>
              </a:lnSpc>
            </a:pPr>
            <a:r>
              <a:rPr sz="5400" b="1" spc="300" dirty="0">
                <a:latin typeface="+mj-ea"/>
                <a:ea typeface="+mj-ea"/>
              </a:rPr>
              <a:t>Ⅱ. 词汇</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Ⅱ. 词汇（10小题，共20分）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4" name="文本框 3"/>
          <p:cNvSpPr txBox="1"/>
          <p:nvPr/>
        </p:nvSpPr>
        <p:spPr>
          <a:xfrm>
            <a:off x="753746" y="1302215"/>
            <a:ext cx="10990580" cy="570865"/>
          </a:xfrm>
          <a:prstGeom prst="rect">
            <a:avLst/>
          </a:prstGeom>
          <a:noFill/>
        </p:spPr>
        <p:txBody>
          <a:bodyPr wrap="square" rtlCol="0" anchor="t">
            <a:spAutoFit/>
          </a:bodyPr>
          <a:lstStyle/>
          <a:p>
            <a:pPr indent="0" algn="just" fontAlgn="auto">
              <a:lnSpc>
                <a:spcPct val="120000"/>
              </a:lnSpc>
            </a:pPr>
            <a:r>
              <a:rPr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阅读下列句子，从A、B、C、D中选出句中画线的单词或词组的意义。</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
        <p:nvSpPr>
          <p:cNvPr id="65" name="文本框 64"/>
          <p:cNvSpPr txBox="1"/>
          <p:nvPr>
            <p:custDataLst>
              <p:tags r:id="rId1"/>
            </p:custDataLst>
          </p:nvPr>
        </p:nvSpPr>
        <p:spPr>
          <a:xfrm>
            <a:off x="1152525" y="2427730"/>
            <a:ext cx="11039475" cy="1420495"/>
          </a:xfrm>
          <a:prstGeom prst="rect">
            <a:avLst/>
          </a:prstGeom>
          <a:noFill/>
        </p:spPr>
        <p:txBody>
          <a:bodyPr wrap="square" rtlCol="0" anchor="t">
            <a:spAutoFit/>
          </a:bodyPr>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Our sales department finally </a:t>
            </a:r>
            <a:r>
              <a:rPr lang="en-US" altLang="zh-CN" sz="2400" u="sng" dirty="0">
                <a:latin typeface="Times New Roman" panose="02020603050405020304" charset="0"/>
                <a:ea typeface="宋体" panose="02010600030101010101" pitchFamily="2" charset="-122"/>
                <a:cs typeface="Times New Roman" panose="02020603050405020304" charset="0"/>
              </a:rPr>
              <a:t>achieved</a:t>
            </a:r>
            <a:r>
              <a:rPr lang="en-US" altLang="zh-CN" sz="2400" dirty="0">
                <a:latin typeface="Times New Roman" panose="02020603050405020304" charset="0"/>
                <a:ea typeface="宋体" panose="02010600030101010101" pitchFamily="2" charset="-122"/>
                <a:cs typeface="Times New Roman" panose="02020603050405020304" charset="0"/>
              </a:rPr>
              <a:t> our sales goal.</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实现	B. 到达 	C. 收到 	D. 档案</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2"/>
            </p:custDataLst>
          </p:nvPr>
        </p:nvSpPr>
        <p:spPr>
          <a:xfrm>
            <a:off x="1045210" y="2531870"/>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3"/>
            </p:custDataLst>
          </p:nvPr>
        </p:nvSpPr>
        <p:spPr>
          <a:xfrm>
            <a:off x="1345565" y="474154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【解析】本题考查动词achieve（达到，实现）。B项“到达”译为arrive in/at，C项“收到”译为receive，D项“档案”译为document。结合句意“我们的销售部门终于实现了销售目标”，A项符合句意。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45565" y="1537970"/>
            <a:ext cx="973772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He is</a:t>
            </a:r>
            <a:r>
              <a:rPr lang="en-US" altLang="zh-CN" sz="2400" u="sng" dirty="0">
                <a:latin typeface="Times New Roman" panose="02020603050405020304" charset="0"/>
                <a:ea typeface="宋体" panose="02010600030101010101" pitchFamily="2" charset="-122"/>
                <a:cs typeface="Times New Roman" panose="02020603050405020304" charset="0"/>
              </a:rPr>
              <a:t> preparing </a:t>
            </a:r>
            <a:r>
              <a:rPr lang="en-US" altLang="zh-CN" sz="2400" dirty="0">
                <a:latin typeface="Times New Roman" panose="02020603050405020304" charset="0"/>
                <a:ea typeface="宋体" panose="02010600030101010101" pitchFamily="2" charset="-122"/>
                <a:cs typeface="Times New Roman" panose="02020603050405020304" charset="0"/>
              </a:rPr>
              <a:t>lessons in the classroom.</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制作	 B. 打算	 C. 计划 	D. 准备</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261110" y="16130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【解析】本题考查动词prepare（准备）。A项“制作”译为make，B项“打算”和C项“计划”都可译为plan。结合句意“他正在教室里备课”，D项符合句意。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8100" y="972738"/>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They didn’t reach the </a:t>
            </a:r>
            <a:r>
              <a:rPr lang="en-US" altLang="zh-CN" sz="2400" u="sng" dirty="0">
                <a:latin typeface="Times New Roman" panose="02020603050405020304" charset="0"/>
                <a:ea typeface="宋体" panose="02010600030101010101" pitchFamily="2" charset="-122"/>
                <a:cs typeface="Times New Roman" panose="02020603050405020304" charset="0"/>
              </a:rPr>
              <a:t>standard</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标准的 	B. 标准 	C. 规格 	D. 规范</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51255" y="105736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3580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【解析】本题考查名词standard（标准）。standard既可以作名词，表示“标准”“规格”“规范”，又可以作形容词，表示“标准的”。结合句意“他们没有达到标准”，standard在此句中作名词，B项符合句意。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45565" y="1053465"/>
            <a:ext cx="1015936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They are </a:t>
            </a:r>
            <a:r>
              <a:rPr lang="en-US" altLang="zh-CN" sz="2400" u="sng" dirty="0">
                <a:latin typeface="Times New Roman" panose="02020603050405020304" charset="0"/>
                <a:ea typeface="宋体" panose="02010600030101010101" pitchFamily="2" charset="-122"/>
                <a:cs typeface="Times New Roman" panose="02020603050405020304" charset="0"/>
              </a:rPr>
              <a:t>whispering</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耳语	B. 威士忌 	C. 大声喊叫 		D. 飒飒作响</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255395" y="115328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【解析】本题考查动词whisper（耳语）。whisper一词多义，有“耳语”“飒飒作响”的含义。B项“威士忌”译为whisky，C项“大声喊叫”译为shout。结合句意“他们正在耳语”，A项符合句意。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30960" y="1156970"/>
            <a:ext cx="1037463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She observed his eye</a:t>
            </a:r>
            <a:r>
              <a:rPr lang="en-US" altLang="zh-CN" sz="2400" u="sng" dirty="0">
                <a:latin typeface="Times New Roman" panose="02020603050405020304" charset="0"/>
                <a:ea typeface="宋体" panose="02010600030101010101" pitchFamily="2" charset="-122"/>
                <a:cs typeface="Times New Roman" panose="02020603050405020304" charset="0"/>
              </a:rPr>
              <a:t> movement</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迁移	 B. 转移	 C. 活动 	D. 运动</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254760" y="12186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【解析】本题考查名词movement（活动）。movement一词多义，有“活动”“运动”的含义。A项“迁移”译为migrate，B项“转移”译为transfer。结合句意“她观察他眼睛的活动”，C项符合句意。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435" y="885190"/>
            <a:ext cx="992505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His music is </a:t>
            </a:r>
            <a:r>
              <a:rPr lang="en-US" altLang="zh-CN" sz="2400" u="sng" dirty="0">
                <a:latin typeface="Times New Roman" panose="02020603050405020304" charset="0"/>
                <a:ea typeface="宋体" panose="02010600030101010101" pitchFamily="2" charset="-122"/>
                <a:cs typeface="Times New Roman" panose="02020603050405020304" charset="0"/>
              </a:rPr>
              <a:t>unique</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普通的 	B. 流行的 	C. 独特的	 D. 吸引人的</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【解析】本题考查形容词unique（独特的）。A项“普通的”译为ordinary，B项“流行的”译为popular，D项“吸引人的”译为attractive。结合句意“他的音乐很独特”，C项符合句意。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98880" y="1231900"/>
            <a:ext cx="1048766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There will be a </a:t>
            </a:r>
            <a:r>
              <a:rPr lang="en-US" altLang="zh-CN" sz="2400" u="sng" dirty="0">
                <a:latin typeface="Times New Roman" panose="02020603050405020304" charset="0"/>
                <a:ea typeface="宋体" panose="02010600030101010101" pitchFamily="2" charset="-122"/>
                <a:cs typeface="Times New Roman" panose="02020603050405020304" charset="0"/>
              </a:rPr>
              <a:t>speech</a:t>
            </a:r>
            <a:r>
              <a:rPr lang="en-US" altLang="zh-CN" sz="2400" dirty="0">
                <a:latin typeface="Times New Roman" panose="02020603050405020304" charset="0"/>
                <a:ea typeface="宋体" panose="02010600030101010101" pitchFamily="2" charset="-122"/>
                <a:cs typeface="Times New Roman" panose="02020603050405020304" charset="0"/>
              </a:rPr>
              <a:t> tonight.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研讨会	 B. 速度 	C. 演唱会 	D. 演讲</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43000" y="132219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【解析】本题考查名词speech（演讲，讲话）。A项“研讨会”译为seminar，B项“速度”译为speed，C项“演唱会”译为concert。结合句意“今晚会有个演讲”，D项符合句意。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730885" y="1222510"/>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The </a:t>
            </a:r>
            <a:r>
              <a:rPr lang="en-US" altLang="zh-CN" sz="2400" u="sng" dirty="0">
                <a:latin typeface="Times New Roman" panose="02020603050405020304" charset="0"/>
                <a:ea typeface="宋体" panose="02010600030101010101" pitchFamily="2" charset="-122"/>
                <a:cs typeface="Times New Roman" panose="02020603050405020304" charset="0"/>
              </a:rPr>
              <a:t>structure</a:t>
            </a:r>
            <a:r>
              <a:rPr lang="en-US" altLang="zh-CN" sz="2400" dirty="0">
                <a:latin typeface="Times New Roman" panose="02020603050405020304" charset="0"/>
                <a:ea typeface="宋体" panose="02010600030101010101" pitchFamily="2" charset="-122"/>
                <a:cs typeface="Times New Roman" panose="02020603050405020304" charset="0"/>
              </a:rPr>
              <a:t> of our human body is very complicated.</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结果	 B. 结构 	C. 建造 	D. 形状</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674370" y="12942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【解析】本题考查名词structure（结构）。A项“结果”译为result，C项“建造”译为build，D项“形状”译为shape。结合句意“我们人类的身体结构非常复杂”，B项符合句意。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88098" y="850471"/>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They are applying for a </a:t>
            </a:r>
            <a:r>
              <a:rPr lang="en-US" altLang="zh-CN" sz="2400" u="sng" dirty="0">
                <a:latin typeface="Times New Roman" panose="02020603050405020304" charset="0"/>
                <a:ea typeface="宋体" panose="02010600030101010101" pitchFamily="2" charset="-122"/>
                <a:cs typeface="Times New Roman" panose="02020603050405020304" charset="0"/>
              </a:rPr>
              <a:t>patent </a:t>
            </a:r>
            <a:r>
              <a:rPr lang="en-US" altLang="zh-CN" sz="2400" dirty="0">
                <a:latin typeface="Times New Roman" panose="02020603050405020304" charset="0"/>
                <a:ea typeface="宋体" panose="02010600030101010101" pitchFamily="2" charset="-122"/>
                <a:cs typeface="Times New Roman" panose="02020603050405020304" charset="0"/>
              </a:rPr>
              <a:t>on the invention.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专利 	B. 农民	C. 保护 	D. 父母</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217295" y="9291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【解析】本题考查名词patent（专利）。B项“农民”译为peasant，C项“保护”译为protect，D项“父母”译为parent。结合句意“他们正在为此项发明申请专利”，A项符合句意。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1" name="组合 10"/>
          <p:cNvGrpSpPr/>
          <p:nvPr/>
        </p:nvGrpSpPr>
        <p:grpSpPr>
          <a:xfrm>
            <a:off x="1332230" y="270510"/>
            <a:ext cx="9726930" cy="6116320"/>
            <a:chOff x="2856" y="2355"/>
            <a:chExt cx="11600" cy="6892"/>
          </a:xfrm>
        </p:grpSpPr>
        <p:sp>
          <p:nvSpPr>
            <p:cNvPr id="10" name="矩形 9"/>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sp>
        <p:nvSpPr>
          <p:cNvPr id="2" name="Title 3"/>
          <p:cNvSpPr txBox="1"/>
          <p:nvPr/>
        </p:nvSpPr>
        <p:spPr>
          <a:xfrm>
            <a:off x="2569210" y="2437130"/>
            <a:ext cx="7540625" cy="1292225"/>
          </a:xfrm>
          <a:prstGeom prst="rect">
            <a:avLst/>
          </a:prstGeom>
        </p:spPr>
        <p:txBody>
          <a:bodyPr vert="horz" lIns="45720" tIns="22860" rIns="45720" bIns="22860" rtlCol="0" anchor="ctr">
            <a:noAutofit/>
          </a:bodyP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algn="ctr"/>
            <a:r>
              <a:rPr sz="5400" b="1" spc="300" dirty="0">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rPr>
              <a:t>Unit </a:t>
            </a:r>
            <a:r>
              <a:rPr lang="en-US" sz="5400" b="1" spc="300" dirty="0">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rPr>
              <a:t>6</a:t>
            </a:r>
            <a:r>
              <a:rPr sz="5400" b="1" spc="300" dirty="0">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rPr>
              <a:t> </a:t>
            </a:r>
            <a:r>
              <a:rPr sz="5400" b="1" spc="300" dirty="0">
                <a:ln>
                  <a:solidFill>
                    <a:srgbClr val="209874"/>
                  </a:solidFill>
                </a:ln>
                <a:solidFill>
                  <a:srgbClr val="1D91A3"/>
                </a:soli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rPr>
              <a:t>单元测试卷</a:t>
            </a:r>
            <a:endParaRPr sz="5400" b="1" spc="300" dirty="0">
              <a:ln>
                <a:solidFill>
                  <a:srgbClr val="209874"/>
                </a:solidFill>
              </a:ln>
              <a:solidFill>
                <a:srgbClr val="1D91A3"/>
              </a:soli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4" name="图片 103"/>
          <p:cNvPicPr/>
          <p:nvPr/>
        </p:nvPicPr>
        <p:blipFill>
          <a:blip r:embed="rId6">
            <a:clrChange>
              <a:clrFrom>
                <a:srgbClr val="FFFFFF">
                  <a:alpha val="100000"/>
                </a:srgbClr>
              </a:clrFrom>
              <a:clrTo>
                <a:srgbClr val="FFFFFF">
                  <a:alpha val="100000"/>
                  <a:alpha val="0"/>
                </a:srgbClr>
              </a:clrTo>
            </a:clrChange>
          </a:blip>
          <a:stretch>
            <a:fillRect/>
          </a:stretch>
        </p:blipFill>
        <p:spPr>
          <a:xfrm>
            <a:off x="9389745" y="270510"/>
            <a:ext cx="2961005" cy="2698750"/>
          </a:xfrm>
          <a:prstGeom prst="rect">
            <a:avLst/>
          </a:prstGeom>
          <a:noFill/>
          <a:ln w="9525">
            <a:noFill/>
          </a:ln>
        </p:spPr>
      </p:pic>
      <p:pic>
        <p:nvPicPr>
          <p:cNvPr id="3" name="图片 2"/>
          <p:cNvPicPr>
            <a:picLocks noChangeAspect="1"/>
          </p:cNvPicPr>
          <p:nvPr/>
        </p:nvPicPr>
        <p:blipFill>
          <a:blip r:embed="rId7">
            <a:clrChange>
              <a:clrFrom>
                <a:srgbClr val="F4CA54">
                  <a:alpha val="100000"/>
                </a:srgbClr>
              </a:clrFrom>
              <a:clrTo>
                <a:srgbClr val="F4CA54">
                  <a:alpha val="100000"/>
                  <a:alpha val="0"/>
                </a:srgbClr>
              </a:clrTo>
            </a:clrChange>
          </a:blip>
          <a:stretch>
            <a:fillRect/>
          </a:stretch>
        </p:blipFill>
        <p:spPr>
          <a:xfrm>
            <a:off x="170815" y="3789680"/>
            <a:ext cx="4488180" cy="2362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par>
                          <p:cTn id="15" fill="hold">
                            <p:stCondLst>
                              <p:cond delay="1000"/>
                            </p:stCondLst>
                            <p:childTnLst>
                              <p:par>
                                <p:cTn id="16" presetID="47" presetClass="entr" presetSubtype="0" fill="hold" nodeType="afterEffect">
                                  <p:stCondLst>
                                    <p:cond delay="0"/>
                                  </p:stCondLst>
                                  <p:childTnLst>
                                    <p:set>
                                      <p:cBhvr>
                                        <p:cTn id="17" dur="1" fill="hold">
                                          <p:stCondLst>
                                            <p:cond delay="0"/>
                                          </p:stCondLst>
                                        </p:cTn>
                                        <p:tgtEl>
                                          <p:spTgt spid="104"/>
                                        </p:tgtEl>
                                        <p:attrNameLst>
                                          <p:attrName>style.visibility</p:attrName>
                                        </p:attrNameLst>
                                      </p:cBhvr>
                                      <p:to>
                                        <p:strVal val="visible"/>
                                      </p:to>
                                    </p:set>
                                    <p:animEffect transition="in" filter="fade">
                                      <p:cBhvr>
                                        <p:cTn id="18" dur="1000"/>
                                        <p:tgtEl>
                                          <p:spTgt spid="104"/>
                                        </p:tgtEl>
                                      </p:cBhvr>
                                    </p:animEffect>
                                    <p:anim calcmode="lin" valueType="num">
                                      <p:cBhvr>
                                        <p:cTn id="19" dur="1000" fill="hold"/>
                                        <p:tgtEl>
                                          <p:spTgt spid="104"/>
                                        </p:tgtEl>
                                        <p:attrNameLst>
                                          <p:attrName>ppt_x</p:attrName>
                                        </p:attrNameLst>
                                      </p:cBhvr>
                                      <p:tavLst>
                                        <p:tav tm="0">
                                          <p:val>
                                            <p:strVal val="#ppt_x"/>
                                          </p:val>
                                        </p:tav>
                                        <p:tav tm="100000">
                                          <p:val>
                                            <p:strVal val="#ppt_x"/>
                                          </p:val>
                                        </p:tav>
                                      </p:tavLst>
                                    </p:anim>
                                    <p:anim calcmode="lin" valueType="num">
                                      <p:cBhvr>
                                        <p:cTn id="20" dur="1000" fill="hold"/>
                                        <p:tgtEl>
                                          <p:spTgt spid="10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831215" y="1241425"/>
            <a:ext cx="1062101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Modern </a:t>
            </a:r>
            <a:r>
              <a:rPr lang="en-US" altLang="zh-CN" sz="2400" u="sng" dirty="0">
                <a:latin typeface="Times New Roman" panose="02020603050405020304" charset="0"/>
                <a:ea typeface="宋体" panose="02010600030101010101" pitchFamily="2" charset="-122"/>
                <a:cs typeface="Times New Roman" panose="02020603050405020304" charset="0"/>
              </a:rPr>
              <a:t>technology</a:t>
            </a:r>
            <a:r>
              <a:rPr lang="en-US" altLang="zh-CN" sz="2400" dirty="0">
                <a:latin typeface="Times New Roman" panose="02020603050405020304" charset="0"/>
                <a:ea typeface="宋体" panose="02010600030101010101" pitchFamily="2" charset="-122"/>
                <a:cs typeface="Times New Roman" panose="02020603050405020304" charset="0"/>
              </a:rPr>
              <a:t> is amazing, isn’t it?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工业	 B. 技术 	C. 文化 	D. 农业</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772160" y="1315720"/>
            <a:ext cx="92773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【解析】本题考查名词technology（技术）。A项“工业”译为industry，C项“文化”译为culture，D项“农业”译为agriculture。结合句意“现代技术很神奇，不是吗？”，B项符合句意。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rPr>
              <a:t>Ⅲ. 完形填空</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9250" y="3796030"/>
            <a:ext cx="11765280"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16. A. originate 		B. originates 		C. originated 		D. was originated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17. A. standing 		B. stood 		C. sitting 		D. sat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18. A. Because 		B. In spite of 		C. Due to 		D. Despite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19. A. tangible		B. intangible 		C. solid 		D. material</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Ⅲ. 完形填空（15小题，共30分）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4" name="文本框 3"/>
          <p:cNvSpPr txBox="1"/>
          <p:nvPr/>
        </p:nvSpPr>
        <p:spPr>
          <a:xfrm>
            <a:off x="457835" y="725805"/>
            <a:ext cx="10873105" cy="810260"/>
          </a:xfrm>
          <a:prstGeom prst="rect">
            <a:avLst/>
          </a:prstGeom>
          <a:noFill/>
        </p:spPr>
        <p:txBody>
          <a:bodyPr wrap="square" rtlCol="0" anchor="t">
            <a:spAutoFit/>
          </a:bodyPr>
          <a:lstStyle/>
          <a:p>
            <a:pPr indent="0" algn="just" fontAlgn="auto">
              <a:lnSpc>
                <a:spcPct val="9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513715" y="1494155"/>
            <a:ext cx="11313160" cy="1568450"/>
          </a:xfrm>
          <a:prstGeom prst="rect">
            <a:avLst/>
          </a:prstGeom>
          <a:noFill/>
        </p:spPr>
        <p:txBody>
          <a:bodyPr wrap="square" rtlCol="0" anchor="t">
            <a:spAutoFit/>
          </a:bodyPr>
          <a:lstStyle/>
          <a:p>
            <a:pPr indent="457200" algn="just" fontAlgn="auto">
              <a:lnSpc>
                <a:spcPct val="100000"/>
              </a:lnSpc>
            </a:pPr>
            <a:r>
              <a:rPr lang="en-US" altLang="zh-CN" sz="2400" i="1" dirty="0">
                <a:latin typeface="Times New Roman" panose="02020603050405020304" charset="0"/>
                <a:ea typeface="宋体" panose="02010600030101010101" pitchFamily="2" charset="-122"/>
                <a:cs typeface="Times New Roman" panose="02020603050405020304" charset="0"/>
              </a:rPr>
              <a:t>Duzhupiao</a:t>
            </a:r>
            <a:r>
              <a:rPr lang="en-US" altLang="zh-CN" sz="2400" dirty="0">
                <a:latin typeface="Times New Roman" panose="02020603050405020304" charset="0"/>
                <a:ea typeface="宋体" panose="02010600030101010101" pitchFamily="2" charset="-122"/>
                <a:cs typeface="Times New Roman" panose="02020603050405020304" charset="0"/>
              </a:rPr>
              <a:t>, or “bamboo drifting”, is a skill which </a:t>
            </a:r>
            <a:r>
              <a:rPr lang="en-US" altLang="zh-CN" sz="2400" u="sng" dirty="0">
                <a:latin typeface="Times New Roman" panose="02020603050405020304" charset="0"/>
                <a:ea typeface="宋体" panose="02010600030101010101" pitchFamily="2" charset="-122"/>
                <a:cs typeface="Times New Roman" panose="02020603050405020304" charset="0"/>
              </a:rPr>
              <a:t>16</a:t>
            </a:r>
            <a:r>
              <a:rPr lang="en-US" altLang="zh-CN" sz="2400" dirty="0">
                <a:latin typeface="Times New Roman" panose="02020603050405020304" charset="0"/>
                <a:ea typeface="宋体" panose="02010600030101010101" pitchFamily="2" charset="-122"/>
                <a:cs typeface="Times New Roman" panose="02020603050405020304" charset="0"/>
              </a:rPr>
              <a:t> in the Chishui River area in Guizhou Province over 2,000 years ago. It involves navigating waterways, </a:t>
            </a:r>
            <a:r>
              <a:rPr lang="en-US" altLang="zh-CN" sz="2400" u="sng" dirty="0">
                <a:latin typeface="Times New Roman" panose="02020603050405020304" charset="0"/>
                <a:ea typeface="宋体" panose="02010600030101010101" pitchFamily="2" charset="-122"/>
                <a:cs typeface="Times New Roman" panose="02020603050405020304" charset="0"/>
              </a:rPr>
              <a:t>17</a:t>
            </a:r>
            <a:r>
              <a:rPr lang="en-US" altLang="zh-CN" sz="2400" dirty="0">
                <a:latin typeface="Times New Roman" panose="02020603050405020304" charset="0"/>
                <a:ea typeface="宋体" panose="02010600030101010101" pitchFamily="2" charset="-122"/>
                <a:cs typeface="Times New Roman" panose="02020603050405020304" charset="0"/>
              </a:rPr>
              <a:t> on a bamboo raft. </a:t>
            </a:r>
            <a:r>
              <a:rPr lang="en-US" altLang="zh-CN" sz="2400" u="sng" dirty="0">
                <a:latin typeface="Times New Roman" panose="02020603050405020304" charset="0"/>
                <a:ea typeface="宋体" panose="02010600030101010101" pitchFamily="2" charset="-122"/>
                <a:cs typeface="Times New Roman" panose="02020603050405020304" charset="0"/>
              </a:rPr>
              <a:t>18</a:t>
            </a:r>
            <a:r>
              <a:rPr lang="en-US" altLang="zh-CN" sz="2400" dirty="0">
                <a:latin typeface="Times New Roman" panose="02020603050405020304" charset="0"/>
                <a:ea typeface="宋体" panose="02010600030101010101" pitchFamily="2" charset="-122"/>
                <a:cs typeface="Times New Roman" panose="02020603050405020304" charset="0"/>
              </a:rPr>
              <a:t> the great strength and balance that it takes one to master this skill, bamboo drifting was included in the national </a:t>
            </a:r>
            <a:r>
              <a:rPr lang="en-US" altLang="zh-CN" sz="2400" u="sng" dirty="0">
                <a:latin typeface="Times New Roman" panose="02020603050405020304" charset="0"/>
                <a:ea typeface="宋体" panose="02010600030101010101" pitchFamily="2" charset="-122"/>
                <a:cs typeface="Times New Roman" panose="02020603050405020304" charset="0"/>
              </a:rPr>
              <a:t>19</a:t>
            </a:r>
            <a:r>
              <a:rPr lang="en-US" altLang="zh-CN" sz="2400" dirty="0">
                <a:latin typeface="Times New Roman" panose="02020603050405020304" charset="0"/>
                <a:ea typeface="宋体" panose="02010600030101010101" pitchFamily="2" charset="-122"/>
                <a:cs typeface="Times New Roman" panose="02020603050405020304" charset="0"/>
              </a:rPr>
              <a:t> cultural heritage list.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457835" y="3796030"/>
            <a:ext cx="62992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457835" y="4279265"/>
            <a:ext cx="7277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877560" y="620196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3" name="TextBox 4"/>
          <p:cNvSpPr txBox="1"/>
          <p:nvPr>
            <p:custDataLst>
              <p:tags r:id="rId2"/>
            </p:custDataLst>
          </p:nvPr>
        </p:nvSpPr>
        <p:spPr>
          <a:xfrm>
            <a:off x="457835" y="4735195"/>
            <a:ext cx="62992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custDataLst>
              <p:tags r:id="rId3"/>
            </p:custDataLst>
          </p:nvPr>
        </p:nvSpPr>
        <p:spPr>
          <a:xfrm>
            <a:off x="457835" y="5195570"/>
            <a:ext cx="72771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3" grpId="0"/>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351155" y="362585"/>
            <a:ext cx="11489055" cy="4512310"/>
          </a:xfrm>
          <a:prstGeom prst="rect">
            <a:avLst/>
          </a:prstGeom>
          <a:noFill/>
        </p:spPr>
        <p:txBody>
          <a:bodyPr wrap="square">
            <a:spAutoFit/>
          </a:bodyPr>
          <a:lstStyle/>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16. 【解析】本题考查时态和语态。由a long time ago确定时态为一般过去时。主语a skill和动词originate为主动关系，意为“技艺起源于”，因此本句为一般过去时的主动语态。originate是规则动词，其过去式是originated。故此题正确答案为C。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17. 【解析】本题考查动词的现在分词形式。该句的谓语动词是involves，因此该空需填非谓语动词，结合句意“站在竹筏上”，为主动站立，用动词的现在分词形式。故此题正确答案为A。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18. 【解析】本题考查逻辑推理和词汇辨析。结合该句句意“要掌握这一技能需要巨大的体能和平衡能力，因此独竹漂被列入国家级非物质文化遗产名录”，可知此句为因果关系的句子，排除B项和D项。A项because（因为），后加句子，而the great strength and balance为名词短语，排除A项。短语due to（由于，因为）后加名词，故此题正确答案为C。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 【解析】本题考查词汇和联系上下文。A项tangible意为“有形的”，B项intangible意为“无形的”，C项solid意为“固体；固体的”，D项material意为“物质”。intangible cultural heritage意为“非物质文化遗产”。故此题正确答案为B。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499963"/>
            <a:ext cx="11276329" cy="2306320"/>
          </a:xfrm>
          <a:prstGeom prst="rect">
            <a:avLst/>
          </a:prstGeom>
          <a:noFill/>
        </p:spPr>
        <p:txBody>
          <a:bodyPr wrap="square" rtlCol="0" anchor="t">
            <a:spAutoFit/>
          </a:bodyPr>
          <a:lstStyle/>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Yang Liu, 24, is a(n) </a:t>
            </a:r>
            <a:r>
              <a:rPr lang="en-US" altLang="zh-CN" sz="2400" u="sng" dirty="0">
                <a:latin typeface="Times New Roman" panose="02020603050405020304" charset="0"/>
                <a:ea typeface="宋体" panose="02010600030101010101" pitchFamily="2" charset="-122"/>
                <a:cs typeface="Times New Roman" panose="02020603050405020304" charset="0"/>
              </a:rPr>
              <a:t>20</a:t>
            </a:r>
            <a:r>
              <a:rPr lang="en-US" altLang="zh-CN" sz="2400" dirty="0">
                <a:latin typeface="Times New Roman" panose="02020603050405020304" charset="0"/>
                <a:ea typeface="宋体" panose="02010600030101010101" pitchFamily="2" charset="-122"/>
                <a:cs typeface="Times New Roman" panose="02020603050405020304" charset="0"/>
              </a:rPr>
              <a:t> of bamboo drifting. She learned it from her grandmother when she was 7. The most difficult part of bamboo drifting was keeping </a:t>
            </a:r>
            <a:r>
              <a:rPr lang="en-US" altLang="zh-CN" sz="2400" u="sng" dirty="0">
                <a:latin typeface="Times New Roman" panose="02020603050405020304" charset="0"/>
                <a:ea typeface="宋体" panose="02010600030101010101" pitchFamily="2" charset="-122"/>
                <a:cs typeface="Times New Roman" panose="02020603050405020304" charset="0"/>
              </a:rPr>
              <a:t>21</a:t>
            </a:r>
            <a:r>
              <a:rPr lang="en-US" altLang="zh-CN" sz="2400" dirty="0">
                <a:latin typeface="Times New Roman" panose="02020603050405020304" charset="0"/>
                <a:ea typeface="宋体" panose="02010600030101010101" pitchFamily="2" charset="-122"/>
                <a:cs typeface="Times New Roman" panose="02020603050405020304" charset="0"/>
              </a:rPr>
              <a:t> . She fell into the water several times when she was </a:t>
            </a:r>
            <a:r>
              <a:rPr lang="en-US" altLang="zh-CN" sz="2400" u="sng" dirty="0">
                <a:latin typeface="Times New Roman" panose="02020603050405020304" charset="0"/>
                <a:ea typeface="宋体" panose="02010600030101010101" pitchFamily="2" charset="-122"/>
                <a:cs typeface="Times New Roman" panose="02020603050405020304" charset="0"/>
              </a:rPr>
              <a:t>22</a:t>
            </a:r>
            <a:r>
              <a:rPr lang="en-US" altLang="zh-CN" sz="2400" dirty="0">
                <a:latin typeface="Times New Roman" panose="02020603050405020304" charset="0"/>
                <a:ea typeface="宋体" panose="02010600030101010101" pitchFamily="2" charset="-122"/>
                <a:cs typeface="Times New Roman" panose="02020603050405020304" charset="0"/>
              </a:rPr>
              <a:t> . But the </a:t>
            </a:r>
            <a:r>
              <a:rPr lang="en-US" altLang="zh-CN" sz="2400" u="sng" dirty="0">
                <a:latin typeface="Times New Roman" panose="02020603050405020304" charset="0"/>
                <a:ea typeface="宋体" panose="02010600030101010101" pitchFamily="2" charset="-122"/>
                <a:cs typeface="Times New Roman" panose="02020603050405020304" charset="0"/>
              </a:rPr>
              <a:t>23</a:t>
            </a:r>
            <a:r>
              <a:rPr lang="en-US" altLang="zh-CN" sz="2400" dirty="0">
                <a:latin typeface="Times New Roman" panose="02020603050405020304" charset="0"/>
                <a:ea typeface="宋体" panose="02010600030101010101" pitchFamily="2" charset="-122"/>
                <a:cs typeface="Times New Roman" panose="02020603050405020304" charset="0"/>
              </a:rPr>
              <a:t> for this ancient skill keeps Yang going. In the past 17 years, she </a:t>
            </a:r>
            <a:r>
              <a:rPr lang="en-US" altLang="zh-CN" sz="2400" u="sng" dirty="0">
                <a:latin typeface="Times New Roman" panose="02020603050405020304" charset="0"/>
                <a:ea typeface="宋体" panose="02010600030101010101" pitchFamily="2" charset="-122"/>
                <a:cs typeface="Times New Roman" panose="02020603050405020304" charset="0"/>
              </a:rPr>
              <a:t>24</a:t>
            </a:r>
            <a:r>
              <a:rPr lang="en-US" altLang="zh-CN" sz="2400" dirty="0">
                <a:latin typeface="Times New Roman" panose="02020603050405020304" charset="0"/>
                <a:ea typeface="宋体" panose="02010600030101010101" pitchFamily="2" charset="-122"/>
                <a:cs typeface="Times New Roman" panose="02020603050405020304" charset="0"/>
              </a:rPr>
              <a:t> all year round, in cold winter and heat summer. Now she is able to do “Chinese </a:t>
            </a:r>
            <a:r>
              <a:rPr lang="en-US" altLang="zh-CN" sz="2400" i="1" dirty="0">
                <a:latin typeface="Times New Roman" panose="02020603050405020304" charset="0"/>
                <a:ea typeface="宋体" panose="02010600030101010101" pitchFamily="2" charset="-122"/>
                <a:cs typeface="Times New Roman" panose="02020603050405020304" charset="0"/>
              </a:rPr>
              <a:t>qinggong</a:t>
            </a:r>
            <a:r>
              <a:rPr lang="en-US" altLang="zh-CN" sz="2400" dirty="0">
                <a:latin typeface="Times New Roman" panose="02020603050405020304" charset="0"/>
                <a:ea typeface="宋体" panose="02010600030101010101" pitchFamily="2" charset="-122"/>
                <a:cs typeface="Times New Roman" panose="02020603050405020304" charset="0"/>
              </a:rPr>
              <a:t>” on the water.</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397510" y="3065780"/>
            <a:ext cx="11499850" cy="230632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20. A. inherit 		B. master 		C. student 	D. inheritor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21. A. balance 		B. pace 		C. promise 	D. word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22. A. watching 		B. standing 		C. sitting 	D. practicing</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23. A. likely 		B. love 		C. hate 	D. dislike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24. A. has drifted 	B. had drifted 		C. is drifting 	D. drifted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TextBox 4"/>
          <p:cNvSpPr txBox="1"/>
          <p:nvPr/>
        </p:nvSpPr>
        <p:spPr>
          <a:xfrm>
            <a:off x="397510" y="3177540"/>
            <a:ext cx="894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397510" y="3643630"/>
            <a:ext cx="894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1" name="TextBox 4"/>
          <p:cNvSpPr txBox="1"/>
          <p:nvPr/>
        </p:nvSpPr>
        <p:spPr>
          <a:xfrm>
            <a:off x="397510" y="4070985"/>
            <a:ext cx="8324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5" name="TextBox 4"/>
          <p:cNvSpPr txBox="1"/>
          <p:nvPr>
            <p:custDataLst>
              <p:tags r:id="rId2"/>
            </p:custDataLst>
          </p:nvPr>
        </p:nvSpPr>
        <p:spPr>
          <a:xfrm>
            <a:off x="335280" y="4489450"/>
            <a:ext cx="89471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custDataLst>
              <p:tags r:id="rId3"/>
            </p:custDataLst>
          </p:nvPr>
        </p:nvSpPr>
        <p:spPr>
          <a:xfrm>
            <a:off x="335280" y="4906010"/>
            <a:ext cx="83248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1" grpId="0"/>
      <p:bldP spid="5"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386080" y="316865"/>
            <a:ext cx="11506200" cy="5847715"/>
          </a:xfrm>
          <a:prstGeom prst="rect">
            <a:avLst/>
          </a:prstGeom>
          <a:noFill/>
        </p:spPr>
        <p:txBody>
          <a:bodyPr wrap="square">
            <a:spAutoFit/>
          </a:bodyPr>
          <a:lstStyle/>
          <a:p>
            <a:pPr indent="0" algn="just" fontAlgn="auto">
              <a:lnSpc>
                <a:spcPct val="8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 【解析】本题考查词义辨析和联系上下文。A项inherit意为“继承”，B项master意为“大师，师傅”，C项student意为“学生”，D项inheritor意为“传承者”。根据下文She learned it from her grandmother when she was 7（她7岁时便向祖母学习这门技艺），可推测她是独竹漂的传承者，故此题正确答案为D。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8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21. 【解析】本题考查词义辨析和联系上下文。A项balance意为“平衡”，B项pace意为“步伐”，C项promise意为“承诺”，D项word意为“话语”。根据第二段中的She fell into the water several times，可知独竹漂最困难的是保持平衡，keeping balance意为“保持平衡”。故此题正确答案为A。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8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22. 【解析】本题考查词义辨析和联系上下文。A项watching意为“看”，B项standing意为“站”，C项sitting意为“坐”，D项practicing意为“练习”。根据she fell into the water several times，可知她多次掉进水里，将各个选项代入句中，只有when she was practicing（当她练习的时候）符合句意。故此题正确答案为D。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8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23. 【解析】本题考查词义辨析和联系上下文。A项likely意为“可能的”，B项love意为“热爱”，C项hate意为“憎恶”，D项dislike意为“不喜欢”。结合上下文，杨柳虽然在练习独竹漂的时候多次掉进水里，但是出于对独竹漂的热爱，她仍然坚持练习，the love for this ancient skill意为“对这项古老技能的热爱”。故此题正确答案为B。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8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24. 【解析】本题考查主语为单数形式的现在完成时的主动语态。时间状语in the past 17 years提示主句用现在完成时。主语为she，谓语动词用单数形式，所以该空填主语为单数形式的现在完成时的主动语态，其结构是has done，A项符合此结构。故此题正确答案为A。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90855" y="357505"/>
            <a:ext cx="11210290" cy="3338195"/>
          </a:xfrm>
          <a:prstGeom prst="rect">
            <a:avLst/>
          </a:prstGeom>
          <a:noFill/>
        </p:spPr>
        <p:txBody>
          <a:bodyPr wrap="square" rtlCol="0" anchor="t">
            <a:spAutoFit/>
          </a:bodyPr>
          <a:lstStyle/>
          <a:p>
            <a:pPr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sym typeface="+mn-ea"/>
              </a:rPr>
              <a:t>Yang posted her first short video of her bamboo drifting on social media. In it, she is dancing in </a:t>
            </a:r>
            <a:r>
              <a:rPr lang="en-US" altLang="zh-CN" sz="2400" i="1" dirty="0">
                <a:latin typeface="Times New Roman" panose="02020603050405020304" charset="0"/>
                <a:ea typeface="宋体" panose="02010600030101010101" pitchFamily="2" charset="-122"/>
                <a:cs typeface="Times New Roman" panose="02020603050405020304" charset="0"/>
                <a:sym typeface="+mn-ea"/>
              </a:rPr>
              <a:t>hanfu</a:t>
            </a:r>
            <a:r>
              <a:rPr lang="en-US" altLang="zh-CN" sz="2400" dirty="0">
                <a:latin typeface="Times New Roman" panose="02020603050405020304" charset="0"/>
                <a:ea typeface="宋体" panose="02010600030101010101" pitchFamily="2" charset="-122"/>
                <a:cs typeface="Times New Roman" panose="02020603050405020304" charset="0"/>
                <a:sym typeface="+mn-ea"/>
              </a:rPr>
              <a:t> on a bamboo raft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25</a:t>
            </a:r>
            <a:r>
              <a:rPr lang="en-US" altLang="zh-CN" sz="2400" dirty="0">
                <a:latin typeface="Times New Roman" panose="02020603050405020304" charset="0"/>
                <a:ea typeface="宋体" panose="02010600030101010101" pitchFamily="2" charset="-122"/>
                <a:cs typeface="Times New Roman" panose="02020603050405020304" charset="0"/>
                <a:sym typeface="+mn-ea"/>
              </a:rPr>
              <a:t> is just about 15 centimeters wide and 8 meters long while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26</a:t>
            </a:r>
            <a:r>
              <a:rPr lang="en-US" altLang="zh-CN" sz="2400" dirty="0">
                <a:latin typeface="Times New Roman" panose="02020603050405020304" charset="0"/>
                <a:ea typeface="宋体" panose="02010600030101010101" pitchFamily="2" charset="-122"/>
                <a:cs typeface="Times New Roman" panose="02020603050405020304" charset="0"/>
                <a:sym typeface="+mn-ea"/>
              </a:rPr>
              <a:t> on water. The video showed the young woman’s control and balance and it amazed viewers. The video went viral and gained over 1 million views.</a:t>
            </a:r>
            <a:endParaRPr lang="en-US" altLang="zh-CN" sz="2400" dirty="0">
              <a:latin typeface="Times New Roman" panose="02020603050405020304" charset="0"/>
              <a:ea typeface="宋体" panose="02010600030101010101" pitchFamily="2" charset="-122"/>
              <a:cs typeface="Times New Roman" panose="02020603050405020304" charset="0"/>
              <a:sym typeface="+mn-ea"/>
            </a:endParaRPr>
          </a:p>
          <a:p>
            <a:pPr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sym typeface="+mn-ea"/>
              </a:rPr>
              <a:t>Since then, Yang has been sharing her short videos of bamboo drifting online. She incorporates dance into bamboo drifting to make it more graceful. She combines various dance styles, such as traditional and folk dance and ballet. This has won her a large fan base abroad, with followers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27</a:t>
            </a:r>
            <a:r>
              <a:rPr lang="en-US" altLang="zh-CN" sz="2400" dirty="0">
                <a:latin typeface="Times New Roman" panose="02020603050405020304" charset="0"/>
                <a:ea typeface="宋体" panose="02010600030101010101" pitchFamily="2" charset="-122"/>
                <a:cs typeface="Times New Roman" panose="02020603050405020304" charset="0"/>
                <a:sym typeface="+mn-ea"/>
              </a:rPr>
              <a:t> her “kung fu master on water” or “dancing fairy on water”.</a:t>
            </a:r>
            <a:endParaRPr lang="en-US" altLang="zh-CN" sz="2400" dirty="0">
              <a:latin typeface="Times New Roman" panose="02020603050405020304" charset="0"/>
              <a:ea typeface="宋体" panose="02010600030101010101" pitchFamily="2" charset="-122"/>
              <a:cs typeface="Times New Roman" panose="02020603050405020304" charset="0"/>
              <a:sym typeface="+mn-ea"/>
            </a:endParaRPr>
          </a:p>
        </p:txBody>
      </p:sp>
      <p:sp>
        <p:nvSpPr>
          <p:cNvPr id="4" name="文本框 3"/>
          <p:cNvSpPr txBox="1"/>
          <p:nvPr/>
        </p:nvSpPr>
        <p:spPr>
          <a:xfrm>
            <a:off x="981075" y="3829685"/>
            <a:ext cx="8495030"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25. A. who 	B. that 		C. / 		D. in which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flying 	B. swimming 	C. drifting 	D. walking</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call 	B. called 	C. calls 	D. calling</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600574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2"/>
            </p:custDataLst>
          </p:nvPr>
        </p:nvSpPr>
        <p:spPr>
          <a:xfrm>
            <a:off x="1066800" y="3926205"/>
            <a:ext cx="64325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custDataLst>
              <p:tags r:id="rId3"/>
            </p:custDataLst>
          </p:nvPr>
        </p:nvSpPr>
        <p:spPr>
          <a:xfrm>
            <a:off x="1066800" y="4391660"/>
            <a:ext cx="64325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custDataLst>
              <p:tags r:id="rId4"/>
            </p:custDataLst>
          </p:nvPr>
        </p:nvSpPr>
        <p:spPr>
          <a:xfrm>
            <a:off x="1066800" y="4784725"/>
            <a:ext cx="64325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446405" y="661035"/>
            <a:ext cx="11299190" cy="4461510"/>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25. 【解析】本题考查定语从句。定语从句解题可以分五步。第一步，确定先行词a bamboo raft。第二步，确定定语从句为 _____ is just about 15 centimeters wide and 8 meters long。第三步，将先行词还原至定语从句中，即a bamboo raft is just about 15 centimeters wide and 8 meters long。第四步，确定先行词在定语从句中作主语，因此关系词在定语从句中也是作主语。第五步，选关系词，作主语的关系词有which、that、who，而a bamboo raft是物，所以关系词为which或that。关系词作主语，不能省略。故此题正确答案为B。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 【解析】本题考查词义辨析和联系上下文。A项flying意为“飞”，B项swimming意为“游泳”，C项drifting意为“漂”，D项walking意为“走”。根据上下文可知杨柳穿着汉服，漂在水上的竹筏上跳舞，while drifting on water意为“当漂在水上”。故此题正确答案为C。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 【解析】本题考查动词的现在分词形式。该句的谓语动词是has won，因此该空需填非谓语动词，结合句意“追随者们称呼她为……”，“称呼她”为主动语态，用动词的现在分词形式。故此题正确答案为D。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90855" y="648335"/>
            <a:ext cx="11116945" cy="1308735"/>
          </a:xfrm>
          <a:prstGeom prst="rect">
            <a:avLst/>
          </a:prstGeom>
          <a:noFill/>
        </p:spPr>
        <p:txBody>
          <a:bodyPr wrap="square" rtlCol="0" anchor="t">
            <a:spAutoFit/>
          </a:bodyPr>
          <a:lstStyle/>
          <a:p>
            <a:pPr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sym typeface="+mn-ea"/>
              </a:rPr>
              <a:t>“My idea is to promote the bamboo drifting of my hometown to a wider audience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28 </a:t>
            </a:r>
            <a:r>
              <a:rPr lang="en-US" altLang="zh-CN" sz="2400" dirty="0">
                <a:latin typeface="Times New Roman" panose="02020603050405020304" charset="0"/>
                <a:ea typeface="宋体" panose="02010600030101010101" pitchFamily="2" charset="-122"/>
                <a:cs typeface="Times New Roman" panose="02020603050405020304" charset="0"/>
                <a:sym typeface="+mn-ea"/>
              </a:rPr>
              <a:t>social media. I want to spread it to other countries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29</a:t>
            </a:r>
            <a:r>
              <a:rPr lang="en-US" altLang="zh-CN" sz="2400" dirty="0">
                <a:latin typeface="Times New Roman" panose="02020603050405020304" charset="0"/>
                <a:ea typeface="宋体" panose="02010600030101010101" pitchFamily="2" charset="-122"/>
                <a:cs typeface="Times New Roman" panose="02020603050405020304" charset="0"/>
                <a:sym typeface="+mn-ea"/>
              </a:rPr>
              <a:t> more people around the world will like Chinese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30</a:t>
            </a:r>
            <a:r>
              <a:rPr lang="en-US" altLang="zh-CN" sz="2400" dirty="0">
                <a:latin typeface="Times New Roman" panose="02020603050405020304" charset="0"/>
                <a:ea typeface="宋体" panose="02010600030101010101" pitchFamily="2" charset="-122"/>
                <a:cs typeface="Times New Roman" panose="02020603050405020304" charset="0"/>
                <a:sym typeface="+mn-ea"/>
              </a:rPr>
              <a:t> ,” says Yang.</a:t>
            </a:r>
            <a:endParaRPr lang="en-US" altLang="zh-CN" sz="2400" dirty="0">
              <a:latin typeface="Times New Roman" panose="02020603050405020304" charset="0"/>
              <a:ea typeface="宋体" panose="02010600030101010101" pitchFamily="2" charset="-122"/>
              <a:cs typeface="Times New Roman" panose="02020603050405020304" charset="0"/>
              <a:sym typeface="+mn-ea"/>
            </a:endParaRPr>
          </a:p>
        </p:txBody>
      </p:sp>
      <p:sp>
        <p:nvSpPr>
          <p:cNvPr id="4" name="文本框 3"/>
          <p:cNvSpPr txBox="1"/>
          <p:nvPr/>
        </p:nvSpPr>
        <p:spPr>
          <a:xfrm>
            <a:off x="932180" y="3808095"/>
            <a:ext cx="8711565"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28. A. through 	B. in 		C. under 	D. above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that 	B. so that 	C. such that 	D. in order to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cultural 	B. cities 	C. culture 	D. language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600574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2"/>
            </p:custDataLst>
          </p:nvPr>
        </p:nvSpPr>
        <p:spPr>
          <a:xfrm>
            <a:off x="1066800" y="3926205"/>
            <a:ext cx="64325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custDataLst>
              <p:tags r:id="rId3"/>
            </p:custDataLst>
          </p:nvPr>
        </p:nvSpPr>
        <p:spPr>
          <a:xfrm>
            <a:off x="1066800" y="4391660"/>
            <a:ext cx="64325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custDataLst>
              <p:tags r:id="rId4"/>
            </p:custDataLst>
          </p:nvPr>
        </p:nvSpPr>
        <p:spPr>
          <a:xfrm>
            <a:off x="1066800" y="4784725"/>
            <a:ext cx="64325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446405" y="473710"/>
            <a:ext cx="11299190" cy="4123055"/>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 【解析】本题考查介词。A项through意为“通过”，B项in意为“在……里面”，C项under意为“在……下面”，D项above意为“在……上面”。根据social media一词可知该空要填的介词是through，through social media意为“通过社交媒体”。故此题正确答案为A。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 【解析】本题考查短语。A项的that无实际意义；B项so that意为“以便，为使”，表示目的或结果；C项such that不构成短语；D项in order to意为“为了”。根据前句I want to spread it to other countries和后句more people around the world will like Chinese culture，可知前后句是因果关系，D项in order to后加名词不加句子，故此题正确答案为B。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 【解析】本题考查词义辨析和联系上下文。A项cultural意为“文化的”，B项cities意为“城市”，C项culture意为“文化”，D项language意为“语言”。根据上下文可知杨柳希望通过向其他国家推广独竹漂，让世界各地的人们都能够喜欢中国的文化，Chinese culture意为“中国文化”，而不是中国的城市和语言，故此题正确答案为C。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5" name="组合 14"/>
          <p:cNvGrpSpPr/>
          <p:nvPr/>
        </p:nvGrpSpPr>
        <p:grpSpPr>
          <a:xfrm>
            <a:off x="2364740" y="852805"/>
            <a:ext cx="8265795" cy="6311900"/>
            <a:chOff x="2856" y="2355"/>
            <a:chExt cx="11600" cy="6892"/>
          </a:xfrm>
        </p:grpSpPr>
        <p:sp>
          <p:nvSpPr>
            <p:cNvPr id="17" name="矩形 16"/>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sp>
        <p:nvSpPr>
          <p:cNvPr id="13" name="文本框 12"/>
          <p:cNvSpPr txBox="1"/>
          <p:nvPr/>
        </p:nvSpPr>
        <p:spPr>
          <a:xfrm>
            <a:off x="4070985" y="93980"/>
            <a:ext cx="5255260" cy="1322070"/>
          </a:xfrm>
          <a:prstGeom prst="rect">
            <a:avLst/>
          </a:prstGeom>
          <a:noFill/>
          <a:effectLst>
            <a:outerShdw blurRad="76200" dir="13500000" sy="23000" kx="1200000" algn="br" rotWithShape="0">
              <a:prstClr val="black">
                <a:alpha val="20000"/>
              </a:prstClr>
            </a:outerShdw>
          </a:effectLst>
        </p:spPr>
        <p:txBody>
          <a:bodyPr wrap="square" rtlCol="0">
            <a:spAutoFit/>
          </a:bodyPr>
          <a:lstStyle/>
          <a:p>
            <a:pPr marR="0" indent="0" algn="dist" defTabSz="914400" fontAlgn="auto">
              <a:lnSpc>
                <a:spcPct val="100000"/>
              </a:lnSpc>
              <a:spcBef>
                <a:spcPts val="0"/>
              </a:spcBef>
              <a:spcAft>
                <a:spcPts val="0"/>
              </a:spcAft>
              <a:buClrTx/>
              <a:buSzTx/>
              <a:buFontTx/>
              <a:buNone/>
              <a:defRPr/>
            </a:pPr>
            <a:r>
              <a:rPr kumimoji="0" lang="en-US" altLang="zh-CN" sz="8000" b="0" i="0" kern="1200" cap="none" spc="0" normalizeH="0" baseline="0" noProof="0" dirty="0">
                <a:ln>
                  <a:solidFill>
                    <a:srgbClr val="1D91A3"/>
                  </a:solidFill>
                </a:ln>
                <a:solidFill>
                  <a:schemeClr val="bg1"/>
                </a:solidFill>
                <a:effectLst>
                  <a:outerShdw blurRad="60007" dist="310007" dir="7680000" sy="30000" kx="1300200" algn="ctr" rotWithShape="0">
                    <a:prstClr val="black">
                      <a:alpha val="32000"/>
                    </a:prstClr>
                  </a:outerShdw>
                </a:effectLst>
                <a:latin typeface="Impact" panose="020B0806030902050204" pitchFamily="34" charset="0"/>
                <a:ea typeface="Kozuka Gothic Pro M" panose="020B0700000000000000" pitchFamily="34" charset="-128"/>
                <a:cs typeface="+mn-cs"/>
              </a:rPr>
              <a:t>CONTENTS</a:t>
            </a:r>
            <a:endParaRPr kumimoji="0" lang="en-US" altLang="zh-CN" sz="8000" b="0" i="0" kern="1200" cap="none" spc="0" normalizeH="0" baseline="0" noProof="0" dirty="0">
              <a:ln>
                <a:solidFill>
                  <a:srgbClr val="1D91A3"/>
                </a:solidFill>
              </a:ln>
              <a:solidFill>
                <a:schemeClr val="bg1"/>
              </a:solidFill>
              <a:effectLst>
                <a:outerShdw blurRad="60007" dist="310007" dir="7680000" sy="30000" kx="1300200" algn="ctr" rotWithShape="0">
                  <a:prstClr val="black">
                    <a:alpha val="32000"/>
                  </a:prstClr>
                </a:outerShdw>
              </a:effectLst>
              <a:latin typeface="Impact" panose="020B0806030902050204" pitchFamily="34" charset="0"/>
              <a:ea typeface="Kozuka Gothic Pro M" panose="020B0700000000000000" pitchFamily="34" charset="-128"/>
              <a:cs typeface="+mn-cs"/>
            </a:endParaRPr>
          </a:p>
        </p:txBody>
      </p:sp>
      <p:pic>
        <p:nvPicPr>
          <p:cNvPr id="103" name="图片 102"/>
          <p:cNvPicPr/>
          <p:nvPr/>
        </p:nvPicPr>
        <p:blipFill>
          <a:blip r:embed="rId6">
            <a:clrChange>
              <a:clrFrom>
                <a:srgbClr val="F6F6F6">
                  <a:alpha val="100000"/>
                </a:srgbClr>
              </a:clrFrom>
              <a:clrTo>
                <a:srgbClr val="F6F6F6">
                  <a:alpha val="100000"/>
                  <a:alpha val="0"/>
                </a:srgbClr>
              </a:clrTo>
            </a:clrChange>
          </a:blip>
          <a:stretch>
            <a:fillRect/>
          </a:stretch>
        </p:blipFill>
        <p:spPr>
          <a:xfrm flipH="1">
            <a:off x="10631170" y="772160"/>
            <a:ext cx="647700" cy="1336040"/>
          </a:xfrm>
          <a:prstGeom prst="rect">
            <a:avLst/>
          </a:prstGeom>
          <a:noFill/>
          <a:ln w="9525">
            <a:noFill/>
          </a:ln>
        </p:spPr>
      </p:pic>
      <p:grpSp>
        <p:nvGrpSpPr>
          <p:cNvPr id="45" name="组合 44"/>
          <p:cNvGrpSpPr/>
          <p:nvPr/>
        </p:nvGrpSpPr>
        <p:grpSpPr>
          <a:xfrm>
            <a:off x="5182235" y="2132330"/>
            <a:ext cx="4822190" cy="557530"/>
            <a:chOff x="8147" y="3442"/>
            <a:chExt cx="7594" cy="878"/>
          </a:xfrm>
        </p:grpSpPr>
        <p:sp>
          <p:nvSpPr>
            <p:cNvPr id="16" name="文本框 13"/>
            <p:cNvSpPr txBox="1">
              <a:spLocks noChangeArrowheads="1"/>
            </p:cNvSpPr>
            <p:nvPr/>
          </p:nvSpPr>
          <p:spPr bwMode="auto">
            <a:xfrm>
              <a:off x="9169" y="3442"/>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7" action="ppaction://hlinksldjump"/>
                </a:rPr>
                <a:t>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7" action="ppaction://hlinksldjump"/>
                </a:rPr>
                <a:t>补全对话</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hlinkClick r:id="rId7" action="ppaction://hlinksldjump"/>
              </a:endParaRPr>
            </a:p>
          </p:txBody>
        </p:sp>
        <p:grpSp>
          <p:nvGrpSpPr>
            <p:cNvPr id="23" name="组合 22"/>
            <p:cNvGrpSpPr/>
            <p:nvPr/>
          </p:nvGrpSpPr>
          <p:grpSpPr>
            <a:xfrm>
              <a:off x="8147" y="3442"/>
              <a:ext cx="862" cy="879"/>
              <a:chOff x="7015" y="3282"/>
              <a:chExt cx="1142" cy="1142"/>
            </a:xfrm>
          </p:grpSpPr>
          <p:sp>
            <p:nvSpPr>
              <p:cNvPr id="25" name="Oval 2"/>
              <p:cNvSpPr/>
              <p:nvPr>
                <p:custDataLst>
                  <p:tags r:id="rId8"/>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6" name="Freeform 154"/>
              <p:cNvSpPr>
                <a:spLocks noChangeArrowheads="1"/>
              </p:cNvSpPr>
              <p:nvPr>
                <p:custDataLst>
                  <p:tags r:id="rId9"/>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6" name="组合 45"/>
          <p:cNvGrpSpPr/>
          <p:nvPr/>
        </p:nvGrpSpPr>
        <p:grpSpPr>
          <a:xfrm>
            <a:off x="5182235" y="2701925"/>
            <a:ext cx="4822190" cy="558800"/>
            <a:chOff x="8147" y="4339"/>
            <a:chExt cx="7594" cy="880"/>
          </a:xfrm>
        </p:grpSpPr>
        <p:sp>
          <p:nvSpPr>
            <p:cNvPr id="3" name="文本框 13"/>
            <p:cNvSpPr txBox="1">
              <a:spLocks noChangeArrowheads="1"/>
            </p:cNvSpPr>
            <p:nvPr/>
          </p:nvSpPr>
          <p:spPr bwMode="auto">
            <a:xfrm>
              <a:off x="9169" y="4397"/>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0" action="ppaction://hlinksldjump"/>
                </a:rPr>
                <a:t>II.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0" action="ppaction://hlinksldjump"/>
                </a:rPr>
                <a:t>词汇</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24" name="组合 23"/>
            <p:cNvGrpSpPr/>
            <p:nvPr/>
          </p:nvGrpSpPr>
          <p:grpSpPr>
            <a:xfrm>
              <a:off x="8147" y="4339"/>
              <a:ext cx="862" cy="879"/>
              <a:chOff x="7015" y="3282"/>
              <a:chExt cx="1142" cy="1142"/>
            </a:xfrm>
          </p:grpSpPr>
          <p:sp>
            <p:nvSpPr>
              <p:cNvPr id="27" name="Oval 2"/>
              <p:cNvSpPr/>
              <p:nvPr>
                <p:custDataLst>
                  <p:tags r:id="rId11"/>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8" name="Freeform 154"/>
              <p:cNvSpPr>
                <a:spLocks noChangeArrowheads="1"/>
              </p:cNvSpPr>
              <p:nvPr>
                <p:custDataLst>
                  <p:tags r:id="rId12"/>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7" name="组合 46"/>
          <p:cNvGrpSpPr/>
          <p:nvPr/>
        </p:nvGrpSpPr>
        <p:grpSpPr>
          <a:xfrm>
            <a:off x="5182235" y="3272155"/>
            <a:ext cx="4822825" cy="558165"/>
            <a:chOff x="8147" y="5237"/>
            <a:chExt cx="7595" cy="879"/>
          </a:xfrm>
        </p:grpSpPr>
        <p:sp>
          <p:nvSpPr>
            <p:cNvPr id="4" name="文本框 13"/>
            <p:cNvSpPr txBox="1">
              <a:spLocks noChangeArrowheads="1"/>
            </p:cNvSpPr>
            <p:nvPr/>
          </p:nvSpPr>
          <p:spPr bwMode="auto">
            <a:xfrm>
              <a:off x="9169" y="5274"/>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3" action="ppaction://hlinksldjump"/>
                </a:rPr>
                <a:t>III.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3" action="ppaction://hlinksldjump"/>
                </a:rPr>
                <a:t>完形填空</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29" name="组合 28"/>
            <p:cNvGrpSpPr/>
            <p:nvPr/>
          </p:nvGrpSpPr>
          <p:grpSpPr>
            <a:xfrm>
              <a:off x="8147" y="5237"/>
              <a:ext cx="862" cy="879"/>
              <a:chOff x="7015" y="3282"/>
              <a:chExt cx="1142" cy="1142"/>
            </a:xfrm>
          </p:grpSpPr>
          <p:sp>
            <p:nvSpPr>
              <p:cNvPr id="30" name="Oval 2"/>
              <p:cNvSpPr/>
              <p:nvPr>
                <p:custDataLst>
                  <p:tags r:id="rId14"/>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1" name="Freeform 154"/>
              <p:cNvSpPr>
                <a:spLocks noChangeArrowheads="1"/>
              </p:cNvSpPr>
              <p:nvPr>
                <p:custDataLst>
                  <p:tags r:id="rId15"/>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8" name="组合 47"/>
          <p:cNvGrpSpPr/>
          <p:nvPr/>
        </p:nvGrpSpPr>
        <p:grpSpPr>
          <a:xfrm>
            <a:off x="5182235" y="3843020"/>
            <a:ext cx="4831080" cy="558165"/>
            <a:chOff x="8147" y="6136"/>
            <a:chExt cx="7608" cy="879"/>
          </a:xfrm>
        </p:grpSpPr>
        <p:sp>
          <p:nvSpPr>
            <p:cNvPr id="5" name="文本框 13"/>
            <p:cNvSpPr txBox="1">
              <a:spLocks noChangeArrowheads="1"/>
            </p:cNvSpPr>
            <p:nvPr/>
          </p:nvSpPr>
          <p:spPr bwMode="auto">
            <a:xfrm>
              <a:off x="9182" y="6188"/>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6" action="ppaction://hlinksldjump"/>
                </a:rPr>
                <a:t>IV.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6" action="ppaction://hlinksldjump"/>
                </a:rPr>
                <a:t>阅读理解</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32" name="组合 31"/>
            <p:cNvGrpSpPr/>
            <p:nvPr/>
          </p:nvGrpSpPr>
          <p:grpSpPr>
            <a:xfrm>
              <a:off x="8147" y="6136"/>
              <a:ext cx="862" cy="879"/>
              <a:chOff x="7015" y="3282"/>
              <a:chExt cx="1142" cy="1142"/>
            </a:xfrm>
          </p:grpSpPr>
          <p:sp>
            <p:nvSpPr>
              <p:cNvPr id="33" name="Oval 2"/>
              <p:cNvSpPr/>
              <p:nvPr>
                <p:custDataLst>
                  <p:tags r:id="rId17"/>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4" name="Freeform 154"/>
              <p:cNvSpPr>
                <a:spLocks noChangeArrowheads="1"/>
              </p:cNvSpPr>
              <p:nvPr>
                <p:custDataLst>
                  <p:tags r:id="rId18"/>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9" name="组合 48"/>
          <p:cNvGrpSpPr/>
          <p:nvPr/>
        </p:nvGrpSpPr>
        <p:grpSpPr>
          <a:xfrm>
            <a:off x="5182235" y="4466590"/>
            <a:ext cx="4822825" cy="558165"/>
            <a:chOff x="8147" y="7118"/>
            <a:chExt cx="7595" cy="879"/>
          </a:xfrm>
        </p:grpSpPr>
        <p:sp>
          <p:nvSpPr>
            <p:cNvPr id="6" name="文本框 13"/>
            <p:cNvSpPr txBox="1">
              <a:spLocks noChangeArrowheads="1"/>
            </p:cNvSpPr>
            <p:nvPr/>
          </p:nvSpPr>
          <p:spPr bwMode="auto">
            <a:xfrm>
              <a:off x="9169" y="7162"/>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9" action="ppaction://hlinksldjump"/>
                </a:rPr>
                <a:t>V.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9" action="ppaction://hlinksldjump"/>
                </a:rPr>
                <a:t>语法填空</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35" name="组合 34"/>
            <p:cNvGrpSpPr/>
            <p:nvPr/>
          </p:nvGrpSpPr>
          <p:grpSpPr>
            <a:xfrm>
              <a:off x="8147" y="7118"/>
              <a:ext cx="862" cy="879"/>
              <a:chOff x="7015" y="3282"/>
              <a:chExt cx="1142" cy="1142"/>
            </a:xfrm>
          </p:grpSpPr>
          <p:sp>
            <p:nvSpPr>
              <p:cNvPr id="36" name="Oval 2"/>
              <p:cNvSpPr/>
              <p:nvPr>
                <p:custDataLst>
                  <p:tags r:id="rId20"/>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7" name="Freeform 154"/>
              <p:cNvSpPr>
                <a:spLocks noChangeArrowheads="1"/>
              </p:cNvSpPr>
              <p:nvPr>
                <p:custDataLst>
                  <p:tags r:id="rId21"/>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50" name="组合 49"/>
          <p:cNvGrpSpPr/>
          <p:nvPr/>
        </p:nvGrpSpPr>
        <p:grpSpPr>
          <a:xfrm>
            <a:off x="5182235" y="5090160"/>
            <a:ext cx="4822825" cy="558165"/>
            <a:chOff x="8147" y="8100"/>
            <a:chExt cx="7595" cy="879"/>
          </a:xfrm>
        </p:grpSpPr>
        <p:sp>
          <p:nvSpPr>
            <p:cNvPr id="7" name="文本框 13">
              <a:hlinkClick r:id="" action="ppaction://noaction"/>
            </p:cNvPr>
            <p:cNvSpPr txBox="1">
              <a:spLocks noChangeArrowheads="1"/>
            </p:cNvSpPr>
            <p:nvPr/>
          </p:nvSpPr>
          <p:spPr bwMode="auto">
            <a:xfrm>
              <a:off x="9169" y="8136"/>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22" action="ppaction://hlinksldjump"/>
                </a:rPr>
                <a:t>VI.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22" action="ppaction://hlinksldjump"/>
                </a:rPr>
                <a:t>完成句子</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38" name="组合 37"/>
            <p:cNvGrpSpPr/>
            <p:nvPr/>
          </p:nvGrpSpPr>
          <p:grpSpPr>
            <a:xfrm>
              <a:off x="8147" y="8100"/>
              <a:ext cx="862" cy="879"/>
              <a:chOff x="7015" y="3282"/>
              <a:chExt cx="1142" cy="1142"/>
            </a:xfrm>
          </p:grpSpPr>
          <p:sp>
            <p:nvSpPr>
              <p:cNvPr id="39" name="Oval 2"/>
              <p:cNvSpPr/>
              <p:nvPr>
                <p:custDataLst>
                  <p:tags r:id="rId23"/>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0" name="Freeform 154"/>
              <p:cNvSpPr>
                <a:spLocks noChangeArrowheads="1"/>
              </p:cNvSpPr>
              <p:nvPr>
                <p:custDataLst>
                  <p:tags r:id="rId24"/>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51" name="组合 50"/>
          <p:cNvGrpSpPr/>
          <p:nvPr/>
        </p:nvGrpSpPr>
        <p:grpSpPr>
          <a:xfrm>
            <a:off x="5182235" y="5661025"/>
            <a:ext cx="4822190" cy="610870"/>
            <a:chOff x="8147" y="8999"/>
            <a:chExt cx="7594" cy="962"/>
          </a:xfrm>
        </p:grpSpPr>
        <p:sp>
          <p:nvSpPr>
            <p:cNvPr id="8" name="文本框 13"/>
            <p:cNvSpPr txBox="1">
              <a:spLocks noChangeArrowheads="1"/>
            </p:cNvSpPr>
            <p:nvPr/>
          </p:nvSpPr>
          <p:spPr bwMode="auto">
            <a:xfrm>
              <a:off x="9169" y="9139"/>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25" action="ppaction://hlinksldjump"/>
                </a:rPr>
                <a:t>VII.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25" action="ppaction://hlinksldjump"/>
                </a:rPr>
                <a:t>应用写作</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41" name="组合 40"/>
            <p:cNvGrpSpPr/>
            <p:nvPr/>
          </p:nvGrpSpPr>
          <p:grpSpPr>
            <a:xfrm>
              <a:off x="8147" y="8999"/>
              <a:ext cx="862" cy="879"/>
              <a:chOff x="7015" y="3282"/>
              <a:chExt cx="1142" cy="1142"/>
            </a:xfrm>
          </p:grpSpPr>
          <p:sp>
            <p:nvSpPr>
              <p:cNvPr id="42" name="Oval 2"/>
              <p:cNvSpPr/>
              <p:nvPr>
                <p:custDataLst>
                  <p:tags r:id="rId26"/>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3" name="Freeform 154"/>
              <p:cNvSpPr>
                <a:spLocks noChangeArrowheads="1"/>
              </p:cNvSpPr>
              <p:nvPr>
                <p:custDataLst>
                  <p:tags r:id="rId27"/>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pic>
        <p:nvPicPr>
          <p:cNvPr id="44" name="图片 43"/>
          <p:cNvPicPr/>
          <p:nvPr/>
        </p:nvPicPr>
        <p:blipFill>
          <a:blip r:embed="rId28">
            <a:clrChange>
              <a:clrFrom>
                <a:srgbClr val="F6F6F6">
                  <a:alpha val="100000"/>
                </a:srgbClr>
              </a:clrFrom>
              <a:clrTo>
                <a:srgbClr val="F6F6F6">
                  <a:alpha val="100000"/>
                  <a:alpha val="0"/>
                </a:srgbClr>
              </a:clrTo>
            </a:clrChange>
          </a:blip>
          <a:stretch>
            <a:fillRect/>
          </a:stretch>
        </p:blipFill>
        <p:spPr>
          <a:xfrm>
            <a:off x="229870" y="3540125"/>
            <a:ext cx="4009390" cy="33178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arn(inVertical)">
                                      <p:cBhvr>
                                        <p:cTn id="10" dur="500"/>
                                        <p:tgtEl>
                                          <p:spTgt spid="15"/>
                                        </p:tgtEl>
                                      </p:cBhvr>
                                    </p:animEffect>
                                  </p:childTnLst>
                                </p:cTn>
                              </p:par>
                            </p:childTnLst>
                          </p:cTn>
                        </p:par>
                        <p:par>
                          <p:cTn id="11" fill="hold">
                            <p:stCondLst>
                              <p:cond delay="500"/>
                            </p:stCondLst>
                            <p:childTnLst>
                              <p:par>
                                <p:cTn id="12" presetID="47" presetClass="entr" presetSubtype="0" fill="hold" nodeType="afterEffect">
                                  <p:stCondLst>
                                    <p:cond delay="0"/>
                                  </p:stCondLst>
                                  <p:childTnLst>
                                    <p:set>
                                      <p:cBhvr>
                                        <p:cTn id="13" dur="1" fill="hold">
                                          <p:stCondLst>
                                            <p:cond delay="0"/>
                                          </p:stCondLst>
                                        </p:cTn>
                                        <p:tgtEl>
                                          <p:spTgt spid="103"/>
                                        </p:tgtEl>
                                        <p:attrNameLst>
                                          <p:attrName>style.visibility</p:attrName>
                                        </p:attrNameLst>
                                      </p:cBhvr>
                                      <p:to>
                                        <p:strVal val="visible"/>
                                      </p:to>
                                    </p:set>
                                    <p:animEffect transition="in" filter="fade">
                                      <p:cBhvr>
                                        <p:cTn id="14" dur="1000"/>
                                        <p:tgtEl>
                                          <p:spTgt spid="103"/>
                                        </p:tgtEl>
                                      </p:cBhvr>
                                    </p:animEffect>
                                    <p:anim calcmode="lin" valueType="num">
                                      <p:cBhvr>
                                        <p:cTn id="15" dur="1000" fill="hold"/>
                                        <p:tgtEl>
                                          <p:spTgt spid="103"/>
                                        </p:tgtEl>
                                        <p:attrNameLst>
                                          <p:attrName>ppt_x</p:attrName>
                                        </p:attrNameLst>
                                      </p:cBhvr>
                                      <p:tavLst>
                                        <p:tav tm="0">
                                          <p:val>
                                            <p:strVal val="#ppt_x"/>
                                          </p:val>
                                        </p:tav>
                                        <p:tav tm="100000">
                                          <p:val>
                                            <p:strVal val="#ppt_x"/>
                                          </p:val>
                                        </p:tav>
                                      </p:tavLst>
                                    </p:anim>
                                    <p:anim calcmode="lin" valueType="num">
                                      <p:cBhvr>
                                        <p:cTn id="16" dur="1000" fill="hold"/>
                                        <p:tgtEl>
                                          <p:spTgt spid="103"/>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1000"/>
                                        <p:tgtEl>
                                          <p:spTgt spid="44"/>
                                        </p:tgtEl>
                                      </p:cBhvr>
                                    </p:animEffect>
                                    <p:anim calcmode="lin" valueType="num">
                                      <p:cBhvr>
                                        <p:cTn id="20" dur="1000" fill="hold"/>
                                        <p:tgtEl>
                                          <p:spTgt spid="44"/>
                                        </p:tgtEl>
                                        <p:attrNameLst>
                                          <p:attrName>ppt_x</p:attrName>
                                        </p:attrNameLst>
                                      </p:cBhvr>
                                      <p:tavLst>
                                        <p:tav tm="0">
                                          <p:val>
                                            <p:strVal val="#ppt_x"/>
                                          </p:val>
                                        </p:tav>
                                        <p:tav tm="100000">
                                          <p:val>
                                            <p:strVal val="#ppt_x"/>
                                          </p:val>
                                        </p:tav>
                                      </p:tavLst>
                                    </p:anim>
                                    <p:anim calcmode="lin" valueType="num">
                                      <p:cBhvr>
                                        <p:cTn id="21" dur="1000" fill="hold"/>
                                        <p:tgtEl>
                                          <p:spTgt spid="4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12" presetClass="entr" presetSubtype="4" fill="hold" nodeType="after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p:tgtEl>
                                          <p:spTgt spid="45"/>
                                        </p:tgtEl>
                                        <p:attrNameLst>
                                          <p:attrName>ppt_y</p:attrName>
                                        </p:attrNameLst>
                                      </p:cBhvr>
                                      <p:tavLst>
                                        <p:tav tm="0">
                                          <p:val>
                                            <p:strVal val="#ppt_y+#ppt_h*1.125000"/>
                                          </p:val>
                                        </p:tav>
                                        <p:tav tm="100000">
                                          <p:val>
                                            <p:strVal val="#ppt_y"/>
                                          </p:val>
                                        </p:tav>
                                      </p:tavLst>
                                    </p:anim>
                                    <p:animEffect transition="in" filter="wipe(up)">
                                      <p:cBhvr>
                                        <p:cTn id="26" dur="500"/>
                                        <p:tgtEl>
                                          <p:spTgt spid="45"/>
                                        </p:tgtEl>
                                      </p:cBhvr>
                                    </p:animEffect>
                                  </p:childTnLst>
                                </p:cTn>
                              </p:par>
                            </p:childTnLst>
                          </p:cTn>
                        </p:par>
                        <p:par>
                          <p:cTn id="27" fill="hold">
                            <p:stCondLst>
                              <p:cond delay="2000"/>
                            </p:stCondLst>
                            <p:childTnLst>
                              <p:par>
                                <p:cTn id="28" presetID="12" presetClass="entr" presetSubtype="4" fill="hold" nodeType="afterEffect">
                                  <p:stCondLst>
                                    <p:cond delay="0"/>
                                  </p:stCondLst>
                                  <p:childTnLst>
                                    <p:set>
                                      <p:cBhvr>
                                        <p:cTn id="29" dur="1" fill="hold">
                                          <p:stCondLst>
                                            <p:cond delay="0"/>
                                          </p:stCondLst>
                                        </p:cTn>
                                        <p:tgtEl>
                                          <p:spTgt spid="46"/>
                                        </p:tgtEl>
                                        <p:attrNameLst>
                                          <p:attrName>style.visibility</p:attrName>
                                        </p:attrNameLst>
                                      </p:cBhvr>
                                      <p:to>
                                        <p:strVal val="visible"/>
                                      </p:to>
                                    </p:set>
                                    <p:anim calcmode="lin" valueType="num">
                                      <p:cBhvr additive="base">
                                        <p:cTn id="30" dur="500"/>
                                        <p:tgtEl>
                                          <p:spTgt spid="46"/>
                                        </p:tgtEl>
                                        <p:attrNameLst>
                                          <p:attrName>ppt_y</p:attrName>
                                        </p:attrNameLst>
                                      </p:cBhvr>
                                      <p:tavLst>
                                        <p:tav tm="0">
                                          <p:val>
                                            <p:strVal val="#ppt_y+#ppt_h*1.125000"/>
                                          </p:val>
                                        </p:tav>
                                        <p:tav tm="100000">
                                          <p:val>
                                            <p:strVal val="#ppt_y"/>
                                          </p:val>
                                        </p:tav>
                                      </p:tavLst>
                                    </p:anim>
                                    <p:animEffect transition="in" filter="wipe(up)">
                                      <p:cBhvr>
                                        <p:cTn id="31" dur="500"/>
                                        <p:tgtEl>
                                          <p:spTgt spid="46"/>
                                        </p:tgtEl>
                                      </p:cBhvr>
                                    </p:animEffect>
                                  </p:childTnLst>
                                </p:cTn>
                              </p:par>
                            </p:childTnLst>
                          </p:cTn>
                        </p:par>
                        <p:par>
                          <p:cTn id="32" fill="hold">
                            <p:stCondLst>
                              <p:cond delay="2500"/>
                            </p:stCondLst>
                            <p:childTnLst>
                              <p:par>
                                <p:cTn id="33" presetID="12" presetClass="entr" presetSubtype="4" fill="hold" nodeType="afterEffect">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500"/>
                                        <p:tgtEl>
                                          <p:spTgt spid="47"/>
                                        </p:tgtEl>
                                        <p:attrNameLst>
                                          <p:attrName>ppt_y</p:attrName>
                                        </p:attrNameLst>
                                      </p:cBhvr>
                                      <p:tavLst>
                                        <p:tav tm="0">
                                          <p:val>
                                            <p:strVal val="#ppt_y+#ppt_h*1.125000"/>
                                          </p:val>
                                        </p:tav>
                                        <p:tav tm="100000">
                                          <p:val>
                                            <p:strVal val="#ppt_y"/>
                                          </p:val>
                                        </p:tav>
                                      </p:tavLst>
                                    </p:anim>
                                    <p:animEffect transition="in" filter="wipe(up)">
                                      <p:cBhvr>
                                        <p:cTn id="36" dur="500"/>
                                        <p:tgtEl>
                                          <p:spTgt spid="47"/>
                                        </p:tgtEl>
                                      </p:cBhvr>
                                    </p:animEffect>
                                  </p:childTnLst>
                                </p:cTn>
                              </p:par>
                            </p:childTnLst>
                          </p:cTn>
                        </p:par>
                        <p:par>
                          <p:cTn id="37" fill="hold">
                            <p:stCondLst>
                              <p:cond delay="3000"/>
                            </p:stCondLst>
                            <p:childTnLst>
                              <p:par>
                                <p:cTn id="38" presetID="12" presetClass="entr" presetSubtype="4" fill="hold" nodeType="afterEffect">
                                  <p:stCondLst>
                                    <p:cond delay="0"/>
                                  </p:stCondLst>
                                  <p:childTnLst>
                                    <p:set>
                                      <p:cBhvr>
                                        <p:cTn id="39" dur="1" fill="hold">
                                          <p:stCondLst>
                                            <p:cond delay="0"/>
                                          </p:stCondLst>
                                        </p:cTn>
                                        <p:tgtEl>
                                          <p:spTgt spid="48"/>
                                        </p:tgtEl>
                                        <p:attrNameLst>
                                          <p:attrName>style.visibility</p:attrName>
                                        </p:attrNameLst>
                                      </p:cBhvr>
                                      <p:to>
                                        <p:strVal val="visible"/>
                                      </p:to>
                                    </p:set>
                                    <p:anim calcmode="lin" valueType="num">
                                      <p:cBhvr additive="base">
                                        <p:cTn id="40" dur="500"/>
                                        <p:tgtEl>
                                          <p:spTgt spid="48"/>
                                        </p:tgtEl>
                                        <p:attrNameLst>
                                          <p:attrName>ppt_y</p:attrName>
                                        </p:attrNameLst>
                                      </p:cBhvr>
                                      <p:tavLst>
                                        <p:tav tm="0">
                                          <p:val>
                                            <p:strVal val="#ppt_y+#ppt_h*1.125000"/>
                                          </p:val>
                                        </p:tav>
                                        <p:tav tm="100000">
                                          <p:val>
                                            <p:strVal val="#ppt_y"/>
                                          </p:val>
                                        </p:tav>
                                      </p:tavLst>
                                    </p:anim>
                                    <p:animEffect transition="in" filter="wipe(up)">
                                      <p:cBhvr>
                                        <p:cTn id="41" dur="500"/>
                                        <p:tgtEl>
                                          <p:spTgt spid="48"/>
                                        </p:tgtEl>
                                      </p:cBhvr>
                                    </p:animEffect>
                                  </p:childTnLst>
                                </p:cTn>
                              </p:par>
                            </p:childTnLst>
                          </p:cTn>
                        </p:par>
                        <p:par>
                          <p:cTn id="42" fill="hold">
                            <p:stCondLst>
                              <p:cond delay="3500"/>
                            </p:stCondLst>
                            <p:childTnLst>
                              <p:par>
                                <p:cTn id="43" presetID="12" presetClass="entr" presetSubtype="4" fill="hold" nodeType="afterEffect">
                                  <p:stCondLst>
                                    <p:cond delay="0"/>
                                  </p:stCondLst>
                                  <p:childTnLst>
                                    <p:set>
                                      <p:cBhvr>
                                        <p:cTn id="44" dur="1" fill="hold">
                                          <p:stCondLst>
                                            <p:cond delay="0"/>
                                          </p:stCondLst>
                                        </p:cTn>
                                        <p:tgtEl>
                                          <p:spTgt spid="49"/>
                                        </p:tgtEl>
                                        <p:attrNameLst>
                                          <p:attrName>style.visibility</p:attrName>
                                        </p:attrNameLst>
                                      </p:cBhvr>
                                      <p:to>
                                        <p:strVal val="visible"/>
                                      </p:to>
                                    </p:set>
                                    <p:anim calcmode="lin" valueType="num">
                                      <p:cBhvr additive="base">
                                        <p:cTn id="45" dur="500"/>
                                        <p:tgtEl>
                                          <p:spTgt spid="49"/>
                                        </p:tgtEl>
                                        <p:attrNameLst>
                                          <p:attrName>ppt_y</p:attrName>
                                        </p:attrNameLst>
                                      </p:cBhvr>
                                      <p:tavLst>
                                        <p:tav tm="0">
                                          <p:val>
                                            <p:strVal val="#ppt_y+#ppt_h*1.125000"/>
                                          </p:val>
                                        </p:tav>
                                        <p:tav tm="100000">
                                          <p:val>
                                            <p:strVal val="#ppt_y"/>
                                          </p:val>
                                        </p:tav>
                                      </p:tavLst>
                                    </p:anim>
                                    <p:animEffect transition="in" filter="wipe(up)">
                                      <p:cBhvr>
                                        <p:cTn id="46" dur="500"/>
                                        <p:tgtEl>
                                          <p:spTgt spid="49"/>
                                        </p:tgtEl>
                                      </p:cBhvr>
                                    </p:animEffect>
                                  </p:childTnLst>
                                </p:cTn>
                              </p:par>
                            </p:childTnLst>
                          </p:cTn>
                        </p:par>
                        <p:par>
                          <p:cTn id="47" fill="hold">
                            <p:stCondLst>
                              <p:cond delay="4000"/>
                            </p:stCondLst>
                            <p:childTnLst>
                              <p:par>
                                <p:cTn id="48" presetID="12" presetClass="entr" presetSubtype="4" fill="hold" nodeType="afterEffect">
                                  <p:stCondLst>
                                    <p:cond delay="0"/>
                                  </p:stCondLst>
                                  <p:childTnLst>
                                    <p:set>
                                      <p:cBhvr>
                                        <p:cTn id="49" dur="1" fill="hold">
                                          <p:stCondLst>
                                            <p:cond delay="0"/>
                                          </p:stCondLst>
                                        </p:cTn>
                                        <p:tgtEl>
                                          <p:spTgt spid="50"/>
                                        </p:tgtEl>
                                        <p:attrNameLst>
                                          <p:attrName>style.visibility</p:attrName>
                                        </p:attrNameLst>
                                      </p:cBhvr>
                                      <p:to>
                                        <p:strVal val="visible"/>
                                      </p:to>
                                    </p:set>
                                    <p:anim calcmode="lin" valueType="num">
                                      <p:cBhvr additive="base">
                                        <p:cTn id="50" dur="500"/>
                                        <p:tgtEl>
                                          <p:spTgt spid="50"/>
                                        </p:tgtEl>
                                        <p:attrNameLst>
                                          <p:attrName>ppt_y</p:attrName>
                                        </p:attrNameLst>
                                      </p:cBhvr>
                                      <p:tavLst>
                                        <p:tav tm="0">
                                          <p:val>
                                            <p:strVal val="#ppt_y+#ppt_h*1.125000"/>
                                          </p:val>
                                        </p:tav>
                                        <p:tav tm="100000">
                                          <p:val>
                                            <p:strVal val="#ppt_y"/>
                                          </p:val>
                                        </p:tav>
                                      </p:tavLst>
                                    </p:anim>
                                    <p:animEffect transition="in" filter="wipe(up)">
                                      <p:cBhvr>
                                        <p:cTn id="51" dur="500"/>
                                        <p:tgtEl>
                                          <p:spTgt spid="50"/>
                                        </p:tgtEl>
                                      </p:cBhvr>
                                    </p:animEffect>
                                  </p:childTnLst>
                                </p:cTn>
                              </p:par>
                            </p:childTnLst>
                          </p:cTn>
                        </p:par>
                        <p:par>
                          <p:cTn id="52" fill="hold">
                            <p:stCondLst>
                              <p:cond delay="4500"/>
                            </p:stCondLst>
                            <p:childTnLst>
                              <p:par>
                                <p:cTn id="53" presetID="12" presetClass="entr" presetSubtype="4" fill="hold" nodeType="afterEffect">
                                  <p:stCondLst>
                                    <p:cond delay="0"/>
                                  </p:stCondLst>
                                  <p:childTnLst>
                                    <p:set>
                                      <p:cBhvr>
                                        <p:cTn id="54" dur="1" fill="hold">
                                          <p:stCondLst>
                                            <p:cond delay="0"/>
                                          </p:stCondLst>
                                        </p:cTn>
                                        <p:tgtEl>
                                          <p:spTgt spid="51"/>
                                        </p:tgtEl>
                                        <p:attrNameLst>
                                          <p:attrName>style.visibility</p:attrName>
                                        </p:attrNameLst>
                                      </p:cBhvr>
                                      <p:to>
                                        <p:strVal val="visible"/>
                                      </p:to>
                                    </p:set>
                                    <p:anim calcmode="lin" valueType="num">
                                      <p:cBhvr additive="base">
                                        <p:cTn id="55" dur="500"/>
                                        <p:tgtEl>
                                          <p:spTgt spid="51"/>
                                        </p:tgtEl>
                                        <p:attrNameLst>
                                          <p:attrName>ppt_y</p:attrName>
                                        </p:attrNameLst>
                                      </p:cBhvr>
                                      <p:tavLst>
                                        <p:tav tm="0">
                                          <p:val>
                                            <p:strVal val="#ppt_y+#ppt_h*1.125000"/>
                                          </p:val>
                                        </p:tav>
                                        <p:tav tm="100000">
                                          <p:val>
                                            <p:strVal val="#ppt_y"/>
                                          </p:val>
                                        </p:tav>
                                      </p:tavLst>
                                    </p:anim>
                                    <p:animEffect transition="in" filter="wipe(up)">
                                      <p:cBhvr>
                                        <p:cTn id="56"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rPr>
              <a:t>Ⅳ. 阅读理解</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Ⅳ. 阅读理解（15小题，共45分）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2" name="文本框 1"/>
          <p:cNvSpPr txBox="1"/>
          <p:nvPr/>
        </p:nvSpPr>
        <p:spPr>
          <a:xfrm>
            <a:off x="609600" y="2239963"/>
            <a:ext cx="11126470" cy="3266440"/>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Wang Ping, a photographer and stylist, has “the magic” to turn a dried turnip into a beautiful flower to decorate headdresses.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The 26-year-old, who owns two photography studios, became interested in crafting headdresses in 2020. He found that there weren’t many headwears that fitted properly with the studio’s costumes. As an industrial art major, Wang is skilled at drawing. So he decided to make them on his own.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95910" y="1052152"/>
            <a:ext cx="11276329" cy="891540"/>
          </a:xfrm>
          <a:prstGeom prst="rect">
            <a:avLst/>
          </a:prstGeom>
          <a:noFill/>
        </p:spPr>
        <p:txBody>
          <a:bodyPr wrap="square" rtlCol="0" anchor="t">
            <a:spAutoFit/>
          </a:bodyPr>
          <a:lstStyle/>
          <a:p>
            <a:pPr indent="0" algn="just" fontAlgn="auto">
              <a:lnSpc>
                <a:spcPct val="10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A）阅读下列短文，并做短文后的题目。从四个选项中，选出能回答所提问题或完成所给句子的最佳答案。</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294640" y="616903"/>
            <a:ext cx="11546840" cy="5408295"/>
          </a:xfrm>
          <a:prstGeom prst="rect">
            <a:avLst/>
          </a:prstGeom>
          <a:noFill/>
        </p:spPr>
        <p:txBody>
          <a:bodyPr wrap="square" rtlCol="0" anchor="ctr">
            <a:spAutoFit/>
          </a:bodyPr>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Basically, it takes three steps to craft a headdress. First and foremost, he does a design drawing. Then, he prepares all the materials needed and constructs the framework of the headwear. The last step is to assemble all materials and paint. The basic materials include iron wire, copper sheets, pearl and fabric. Surprisingly, almost all of them are “waste” as they come from disused clothes such as old wedding dresses. He tries his best to design and make the headdresses in an eco-friendly way.</a:t>
            </a:r>
            <a:endParaRPr lang="en-US" altLang="zh-CN" sz="2400" dirty="0">
              <a:solidFill>
                <a:schemeClr val="tx1">
                  <a:lumMod val="75000"/>
                  <a:lumOff val="25000"/>
                </a:schemeClr>
              </a:solidFill>
              <a:latin typeface="Times New Roman" panose="02020603050405020304" charset="0"/>
              <a:cs typeface="Times New Roman" panose="02020603050405020304" charset="0"/>
              <a:sym typeface="+mn-ea"/>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Among all his work, crafting the headdress using dried turnip has been relatively simple as it just only uses several materials. He uses nail polish to prevent the food from being rotten. But he is more passionate about making traditional Chinese phoenix coronets. Making one often takes from one week to up to several months as it uses up to over 30 types of materials. Moreover, the process of assembling is complicated, as he needs to place every item into the right position.</a:t>
            </a:r>
            <a:endParaRPr lang="en-US" altLang="zh-CN" sz="2400" dirty="0">
              <a:solidFill>
                <a:schemeClr val="tx1">
                  <a:lumMod val="75000"/>
                  <a:lumOff val="25000"/>
                </a:schemeClr>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818515" y="1209040"/>
            <a:ext cx="10863580" cy="1863725"/>
          </a:xfrm>
          <a:prstGeom prst="rect">
            <a:avLst/>
          </a:prstGeom>
          <a:noFill/>
        </p:spPr>
        <p:txBody>
          <a:bodyPr wrap="square" rtlCol="0" anchor="ctr">
            <a:spAutoFit/>
          </a:bodyPr>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To present the beauty of Chinese headdress, Wang has also learned how to make ancient clothes. So they can match with each other. “I’ll </a:t>
            </a:r>
            <a:r>
              <a:rPr lang="en-US" altLang="zh-CN" sz="2400" u="sng" dirty="0">
                <a:solidFill>
                  <a:schemeClr val="tx1">
                    <a:lumMod val="75000"/>
                    <a:lumOff val="25000"/>
                  </a:schemeClr>
                </a:solidFill>
                <a:latin typeface="Times New Roman" panose="02020603050405020304" charset="0"/>
                <a:cs typeface="Times New Roman" panose="02020603050405020304" charset="0"/>
                <a:sym typeface="+mn-ea"/>
              </a:rPr>
              <a:t>stick to</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blending traditional Chinese culture and fashionable elements to craft more exquisite headdresses,” Wang said.</a:t>
            </a:r>
            <a:endParaRPr lang="en-US" altLang="zh-CN" sz="2400" dirty="0">
              <a:solidFill>
                <a:schemeClr val="tx1">
                  <a:lumMod val="75000"/>
                  <a:lumOff val="25000"/>
                </a:schemeClr>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894080" y="1016635"/>
            <a:ext cx="1098613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31. What is the second step of crafting a headdress?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Assembling all materials and painting.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Doing a design drawing.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Preparing all the materials and constructing the framework of the headwear.</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Making ancient clothes.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791210" y="1072515"/>
            <a:ext cx="1030605" cy="466090"/>
          </a:xfrm>
          <a:prstGeom prst="rect">
            <a:avLst/>
          </a:prstGeom>
          <a:noFill/>
        </p:spPr>
        <p:txBody>
          <a:bodyPr wrap="square" rtlCol="0">
            <a:noAutofit/>
          </a:bodyPr>
          <a:lstStyle/>
          <a:p>
            <a:pPr algn="ctr"/>
            <a:r>
              <a:rPr lang="en-US" altLang="zh-CN" sz="2800" dirty="0">
                <a:solidFill>
                  <a:srgbClr val="C00000"/>
                </a:solidFill>
                <a:latin typeface="Times New Roman" panose="02020603050405020304" charset="0"/>
                <a:cs typeface="Times New Roman" panose="02020603050405020304" charset="0"/>
              </a:rPr>
              <a:t>C</a:t>
            </a:r>
            <a:endParaRPr lang="en-US" altLang="zh-CN"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94080" y="456247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【解析】细节判断题。根据第三段第三句Then, he prepares all the materials needed and constructs the framework of the headwear可知，这是制作头饰的第二步。故此题正确答案为C。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32. The basic materials used to make headdresses include the following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EXCEPT _________.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iron wire 			B. pearl</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banana peels 		D. fabric</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90295" y="1101090"/>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090295" y="443293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【解析】细节判断题。根据第三段第五句The basic materials include iron wire, copper sheets, pearl, and fabric可知，头饰的基本材料不包括banana peels，故此题正确答案为C。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custDataLst>
              <p:tags r:id="rId1"/>
            </p:custDataLst>
          </p:nvPr>
        </p:nvSpPr>
        <p:spPr>
          <a:xfrm>
            <a:off x="1184275" y="482735"/>
            <a:ext cx="10200005" cy="2932430"/>
          </a:xfrm>
          <a:prstGeom prst="rect">
            <a:avLst/>
          </a:prstGeom>
          <a:noFill/>
        </p:spPr>
        <p:txBody>
          <a:bodyPr wrap="square" rtlCol="0" anchor="t">
            <a:spAutoFit/>
          </a:bodyPr>
          <a:lstStyle/>
          <a:p>
            <a:pPr indent="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     ) 33. Which of the following is NOT true regarding Wang’s making of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   traditional Chinese phoenix coronets?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A. Every item has to be put into the correct position.</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B. More than 30 types of materials are used to make a traditional Chinese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     phoenix coronet.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C. The assembling process is not simple at all.</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D. It always takes at least several months to make one phoenix coronet.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482600"/>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275590" y="3766185"/>
            <a:ext cx="10922635" cy="2959735"/>
          </a:xfrm>
          <a:prstGeom prst="rect">
            <a:avLst/>
          </a:prstGeom>
          <a:noFill/>
        </p:spPr>
        <p:txBody>
          <a:bodyPr wrap="square" rtlCol="0">
            <a:noAutofit/>
          </a:bodyPr>
          <a:p>
            <a:pPr marL="1151890" indent="-11520170" algn="just" fontAlgn="auto">
              <a:lnSpc>
                <a:spcPts val="2800"/>
              </a:lnSpc>
            </a:pPr>
            <a:r>
              <a:rPr sz="2200" dirty="0">
                <a:solidFill>
                  <a:srgbClr val="C00000"/>
                </a:solidFill>
                <a:uFillTx/>
                <a:latin typeface="Times New Roman" panose="02020603050405020304" charset="0"/>
                <a:cs typeface="Times New Roman" panose="02020603050405020304" charset="0"/>
              </a:rPr>
              <a:t>【解析】细节判断题。根据第四段第三至五句But he is more passionate about making traditional Chinese phoenix coronets. Making one often takes from one week to up to several months as it uses up to over 30 types of materials. Moreover, the process of assembling is complicated, as he needs to place every item into the right position可知，A、B、C项均符合文章内容，D项的“制作一顶凤凰花冠至少需要几个月的时间”与原文的Making one often takes from one week to up to several months（制作一个通常需要一个星期到几个月的时间）不符。故此题正确答案为D。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635"/>
            <a:ext cx="10621010"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34. The underlined phrase “stick to” in the last paragraph is closest in meaning 	   to “__________”.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persevere in doing sth. 	B. stop doing sth.</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decide to do sth. 		C. agree to do sth.</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089025" y="4216400"/>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a:t>
            </a:r>
            <a:r>
              <a:rPr sz="2200" dirty="0">
                <a:solidFill>
                  <a:srgbClr val="C00000"/>
                </a:solidFill>
                <a:uFillTx/>
                <a:latin typeface="Times New Roman" panose="02020603050405020304" charset="0"/>
                <a:cs typeface="Times New Roman" panose="02020603050405020304" charset="0"/>
                <a:sym typeface="+mn-ea"/>
              </a:rPr>
              <a:t>猜测词义题。A项persevere in doing sth.意为“坚持做某事”，B项stop doing sth.意为“停止做某事”，C项decide to do sth.意为“决定做某事”，D项agree to do sth.意为“同意做某事”。根据该句句意“我会坚持将中国传统文化与时尚元素融合，打造更精致的头饰”，可知stick to意为“坚持”，与A项同义，故A项是正确选项。</a:t>
            </a:r>
            <a:endParaRPr sz="2200" dirty="0">
              <a:solidFill>
                <a:srgbClr val="C00000"/>
              </a:solidFill>
              <a:uFillTx/>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588645" y="463550"/>
            <a:ext cx="10683240" cy="3338195"/>
          </a:xfrm>
          <a:prstGeom prst="rect">
            <a:avLst/>
          </a:prstGeom>
          <a:noFill/>
        </p:spPr>
        <p:txBody>
          <a:bodyPr wrap="square" rtlCol="0" anchor="t">
            <a:spAutoFit/>
          </a:bodyPr>
          <a:lstStyle/>
          <a:p>
            <a:pPr indent="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     )  35. We can make the following inferences EXCEPT that __________.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A. Wang will most probably craft less headdress using dried turnip than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      traditional Chinese phoenix coronets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B. a lot of the “waste” material will most probably be used to make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     headdresses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C. Wang will most probably stop making headdresses in an eco-friendly way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D. Wang will most probably continue to adopt not only fashionable elements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      but also traditional Chinese culture to craft headdresses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509270" y="54800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588645" y="3983355"/>
            <a:ext cx="10789285" cy="2529205"/>
          </a:xfrm>
          <a:prstGeom prst="rect">
            <a:avLst/>
          </a:prstGeom>
          <a:noFill/>
        </p:spPr>
        <p:txBody>
          <a:bodyPr wrap="square" rtlCol="0">
            <a:noAutofit/>
          </a:bodyPr>
          <a:p>
            <a:pPr marL="1151890" indent="-11520170" algn="just" fontAlgn="auto">
              <a:lnSpc>
                <a:spcPts val="2800"/>
              </a:lnSpc>
            </a:pPr>
            <a:r>
              <a:rPr sz="2200" dirty="0">
                <a:solidFill>
                  <a:srgbClr val="C00000"/>
                </a:solidFill>
                <a:uFillTx/>
                <a:latin typeface="Times New Roman" panose="02020603050405020304" charset="0"/>
                <a:cs typeface="Times New Roman" panose="02020603050405020304" charset="0"/>
              </a:rPr>
              <a:t>【解析】推理判断题。A项与第四段第三句But he is more passionate about making traditional Chinese phoenix coronets相符。B项与第三段第六句Surprisingly, almost all of them are “waste” as they come from disused clothes such as old wedding dresses相符。D项与最后一段第三句I’ll stick to blending traditional Chinese culture and fashionable elements to</a:t>
            </a:r>
            <a:r>
              <a:rPr lang="en-US" sz="2200" dirty="0">
                <a:solidFill>
                  <a:srgbClr val="C00000"/>
                </a:solidFill>
                <a:uFillTx/>
                <a:latin typeface="Times New Roman" panose="02020603050405020304" charset="0"/>
                <a:cs typeface="Times New Roman" panose="02020603050405020304" charset="0"/>
              </a:rPr>
              <a:t> craft more exquisite headdresses相符。C项与第三段最后一句He tries his best to design and make the headdresses in an environmentally friendly way不符。故此题正确答案为C。</a:t>
            </a:r>
            <a:endParaRPr lang="en-US"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04825" y="991870"/>
            <a:ext cx="11238865" cy="4218305"/>
          </a:xfrm>
          <a:prstGeom prst="rect">
            <a:avLst/>
          </a:prstGeom>
          <a:noFill/>
        </p:spPr>
        <p:txBody>
          <a:bodyPr wrap="square" rtlCol="0" anchor="ctr">
            <a:spAutoFit/>
          </a:bodyPr>
          <a:lstStyle/>
          <a:p>
            <a:pPr algn="ctr">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Yuan Longping, the top rice scientist, dubbed the “father of hybrid rice”, was born in 1930 in Beijing. He was raised in an era of war and famine and he witnessed the despair of people who lost the land they lived on. So when he applied for university, he decided to study agriculture. But his parents worried that such work would be tough and exhausting. However, Yuan said, “Having enough food is people’s utmost priority.”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Yuan set out to solve the problem. He began researching hybrid rice in 1964 and succeeded in cultivating the world’s first high-yielding hybrid rice strain in 1973. He continued to work in this field and made new breakthroughs. In 2017, the average output of hybrid rice per hectare in China reached 7.5 tons, while globally it was 4.61 tons.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0" name="文本框 19"/>
          <p:cNvSpPr txBox="1"/>
          <p:nvPr/>
        </p:nvSpPr>
        <p:spPr>
          <a:xfrm>
            <a:off x="4011930" y="2163445"/>
            <a:ext cx="4166870" cy="1088390"/>
          </a:xfrm>
          <a:prstGeom prst="rect">
            <a:avLst/>
          </a:prstGeom>
          <a:noFill/>
        </p:spPr>
        <p:txBody>
          <a:bodyPr wrap="square" rtlCol="0" anchor="ctr">
            <a:spAutoFit/>
          </a:bodyPr>
          <a:lstStyle/>
          <a:p>
            <a:pPr algn="dist">
              <a:lnSpc>
                <a:spcPct val="120000"/>
              </a:lnSpc>
            </a:pPr>
            <a:r>
              <a:rPr lang="en-US" sz="5400" b="1" spc="300" dirty="0">
                <a:latin typeface="+mj-ea"/>
                <a:ea typeface="+mj-ea"/>
              </a:rPr>
              <a:t>I. </a:t>
            </a:r>
            <a:r>
              <a:rPr lang="zh-CN" altLang="en-US" sz="5400" b="1" spc="300" dirty="0">
                <a:latin typeface="+mj-ea"/>
                <a:ea typeface="+mj-ea"/>
              </a:rPr>
              <a:t>补全对话</a:t>
            </a:r>
            <a:endParaRPr lang="zh-CN" altLang="en-US"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barn(inVertical)">
                                      <p:cBhvr>
                                        <p:cTn id="10" dur="500"/>
                                        <p:tgtEl>
                                          <p:spTgt spid="20"/>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77215" y="1313180"/>
            <a:ext cx="10938510" cy="3192780"/>
          </a:xfrm>
          <a:prstGeom prst="rect">
            <a:avLst/>
          </a:prstGeom>
          <a:noFill/>
        </p:spPr>
        <p:txBody>
          <a:bodyPr wrap="square" rtlCol="0" anchor="ctr">
            <a:spAutoFit/>
          </a:bodyPr>
          <a:lstStyle/>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More importantly, he was selfless and shared his research to benefit people globally. To date, his hybrid rice strain has been planted in large areas in India, Bangladesh, Indonesia, Vietnam, the US and Brazil.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Yuan was incredibly humble, never seeking fame or adulation, focusing only on hard work and results that could help </a:t>
            </a:r>
            <a:r>
              <a:rPr lang="en-US" altLang="zh-CN" sz="2400" u="sng" dirty="0">
                <a:solidFill>
                  <a:schemeClr val="tx1">
                    <a:lumMod val="75000"/>
                    <a:lumOff val="25000"/>
                  </a:schemeClr>
                </a:solidFill>
                <a:latin typeface="Times New Roman" panose="02020603050405020304" charset="0"/>
                <a:cs typeface="Times New Roman" panose="02020603050405020304" charset="0"/>
              </a:rPr>
              <a:t>eradicate</a:t>
            </a:r>
            <a:r>
              <a:rPr lang="en-US" altLang="zh-CN" sz="2400" dirty="0">
                <a:solidFill>
                  <a:schemeClr val="tx1">
                    <a:lumMod val="75000"/>
                    <a:lumOff val="25000"/>
                  </a:schemeClr>
                </a:solidFill>
                <a:latin typeface="Times New Roman" panose="02020603050405020304" charset="0"/>
                <a:cs typeface="Times New Roman" panose="02020603050405020304" charset="0"/>
              </a:rPr>
              <a:t> poverty and lift people out of hunger.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Yuan passed away in 2021 at the age of 91, but his legacy and his mission to end hunger lives on.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36. Why was Yuan Longping determined to study agriculture?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He could understand the despair of people who lost land and he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believed that having enough food was very important to people.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His parents were not worried that agricultural work was tough.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His parents supported his decision to study agriculture.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His decision to study agriculture was made on a sudden impulse.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547370" y="4114165"/>
            <a:ext cx="10650855"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【解析】细节判断题。根据第一段第二句He was raised in an era of war and famine and he witnessed the despair of people who lost the land they lived on（他生长在一个战争和饥荒的时代，他目睹了人们失去土地家园的绝望）和第一段最后一句Yuan said, “Having enough food is people’s utmost priority”（袁说：“吃饭是天下第一桩大事”）可知，A项符合句意。故此题正确答案为A。</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37. The average output of hybrid rice per hectare in China in 2017 is 	__________ than that of the world.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7.5 tons higher 		B. 2.89 tons lower</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2.89 tons higher 	D. 4.61 tons lower</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3974465"/>
            <a:ext cx="10013950" cy="2340610"/>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【解析】细节判断题。根据第二段最后一句In 2017, the average output of hybrid rice per hectare in China reached 7.5 tons, while globally it was 4.61 tons可知，2017年中国杂交水稻的平均亩产量是7.5吨，而全球杂交水稻的平均亩产量是4.61吨，由此可知中国杂交水稻的平均亩产量比全球杂交水稻的平均亩产量高2.89吨，因此C项是正确答案。</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996315" y="628785"/>
            <a:ext cx="10200005" cy="2676525"/>
          </a:xfrm>
          <a:prstGeom prst="rect">
            <a:avLst/>
          </a:prstGeom>
          <a:noFill/>
        </p:spPr>
        <p:txBody>
          <a:bodyPr wrap="square" rtlCol="0" anchor="t">
            <a:spAutoFit/>
          </a:bodyPr>
          <a:lstStyle/>
          <a:p>
            <a:pPr indent="0" algn="just" fontAlgn="auto">
              <a:lnSpc>
                <a:spcPct val="100000"/>
              </a:lnSpc>
            </a:pPr>
            <a:r>
              <a:rPr lang="en-US" altLang="zh-CN" sz="2400" dirty="0">
                <a:latin typeface="Times New Roman" panose="02020603050405020304" charset="0"/>
                <a:ea typeface="宋体" panose="02010600030101010101" pitchFamily="2" charset="-122"/>
                <a:cs typeface="Times New Roman" panose="02020603050405020304" charset="0"/>
              </a:rPr>
              <a:t>(     ) 38. Which of the following is true?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00000"/>
              </a:lnSpc>
            </a:pPr>
            <a:r>
              <a:rPr lang="en-US" altLang="zh-CN" sz="2400" dirty="0">
                <a:latin typeface="Times New Roman" panose="02020603050405020304" charset="0"/>
                <a:ea typeface="宋体" panose="02010600030101010101" pitchFamily="2" charset="-122"/>
                <a:cs typeface="Times New Roman" panose="02020603050405020304" charset="0"/>
              </a:rPr>
              <a:t>A. Yuan was so selfish that he didn’t share his research.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00000"/>
              </a:lnSpc>
            </a:pPr>
            <a:r>
              <a:rPr lang="en-US" altLang="zh-CN" sz="2400" dirty="0">
                <a:latin typeface="Times New Roman" panose="02020603050405020304" charset="0"/>
                <a:ea typeface="宋体" panose="02010600030101010101" pitchFamily="2" charset="-122"/>
                <a:cs typeface="Times New Roman" panose="02020603050405020304" charset="0"/>
              </a:rPr>
              <a:t>B. Yuan devoted himself to the cultivation of hybrid rice.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00000"/>
              </a:lnSpc>
            </a:pPr>
            <a:r>
              <a:rPr lang="en-US" altLang="zh-CN" sz="2400" dirty="0">
                <a:latin typeface="Times New Roman" panose="02020603050405020304" charset="0"/>
                <a:ea typeface="宋体" panose="02010600030101010101" pitchFamily="2" charset="-122"/>
                <a:cs typeface="Times New Roman" panose="02020603050405020304" charset="0"/>
              </a:rPr>
              <a:t>C. The world’s first high-yielding hybrid rice strain was successfully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00000"/>
              </a:lnSpc>
            </a:pPr>
            <a:r>
              <a:rPr lang="en-US" altLang="zh-CN" sz="2400" dirty="0">
                <a:latin typeface="Times New Roman" panose="02020603050405020304" charset="0"/>
                <a:ea typeface="宋体" panose="02010600030101010101" pitchFamily="2" charset="-122"/>
                <a:cs typeface="Times New Roman" panose="02020603050405020304" charset="0"/>
              </a:rPr>
              <a:t>     cultivated in 1964.</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00000"/>
              </a:lnSpc>
            </a:pPr>
            <a:r>
              <a:rPr lang="en-US" altLang="zh-CN" sz="2400" dirty="0">
                <a:latin typeface="Times New Roman" panose="02020603050405020304" charset="0"/>
                <a:ea typeface="宋体" panose="02010600030101010101" pitchFamily="2" charset="-122"/>
                <a:cs typeface="Times New Roman" panose="02020603050405020304" charset="0"/>
              </a:rPr>
              <a:t>D. It didn’t take a lot of time and effort to make breakthroughs in the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00000"/>
              </a:lnSpc>
            </a:pPr>
            <a:r>
              <a:rPr lang="en-US" altLang="zh-CN" sz="2400" dirty="0">
                <a:latin typeface="Times New Roman" panose="02020603050405020304" charset="0"/>
                <a:ea typeface="宋体" panose="02010600030101010101" pitchFamily="2" charset="-122"/>
                <a:cs typeface="Times New Roman" panose="02020603050405020304" charset="0"/>
              </a:rPr>
              <a:t>     hybrid rice.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96315" y="628650"/>
            <a:ext cx="82486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46050" y="3429000"/>
            <a:ext cx="11680825" cy="1544955"/>
          </a:xfrm>
          <a:prstGeom prst="rect">
            <a:avLst/>
          </a:prstGeom>
          <a:noFill/>
        </p:spPr>
        <p:txBody>
          <a:bodyPr wrap="square" rtlCol="0">
            <a:noAutofit/>
          </a:bodyPr>
          <a:p>
            <a:pPr marL="1151890" indent="-11520170" algn="just" fontAlgn="auto">
              <a:lnSpc>
                <a:spcPts val="2800"/>
              </a:lnSpc>
            </a:pPr>
            <a:r>
              <a:rPr sz="2200" dirty="0">
                <a:solidFill>
                  <a:srgbClr val="C00000"/>
                </a:solidFill>
                <a:uFillTx/>
                <a:latin typeface="Times New Roman" panose="02020603050405020304" charset="0"/>
                <a:cs typeface="Times New Roman" panose="02020603050405020304" charset="0"/>
              </a:rPr>
              <a:t>【解析】细节判断题。A项与第三段第一句he was selfless and shared his research to benefit people globally不符。C项与第二段第二句He began researching hybrid rice in 1964 and succeeded in cultivating the world’s first high-yielding hybrid rice strain in 1973不符。D项与第四段Yuan was incredibly humble, never seeking fame or adulation, focusing only on hard work and results that could help eradicate poverty and lift people out of hunger不符。B项与第四段中的Yuan was incredibly humble, never seeking fame or adulation, focusing only on hard work and results that could help eradicate poverty and lift people out of hunger相符，故此题正确答案为B。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456825"/>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39. What does the underlined word “eradicate” in Paragraph 4 mean?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Getting rid of. 		B. Remaining.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Keeping. 			D. Increasing.</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84275" y="1550035"/>
            <a:ext cx="656590" cy="372745"/>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089025" y="453580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【解析】猜测词义题。A项get rid of意为“除掉”，B项remain意为“保留”，C项keep意为“保持”，D项increase意为“增加”。由and后面的lift people out of hunger（帮助人们摆脱饥饿），可猜测前面相应的是“消除贫困”，eradicate意为“消除”。故此题正确答案为A。</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472440" y="1183005"/>
            <a:ext cx="11464290"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40. What is the main idea of this passage?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It is mainly about how Yuan Longping devoted his life to the cultivation of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hybrid rice.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It is mainly about Yuan Longping’s everyday life.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It is mainly about Yuan Longping’s family life.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It is mainly about Yuan Longping’s university life.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47015" y="1241425"/>
            <a:ext cx="1134110"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472440" y="4433570"/>
            <a:ext cx="10013950" cy="1602105"/>
          </a:xfrm>
          <a:prstGeom prst="rect">
            <a:avLst/>
          </a:prstGeom>
          <a:noFill/>
        </p:spPr>
        <p:txBody>
          <a:bodyPr wrap="square" rtlCol="0">
            <a:noAutofit/>
          </a:bodyPr>
          <a:p>
            <a:pPr marL="1151890" indent="-11520170" algn="just" fontAlgn="auto">
              <a:lnSpc>
                <a:spcPts val="2800"/>
              </a:lnSpc>
            </a:pPr>
            <a:r>
              <a:rPr sz="2200" dirty="0">
                <a:solidFill>
                  <a:srgbClr val="C00000"/>
                </a:solidFill>
                <a:uFillTx/>
                <a:latin typeface="Times New Roman" panose="02020603050405020304" charset="0"/>
                <a:cs typeface="Times New Roman" panose="02020603050405020304" charset="0"/>
              </a:rPr>
              <a:t>【解析】主旨大意题。A项意为“文章主旨是袁隆平将自己的一生献给杂交水稻的相关事迹”，B项意为“文章主旨是袁隆平的日常生活”，C项意为“文章主旨是袁隆平的家庭生活”，D项意为“文章主旨是袁隆平的大学生活”。B、C、D项都不符合题意，故此题正确答案为A。</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47675" y="987425"/>
            <a:ext cx="11341735" cy="2526665"/>
          </a:xfrm>
          <a:prstGeom prst="rect">
            <a:avLst/>
          </a:prstGeom>
          <a:noFill/>
        </p:spPr>
        <p:txBody>
          <a:bodyPr wrap="square" rtlCol="0" anchor="ctr">
            <a:spAutoFit/>
          </a:bodyPr>
          <a:lstStyle/>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41             </a:t>
            </a:r>
            <a:r>
              <a:rPr lang="en-US" altLang="zh-CN" sz="2400" dirty="0">
                <a:solidFill>
                  <a:schemeClr val="tx1">
                    <a:lumMod val="75000"/>
                    <a:lumOff val="25000"/>
                  </a:schemeClr>
                </a:solidFill>
                <a:latin typeface="Times New Roman" panose="02020603050405020304" charset="0"/>
                <a:cs typeface="Times New Roman" panose="02020603050405020304" charset="0"/>
              </a:rPr>
              <a:t> Quadrant (象限) I is urgent and important. Quadrant II is not urgent but important. Quadrant III is urgent but not important. Quadrant IV is neither important nor urgent.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As quadrant I is not only important, but also urgent, it requires our immediate attention.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We usually call the activities in Quadrant I “crisis” or “problems”. We all have some Quadrant I activities in our lives. But Quadrant I consumes us.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custDataLst>
              <p:tags r:id="rId1"/>
            </p:custDataLst>
          </p:nvPr>
        </p:nvSpPr>
        <p:spPr>
          <a:xfrm>
            <a:off x="351790" y="161290"/>
            <a:ext cx="10923270" cy="570865"/>
          </a:xfrm>
          <a:prstGeom prst="rect">
            <a:avLst/>
          </a:prstGeom>
          <a:noFill/>
        </p:spPr>
        <p:txBody>
          <a:bodyPr wrap="square" rtlCol="0" anchor="t">
            <a:spAutoFit/>
          </a:bodyPr>
          <a:p>
            <a:pPr indent="0" algn="just" fontAlgn="auto">
              <a:lnSpc>
                <a:spcPct val="12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B）阅读下面短文，从短文后的选项中选出可以填入空白处的最佳选项。</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352425" y="3681095"/>
            <a:ext cx="10922635" cy="2306955"/>
          </a:xfrm>
          <a:prstGeom prst="rect">
            <a:avLst/>
          </a:prstGeom>
          <a:solidFill>
            <a:schemeClr val="bg1"/>
          </a:solidFill>
        </p:spPr>
        <p:txBody>
          <a:bodyPr wrap="square" rtlCol="0" anchor="ctr">
            <a:spAutoFit/>
          </a:bodyPr>
          <a:p>
            <a:pPr marL="431800" indent="-457200" algn="l" fontAlgn="auto">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A. like building relationships, long-range planning, exercising, preparation.</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marL="431800" indent="-457200" algn="l" fontAlgn="auto">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B. The best tool is to organize our life on a weekly basis.</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marL="431800" indent="-457200" algn="l" fontAlgn="auto">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C. We also need to stay out of Quadrants III and IV because, urgent or not, they aren</a:t>
            </a:r>
            <a:r>
              <a:rPr lang="en-US" altLang="zh-CN" sz="2400" dirty="0" smtClean="0">
                <a:solidFill>
                  <a:schemeClr val="tx1">
                    <a:lumMod val="75000"/>
                    <a:lumOff val="25000"/>
                  </a:schemeClr>
                </a:solidFill>
                <a:latin typeface="Times New Roman" panose="02020603050405020304" charset="0"/>
                <a:cs typeface="Times New Roman" panose="02020603050405020304" charset="0"/>
              </a:rPr>
              <a:t>’</a:t>
            </a:r>
            <a:r>
              <a:rPr lang="zh-CN" altLang="en-US" sz="2400" dirty="0" smtClean="0">
                <a:solidFill>
                  <a:schemeClr val="tx1">
                    <a:lumMod val="75000"/>
                    <a:lumOff val="25000"/>
                  </a:schemeClr>
                </a:solidFill>
                <a:latin typeface="Times New Roman" panose="02020603050405020304" charset="0"/>
                <a:cs typeface="Times New Roman" panose="02020603050405020304" charset="0"/>
              </a:rPr>
              <a:t>t important.</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marL="431800" indent="-457200" algn="l" fontAlgn="auto">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D. and we will manage our life more effectively.</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marL="431800" indent="-457200" algn="l" fontAlgn="auto">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E. There are four quadrants in the time management matrix.</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p:txBody>
      </p:sp>
      <p:sp>
        <p:nvSpPr>
          <p:cNvPr id="13" name="TextBox 4"/>
          <p:cNvSpPr txBox="1"/>
          <p:nvPr>
            <p:custDataLst>
              <p:tags r:id="rId2"/>
            </p:custDataLst>
          </p:nvPr>
        </p:nvSpPr>
        <p:spPr>
          <a:xfrm>
            <a:off x="1420495" y="987425"/>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E</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3" action="ppaction://hlinksldjump"/>
          </p:cNvPr>
          <p:cNvSpPr txBox="1"/>
          <p:nvPr>
            <p:custDataLst>
              <p:tags r:id="rId4"/>
            </p:custDataLst>
          </p:nvPr>
        </p:nvSpPr>
        <p:spPr>
          <a:xfrm>
            <a:off x="5204458" y="6154971"/>
            <a:ext cx="1219200" cy="558038"/>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230695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41. 【解析】细节推理题。后面的三句Quadrant I is urgent and important. Quadrant II is not urgent but important. Quadrant III is urgent but not important. Quadrant IV is neither important nor urgent（第一象限是紧急且重要的。第二象限并不紧急，但很重要。第三象限紧急但不重要。第四象限既不重要也不紧急）讲述的是四个象限。E项There are four quadrants in the time management matrix意为“在时间管理矩阵中有四个象限”，符合上下文逻辑，为正确答案。</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84175" y="753110"/>
            <a:ext cx="11242040" cy="2526665"/>
          </a:xfrm>
          <a:prstGeom prst="rect">
            <a:avLst/>
          </a:prstGeom>
          <a:noFill/>
        </p:spPr>
        <p:txBody>
          <a:bodyPr wrap="square" rtlCol="0" anchor="ctr">
            <a:spAutoFit/>
          </a:bodyPr>
          <a:lstStyle/>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We need to shrink Quadrant I down to size by spending more time in Quadrant II. </a:t>
            </a:r>
            <a:r>
              <a:rPr sz="2400" u="sng" dirty="0">
                <a:solidFill>
                  <a:schemeClr val="tx1">
                    <a:lumMod val="75000"/>
                    <a:lumOff val="25000"/>
                  </a:schemeClr>
                </a:solidFill>
                <a:latin typeface="Times New Roman" panose="02020603050405020304" charset="0"/>
                <a:cs typeface="Times New Roman" panose="02020603050405020304" charset="0"/>
              </a:rPr>
              <a:t>42</a:t>
            </a:r>
            <a:r>
              <a:rPr lang="en-US" sz="2400" u="sng" dirty="0">
                <a:solidFill>
                  <a:schemeClr val="tx1">
                    <a:lumMod val="75000"/>
                    <a:lumOff val="25000"/>
                  </a:schemeClr>
                </a:solidFill>
                <a:latin typeface="Times New Roman" panose="02020603050405020304" charset="0"/>
                <a:cs typeface="Times New Roman" panose="02020603050405020304" charset="0"/>
              </a:rPr>
              <a:t>_______</a:t>
            </a:r>
            <a:r>
              <a:rPr sz="2400" dirty="0">
                <a:solidFill>
                  <a:schemeClr val="tx1">
                    <a:lumMod val="75000"/>
                    <a:lumOff val="25000"/>
                  </a:schemeClr>
                </a:solidFill>
                <a:latin typeface="Times New Roman" panose="02020603050405020304" charset="0"/>
                <a:cs typeface="Times New Roman" panose="02020603050405020304" charset="0"/>
              </a:rPr>
              <a:t> The only place to get time for Quadrant II is from Quadrants III and IV. To say “yes” to</a:t>
            </a:r>
            <a:r>
              <a:rPr lang="en-US" sz="2400" dirty="0">
                <a:solidFill>
                  <a:schemeClr val="tx1">
                    <a:lumMod val="75000"/>
                    <a:lumOff val="25000"/>
                  </a:schemeClr>
                </a:solidFill>
                <a:latin typeface="Times New Roman" panose="02020603050405020304" charset="0"/>
                <a:cs typeface="Times New Roman" panose="02020603050405020304" charset="0"/>
              </a:rPr>
              <a:t> important Quadrant II priorities, we have to learn to say “no” to Quadrants III and IV.</a:t>
            </a:r>
            <a:endParaRPr lang="en-US"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sz="2400" dirty="0">
                <a:solidFill>
                  <a:schemeClr val="tx1">
                    <a:lumMod val="75000"/>
                    <a:lumOff val="25000"/>
                  </a:schemeClr>
                </a:solidFill>
                <a:latin typeface="Times New Roman" panose="02020603050405020304" charset="0"/>
                <a:cs typeface="Times New Roman" panose="02020603050405020304" charset="0"/>
              </a:rPr>
              <a:t>Quadrant II is the heart of effective personal management. It deals with things that are not urgent, but are important, </a:t>
            </a:r>
            <a:r>
              <a:rPr lang="en-US" sz="2400" u="sng" dirty="0">
                <a:solidFill>
                  <a:schemeClr val="tx1">
                    <a:lumMod val="75000"/>
                    <a:lumOff val="25000"/>
                  </a:schemeClr>
                </a:solidFill>
                <a:latin typeface="Times New Roman" panose="02020603050405020304" charset="0"/>
                <a:cs typeface="Times New Roman" panose="02020603050405020304" charset="0"/>
              </a:rPr>
              <a:t>43_______</a:t>
            </a:r>
            <a:endParaRPr lang="en-US" sz="2400" u="sng"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custDataLst>
              <p:tags r:id="rId2"/>
            </p:custDataLst>
          </p:nvPr>
        </p:nvSpPr>
        <p:spPr>
          <a:xfrm>
            <a:off x="5019673" y="5987966"/>
            <a:ext cx="1219200" cy="558038"/>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3" name="TextBox 4"/>
          <p:cNvSpPr txBox="1"/>
          <p:nvPr>
            <p:custDataLst>
              <p:tags r:id="rId3"/>
            </p:custDataLst>
          </p:nvPr>
        </p:nvSpPr>
        <p:spPr>
          <a:xfrm>
            <a:off x="789940" y="1213485"/>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4"/>
            </p:custDataLst>
          </p:nvPr>
        </p:nvSpPr>
        <p:spPr>
          <a:xfrm>
            <a:off x="4577080" y="2757805"/>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6" name="文本框 5"/>
          <p:cNvSpPr txBox="1"/>
          <p:nvPr>
            <p:custDataLst>
              <p:tags r:id="rId5"/>
            </p:custDataLst>
          </p:nvPr>
        </p:nvSpPr>
        <p:spPr>
          <a:xfrm>
            <a:off x="887095" y="3429000"/>
            <a:ext cx="10527665" cy="2306955"/>
          </a:xfrm>
          <a:prstGeom prst="rect">
            <a:avLst/>
          </a:prstGeom>
          <a:solidFill>
            <a:schemeClr val="bg1"/>
          </a:solidFill>
        </p:spPr>
        <p:txBody>
          <a:bodyPr wrap="square" rtlCol="0" anchor="ctr">
            <a:spAutoFit/>
          </a:bodyPr>
          <a:p>
            <a:pPr marL="431800" indent="-457200" algn="l" fontAlgn="auto">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A. like building relationships, long-range planning, exercising, preparation.</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marL="431800" indent="-457200" algn="l" fontAlgn="auto">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B. The best tool is to organize our life on a weekly basis.</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marL="431800" indent="-457200" algn="l" fontAlgn="auto">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C. We also need to stay out of Quadrants III and IV because, urgent or not, they aren</a:t>
            </a:r>
            <a:r>
              <a:rPr lang="en-US" altLang="zh-CN" sz="2400" dirty="0" smtClean="0">
                <a:solidFill>
                  <a:schemeClr val="tx1">
                    <a:lumMod val="75000"/>
                    <a:lumOff val="25000"/>
                  </a:schemeClr>
                </a:solidFill>
                <a:latin typeface="Times New Roman" panose="02020603050405020304" charset="0"/>
                <a:cs typeface="Times New Roman" panose="02020603050405020304" charset="0"/>
                <a:sym typeface="+mn-ea"/>
              </a:rPr>
              <a:t>’</a:t>
            </a: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t important.</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marL="431800" indent="-457200" algn="l" fontAlgn="auto">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D. and we will manage our life more effectively.</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marL="431800" indent="-457200" algn="l" fontAlgn="auto">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E. There are four quadrants in the time management matrix.</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673100"/>
            <a:ext cx="10854055" cy="430784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42. 【解析】细节推理题。上一句We need to shrink Quadrant I down to size by spending more time in Quadrant II（我们需要在第二象限上花更多的时间来缩小第一象限）中出现关键语We need to，而C项中的We also need to符合上下文逻辑。C项We also need to stay out of Quadrants III and IV because, urgent or not, they aren’t important 意为“我们还需要远离第三象限和第四象限，因为无论是否紧急，它们都不重要”，符合题意，为正确答案。</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43. 【解析】细节推理题。前文It deals with things that are not urgent, but are important讲到第二象限处理的事情并不紧急，但很重要，A项中building relationships, long-range planning,</a:t>
            </a:r>
            <a:r>
              <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exercising, preparation谈到的建立人际关系、长期规划、体育锻炼和做准备属于并不紧急但是很重要的事情，符合上下文，为正确答案。</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251460" y="33020"/>
            <a:ext cx="6214110" cy="530860"/>
          </a:xfrm>
          <a:prstGeom prst="rect">
            <a:avLst/>
          </a:prstGeom>
          <a:noFill/>
        </p:spPr>
        <p:txBody>
          <a:bodyPr wrap="square" rtlCol="0">
            <a:spAutoFit/>
          </a:bodyPr>
          <a:lstStyle/>
          <a:p>
            <a:pPr>
              <a:lnSpc>
                <a:spcPct val="110000"/>
              </a:lnSpc>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Ⅰ. 补全对话（5小题，共10分）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6" name="文本框 5"/>
          <p:cNvSpPr txBox="1"/>
          <p:nvPr/>
        </p:nvSpPr>
        <p:spPr>
          <a:xfrm>
            <a:off x="958850" y="722630"/>
            <a:ext cx="10274300" cy="650875"/>
          </a:xfrm>
          <a:prstGeom prst="rect">
            <a:avLst/>
          </a:prstGeom>
          <a:noFill/>
        </p:spPr>
        <p:txBody>
          <a:bodyPr wrap="square" rtlCol="0" anchor="t">
            <a:spAutoFit/>
          </a:bodyPr>
          <a:lstStyle/>
          <a:p>
            <a:pPr algn="just" fontAlgn="auto">
              <a:lnSpc>
                <a:spcPct val="140000"/>
              </a:lnSpc>
            </a:pPr>
            <a:r>
              <a:rPr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阅读下列简短对话，从A、B、C、D中选出最佳答案，将对话补全。</a:t>
            </a:r>
            <a:r>
              <a:rPr 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 </a:t>
            </a:r>
            <a:endParaRPr lang="en-US"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1"/>
            </p:custDataLst>
          </p:nvPr>
        </p:nvSpPr>
        <p:spPr>
          <a:xfrm>
            <a:off x="1542415" y="1527175"/>
            <a:ext cx="10274300" cy="2009775"/>
          </a:xfrm>
          <a:prstGeom prst="rect">
            <a:avLst/>
          </a:prstGeom>
          <a:noFill/>
        </p:spPr>
        <p:txBody>
          <a:bodyPr wrap="square" rtlCol="0" anchor="t">
            <a:spAutoFit/>
          </a:bodyPr>
          <a:p>
            <a:pPr algn="just" fontAlgn="auto">
              <a:lnSpc>
                <a:spcPct val="130000"/>
              </a:lnSpc>
            </a:pPr>
            <a:r>
              <a:rPr lang="en-US" altLang="zh-CN" sz="2400" dirty="0">
                <a:latin typeface="Times New Roman" panose="02020603050405020304" charset="0"/>
                <a:ea typeface="宋体" panose="02010600030101010101" pitchFamily="2" charset="-122"/>
                <a:cs typeface="Times New Roman" panose="02020603050405020304" charset="0"/>
              </a:rPr>
              <a:t>(      )  1. M: What does he look like?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30000"/>
              </a:lnSpc>
            </a:pPr>
            <a:r>
              <a:rPr lang="en-US" altLang="zh-CN" sz="2400" dirty="0">
                <a:latin typeface="Times New Roman" panose="02020603050405020304" charset="0"/>
                <a:ea typeface="宋体" panose="02010600030101010101" pitchFamily="2" charset="-122"/>
                <a:cs typeface="Times New Roman" panose="02020603050405020304" charset="0"/>
              </a:rPr>
              <a:t>   W: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30000"/>
              </a:lnSpc>
            </a:pPr>
            <a:r>
              <a:rPr lang="en-US" altLang="zh-CN" sz="2400" dirty="0">
                <a:latin typeface="Times New Roman" panose="02020603050405020304" charset="0"/>
                <a:ea typeface="宋体" panose="02010600030101010101" pitchFamily="2" charset="-122"/>
                <a:cs typeface="Times New Roman" panose="02020603050405020304" charset="0"/>
              </a:rPr>
              <a:t>A. He is a fashion designer 			B. He is warm-hearted</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30000"/>
              </a:lnSpc>
            </a:pPr>
            <a:r>
              <a:rPr lang="en-US" altLang="zh-CN" sz="2400" dirty="0">
                <a:latin typeface="Times New Roman" panose="02020603050405020304" charset="0"/>
                <a:ea typeface="宋体" panose="02010600030101010101" pitchFamily="2" charset="-122"/>
                <a:cs typeface="Times New Roman" panose="02020603050405020304" charset="0"/>
              </a:rPr>
              <a:t>C. He is tall and thin 				D. He is persistent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2"/>
            </p:custDataLst>
          </p:nvPr>
        </p:nvSpPr>
        <p:spPr>
          <a:xfrm>
            <a:off x="1418167" y="1663315"/>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custDataLst>
              <p:tags r:id="rId3"/>
            </p:custDataLst>
          </p:nvPr>
        </p:nvSpPr>
        <p:spPr>
          <a:xfrm>
            <a:off x="1018540" y="4500880"/>
            <a:ext cx="10145395" cy="1610995"/>
          </a:xfrm>
          <a:prstGeom prst="rect">
            <a:avLst/>
          </a:prstGeom>
          <a:noFill/>
        </p:spPr>
        <p:txBody>
          <a:bodyPr wrap="square" rtlCol="0">
            <a:noAutofit/>
          </a:bodyPr>
          <a:p>
            <a:pPr marL="1151890" indent="-115189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【解析】根据问句What does he look like（他长什么样子）可以判断说话者在询问外貌，C项“他又高又瘦”符合对话情境。A项“他是时装设计师”，B项“他是个热心肠的人”，D项“他做事坚持不懈”，均不符合句意，因此答案是C。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84175" y="955993"/>
            <a:ext cx="11242040" cy="2120900"/>
          </a:xfrm>
          <a:prstGeom prst="rect">
            <a:avLst/>
          </a:prstGeom>
          <a:noFill/>
        </p:spPr>
        <p:txBody>
          <a:bodyPr wrap="square" rtlCol="0" anchor="ctr">
            <a:spAutoFit/>
          </a:bodyPr>
          <a:lstStyle/>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We need a tool that encourages us, motivates us, and helps us spend the time we need </a:t>
            </a:r>
            <a:endParaRPr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sz="2400" dirty="0">
                <a:solidFill>
                  <a:schemeClr val="tx1">
                    <a:lumMod val="75000"/>
                    <a:lumOff val="25000"/>
                  </a:schemeClr>
                </a:solidFill>
                <a:latin typeface="Times New Roman" panose="02020603050405020304" charset="0"/>
                <a:cs typeface="Times New Roman" panose="02020603050405020304" charset="0"/>
              </a:rPr>
              <a:t>in Quadrant II. </a:t>
            </a:r>
            <a:r>
              <a:rPr sz="2400" u="sng" dirty="0">
                <a:solidFill>
                  <a:schemeClr val="tx1">
                    <a:lumMod val="75000"/>
                    <a:lumOff val="25000"/>
                  </a:schemeClr>
                </a:solidFill>
                <a:latin typeface="Times New Roman" panose="02020603050405020304" charset="0"/>
                <a:cs typeface="Times New Roman" panose="02020603050405020304" charset="0"/>
              </a:rPr>
              <a:t>44</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The key is not to prioritize what’s on our schedule, but to schedule our priorities. </a:t>
            </a:r>
            <a:endParaRPr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sz="2400" dirty="0">
                <a:solidFill>
                  <a:schemeClr val="tx1">
                    <a:lumMod val="75000"/>
                    <a:lumOff val="25000"/>
                  </a:schemeClr>
                </a:solidFill>
                <a:latin typeface="Times New Roman" panose="02020603050405020304" charset="0"/>
                <a:cs typeface="Times New Roman" panose="02020603050405020304" charset="0"/>
              </a:rPr>
              <a:t>As we work to develop a Quadrant II paradigm, we will increase our ability to organize and execute every week of our life around our top priorities, </a:t>
            </a:r>
            <a:r>
              <a:rPr sz="2400" u="sng" dirty="0">
                <a:solidFill>
                  <a:schemeClr val="tx1">
                    <a:lumMod val="75000"/>
                    <a:lumOff val="25000"/>
                  </a:schemeClr>
                </a:solidFill>
                <a:latin typeface="Times New Roman" panose="02020603050405020304" charset="0"/>
                <a:cs typeface="Times New Roman" panose="02020603050405020304" charset="0"/>
              </a:rPr>
              <a:t>45</a:t>
            </a:r>
            <a:r>
              <a:rPr lang="en-US" sz="2400" u="sng" dirty="0">
                <a:solidFill>
                  <a:schemeClr val="tx1">
                    <a:lumMod val="75000"/>
                    <a:lumOff val="25000"/>
                  </a:schemeClr>
                </a:solidFill>
                <a:latin typeface="Times New Roman" panose="02020603050405020304" charset="0"/>
                <a:cs typeface="Times New Roman" panose="02020603050405020304" charset="0"/>
              </a:rPr>
              <a:t>_____</a:t>
            </a:r>
            <a:endParaRPr lang="en-US" sz="2400" u="sng"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custDataLst>
              <p:tags r:id="rId2"/>
            </p:custDataLst>
          </p:nvPr>
        </p:nvSpPr>
        <p:spPr>
          <a:xfrm>
            <a:off x="5019673" y="5987966"/>
            <a:ext cx="1219200" cy="558038"/>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3"/>
            </p:custDataLst>
          </p:nvPr>
        </p:nvSpPr>
        <p:spPr>
          <a:xfrm>
            <a:off x="2947035" y="1351280"/>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文本框 5"/>
          <p:cNvSpPr txBox="1"/>
          <p:nvPr>
            <p:custDataLst>
              <p:tags r:id="rId4"/>
            </p:custDataLst>
          </p:nvPr>
        </p:nvSpPr>
        <p:spPr>
          <a:xfrm>
            <a:off x="537210" y="3346450"/>
            <a:ext cx="10935335" cy="2306955"/>
          </a:xfrm>
          <a:prstGeom prst="rect">
            <a:avLst/>
          </a:prstGeom>
          <a:solidFill>
            <a:schemeClr val="bg1"/>
          </a:solidFill>
        </p:spPr>
        <p:txBody>
          <a:bodyPr wrap="square" rtlCol="0" anchor="ctr">
            <a:spAutoFit/>
          </a:bodyPr>
          <a:p>
            <a:pPr marL="431800" indent="-457200" algn="l" fontAlgn="auto">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A. like building relationships, long-range planning, exercising, preparation.</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marL="431800" indent="-457200" algn="l" fontAlgn="auto">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B. The best tool is to organize our life on a weekly basis.</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marL="431800" indent="-457200" algn="l" fontAlgn="auto">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C. We also need to stay out of Quadrants III and IV because, urgent or not, they aren</a:t>
            </a:r>
            <a:r>
              <a:rPr lang="en-US" altLang="zh-CN" sz="2400" dirty="0" smtClean="0">
                <a:solidFill>
                  <a:schemeClr val="tx1">
                    <a:lumMod val="75000"/>
                    <a:lumOff val="25000"/>
                  </a:schemeClr>
                </a:solidFill>
                <a:latin typeface="Times New Roman" panose="02020603050405020304" charset="0"/>
                <a:cs typeface="Times New Roman" panose="02020603050405020304" charset="0"/>
                <a:sym typeface="+mn-ea"/>
              </a:rPr>
              <a:t>’</a:t>
            </a: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t important.</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marL="431800" indent="-457200" algn="l" fontAlgn="auto">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D. and we will manage our life more effectively.</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marL="431800" indent="-457200" algn="l" fontAlgn="auto">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E. There are four quadrants in the time management matrix.</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p:txBody>
      </p:sp>
      <p:sp>
        <p:nvSpPr>
          <p:cNvPr id="3" name="TextBox 4"/>
          <p:cNvSpPr txBox="1"/>
          <p:nvPr>
            <p:custDataLst>
              <p:tags r:id="rId5"/>
            </p:custDataLst>
          </p:nvPr>
        </p:nvSpPr>
        <p:spPr>
          <a:xfrm>
            <a:off x="9248140" y="2555240"/>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673100"/>
            <a:ext cx="10854055" cy="393827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44. 【解析】细节推理题。根据上一句中的We need a tool（我们需要一个工具），B项中的best tool（最好的工具）符合逻辑。B项The best tool is to organize our life on a weekly basis 意为“最好的工具是以每周为单位来安排我们的生活”，符合上下文，为正确答案。</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45. 【解析】细节推理题。根据上一句As we work to develop a Quadrant II paradigm, we will increase our ability to organize and execute every week of our life around our top priorities（当我们努力建立第二象限范式时，我们将围绕最优先的事项增强我们组织和执行每周生活的能力），D项and we will manage our life more effectively（我们将更有效地管理我们的生活）也是努力建立第二象限范式的必然结果，符合上下文，为正确答案。</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rPr>
              <a:t>Ⅴ. 语法填空</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295910" y="110490"/>
            <a:ext cx="12063730" cy="530860"/>
          </a:xfrm>
          <a:prstGeom prst="rect">
            <a:avLst/>
          </a:prstGeom>
          <a:noFill/>
        </p:spPr>
        <p:txBody>
          <a:bodyPr wrap="square" rtlCol="0">
            <a:spAutoFit/>
          </a:bodyPr>
          <a:lstStyle/>
          <a:p>
            <a:pPr algn="l">
              <a:lnSpc>
                <a:spcPct val="11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Ⅴ. 语法填空（5小题，共15分）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5" name="文本框 4"/>
          <p:cNvSpPr txBox="1"/>
          <p:nvPr/>
        </p:nvSpPr>
        <p:spPr>
          <a:xfrm>
            <a:off x="295910" y="723857"/>
            <a:ext cx="11276329" cy="1050290"/>
          </a:xfrm>
          <a:prstGeom prst="rect">
            <a:avLst/>
          </a:prstGeom>
          <a:noFill/>
        </p:spPr>
        <p:txBody>
          <a:bodyPr wrap="square" rtlCol="0" anchor="t">
            <a:spAutoFit/>
          </a:bodyPr>
          <a:lstStyle/>
          <a:p>
            <a:pPr indent="0" algn="just" fontAlgn="auto">
              <a:lnSpc>
                <a:spcPct val="12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阅读下面短文，按照句子结构的语法性和上下文连贯的要求，在空格处填入一个适当的词或使用括号中词语的正确形式填空。</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436880" y="1774190"/>
            <a:ext cx="11425555" cy="4154170"/>
          </a:xfrm>
          <a:prstGeom prst="rect">
            <a:avLst/>
          </a:prstGeom>
          <a:noFill/>
        </p:spPr>
        <p:txBody>
          <a:bodyPr wrap="square" rtlCol="0" anchor="t">
            <a:spAutoFit/>
          </a:bodyPr>
          <a:lstStyle/>
          <a:p>
            <a:pPr indent="0" algn="just" fontAlgn="auto">
              <a:lnSpc>
                <a:spcPct val="10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At age 22, race driver Zhou Guanyu has already made </a:t>
            </a:r>
            <a:r>
              <a:rPr sz="2400" u="sng" dirty="0">
                <a:latin typeface="Times New Roman" panose="02020603050405020304" charset="0"/>
                <a:ea typeface="宋体" panose="02010600030101010101" pitchFamily="2" charset="-122"/>
                <a:cs typeface="Times New Roman" panose="02020603050405020304" charset="0"/>
              </a:rPr>
              <a:t>46</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(historic) and is showing no signs of slowing down.</a:t>
            </a:r>
            <a:endParaRPr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00000"/>
              </a:lnSpc>
            </a:pPr>
            <a:r>
              <a:rPr sz="2400" dirty="0">
                <a:latin typeface="Times New Roman" panose="02020603050405020304" charset="0"/>
                <a:ea typeface="宋体" panose="02010600030101010101" pitchFamily="2" charset="-122"/>
                <a:cs typeface="Times New Roman" panose="02020603050405020304" charset="0"/>
              </a:rPr>
              <a:t>Alfa Romeo Racing Orlen announced on November 16, 2021 that Zhou would join the team as a race driver for the 2022 season, making him the first-ever Chinese Formula 1 driver.</a:t>
            </a:r>
            <a:endParaRPr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00000"/>
              </a:lnSpc>
            </a:pPr>
            <a:r>
              <a:rPr sz="2400" dirty="0">
                <a:latin typeface="Times New Roman" panose="02020603050405020304" charset="0"/>
                <a:ea typeface="宋体" panose="02010600030101010101" pitchFamily="2" charset="-122"/>
                <a:cs typeface="Times New Roman" panose="02020603050405020304" charset="0"/>
              </a:rPr>
              <a:t>The road to F1 was very </a:t>
            </a:r>
            <a:r>
              <a:rPr sz="2400" u="sng" dirty="0">
                <a:latin typeface="Times New Roman" panose="02020603050405020304" charset="0"/>
                <a:ea typeface="宋体" panose="02010600030101010101" pitchFamily="2" charset="-122"/>
                <a:cs typeface="Times New Roman" panose="02020603050405020304" charset="0"/>
              </a:rPr>
              <a:t>47</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(difficulty). Zhou took up go-karting at age 7. At age 10, he won all eight stops of the Chinese national go-karting championship. A year later, he left Shanghai for the UK to study and continue training. There, he continued </a:t>
            </a:r>
            <a:r>
              <a:rPr sz="2400" u="sng" dirty="0">
                <a:latin typeface="Times New Roman" panose="02020603050405020304" charset="0"/>
                <a:ea typeface="宋体" panose="02010600030101010101" pitchFamily="2" charset="-122"/>
                <a:cs typeface="Times New Roman" panose="02020603050405020304" charset="0"/>
              </a:rPr>
              <a:t>48</a:t>
            </a:r>
            <a:r>
              <a:rPr lang="en-US" sz="2400" u="sng" dirty="0">
                <a:latin typeface="Times New Roman" panose="02020603050405020304" charset="0"/>
                <a:ea typeface="宋体" panose="02010600030101010101" pitchFamily="2" charset="-122"/>
                <a:cs typeface="Times New Roman" panose="02020603050405020304" charset="0"/>
              </a:rPr>
              <a:t>     ____ </a:t>
            </a:r>
            <a:r>
              <a:rPr sz="2400" dirty="0">
                <a:latin typeface="Times New Roman" panose="02020603050405020304" charset="0"/>
                <a:ea typeface="宋体" panose="02010600030101010101" pitchFamily="2" charset="-122"/>
                <a:cs typeface="Times New Roman" panose="02020603050405020304" charset="0"/>
              </a:rPr>
              <a:t> show his passion for the sport in European go-karting competitions. </a:t>
            </a:r>
            <a:endParaRPr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00000"/>
              </a:lnSpc>
            </a:pPr>
            <a:r>
              <a:rPr sz="2400" dirty="0">
                <a:latin typeface="Times New Roman" panose="02020603050405020304" charset="0"/>
                <a:ea typeface="宋体" panose="02010600030101010101" pitchFamily="2" charset="-122"/>
                <a:cs typeface="Times New Roman" panose="02020603050405020304" charset="0"/>
              </a:rPr>
              <a:t>“ </a:t>
            </a:r>
            <a:r>
              <a:rPr sz="2400" u="sng" dirty="0">
                <a:latin typeface="Times New Roman" panose="02020603050405020304" charset="0"/>
                <a:ea typeface="宋体" panose="02010600030101010101" pitchFamily="2" charset="-122"/>
                <a:cs typeface="Times New Roman" panose="02020603050405020304" charset="0"/>
              </a:rPr>
              <a:t>49</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(become) an F1 driver has always been my dream, and I am really </a:t>
            </a:r>
            <a:r>
              <a:rPr sz="2400" u="sng" dirty="0">
                <a:latin typeface="Times New Roman" panose="02020603050405020304" charset="0"/>
                <a:ea typeface="宋体" panose="02010600030101010101" pitchFamily="2" charset="-122"/>
                <a:cs typeface="Times New Roman" panose="02020603050405020304" charset="0"/>
              </a:rPr>
              <a:t>50</a:t>
            </a:r>
            <a:r>
              <a:rPr lang="en-US" sz="2400" u="sng" dirty="0">
                <a:latin typeface="Times New Roman" panose="02020603050405020304" charset="0"/>
                <a:ea typeface="宋体" panose="02010600030101010101" pitchFamily="2" charset="-122"/>
                <a:cs typeface="Times New Roman" panose="02020603050405020304" charset="0"/>
              </a:rPr>
              <a:t>_________</a:t>
            </a:r>
            <a:r>
              <a:rPr sz="2400" dirty="0">
                <a:latin typeface="Times New Roman" panose="02020603050405020304" charset="0"/>
                <a:ea typeface="宋体" panose="02010600030101010101" pitchFamily="2" charset="-122"/>
                <a:cs typeface="Times New Roman" panose="02020603050405020304" charset="0"/>
              </a:rPr>
              <a:t> (excite) to finally fulfill my dream,” Zhou said.</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7876540" y="1708150"/>
            <a:ext cx="18338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history</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4162425" y="3590290"/>
            <a:ext cx="16313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difficult</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324473" y="609337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2"/>
            </p:custDataLst>
          </p:nvPr>
        </p:nvSpPr>
        <p:spPr>
          <a:xfrm>
            <a:off x="10239319" y="4313462"/>
            <a:ext cx="1623172"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to</a:t>
            </a:r>
            <a:endParaRPr lang="en-US" sz="2800" dirty="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3"/>
            </p:custDataLst>
          </p:nvPr>
        </p:nvSpPr>
        <p:spPr>
          <a:xfrm>
            <a:off x="1597660" y="5059045"/>
            <a:ext cx="172529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Becoming</a:t>
            </a:r>
            <a:endParaRPr lang="en-US" sz="2800" dirty="0">
              <a:solidFill>
                <a:srgbClr val="C00000"/>
              </a:solidFill>
              <a:latin typeface="Times New Roman" panose="02020603050405020304" charset="0"/>
              <a:cs typeface="Times New Roman" panose="02020603050405020304" charset="0"/>
            </a:endParaRPr>
          </a:p>
        </p:txBody>
      </p:sp>
      <p:sp>
        <p:nvSpPr>
          <p:cNvPr id="4" name="TextBox 4"/>
          <p:cNvSpPr txBox="1"/>
          <p:nvPr>
            <p:custDataLst>
              <p:tags r:id="rId4"/>
            </p:custDataLst>
          </p:nvPr>
        </p:nvSpPr>
        <p:spPr>
          <a:xfrm>
            <a:off x="842645" y="5406390"/>
            <a:ext cx="125793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excited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ircle(in)">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circle(in)">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circle(in)">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2" grpId="0"/>
      <p:bldP spid="3" grpId="0"/>
      <p:bldP spid="4" grpId="0"/>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79755" y="826135"/>
            <a:ext cx="10854055" cy="4092575"/>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46. 【解析】本题考查词性转化。made是动词，后面需要加一个名词，因此把historic转化为名词history。make history意为“创造历史”。故本题正确答案是history。</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47. 【解析】本题考查词性转化。is是be动词，后面可接形容词或名词作表语。根据句意“进入F1之路是很艰难的”可知此处应用形容词，因此把名词difficulty 转化为形容词difficult。故本题正确答案是difficult。</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 【解析】本题考查短语搭配。continue to do sth.是固定搭配，表示“继续做某事”。故此题正确答案是to。</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 【解析】本题考查动名词作主语。Becoming an F1 driver在句子中作主语，意为“成为F1车手”，become为动词，不能作主语，应用其动名词形式。故此题答案是Becoming。</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 【解析】本题考查过去分词作表语，excited表示“感到兴奋的”。故此题答案是excited。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sym typeface="+mn-ea"/>
              </a:rPr>
              <a:t>Ⅵ. 完成句子</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custDataLst>
              <p:tags r:id="rId1"/>
            </p:custDataLst>
          </p:nvPr>
        </p:nvSpPr>
        <p:spPr>
          <a:xfrm>
            <a:off x="792480" y="2144395"/>
            <a:ext cx="11399520" cy="615950"/>
          </a:xfrm>
          <a:prstGeom prst="rect">
            <a:avLst/>
          </a:prstGeom>
          <a:noFill/>
        </p:spPr>
        <p:txBody>
          <a:bodyPr wrap="square" rtlCol="0" anchor="t">
            <a:noAutofit/>
          </a:bodyPr>
          <a:p>
            <a:pPr marL="539750" indent="-539750" algn="just" fontAlgn="auto">
              <a:lnSpc>
                <a:spcPct val="120000"/>
              </a:lnSpc>
            </a:pPr>
            <a:r>
              <a:rPr sz="2400" dirty="0">
                <a:latin typeface="Times New Roman" panose="02020603050405020304" charset="0"/>
                <a:ea typeface="宋体" panose="02010600030101010101" pitchFamily="2" charset="-122"/>
                <a:cs typeface="Times New Roman" panose="02020603050405020304" charset="0"/>
              </a:rPr>
              <a:t>51. Jerry worked hard ________________</a:t>
            </a:r>
            <a:r>
              <a:rPr lang="en-US" sz="2400" dirty="0">
                <a:latin typeface="Times New Roman" panose="02020603050405020304" charset="0"/>
                <a:ea typeface="宋体" panose="02010600030101010101" pitchFamily="2" charset="-122"/>
                <a:cs typeface="Times New Roman" panose="02020603050405020304" charset="0"/>
              </a:rPr>
              <a:t>_________</a:t>
            </a:r>
            <a:r>
              <a:rPr sz="2400" dirty="0">
                <a:latin typeface="Times New Roman" panose="02020603050405020304" charset="0"/>
                <a:ea typeface="宋体" panose="02010600030101010101" pitchFamily="2" charset="-122"/>
                <a:cs typeface="Times New Roman" panose="02020603050405020304" charset="0"/>
              </a:rPr>
              <a:t>_______________ (追求他的梦想).</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2"/>
            </p:custDataLst>
          </p:nvPr>
        </p:nvSpPr>
        <p:spPr>
          <a:xfrm>
            <a:off x="129540" y="33020"/>
            <a:ext cx="12406630" cy="610870"/>
          </a:xfrm>
          <a:prstGeom prst="rect">
            <a:avLst/>
          </a:prstGeom>
          <a:noFill/>
        </p:spPr>
        <p:txBody>
          <a:bodyPr wrap="square" rtlCol="0">
            <a:spAutoFit/>
          </a:bodyPr>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Ⅵ. 完成句子（5小题，共20分）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6" name="文本框 5"/>
          <p:cNvSpPr txBox="1"/>
          <p:nvPr>
            <p:custDataLst>
              <p:tags r:id="rId3"/>
            </p:custDataLst>
          </p:nvPr>
        </p:nvSpPr>
        <p:spPr>
          <a:xfrm>
            <a:off x="510457" y="946623"/>
            <a:ext cx="11276329" cy="570865"/>
          </a:xfrm>
          <a:prstGeom prst="rect">
            <a:avLst/>
          </a:prstGeom>
          <a:noFill/>
        </p:spPr>
        <p:txBody>
          <a:bodyPr wrap="square" rtlCol="0" anchor="t">
            <a:spAutoFit/>
          </a:bodyPr>
          <a:p>
            <a:pPr indent="0" algn="just" fontAlgn="auto">
              <a:lnSpc>
                <a:spcPct val="12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根据所给汉语提示，完成英语句子。</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4"/>
            </p:custDataLst>
          </p:nvPr>
        </p:nvSpPr>
        <p:spPr>
          <a:xfrm>
            <a:off x="3584575" y="2222500"/>
            <a:ext cx="6378575" cy="460375"/>
          </a:xfrm>
          <a:prstGeom prst="rect">
            <a:avLst/>
          </a:prstGeom>
          <a:noFill/>
        </p:spPr>
        <p:txBody>
          <a:bodyPr wrap="square" rtlCol="0">
            <a:spAutoFit/>
          </a:bodyPr>
          <a:p>
            <a:pPr algn="ctr"/>
            <a:r>
              <a:rPr lang="en-US" sz="2400" dirty="0">
                <a:solidFill>
                  <a:srgbClr val="C00000"/>
                </a:solidFill>
                <a:latin typeface="Times New Roman" panose="02020603050405020304" charset="0"/>
                <a:cs typeface="Times New Roman" panose="02020603050405020304" charset="0"/>
              </a:rPr>
              <a:t>in pursuit of his dreams / to pursue his dreams</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5"/>
            </p:custDataLst>
          </p:nvPr>
        </p:nvSpPr>
        <p:spPr>
          <a:xfrm>
            <a:off x="1089025" y="452564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【解析】本题考查词组搭配。“追求某事物”译为in pursuit of sth.或pursue sth.，根据汉语提示，此题答案是in pursuit of his dreams或to pursue his dreams。</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59510" y="1594620"/>
            <a:ext cx="10200005" cy="97726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52. The tradition of respecting the old and loving the young ____________________________________________ (将代代相传).</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1"/>
            </p:custDataLst>
          </p:nvPr>
        </p:nvSpPr>
        <p:spPr>
          <a:xfrm>
            <a:off x="1614805" y="2105660"/>
            <a:ext cx="6193790" cy="466090"/>
          </a:xfrm>
          <a:prstGeom prst="rect">
            <a:avLst/>
          </a:prstGeom>
          <a:noFill/>
        </p:spPr>
        <p:txBody>
          <a:bodyPr wrap="square" rtlCol="0">
            <a:noAutofit/>
          </a:bodyPr>
          <a:lstStyle/>
          <a:p>
            <a:pPr algn="ctr"/>
            <a:r>
              <a:rPr lang="en-US" sz="2400" dirty="0">
                <a:solidFill>
                  <a:srgbClr val="C00000"/>
                </a:solidFill>
                <a:latin typeface="Times New Roman" panose="02020603050405020304" charset="0"/>
                <a:cs typeface="Times New Roman" panose="02020603050405020304" charset="0"/>
              </a:rPr>
              <a:t>will be passed from generation to generation</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【解析】本题考查一般将来时的被动语态和词组搭配。“相传”译为will be passed，“代代”译为from generation to generation。尊老爱幼的传统和代代相传之间是被动关系，故此题答案是will be passed from generation to generation。</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59510" y="1719715"/>
            <a:ext cx="10200005" cy="97726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53. Canton Tower _______________________________ (由……设计) Dutch architects.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070225" y="1719580"/>
            <a:ext cx="4010025" cy="466090"/>
          </a:xfrm>
          <a:prstGeom prst="rect">
            <a:avLst/>
          </a:prstGeom>
          <a:noFill/>
        </p:spPr>
        <p:txBody>
          <a:bodyPr wrap="square" rtlCol="0">
            <a:noAutofit/>
          </a:bodyPr>
          <a:lstStyle/>
          <a:p>
            <a:pPr algn="ctr"/>
            <a:r>
              <a:rPr lang="en-US" sz="2400" dirty="0">
                <a:solidFill>
                  <a:srgbClr val="C00000"/>
                </a:solidFill>
                <a:latin typeface="Times New Roman" panose="02020603050405020304" charset="0"/>
                <a:cs typeface="Times New Roman" panose="02020603050405020304" charset="0"/>
              </a:rPr>
              <a:t>was designed by</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【解析】本题考查一般过去时的被动语态。“由……设计”译为be designed by，此句主语Canton Tower为单数名词，谓语动词用单数形式。故此题答案是was designed by。</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064260" y="1624465"/>
            <a:ext cx="10200005" cy="97726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54. Chinese history _______________________________ (可以追溯到) 5,000 years ago.</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4368800" y="1624330"/>
            <a:ext cx="3168015" cy="466090"/>
          </a:xfrm>
          <a:prstGeom prst="rect">
            <a:avLst/>
          </a:prstGeom>
          <a:noFill/>
        </p:spPr>
        <p:txBody>
          <a:bodyPr wrap="square" rtlCol="0">
            <a:noAutofit/>
          </a:bodyPr>
          <a:lstStyle/>
          <a:p>
            <a:pPr algn="ctr"/>
            <a:r>
              <a:rPr lang="en-US" sz="2400" dirty="0">
                <a:solidFill>
                  <a:srgbClr val="C00000"/>
                </a:solidFill>
                <a:latin typeface="Times New Roman" panose="02020603050405020304" charset="0"/>
                <a:cs typeface="Times New Roman" panose="02020603050405020304" charset="0"/>
              </a:rPr>
              <a:t> can be traced back to</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33921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【解析】本题考查情态动词的被动语态。“追溯至”译为trace back to，所以“能被追溯至”译为can be traced back to。</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58850" y="1062355"/>
            <a:ext cx="10274300" cy="215836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W: What is the goldsmith like?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M: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He likes fish		 B. He is handsome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He is hard-working 	 D. He is famous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827617" y="12118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08660" y="4422775"/>
            <a:ext cx="10774680" cy="1610995"/>
          </a:xfrm>
          <a:prstGeom prst="rect">
            <a:avLst/>
          </a:prstGeom>
          <a:noFill/>
        </p:spPr>
        <p:txBody>
          <a:bodyPr wrap="square" rtlCol="0">
            <a:noAutofit/>
          </a:bodyPr>
          <a:p>
            <a:pPr marL="1151890" indent="-115189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【解析】根据问句What is the goldsmith like（这个金匠的品行怎么样）可以判断出说话者在询问品行，C项“他做事勤奋”符合对话情境。A项“他喜欢鱼”，B项“他长得英俊”，D项“他很出名”，均不符合句意，因此答案是C。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016000" y="1916430"/>
            <a:ext cx="10789285" cy="97726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55. _______________________________ (已经采取了很多措施) to ensure safe production since last year.</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189480" y="1916430"/>
            <a:ext cx="4226560" cy="466090"/>
          </a:xfrm>
          <a:prstGeom prst="rect">
            <a:avLst/>
          </a:prstGeom>
          <a:noFill/>
        </p:spPr>
        <p:txBody>
          <a:bodyPr wrap="square" rtlCol="0">
            <a:noAutofit/>
          </a:bodyPr>
          <a:lstStyle/>
          <a:p>
            <a:pPr algn="ctr"/>
            <a:r>
              <a:rPr lang="en-US" sz="2400" dirty="0">
                <a:solidFill>
                  <a:srgbClr val="C00000"/>
                </a:solidFill>
                <a:latin typeface="Times New Roman" panose="02020603050405020304" charset="0"/>
                <a:cs typeface="Times New Roman" panose="02020603050405020304" charset="0"/>
              </a:rPr>
              <a:t>Many measures have been taken</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942975" y="4591685"/>
            <a:ext cx="1041654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【解析】本题考查现在完成时的被动语态。由since last year可知主句用现在完成时。措施是被采取，故用被动语态。主语为复数形式的现在完成时的被动语态结构是have been done，所以本题答案是Many measures have been taken。</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custDataLst>
              <p:tags r:id="rId1"/>
            </p:custDataLst>
          </p:nvPr>
        </p:nvPicPr>
        <p:blipFill>
          <a:blip r:embed="rId2"/>
          <a:stretch>
            <a:fillRect/>
          </a:stretch>
        </p:blipFill>
        <p:spPr>
          <a:xfrm>
            <a:off x="0" y="1210945"/>
            <a:ext cx="12191365" cy="3877310"/>
          </a:xfrm>
          <a:prstGeom prst="rect">
            <a:avLst/>
          </a:prstGeom>
        </p:spPr>
      </p:pic>
      <p:sp>
        <p:nvSpPr>
          <p:cNvPr id="2" name="文本框 1"/>
          <p:cNvSpPr txBox="1"/>
          <p:nvPr>
            <p:custDataLst>
              <p:tags r:id="rId3"/>
            </p:custDataLst>
          </p:nvPr>
        </p:nvSpPr>
        <p:spPr>
          <a:xfrm>
            <a:off x="3852545" y="2088515"/>
            <a:ext cx="4914265" cy="1088390"/>
          </a:xfrm>
          <a:prstGeom prst="rect">
            <a:avLst/>
          </a:prstGeom>
          <a:noFill/>
        </p:spPr>
        <p:txBody>
          <a:bodyPr wrap="square" rtlCol="0" anchor="ctr">
            <a:spAutoFit/>
          </a:bodyPr>
          <a:p>
            <a:pPr algn="dist">
              <a:lnSpc>
                <a:spcPct val="120000"/>
              </a:lnSpc>
            </a:pPr>
            <a:r>
              <a:rPr sz="5400" b="1" spc="300" dirty="0">
                <a:latin typeface="+mj-ea"/>
                <a:ea typeface="+mj-ea"/>
              </a:rPr>
              <a:t>Ⅶ. 应用写作</a:t>
            </a:r>
            <a:endParaRPr sz="5400" b="1" spc="300" dirty="0">
              <a:latin typeface="+mj-ea"/>
              <a:ea typeface="+mj-ea"/>
            </a:endParaRPr>
          </a:p>
        </p:txBody>
      </p:sp>
      <p:pic>
        <p:nvPicPr>
          <p:cNvPr id="105" name="图片 104"/>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5240" y="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Ⅶ. 应用写作（1小题，共10分）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4" name="矩形 3"/>
          <p:cNvSpPr/>
          <p:nvPr/>
        </p:nvSpPr>
        <p:spPr>
          <a:xfrm>
            <a:off x="718820" y="1163320"/>
            <a:ext cx="10034905" cy="4078605"/>
          </a:xfrm>
          <a:prstGeom prst="rect">
            <a:avLst/>
          </a:prstGeom>
          <a:noFill/>
        </p:spPr>
        <p:txBody>
          <a:bodyPr wrap="square">
            <a:spAutoFit/>
          </a:bodyPr>
          <a:lstStyle/>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56.【写作内容】假如你是李华，你通过了驾驶证考试。请你写一封感谢信给驾校，感谢该驾校的蔡教练。感谢信的内容包括：</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（1）你写此信的目的是感谢该校的蔡教练。多亏蔡教练的耐心教</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导，你通过了驾驶证考试；</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（2）蔡教练对工作认真负责，专业地教你如何正确驾驶；</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（3）蔡教练虽是普通人，但是他的敬业精神值得敬佩。</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【写作要求】正文约40个英语单词，文中不可出现你自己的真实姓名、学校名称等信息。</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【评分标准】信息完整，语言规范，语篇连贯。</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文本框 1">
            <a:hlinkClick r:id="rId1" action="ppaction://hlinksldjump"/>
          </p:cNvPr>
          <p:cNvSpPr txBox="1"/>
          <p:nvPr/>
        </p:nvSpPr>
        <p:spPr>
          <a:xfrm>
            <a:off x="4710429" y="551781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
        <p:nvSpPr>
          <p:cNvPr id="2" name="文本框 1"/>
          <p:cNvSpPr txBox="1"/>
          <p:nvPr/>
        </p:nvSpPr>
        <p:spPr>
          <a:xfrm>
            <a:off x="1139190" y="1710690"/>
            <a:ext cx="9464040" cy="3192780"/>
          </a:xfrm>
          <a:prstGeom prst="rect">
            <a:avLst/>
          </a:prstGeom>
          <a:noFill/>
        </p:spPr>
        <p:txBody>
          <a:bodyPr wrap="square" rtlCol="0" anchor="ctr">
            <a:spAutoFit/>
          </a:bodyPr>
          <a:lstStyle/>
          <a:p>
            <a:pPr indent="0" algn="just" fontAlgn="auto">
              <a:lnSpc>
                <a:spcPct val="120000"/>
              </a:lnSpc>
            </a:pPr>
            <a:r>
              <a:rPr lang="en-US" altLang="zh-CN" sz="2400" dirty="0">
                <a:solidFill>
                  <a:srgbClr val="C00000"/>
                </a:solidFill>
                <a:latin typeface="Times New Roman" panose="02020603050405020304" charset="0"/>
                <a:cs typeface="Times New Roman" panose="02020603050405020304" charset="0"/>
              </a:rPr>
              <a:t>Dear sir,</a:t>
            </a:r>
            <a:endParaRPr lang="en-US" altLang="zh-CN" sz="2400" dirty="0">
              <a:solidFill>
                <a:srgbClr val="C00000"/>
              </a:solidFill>
              <a:latin typeface="Times New Roman" panose="02020603050405020304" charset="0"/>
              <a:cs typeface="Times New Roman" panose="02020603050405020304" charset="0"/>
            </a:endParaRPr>
          </a:p>
          <a:p>
            <a:pPr indent="457200" algn="just" fontAlgn="auto">
              <a:lnSpc>
                <a:spcPct val="120000"/>
              </a:lnSpc>
            </a:pPr>
            <a:r>
              <a:rPr lang="en-US" altLang="zh-CN" sz="2400" dirty="0">
                <a:solidFill>
                  <a:srgbClr val="C00000"/>
                </a:solidFill>
                <a:latin typeface="Times New Roman" panose="02020603050405020304" charset="0"/>
                <a:cs typeface="Times New Roman" panose="02020603050405020304" charset="0"/>
              </a:rPr>
              <a:t>I am a student of your driving school. I am writing to give my thanks to Coach Cai. Thanks to his teaching, I have passed the driving test. </a:t>
            </a:r>
            <a:endParaRPr lang="en-US" altLang="zh-CN" sz="2400" dirty="0">
              <a:solidFill>
                <a:srgbClr val="C00000"/>
              </a:solidFill>
              <a:latin typeface="Times New Roman" panose="02020603050405020304" charset="0"/>
              <a:cs typeface="Times New Roman" panose="02020603050405020304" charset="0"/>
            </a:endParaRPr>
          </a:p>
          <a:p>
            <a:pPr indent="457200" algn="just" fontAlgn="auto">
              <a:lnSpc>
                <a:spcPct val="120000"/>
              </a:lnSpc>
            </a:pPr>
            <a:r>
              <a:rPr lang="en-US" altLang="zh-CN" sz="2400" dirty="0">
                <a:solidFill>
                  <a:srgbClr val="C00000"/>
                </a:solidFill>
                <a:latin typeface="Times New Roman" panose="02020603050405020304" charset="0"/>
                <a:cs typeface="Times New Roman" panose="02020603050405020304" charset="0"/>
              </a:rPr>
              <a:t>Coach Cai is a responsible coach. He taught me professionally how to drive correctly. He is an ordinary man, but his professionalism is admirable. </a:t>
            </a:r>
            <a:endParaRPr lang="en-US" altLang="zh-CN" sz="2400" dirty="0">
              <a:solidFill>
                <a:srgbClr val="C00000"/>
              </a:solidFill>
              <a:latin typeface="Times New Roman" panose="02020603050405020304" charset="0"/>
              <a:cs typeface="Times New Roman" panose="02020603050405020304" charset="0"/>
            </a:endParaRPr>
          </a:p>
          <a:p>
            <a:pPr indent="0" algn="r" fontAlgn="auto">
              <a:lnSpc>
                <a:spcPct val="120000"/>
              </a:lnSpc>
            </a:pPr>
            <a:r>
              <a:rPr lang="en-US" altLang="zh-CN" sz="2400" dirty="0">
                <a:solidFill>
                  <a:srgbClr val="C00000"/>
                </a:solidFill>
                <a:latin typeface="Times New Roman" panose="02020603050405020304" charset="0"/>
                <a:cs typeface="Times New Roman" panose="02020603050405020304" charset="0"/>
              </a:rPr>
              <a:t>Yours sincerely,</a:t>
            </a:r>
            <a:endParaRPr lang="en-US" altLang="zh-CN" sz="2400" dirty="0">
              <a:solidFill>
                <a:srgbClr val="C00000"/>
              </a:solidFill>
              <a:latin typeface="Times New Roman" panose="02020603050405020304" charset="0"/>
              <a:cs typeface="Times New Roman" panose="02020603050405020304" charset="0"/>
            </a:endParaRPr>
          </a:p>
          <a:p>
            <a:pPr indent="0" algn="r" fontAlgn="auto">
              <a:lnSpc>
                <a:spcPct val="120000"/>
              </a:lnSpc>
            </a:pPr>
            <a:r>
              <a:rPr lang="en-US" altLang="zh-CN" sz="2400" dirty="0">
                <a:solidFill>
                  <a:srgbClr val="C00000"/>
                </a:solidFill>
                <a:latin typeface="Times New Roman" panose="02020603050405020304" charset="0"/>
                <a:cs typeface="Times New Roman" panose="02020603050405020304" charset="0"/>
              </a:rPr>
              <a:t>Li Hua</a:t>
            </a:r>
            <a:endParaRPr lang="en-US" altLang="zh-CN"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1" name="组合 10"/>
          <p:cNvGrpSpPr/>
          <p:nvPr/>
        </p:nvGrpSpPr>
        <p:grpSpPr>
          <a:xfrm>
            <a:off x="1332230" y="270510"/>
            <a:ext cx="9726930" cy="6116320"/>
            <a:chOff x="2856" y="2355"/>
            <a:chExt cx="11600" cy="6892"/>
          </a:xfrm>
        </p:grpSpPr>
        <p:sp>
          <p:nvSpPr>
            <p:cNvPr id="2" name="矩形 1"/>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sp>
        <p:nvSpPr>
          <p:cNvPr id="3" name="PA_矩形 259"/>
          <p:cNvSpPr>
            <a:spLocks noChangeArrowheads="1"/>
          </p:cNvSpPr>
          <p:nvPr>
            <p:custDataLst>
              <p:tags r:id="rId6"/>
            </p:custDataLst>
          </p:nvPr>
        </p:nvSpPr>
        <p:spPr bwMode="auto">
          <a:xfrm>
            <a:off x="3604260" y="2785110"/>
            <a:ext cx="5183505" cy="92329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ctr" fontAlgn="auto">
              <a:spcBef>
                <a:spcPts val="0"/>
              </a:spcBef>
              <a:buNone/>
            </a:pPr>
            <a:r>
              <a:rPr lang="en-US" altLang="zh-CN" sz="6000" b="1" kern="5000" spc="300" dirty="0">
                <a:solidFill>
                  <a:sysClr val="windowText" lastClr="000000"/>
                </a:solidFill>
                <a:cs typeface="Arial" panose="020B0604020202020204" pitchFamily="34" charset="0"/>
              </a:rPr>
              <a:t>Thank you</a:t>
            </a:r>
            <a:r>
              <a:rPr lang="zh-CN" altLang="en-US" sz="6000" b="1" kern="5000" spc="300" dirty="0">
                <a:solidFill>
                  <a:sysClr val="windowText" lastClr="000000"/>
                </a:solidFill>
                <a:cs typeface="Arial" panose="020B0604020202020204" pitchFamily="34" charset="0"/>
              </a:rPr>
              <a:t>！</a:t>
            </a:r>
            <a:endParaRPr lang="zh-CN" altLang="en-US" sz="6000" b="1" kern="5000" spc="300" dirty="0">
              <a:solidFill>
                <a:sysClr val="windowText" lastClr="000000"/>
              </a:solidFill>
              <a:cs typeface="Arial" panose="020B0604020202020204" pitchFamily="34" charset="0"/>
            </a:endParaRPr>
          </a:p>
        </p:txBody>
      </p:sp>
      <p:pic>
        <p:nvPicPr>
          <p:cNvPr id="5" name="图片 4"/>
          <p:cNvPicPr>
            <a:picLocks noChangeAspect="1"/>
          </p:cNvPicPr>
          <p:nvPr/>
        </p:nvPicPr>
        <p:blipFill>
          <a:blip r:embed="rId7">
            <a:clrChange>
              <a:clrFrom>
                <a:srgbClr val="F4CA54">
                  <a:alpha val="100000"/>
                </a:srgbClr>
              </a:clrFrom>
              <a:clrTo>
                <a:srgbClr val="F4CA54">
                  <a:alpha val="100000"/>
                  <a:alpha val="0"/>
                </a:srgbClr>
              </a:clrTo>
            </a:clrChange>
          </a:blip>
          <a:stretch>
            <a:fillRect/>
          </a:stretch>
        </p:blipFill>
        <p:spPr>
          <a:xfrm>
            <a:off x="7647305" y="3799840"/>
            <a:ext cx="4488180" cy="2362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par>
                                <p:cTn id="14" presetID="16" presetClass="entr" presetSubtype="21"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85215" y="463550"/>
            <a:ext cx="10274300" cy="215836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3. M: How do you like the decoration of the house?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I like it 		B. It’s beautiful</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I don’t like it 	D. I think so</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55675" y="6286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502285" y="4375785"/>
            <a:ext cx="1085723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【解析】根据How do you like the decoration of the house（你觉得这个房子的装修怎么样）可以判断出B项“它很漂亮”符合对话情境。A项“我喜欢”，C项“我不喜欢”，D项“我是这样认为的”，均不符合句意，因此答案是B。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033145" y="1100455"/>
            <a:ext cx="9634220"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W: Shall we go for a walk now?</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__________. Let’s go.</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That sounds like a good idea	 B. It’s too hot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I am too busy			 D. I have to go home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36" name="TextBox 4"/>
          <p:cNvSpPr txBox="1"/>
          <p:nvPr/>
        </p:nvSpPr>
        <p:spPr>
          <a:xfrm>
            <a:off x="1033145" y="1159510"/>
            <a:ext cx="81597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366260"/>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【解析】根据问句Shall we go for a walk now（我们现在去散步吧）和答句Let’s go（一起走吧）可以判断出答句要表达同意一起去散步，A项“这听起来是个不错的主意”符合对话情境。B项“太热了”，C项“我太忙了”，D项“我得回家了”，均不符合句意，因此答案是A。</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696595" y="1111250"/>
            <a:ext cx="1103947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W: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Thank you, I certainly will.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Wish you a happy birthday 	B. Please remember me to your mother</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The soup is very delicious 		D. Congratulations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568960" y="117741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488315" y="4338955"/>
            <a:ext cx="10238740" cy="149796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【解析】根据回答Thank you, I certainly will（谢谢，我当然会的）可以判断上句是送出祝福，B项“请代我向你妈妈问好”符合对话情境。A项“祝你生日快乐”，C项“这汤美味极了”，D项“恭喜”，均不符合句意，因此答案是B。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PA" val="v4.0.0"/>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PA" val="v4.0.0"/>
</p:tagLst>
</file>

<file path=ppt/tags/tag105.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OTZhODQ0MzExYTJkODJhZmUzYjhiZjJlMzExMzg5NzMifQ=="/>
  <p:tag name="KSO_WPP_MARK_KEY" val="701d8dcb-fc31-49ff-a5fe-424c51c95480"/>
</p:tagLst>
</file>

<file path=ppt/tags/tag11.xml><?xml version="1.0" encoding="utf-8"?>
<p:tagLst xmlns:p="http://schemas.openxmlformats.org/presentationml/2006/main">
  <p:tag name="PA" val="v4.0.0"/>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千图网PPT模板">
  <a:themeElements>
    <a:clrScheme name="">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1D91A3"/>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23872</Words>
  <Application>WPS 演示</Application>
  <PresentationFormat>宽屏</PresentationFormat>
  <Paragraphs>539</Paragraphs>
  <Slides>64</Slides>
  <Notes>76</Notes>
  <HiddenSlides>8</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64</vt:i4>
      </vt:variant>
    </vt:vector>
  </HeadingPairs>
  <TitlesOfParts>
    <vt:vector size="82" baseType="lpstr">
      <vt:lpstr>Arial</vt:lpstr>
      <vt:lpstr>宋体</vt:lpstr>
      <vt:lpstr>Wingdings</vt:lpstr>
      <vt:lpstr>方正公文黑体</vt:lpstr>
      <vt:lpstr>方正黑体简体</vt:lpstr>
      <vt:lpstr>iekie pocangqiong</vt:lpstr>
      <vt:lpstr>微软雅黑</vt:lpstr>
      <vt:lpstr>Calibri</vt:lpstr>
      <vt:lpstr>Impact</vt:lpstr>
      <vt:lpstr>Kozuka Gothic Pro M</vt:lpstr>
      <vt:lpstr>Helvetica-Roman-SemiB</vt:lpstr>
      <vt:lpstr>朗太書体</vt:lpstr>
      <vt:lpstr>SimSun-ExtB</vt:lpstr>
      <vt:lpstr>Times New Roman</vt:lpstr>
      <vt:lpstr>黑体</vt:lpstr>
      <vt:lpstr>Arial Unicode MS</vt:lpstr>
      <vt:lpstr>等线</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Administrator</cp:lastModifiedBy>
  <cp:revision>141</cp:revision>
  <dcterms:created xsi:type="dcterms:W3CDTF">2021-08-19T06:32:00Z</dcterms:created>
  <dcterms:modified xsi:type="dcterms:W3CDTF">2023-10-09T09:16:53Z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B3933A6EF27E44458807915176F25DCE_13</vt:lpwstr>
  </property>
  <property fmtid="{D5CDD505-2E9C-101B-9397-08002B2CF9AE}" pid="3" name="KSOProductBuildVer">
    <vt:lpwstr>2052-11.1.0.14309</vt:lpwstr>
  </property>
</Properties>
</file>