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523" r:id="rId31"/>
    <p:sldId id="524" r:id="rId32"/>
    <p:sldId id="301" r:id="rId33"/>
    <p:sldId id="302" r:id="rId34"/>
    <p:sldId id="571"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525" r:id="rId52"/>
    <p:sldId id="526" r:id="rId53"/>
    <p:sldId id="307" r:id="rId54"/>
    <p:sldId id="308" r:id="rId55"/>
    <p:sldId id="377" r:id="rId56"/>
    <p:sldId id="559" r:id="rId57"/>
    <p:sldId id="560" r:id="rId58"/>
    <p:sldId id="480" r:id="rId59"/>
    <p:sldId id="474" r:id="rId60"/>
    <p:sldId id="476" r:id="rId61"/>
    <p:sldId id="477" r:id="rId62"/>
    <p:sldId id="478" r:id="rId63"/>
    <p:sldId id="479" r:id="rId64"/>
    <p:sldId id="314" r:id="rId65"/>
    <p:sldId id="315" r:id="rId66"/>
    <p:sldId id="326" r:id="rId67"/>
    <p:sldId id="430" r:id="rId68"/>
  </p:sldIdLst>
  <p:sldSz cx="12192000" cy="6858000"/>
  <p:notesSz cx="6858000" cy="9144000"/>
  <p:embeddedFontLst>
    <p:embeddedFont>
      <p:font typeface="方正公文黑体" panose="02000500000000000000" charset="-122"/>
      <p:regular r:id="rId72"/>
    </p:embeddedFont>
    <p:embeddedFont>
      <p:font typeface="方正黑体简体" panose="03000509000000000000" charset="-122"/>
      <p:regular r:id="rId73"/>
    </p:embeddedFont>
    <p:embeddedFont>
      <p:font typeface="微软雅黑" panose="020B0503020204020204" pitchFamily="34" charset="-122"/>
      <p:regular r:id="rId74"/>
    </p:embeddedFont>
    <p:embeddedFont>
      <p:font typeface="Calibri" panose="020F0502020204030204" pitchFamily="34" charset="0"/>
      <p:regular r:id="rId75"/>
      <p:bold r:id="rId76"/>
      <p:italic r:id="rId77"/>
      <p:boldItalic r:id="rId78"/>
    </p:embeddedFont>
    <p:embeddedFont>
      <p:font typeface="Impact" panose="020B0806030902050204" pitchFamily="34" charset="0"/>
      <p:regular r:id="rId79"/>
    </p:embeddedFont>
    <p:embeddedFont>
      <p:font typeface="黑体" panose="02010609060101010101" charset="-122"/>
      <p:regular r:id="rId80"/>
    </p:embeddedFont>
    <p:embeddedFont>
      <p:font typeface="等线" panose="02010600030101010101" charset="-122"/>
      <p:regular r:id="rId81"/>
    </p:embeddedFont>
  </p:embeddedFontLst>
  <p:custDataLst>
    <p:tags r:id="rId8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2" userDrawn="1">
          <p15:clr>
            <a:srgbClr val="A4A3A4"/>
          </p15:clr>
        </p15:guide>
        <p15:guide id="2" orient="horz" pos="4240" userDrawn="1">
          <p15:clr>
            <a:srgbClr val="A4A3A4"/>
          </p15:clr>
        </p15:guide>
        <p15:guide id="3" pos="222" userDrawn="1">
          <p15:clr>
            <a:srgbClr val="A4A3A4"/>
          </p15:clr>
        </p15:guide>
        <p15:guide id="4" pos="7403"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92"/>
        <p:guide orient="horz" pos="4240"/>
        <p:guide pos="222"/>
        <p:guide pos="7403"/>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106.xml"/><Relationship Id="rId81" Type="http://schemas.openxmlformats.org/officeDocument/2006/relationships/font" Target="fonts/font10.fntdata"/><Relationship Id="rId80" Type="http://schemas.openxmlformats.org/officeDocument/2006/relationships/font" Target="fonts/font9.fntdata"/><Relationship Id="rId8" Type="http://schemas.openxmlformats.org/officeDocument/2006/relationships/slide" Target="slides/slide5.xml"/><Relationship Id="rId79" Type="http://schemas.openxmlformats.org/officeDocument/2006/relationships/font" Target="fonts/font8.fntdata"/><Relationship Id="rId78" Type="http://schemas.openxmlformats.org/officeDocument/2006/relationships/font" Target="fonts/font7.fntdata"/><Relationship Id="rId77" Type="http://schemas.openxmlformats.org/officeDocument/2006/relationships/font" Target="fonts/font6.fntdata"/><Relationship Id="rId76" Type="http://schemas.openxmlformats.org/officeDocument/2006/relationships/font" Target="fonts/font5.fntdata"/><Relationship Id="rId75" Type="http://schemas.openxmlformats.org/officeDocument/2006/relationships/font" Target="fonts/font4.fntdata"/><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5.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5.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2.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6.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1.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3.xml"/><Relationship Id="rId2" Type="http://schemas.openxmlformats.org/officeDocument/2006/relationships/tags" Target="../tags/tag70.xml"/><Relationship Id="rId1" Type="http://schemas.openxmlformats.org/officeDocument/2006/relationships/tags" Target="../tags/tag6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slide" Target="slide46.xml"/><Relationship Id="rId1" Type="http://schemas.openxmlformats.org/officeDocument/2006/relationships/tags" Target="../tags/tag7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5.xml"/><Relationship Id="rId6" Type="http://schemas.openxmlformats.org/officeDocument/2006/relationships/tags" Target="../tags/tag79.xml"/><Relationship Id="rId5" Type="http://schemas.openxmlformats.org/officeDocument/2006/relationships/slide" Target="slide48.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5.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4.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7" Type="http://schemas.openxmlformats.org/officeDocument/2006/relationships/notesSlide" Target="../notesSlides/notesSlide53.xml"/><Relationship Id="rId6" Type="http://schemas.openxmlformats.org/officeDocument/2006/relationships/slideLayout" Target="../slideLayouts/slideLayout5.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6.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2.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3.xml"/><Relationship Id="rId2" Type="http://schemas.openxmlformats.org/officeDocument/2006/relationships/tags" Target="../tags/tag95.xml"/><Relationship Id="rId1" Type="http://schemas.openxmlformats.org/officeDocument/2006/relationships/tags" Target="../tags/tag94.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98.xml"/></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image" Target="../media/image2.png"/><Relationship Id="rId1" Type="http://schemas.openxmlformats.org/officeDocument/2006/relationships/tags" Target="../tags/tag99.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slide" Target="slide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6.xml"/><Relationship Id="rId1" Type="http://schemas.openxmlformats.org/officeDocument/2006/relationships/slide" Target="slide63.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64.xml"/><Relationship Id="rId8" Type="http://schemas.openxmlformats.org/officeDocument/2006/relationships/slideLayout" Target="../slideLayouts/slideLayout1.xml"/><Relationship Id="rId7" Type="http://schemas.openxmlformats.org/officeDocument/2006/relationships/tags" Target="../tags/tag105.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2.png"/><Relationship Id="rId1" Type="http://schemas.openxmlformats.org/officeDocument/2006/relationships/tags" Target="../tags/tag10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4213860" y="4831715"/>
            <a:ext cx="334010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 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She was given some quick training at the </a:t>
            </a:r>
            <a:r>
              <a:rPr lang="en-US" altLang="zh-CN" sz="2400" u="sng" dirty="0">
                <a:latin typeface="Times New Roman" panose="02020603050405020304" charset="0"/>
                <a:ea typeface="宋体" panose="02010600030101010101" pitchFamily="2" charset="-122"/>
                <a:cs typeface="Times New Roman" panose="02020603050405020304" charset="0"/>
              </a:rPr>
              <a:t>vocational</a:t>
            </a:r>
            <a:r>
              <a:rPr lang="en-US" altLang="zh-CN" sz="2400" dirty="0">
                <a:latin typeface="Times New Roman" panose="02020603050405020304" charset="0"/>
                <a:ea typeface="宋体" panose="02010600030101010101" pitchFamily="2" charset="-122"/>
                <a:cs typeface="Times New Roman" panose="02020603050405020304" charset="0"/>
              </a:rPr>
              <a:t>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公立的	 B. 职业的	 C. 技能的	 D. 努力的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【解析】本题考查形容词vocational（职业的）。结合句意“她在职业学校接受了一些速成训练”，B项符合句意。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What are the </a:t>
            </a:r>
            <a:r>
              <a:rPr lang="en-US" altLang="zh-CN" sz="2400" u="sng" dirty="0">
                <a:latin typeface="Times New Roman" panose="02020603050405020304" charset="0"/>
                <a:ea typeface="宋体" panose="02010600030101010101" pitchFamily="2" charset="-122"/>
                <a:cs typeface="Times New Roman" panose="02020603050405020304" charset="0"/>
              </a:rPr>
              <a:t>bestselling</a:t>
            </a:r>
            <a:r>
              <a:rPr lang="en-US" altLang="zh-CN" sz="2400" dirty="0">
                <a:latin typeface="Times New Roman" panose="02020603050405020304" charset="0"/>
                <a:ea typeface="宋体" panose="02010600030101010101" pitchFamily="2" charset="-122"/>
                <a:cs typeface="Times New Roman" panose="02020603050405020304" charset="0"/>
              </a:rPr>
              <a:t> books of all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畅销的	 B. 打折的	 C. 最新的	 D. 吸引人的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29945" y="452628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【解析】本题考查形容词bestselling（畅销的）。结合句意“有史以来最畅销的书是什么?”A项符合句意。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She won first prize in the </a:t>
            </a:r>
            <a:r>
              <a:rPr lang="en-US" altLang="zh-CN" sz="2400" u="sng" dirty="0">
                <a:latin typeface="Times New Roman" panose="02020603050405020304" charset="0"/>
                <a:ea typeface="宋体" panose="02010600030101010101" pitchFamily="2" charset="-122"/>
                <a:cs typeface="Times New Roman" panose="02020603050405020304" charset="0"/>
              </a:rPr>
              <a:t>competition</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斗争	 B. 比赛	 C. 活动	 D. 赛跑</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20445" y="1066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【解析】本题考查名词competition（比赛，竞争）。结合句意“她在比赛中获得第一名”，B项符合句意。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We should </a:t>
            </a:r>
            <a:r>
              <a:rPr lang="en-US" altLang="zh-CN" sz="2400" u="sng" dirty="0">
                <a:latin typeface="Times New Roman" panose="02020603050405020304" charset="0"/>
                <a:ea typeface="宋体" panose="02010600030101010101" pitchFamily="2" charset="-122"/>
                <a:cs typeface="Times New Roman" panose="02020603050405020304" charset="0"/>
              </a:rPr>
              <a:t>log onto </a:t>
            </a:r>
            <a:r>
              <a:rPr lang="en-US" altLang="zh-CN" sz="2400" dirty="0">
                <a:latin typeface="Times New Roman" panose="02020603050405020304" charset="0"/>
                <a:ea typeface="宋体" panose="02010600030101010101" pitchFamily="2" charset="-122"/>
                <a:cs typeface="Times New Roman" panose="02020603050405020304" charset="0"/>
              </a:rPr>
              <a:t>a good website when we shop online.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登录	 B. 上传	 C. 下载	 D. 寻找</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62050"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5539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【解析】本题考查动词短语log onto（登录，进入）。结合句意“当我们在网上购物时，应该登录一个好的网站”，A项符合句意。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65715" y="133490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Chinese </a:t>
            </a:r>
            <a:r>
              <a:rPr lang="en-US" altLang="zh-CN" sz="2400" u="sng" dirty="0">
                <a:latin typeface="Times New Roman" panose="02020603050405020304" charset="0"/>
                <a:ea typeface="宋体" panose="02010600030101010101" pitchFamily="2" charset="-122"/>
                <a:cs typeface="Times New Roman" panose="02020603050405020304" charset="0"/>
              </a:rPr>
              <a:t>celebrate</a:t>
            </a:r>
            <a:r>
              <a:rPr lang="en-US" altLang="zh-CN" sz="2400" dirty="0">
                <a:latin typeface="Times New Roman" panose="02020603050405020304" charset="0"/>
                <a:ea typeface="宋体" panose="02010600030101010101" pitchFamily="2" charset="-122"/>
                <a:cs typeface="Times New Roman" panose="02020603050405020304" charset="0"/>
              </a:rPr>
              <a:t> the Lunar New Year.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祝贺	 B. 庆祝	 C. 度过	 D. 祝福</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53085" y="1462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【解析】本题考查动词celebrate（庆祝）。结合句意“中国人庆祝农历新年”，B项符合句意。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The engine doesn’t </a:t>
            </a:r>
            <a:r>
              <a:rPr lang="en-US" altLang="zh-CN" sz="2400" u="sng" dirty="0">
                <a:latin typeface="Times New Roman" panose="02020603050405020304" charset="0"/>
                <a:ea typeface="宋体" panose="02010600030101010101" pitchFamily="2" charset="-122"/>
                <a:cs typeface="Times New Roman" panose="02020603050405020304" charset="0"/>
              </a:rPr>
              <a:t>sound like</a:t>
            </a:r>
            <a:r>
              <a:rPr lang="en-US" altLang="zh-CN" sz="2400" dirty="0">
                <a:latin typeface="Times New Roman" panose="02020603050405020304" charset="0"/>
                <a:ea typeface="宋体" panose="02010600030101010101" pitchFamily="2" charset="-122"/>
                <a:cs typeface="Times New Roman" panose="02020603050405020304" charset="0"/>
              </a:rPr>
              <a:t> it’s supposed to.</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动听	 B. 倾听	 C. 声音	 D. 听起来像</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【解析】本题考查动词短语sound like（听起来像），结合句意“引擎的声音听起来不太正常”，D项符合句意。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We </a:t>
            </a:r>
            <a:r>
              <a:rPr lang="en-US" altLang="zh-CN" sz="2400" u="sng" dirty="0">
                <a:latin typeface="Times New Roman" panose="02020603050405020304" charset="0"/>
                <a:ea typeface="宋体" panose="02010600030101010101" pitchFamily="2" charset="-122"/>
                <a:cs typeface="Times New Roman" panose="02020603050405020304" charset="0"/>
              </a:rPr>
              <a:t>sincerely</a:t>
            </a:r>
            <a:r>
              <a:rPr lang="en-US" altLang="zh-CN" sz="2400" dirty="0">
                <a:latin typeface="Times New Roman" panose="02020603050405020304" charset="0"/>
                <a:ea typeface="宋体" panose="02010600030101010101" pitchFamily="2" charset="-122"/>
                <a:cs typeface="Times New Roman" panose="02020603050405020304" charset="0"/>
              </a:rPr>
              <a:t> hope that you will soon be restored to health.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真诚地	 B. 故意地	 C. 开心地	 D. 急切地</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【解析】本题考查副词sincerely（真诚地）。结合句意“我们真诚地希望你早日康复”，A项符合句意。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33120" y="90056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We </a:t>
            </a:r>
            <a:r>
              <a:rPr lang="en-US" altLang="zh-CN" sz="2400" u="sng" dirty="0">
                <a:latin typeface="Times New Roman" panose="02020603050405020304" charset="0"/>
                <a:ea typeface="宋体" panose="02010600030101010101" pitchFamily="2" charset="-122"/>
                <a:cs typeface="Times New Roman" panose="02020603050405020304" charset="0"/>
              </a:rPr>
              <a:t>tend to</a:t>
            </a:r>
            <a:r>
              <a:rPr lang="en-US" altLang="zh-CN" sz="2400" dirty="0">
                <a:latin typeface="Times New Roman" panose="02020603050405020304" charset="0"/>
                <a:ea typeface="宋体" panose="02010600030101010101" pitchFamily="2" charset="-122"/>
                <a:cs typeface="Times New Roman" panose="02020603050405020304" charset="0"/>
              </a:rPr>
              <a:t> meet up for lunch once a week.</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常常	 B. 偶尔	 C. 从不	 D. 有时候</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7437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【解析】本题考查动词短语tend to（常常，倾向于）。结合句意“我们常常每周共进一次午餐”，A项符合句意。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415" y="850265"/>
            <a:ext cx="105994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What would you </a:t>
            </a:r>
            <a:r>
              <a:rPr lang="en-US" altLang="zh-CN" sz="2400" u="sng" dirty="0">
                <a:latin typeface="Times New Roman" panose="02020603050405020304" charset="0"/>
                <a:ea typeface="宋体" panose="02010600030101010101" pitchFamily="2" charset="-122"/>
                <a:cs typeface="Times New Roman" panose="02020603050405020304" charset="0"/>
              </a:rPr>
              <a:t>recommend</a:t>
            </a:r>
            <a:r>
              <a:rPr lang="en-US" altLang="zh-CN" sz="2400" dirty="0">
                <a:latin typeface="Times New Roman" panose="02020603050405020304" charset="0"/>
                <a:ea typeface="宋体" panose="02010600030101010101" pitchFamily="2" charset="-122"/>
                <a:cs typeface="Times New Roman" panose="02020603050405020304" charset="0"/>
              </a:rPr>
              <a:t> for two people to eat?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了解	 B. 强调	 C. 推荐	 D. 安排</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【解析】本题考查动词recommend（推荐）。结合句意“两个人吃，你有什么建议的吗？”C项符合句意。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期末测试卷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15645" y="885190"/>
            <a:ext cx="107810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a:t>
            </a:r>
            <a:r>
              <a:rPr lang="en-US" altLang="zh-CN" sz="2400" u="sng" dirty="0">
                <a:latin typeface="Times New Roman" panose="02020603050405020304" charset="0"/>
                <a:ea typeface="宋体" panose="02010600030101010101" pitchFamily="2" charset="-122"/>
                <a:cs typeface="Times New Roman" panose="02020603050405020304" charset="0"/>
              </a:rPr>
              <a:t>On behalf of</a:t>
            </a:r>
            <a:r>
              <a:rPr lang="en-US" altLang="zh-CN" sz="2400" dirty="0">
                <a:latin typeface="Times New Roman" panose="02020603050405020304" charset="0"/>
                <a:ea typeface="宋体" panose="02010600030101010101" pitchFamily="2" charset="-122"/>
                <a:cs typeface="Times New Roman" panose="02020603050405020304" charset="0"/>
              </a:rPr>
              <a:t> the department I would like to thank you all.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了解	 B. 代表	 C. 调查	 D. 使用</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1150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【解析】本题考查介词短语on behalf of（代表，为了……的利益）。结合句意“我谨代表部门，向大家表示感谢”，B项符合句意。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9045" y="3713480"/>
            <a:ext cx="917321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speak 	B. name 	C. call		 D. say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game	 B. sport 	C. race 	 D. plan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plants 	B. people 	C. animals 	 D. rats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366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2835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Jade Emperor wants a way to tell time. He wants to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the years in each cycle. 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is not sure what to name them. Then he sees the animals. “I will have a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 he says. “The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first twelve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who finish the race will have a year named for them!”</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346835" y="378904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249045" y="431101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60628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1249045" y="471932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710790"/>
            <a:ext cx="10458450" cy="243014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【解析】本题考查词义辨析和联系上下文，从He is not sure what to name them可知name的含义是“命名”，玉帝想给每一年命个名，故本题的正确答案是B。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【解析】本题考查词义辨析和逻辑推理，从下文The animals hear about the race可知，玉帝要举办一场比赛，故本题正确答案为C。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【解析】本题考查逻辑推理和词义辨析，从下文The animals hear about the race可知，玉帝用前12名完成比赛的动物命名年份，故本题正确答案为C。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2580" y="293588"/>
            <a:ext cx="11276329" cy="186372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animals hear about the race. Cat lives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to Rat. “We could win!” Cat tells Rat. “I will wake up extra early,” says Rat. “I will be a winner.” “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me up early, too,” Cat says to Rat. “We can go together.” The next day, Rat wakes up extra early and runs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to the race. He forgets all about Cat!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564515" y="2775585"/>
            <a:ext cx="892746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near 	B. next 	C. beside	 D. nearby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Wake 	B. Call 	C. Ask		 D. Tell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into	 B. straight 	C. for 		D. ahead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63513" y="588382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564515" y="2841625"/>
            <a:ext cx="7270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564515" y="333375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564515" y="373697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94995" y="812165"/>
            <a:ext cx="10589895" cy="283527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逻辑推理和固定搭配。根据猫叮嘱老鼠叫它起床以及后面老鼠回家后猫得知老鼠赢得比赛很生气可以推断，猫和老鼠住得很近。这四个选项中只有next可以和to搭配使用，表示“在……附近”。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【解析】本题考查逻辑推理和词义辨析。根据I will wake up extra early以及后面的too一词可以推断，猫希望老鼠叫自己起床。wake up（叫醒）符合题意，故本题正确答案为A。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【解析】本题考查词义辨析。根据下文He forgets all about Cat可知，老鼠并没有叫猫起床，而是直接去比赛了（run straight to the race），故本题正确答案为B。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1515" y="387985"/>
            <a:ext cx="10808970" cy="274955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Rat gets to the start of the race. He sees a lot of animals there. “Oh no!” thinks Rat. “Those animals are much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 Rat is smart, though. He has an idea. Rat runs up to Ox. “Can you help me?” he asks. “I can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on your head. I will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songs in your ear.” “Okay. I like songs. That sounds good.” Rat climbs on Ox’s head. He sings and sings. Ox is the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to climb out of the river. He runs toward the finish line. “We are going to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 shouts Ox. Rat jumps of Ox’s head. He runs ahead!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91515" y="3415983"/>
            <a:ext cx="838454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big 	B. large 	C. bigger 	D. biggest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23. A. run 	B. ride 		C. sit 		D. dance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24. A. sing 	B. play 	C. write 	D. repeat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25. A. one 	B. first 	C. second 	D. two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26. A. reach 	B. get 		C. fly 		D. win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757555" y="349440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122543" y="600130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757555" y="3938905"/>
            <a:ext cx="57785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822960" y="4373245"/>
            <a:ext cx="50292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757555" y="4807585"/>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757555" y="5241925"/>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P spid="8"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6100" y="592455"/>
            <a:ext cx="9954260" cy="4431030"/>
          </a:xfrm>
          <a:prstGeom prst="rect">
            <a:avLst/>
          </a:prstGeom>
          <a:noFill/>
        </p:spPr>
        <p:txBody>
          <a:bodyPr wrap="square">
            <a:spAutoFit/>
          </a:bodyPr>
          <a:lstStyle/>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【解析】本题考查词义辨析。much后面接比较级，表示“……得多”，且其他动物跟老鼠比起来确实是大得多，故本题正确答案为C。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【解析】本题考查词义辨析和逻辑推理。根据下文Rat jumps off Ox’s head可知，老鼠是骑在牛的头上，因此四个选项中的动词中只有ride符合题意，故本题正确答案为B。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【解析】本题考查联系上下文和词义辨析。根据下文He sings and sings以及固定搭配sing songs可知，正确的动词应该是sing，故本题正确答案为A。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【解析】本题考查联系上下文和逻辑推理。从下文的He runs toward the finish line可以推断，牛是第一个到达的，故本题的正确答案为B。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【解析】本题考查联系上下文和逻辑推理。根据牛是第一个到达的可以推断，牛以为自己将要赢（win）。故本题的正确答案为D。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230632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“Yes!”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the clever Rat. “I will be FIRST!” And he is! Jade Emperor names the first year after Rat. Ox is second. Tiger is third. Then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Rabbit, Dragon, Snake, Horse, Sheep, Monkey, Rooster, Dog, and Pig.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Cat wakes up late. He runs outside. He sees Rat with the prize. Cat gets very</a:t>
            </a:r>
            <a:r>
              <a:rPr lang="en-US" altLang="zh-CN" sz="2400" u="sng" dirty="0">
                <a:latin typeface="Times New Roman" panose="02020603050405020304" charset="0"/>
                <a:ea typeface="宋体" panose="02010600030101010101" pitchFamily="2" charset="-122"/>
                <a:cs typeface="Times New Roman" panose="02020603050405020304" charset="0"/>
              </a:rPr>
              <a:t> 29</a:t>
            </a:r>
            <a:r>
              <a:rPr lang="en-US" altLang="zh-CN" sz="2400" dirty="0">
                <a:latin typeface="Times New Roman" panose="02020603050405020304" charset="0"/>
                <a:ea typeface="宋体" panose="02010600030101010101" pitchFamily="2" charset="-122"/>
                <a:cs typeface="Times New Roman" panose="02020603050405020304" charset="0"/>
              </a:rPr>
              <a:t> . Rat did not wake him! That is why cats have been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after rats ever since.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60755" y="3343910"/>
            <a:ext cx="881697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sings	 B. dances	 C. cheers 	D. claps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28. A. come	 B. comes 	C. coming 	D. came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 29. A. happy	 B. angry 	C. anxious 	D. sad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30. A. chased	 B. chasing 	C. chases 	D. chase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7" name="TextBox 4"/>
          <p:cNvSpPr txBox="1"/>
          <p:nvPr/>
        </p:nvSpPr>
        <p:spPr>
          <a:xfrm>
            <a:off x="1050290" y="3460115"/>
            <a:ext cx="54991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0585" y="387921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960755" y="429958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960755" y="475424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84530" y="1040130"/>
            <a:ext cx="10031730" cy="393827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【解析】本题考查词义辨析和逻辑推理。根据老鼠的这句I will be FIRST可知，老鼠此刻的心情是激动的，动词cheer（欢呼）符合题意，故本题正确答案为C。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【解析】本题考查倒装句结构。分析句子结构可知，此句缺少谓语，且副词then位于句首，谓语在主语的前面，所以此句为倒装句。倒装句结构的主语是复数，动词要用复数形式come，故本题的正确答案为A。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【解析】本题考查词义辨析和逻辑推理。由老鼠没有叫醒猫这个事实可以推断，猫的态度是生气的（angry），故本题的正确答案为B。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【解析】本题考查词义辨析和时态。由ever since（此后）可知，时态要用完成时，猫追赶老鼠的行为开始于过去，到目前都没有停下来，因此此句要用现在完成进行时，其结构为have been doing。故本题的正确答案为B。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2104227"/>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 Japanese man who believes in smiling has become the world’s oldest male, Guinness World Records reports. Chitetsu Watanabe was born in Niigata in northern Japan in 1907. He received a </a:t>
            </a:r>
            <a:r>
              <a:rPr lang="en-US" altLang="zh-CN" sz="2400" u="sng" dirty="0">
                <a:solidFill>
                  <a:schemeClr val="tx1">
                    <a:lumMod val="75000"/>
                    <a:lumOff val="25000"/>
                  </a:schemeClr>
                </a:solidFill>
                <a:latin typeface="Times New Roman" panose="02020603050405020304" charset="0"/>
                <a:cs typeface="Times New Roman" panose="02020603050405020304" charset="0"/>
              </a:rPr>
              <a:t>certificate</a:t>
            </a:r>
            <a:r>
              <a:rPr lang="en-US" altLang="zh-CN" sz="2400" dirty="0">
                <a:solidFill>
                  <a:schemeClr val="tx1">
                    <a:lumMod val="75000"/>
                    <a:lumOff val="25000"/>
                  </a:schemeClr>
                </a:solidFill>
                <a:latin typeface="Times New Roman" panose="02020603050405020304" charset="0"/>
                <a:cs typeface="Times New Roman" panose="02020603050405020304" charset="0"/>
              </a:rPr>
              <a:t> recognizing him as the world’s oldest man Wednesday at a healthcare center in the city. It confirmed he was 112 years and 344 days old.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former record holder was Masazo Nonaka, another Japanese. The oldest living woman, Kane Tanaka, is also Japanese. She is 117 years old.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17500" y="815975"/>
            <a:ext cx="11164570" cy="4556125"/>
          </a:xfrm>
          <a:prstGeom prst="rect">
            <a:avLst/>
          </a:prstGeom>
          <a:noFill/>
        </p:spPr>
        <p:txBody>
          <a:bodyPr wrap="square" rtlCol="0" anchor="ctr">
            <a:spAutoFit/>
          </a:bodyPr>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Until about 10 years ago, Watanabe did bonsai, the Japanese traditional art of growing small sculpted trees. His work appeared at shows. These days, he loves eating desserts, such as sweet custards, Guinness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Watanabe attended an agricultural school, and completed a study program there. He then moved to China to work at Dai-Nippon Meiji Sugar.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He lived in China for 18 years. He and his wife Mitsue had five children, Guinness also reported. After the end of World War II, Watanabe returned to Niigata, Japan. He worked for the local government until retirement. He also grew fruit and vegetables on the family farm.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Asked about the secret to his long life, Watanabe says, “Don’t get angry and keep smiling.”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The world’s oldest male believes in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smiling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health</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being angry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fruit and vegetables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591685"/>
            <a:ext cx="1017524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【解析】细节判断题。根据第一段首句A Japanese man who believes in smiling has become the world’s oldest male可知，最长寿的男子相信的是微笑，故此题的正确答案为A。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The underlined word “certificate” in Paragraph 1 probably means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money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 document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 house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 company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70471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【解析】词义猜测题。根据certificate后面的修饰语recognizing him as the world’s oldest man （承认他是世界上最长寿的男性）以及后一句It confirmed...（certificate证实了……）可知，吉尼斯世界纪录给他颁发的是一张认证证书，故此题的正确答案是B。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91565" y="107265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How old is the oldest living woman?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107 years old.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117 years old.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112 years and 344 days old.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102 years old.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87235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【解析】细节判断题。根据第二段第三句She is 117 years old可以得知年龄，故此题的正确答案为B。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What is the main idea of the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How to keep healthy.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How to be the world’s oldest male.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reasons why Chitetsu Watanabe went to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Keeping smiling can make people live longer.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28395" y="1128395"/>
            <a:ext cx="9563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47090" y="4554220"/>
            <a:ext cx="10182860" cy="197612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【解析】主旨大意题。这篇文章主要通过对日本男子Chitetsu Watanabe的事例阐述了微笑有助于延长寿命的观点。</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2839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In what section of a newspaper will you probably read this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Geography.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Health.</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Environment.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60875"/>
            <a:ext cx="10013950" cy="174307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【解析】推理判断题。本文主要讲述了日本最长寿男子的事例，属于健康主题。故本题答案为B。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740139"/>
            <a:ext cx="11115675" cy="502983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Jordan was born with a disability. But she says her difference doesn’t hold her back—</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it makes her amazing. When Jordan was having a new dance class at the age of 8, she noticed that some kids were staring at her. The kids were looking at her left arm. It stops above the elbow.</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Each year, about 2,000 babies in the United States are born with limb differences, like Jordan was. That means they are missing all or part of an arm or a leg. With only one hand, Jordan has a tough time doing certain activities like tying her shoes. She sometimes uses a prosthetic (假体的) arm to help her ride her bike.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Jordan attended camps for kids with </a:t>
            </a:r>
            <a:r>
              <a:rPr lang="en-US" altLang="zh-CN" sz="2400" u="sng" dirty="0">
                <a:solidFill>
                  <a:schemeClr val="tx1">
                    <a:lumMod val="75000"/>
                    <a:lumOff val="25000"/>
                  </a:schemeClr>
                </a:solidFill>
                <a:latin typeface="Times New Roman" panose="02020603050405020304" charset="0"/>
                <a:cs typeface="Times New Roman" panose="02020603050405020304" charset="0"/>
              </a:rPr>
              <a:t>limb </a:t>
            </a:r>
            <a:r>
              <a:rPr lang="en-US" altLang="zh-CN" sz="2400" dirty="0">
                <a:solidFill>
                  <a:schemeClr val="tx1">
                    <a:lumMod val="75000"/>
                    <a:lumOff val="25000"/>
                  </a:schemeClr>
                </a:solidFill>
                <a:latin typeface="Times New Roman" panose="02020603050405020304" charset="0"/>
                <a:cs typeface="Times New Roman" panose="02020603050405020304" charset="0"/>
              </a:rPr>
              <a:t>differences. Three years ago, she started a special workshop. She was challenged to design a new prosthetic arm—one that would turn her disability into a “superpower”.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1685" y="819150"/>
            <a:ext cx="1033843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Jordan worked with designers. They used a 3D printer to create a prosthetic arm shaped like a unicorn’s horn. “It was really cool to show that you can build onto your difference to make it awesome,” says Jordan.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2017, Jordan and her mom formed an organization called Born Just Right. They want to help other kids with limb differences. “We want to show kids that anything is possible,” Jordan says. Sure, people still sometimes stare. But Jordan uses those moments to educate others, “Your differences are amazing and you never know what amazing things you can do with them.”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Why were the kids staring at Jordan?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Jordan was good at dancing.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Because Jordan had part of the arm.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Because Jordan couldn’t dance well.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Because Jordan was a famous designer.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635" y="4535805"/>
            <a:ext cx="1034288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【解析】细节判断题。根据第一段的首句Jordan was born with a disability以及第四、五句The kids were looking at her left arm. It stops above the elbow可知，乔丹的手臂有残缺，故本题答案为B。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65150" y="1063625"/>
            <a:ext cx="104298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What does the underlined word “limb” in Paragraph 3 mean?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An eye or ear.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 nose or mouth.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An arm or leg.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 hair.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5150" y="1129030"/>
            <a:ext cx="87312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2305" y="4588510"/>
            <a:ext cx="10332720" cy="1221105"/>
          </a:xfrm>
          <a:prstGeom prst="rect">
            <a:avLst/>
          </a:prstGeom>
          <a:noFill/>
        </p:spPr>
        <p:txBody>
          <a:bodyPr wrap="square" rtlCol="0">
            <a:noAutofit/>
          </a:bodyPr>
          <a:p>
            <a:pPr marL="1151890" indent="-11520170" algn="just" fontAlgn="auto">
              <a:lnSpc>
                <a:spcPts val="2700"/>
              </a:lnSpc>
            </a:pPr>
            <a:r>
              <a:rPr sz="2200" dirty="0">
                <a:solidFill>
                  <a:srgbClr val="C00000"/>
                </a:solidFill>
                <a:uFillTx/>
                <a:latin typeface="Times New Roman" panose="02020603050405020304" charset="0"/>
                <a:cs typeface="Times New Roman" panose="02020603050405020304" charset="0"/>
              </a:rPr>
              <a:t>【解析】词义猜测题。根据第二段第二句That means they are missing all or part of an arm or a leg可知，limb的含义是“四肢”，故本题的正确答案为C。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91565" y="5297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Which of the following statements is correct?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Jordan became disabled when she was eight years old.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Jordan invented a special prosthetic arm on her own.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Born Just Right was set up by Jordan and her mom.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There is no one staring at Jordan anymore.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60388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56615" y="4394835"/>
            <a:ext cx="10013950" cy="148018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【解析】细节判断题。根据最后一段第一句In 2017, Jordan and her mom formed an organization called Born Just Right可知，Born Just Right是乔丹和她的妈妈一起组织的一个机构。其他几个选项根据细节对比都有错误。故本题的正确答案是C。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817880" y="866140"/>
            <a:ext cx="1110932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Jordan and her mom formed an organization because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they want to help other kids with limb differences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they want to show how successful they are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they want to have fun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they want to help the designer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17880" y="997585"/>
            <a:ext cx="81534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555625" y="4366895"/>
            <a:ext cx="1073531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【解析】细节判断题。根据最后一段第二句They want to help other kids with limb differences可知，他们建立这个机构是为了帮助其他四肢残缺的孩子。故本题答案为A。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 can we infer from the passage?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Jordan is not afraid of being different and will encourage other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disabled kids.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Jordan never feels uncomfortable when people stare at 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Jordan will have a real arm one day in the future.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More and more people will use 3D printers to make prosthetic arms.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【解析】推理判断题。根据最后一段最后一句乔丹教育他人的话Your differences are amazing and you never know what amazing things you can do with them可知，乔丹不畏惧和他人不一样，她会鼓励其他四肢残缺的孩子。故本题答案为A。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5465" y="1536383"/>
            <a:ext cx="10892155" cy="1198880"/>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will you wear when you go sightseeing? Most of us choose comfortable clothes like T-shirts and jeans. But some people are different.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which literally means “Han clothing”, the traditional clothing.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351790" y="3117533"/>
            <a:ext cx="971994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while some women become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rPr>
              <a:t>hanfu</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 fans for the sense of community.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As a symbol of Chinese culture,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They may prefer to wear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rPr>
              <a:t>hanfu</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Each suit has its own cultural and historic background.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rPr>
              <a:t>hanfu </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fans have reached 2.04 million in 2018, up 72.9 percent year on year.</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3793" y="534153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8618220" y="187515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44526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【解析】空格前一句提到But some people are different（但是有些人不一样），且空格后面的定语从句which literally means “Han clothing”（字面意思是“汉族人的服饰”）给前面所提到的事物下了定义，由此可知空格处应说明“有些人”选择穿汉服。故正确答案为C。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6720" y="398780"/>
            <a:ext cx="11513185" cy="3784600"/>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a:r>
            <a:r>
              <a:rPr sz="2400" i="1" dirty="0">
                <a:solidFill>
                  <a:schemeClr val="tx1">
                    <a:lumMod val="75000"/>
                    <a:lumOff val="25000"/>
                  </a:schemeClr>
                </a:solidFill>
                <a:latin typeface="Times New Roman" panose="02020603050405020304" charset="0"/>
                <a:cs typeface="Times New Roman" panose="02020603050405020304" charset="0"/>
              </a:rPr>
              <a:t>Hanfu</a:t>
            </a:r>
            <a:r>
              <a:rPr sz="2400" dirty="0">
                <a:solidFill>
                  <a:schemeClr val="tx1">
                    <a:lumMod val="75000"/>
                    <a:lumOff val="25000"/>
                  </a:schemeClr>
                </a:solidFill>
                <a:latin typeface="Times New Roman" panose="02020603050405020304" charset="0"/>
                <a:cs typeface="Times New Roman" panose="02020603050405020304" charset="0"/>
              </a:rPr>
              <a:t> takes its name from the times of the Han Dynasty. It is a national formal wear in ancient China, which consists of clothing, clothing accessories, jewelry, etc. Nowadays more and more people like to wear </a:t>
            </a:r>
            <a:r>
              <a:rPr sz="2400" i="1" dirty="0">
                <a:solidFill>
                  <a:schemeClr val="tx1">
                    <a:lumMod val="75000"/>
                    <a:lumOff val="25000"/>
                  </a:schemeClr>
                </a:solidFill>
                <a:latin typeface="Times New Roman" panose="02020603050405020304" charset="0"/>
                <a:cs typeface="Times New Roman" panose="02020603050405020304" charset="0"/>
              </a:rPr>
              <a:t>hanfu</a:t>
            </a:r>
            <a:r>
              <a:rPr sz="2400" dirty="0">
                <a:solidFill>
                  <a:schemeClr val="tx1">
                    <a:lumMod val="75000"/>
                    <a:lumOff val="25000"/>
                  </a:schemeClr>
                </a:solidFill>
                <a:latin typeface="Times New Roman" panose="02020603050405020304" charset="0"/>
                <a:cs typeface="Times New Roman" panose="02020603050405020304" charset="0"/>
              </a:rPr>
              <a:t>. According to some data,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Why has the traditional clothing made a comeback in recent years? Young girls think wearing </a:t>
            </a:r>
            <a:r>
              <a:rPr sz="2400" i="1" dirty="0">
                <a:solidFill>
                  <a:schemeClr val="tx1">
                    <a:lumMod val="75000"/>
                    <a:lumOff val="25000"/>
                  </a:schemeClr>
                </a:solidFill>
                <a:latin typeface="Times New Roman" panose="02020603050405020304" charset="0"/>
                <a:cs typeface="Times New Roman" panose="02020603050405020304" charset="0"/>
              </a:rPr>
              <a:t>hanfu </a:t>
            </a:r>
            <a:r>
              <a:rPr sz="2400" dirty="0">
                <a:solidFill>
                  <a:schemeClr val="tx1">
                    <a:lumMod val="75000"/>
                    <a:lumOff val="25000"/>
                  </a:schemeClr>
                </a:solidFill>
                <a:latin typeface="Times New Roman" panose="02020603050405020304" charset="0"/>
                <a:cs typeface="Times New Roman" panose="02020603050405020304" charset="0"/>
              </a:rPr>
              <a:t>every day gives them good ideas about how to dress differently. They like to explore various outfits within </a:t>
            </a:r>
            <a:r>
              <a:rPr sz="2400" i="1" dirty="0">
                <a:solidFill>
                  <a:schemeClr val="tx1">
                    <a:lumMod val="75000"/>
                    <a:lumOff val="25000"/>
                  </a:schemeClr>
                </a:solidFill>
                <a:latin typeface="Times New Roman" panose="02020603050405020304" charset="0"/>
                <a:cs typeface="Times New Roman" panose="02020603050405020304" charset="0"/>
              </a:rPr>
              <a:t>hanfu</a:t>
            </a:r>
            <a:r>
              <a:rPr sz="2400" dirty="0">
                <a:solidFill>
                  <a:schemeClr val="tx1">
                    <a:lumMod val="75000"/>
                    <a:lumOff val="25000"/>
                  </a:schemeClr>
                </a:solidFill>
                <a:latin typeface="Times New Roman" panose="02020603050405020304" charset="0"/>
                <a:cs typeface="Times New Roman" panose="02020603050405020304" charset="0"/>
              </a:rPr>
              <a:t> collection. They enjoy matching the clothing with modern accessories,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As someone belonging to the Han ethnic group, they say that they have always been eager to wear clothing that can stand for their community. Some people not only wear </a:t>
            </a:r>
            <a:r>
              <a:rPr sz="2400" i="1" dirty="0">
                <a:solidFill>
                  <a:schemeClr val="tx1">
                    <a:lumMod val="75000"/>
                    <a:lumOff val="25000"/>
                  </a:schemeClr>
                </a:solidFill>
                <a:latin typeface="Times New Roman" panose="02020603050405020304" charset="0"/>
                <a:cs typeface="Times New Roman" panose="02020603050405020304" charset="0"/>
              </a:rPr>
              <a:t>hanfu</a:t>
            </a:r>
            <a:r>
              <a:rPr sz="2400" dirty="0">
                <a:solidFill>
                  <a:schemeClr val="tx1">
                    <a:lumMod val="75000"/>
                    <a:lumOff val="25000"/>
                  </a:schemeClr>
                </a:solidFill>
                <a:latin typeface="Times New Roman" panose="02020603050405020304" charset="0"/>
                <a:cs typeface="Times New Roman" panose="02020603050405020304" charset="0"/>
              </a:rPr>
              <a:t> in their daily life, but also learn about the culture and history behind the clothing.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_____</a:t>
            </a:r>
            <a:r>
              <a:rPr sz="2400" dirty="0">
                <a:solidFill>
                  <a:schemeClr val="tx1">
                    <a:lumMod val="75000"/>
                    <a:lumOff val="25000"/>
                  </a:schemeClr>
                </a:solidFill>
                <a:latin typeface="Times New Roman" panose="02020603050405020304" charset="0"/>
                <a:cs typeface="Times New Roman" panose="02020603050405020304" charset="0"/>
              </a:rPr>
              <a:t>Learning about them gives us a better understanding of traditional culture.</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9218295" y="111823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2"/>
            </p:custDataLst>
          </p:nvPr>
        </p:nvSpPr>
        <p:spPr>
          <a:xfrm>
            <a:off x="623570" y="4332923"/>
            <a:ext cx="971994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while some women become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sym typeface="+mn-ea"/>
              </a:rPr>
              <a:t>hanfu</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 fans for the sense of community.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As a symbol of Chinese culture,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They may prefer to wear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sym typeface="+mn-ea"/>
              </a:rPr>
              <a:t>hanfu</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Each suit has its own cultural and historic background.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sym typeface="+mn-ea"/>
              </a:rPr>
              <a:t>hanfu </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fans have reached 2.04 million in 2018, up 72.9 percent year on year.</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3" name="TextBox 4"/>
          <p:cNvSpPr txBox="1"/>
          <p:nvPr>
            <p:custDataLst>
              <p:tags r:id="rId3"/>
            </p:custDataLst>
          </p:nvPr>
        </p:nvSpPr>
        <p:spPr>
          <a:xfrm>
            <a:off x="866140" y="254762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4"/>
            </p:custDataLst>
          </p:nvPr>
        </p:nvSpPr>
        <p:spPr>
          <a:xfrm>
            <a:off x="810260" y="366141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5" action="ppaction://hlinksldjump"/>
          </p:cNvPr>
          <p:cNvSpPr txBox="1"/>
          <p:nvPr>
            <p:custDataLst>
              <p:tags r:id="rId6"/>
            </p:custDataLst>
          </p:nvPr>
        </p:nvSpPr>
        <p:spPr>
          <a:xfrm>
            <a:off x="9370058" y="492942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216660"/>
            <a:ext cx="10854055" cy="243014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【解析】根据前面的句子According to some data（根据一些数据）可判断，选项中要包含有数字，E项描述了汉服粉丝数的增长情况，故答案为E。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【解析】根据下文they have always been eager to wear clothing that can stand for their</a:t>
            </a: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community可知，人们穿汉服是为了突出民族特点，故答案为A。</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【解析】根据空格前面的句子表述可知，人们不仅穿汉服，也在学习汉服背后蕴藏的历史和文化，也就是说每套汉服都有自己的历史文化背景，故答案选D。</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645" y="1106488"/>
            <a:ext cx="10566400" cy="1714500"/>
          </a:xfrm>
          <a:prstGeom prst="rect">
            <a:avLst/>
          </a:prstGeom>
          <a:noFill/>
        </p:spPr>
        <p:txBody>
          <a:bodyPr wrap="square" rtlCol="0" anchor="ctr">
            <a:spAutoFit/>
          </a:bodyPr>
          <a:lstStyle/>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With the rapid development of China’s economy, people are becoming more and more confident about our culture.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a:r>
            <a:r>
              <a:rPr sz="2400" i="1" dirty="0">
                <a:solidFill>
                  <a:schemeClr val="tx1">
                    <a:lumMod val="75000"/>
                    <a:lumOff val="25000"/>
                  </a:schemeClr>
                </a:solidFill>
                <a:latin typeface="Times New Roman" panose="02020603050405020304" charset="0"/>
                <a:cs typeface="Times New Roman" panose="02020603050405020304" charset="0"/>
              </a:rPr>
              <a:t>hanfu</a:t>
            </a:r>
            <a:r>
              <a:rPr sz="2400" dirty="0">
                <a:solidFill>
                  <a:schemeClr val="tx1">
                    <a:lumMod val="75000"/>
                    <a:lumOff val="25000"/>
                  </a:schemeClr>
                </a:solidFill>
                <a:latin typeface="Times New Roman" panose="02020603050405020304" charset="0"/>
                <a:cs typeface="Times New Roman" panose="02020603050405020304" charset="0"/>
              </a:rPr>
              <a:t> will make more and more foreigners get a better understanding about China. Chinese fashion style may attract people who love Chinese culture.</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26224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5727700" y="148463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588645" y="3164523"/>
            <a:ext cx="971994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while some women become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sym typeface="+mn-ea"/>
              </a:rPr>
              <a:t>hanfu</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 fans for the sense of community.</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As a symbol of Chinese culture,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They may prefer to wear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sym typeface="+mn-ea"/>
              </a:rPr>
              <a:t>hanfu</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Each suit has its own cultural and historic background.</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a:t>
            </a:r>
            <a:r>
              <a:rPr lang="zh-CN" altLang="en-US" sz="2400" i="1" dirty="0" smtClean="0">
                <a:solidFill>
                  <a:schemeClr val="tx1">
                    <a:lumMod val="75000"/>
                    <a:lumOff val="25000"/>
                  </a:schemeClr>
                </a:solidFill>
                <a:latin typeface="Times New Roman" panose="02020603050405020304" charset="0"/>
                <a:cs typeface="Times New Roman" panose="02020603050405020304" charset="0"/>
                <a:sym typeface="+mn-ea"/>
              </a:rPr>
              <a:t>hanfu </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fans have reached 2.04 million in 2018, up 72.9 percent year on year.</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9004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679575"/>
            <a:ext cx="10274300" cy="215836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Hi, Tom! How are you getting along?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No, thanks 			B. Fine, thanks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Nice to meet you 		D. Glad to see you</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81337" y="181317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949960" y="4793615"/>
            <a:ext cx="104444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【解析】根据How are you getting along（最近过得怎么样）可以看出本题考查问候和应答，B项“很好，谢谢”符合对话情境。A项“不，谢谢”，C项“很高兴认识你”，D项“见到你很高兴”，均不符合语境。因此，答案是B。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76835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【解析】本段是总结全文，概括汉服作为文化象征，将会让外国人更好地了解中国文化，故本题的正确答案是B。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1496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95910" y="2129790"/>
            <a:ext cx="1148651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Experts say the bee population is getting smaller because of climate change and other human-caused activities. We are building houses and cities on land where they live, and using even the most dangerous chemicals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are killing them. Last winter, U.S. beekeepers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(lose) almost 40% of their colonies. Thiele, a beekeeper, says the usual ways people raise honey bees are bad for their health. He rejects the white boxes that traditional beekeepers use.</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11" name="文本框 10">
            <a:hlinkClick r:id="rId1" action="ppaction://hlinksldjump"/>
          </p:cNvPr>
          <p:cNvSpPr txBox="1"/>
          <p:nvPr/>
        </p:nvSpPr>
        <p:spPr>
          <a:xfrm>
            <a:off x="5019673" y="56926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5730240" y="3001010"/>
            <a:ext cx="1744345" cy="42799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that</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890339" y="342890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lost</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32915"/>
          </a:xfrm>
          <a:prstGeom prst="rect">
            <a:avLst/>
          </a:prstGeom>
          <a:noFill/>
        </p:spPr>
        <p:txBody>
          <a:bodyPr wrap="square">
            <a:spAutoFit/>
          </a:bodyPr>
          <a:lstStyle/>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【解析】本题考查定语从句。chemicals前面有最高级修饰时要用引导词that，故此题的正确答案为that。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47.【解析】本题考查时态。根据时间状语last winter可知，时态要用一般过去时，故此题的正确答案为lost。</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495" y="450215"/>
            <a:ext cx="11073765" cy="2932430"/>
          </a:xfrm>
          <a:prstGeom prst="rect">
            <a:avLst/>
          </a:prstGeom>
          <a:noFill/>
        </p:spPr>
        <p:txBody>
          <a:bodyPr wrap="square" rtlCol="0" anchor="ctr">
            <a:spAutoFit/>
          </a:bodyPr>
          <a:lstStyle/>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He also refuses to use chemicals, smoke or protective clothing when he works with bees. He touches them </a:t>
            </a:r>
            <a:r>
              <a:rPr sz="2400" u="sng" dirty="0">
                <a:solidFill>
                  <a:schemeClr val="tx1">
                    <a:lumMod val="75000"/>
                    <a:lumOff val="25000"/>
                  </a:schemeClr>
                </a:solidFill>
                <a:latin typeface="Times New Roman" panose="02020603050405020304" charset="0"/>
                <a:cs typeface="Times New Roman" panose="02020603050405020304" charset="0"/>
              </a:rPr>
              <a:t>48</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his bare hands. Thiele says his hives (蜂箱) are both a way to save bees and a personal project. While bees crawled over his hands and arms, he said, “It feels so close and I feel how </a:t>
            </a:r>
            <a:r>
              <a:rPr sz="2400" u="sng" dirty="0">
                <a:solidFill>
                  <a:schemeClr val="tx1">
                    <a:lumMod val="75000"/>
                    <a:lumOff val="25000"/>
                  </a:schemeClr>
                </a:solidFill>
                <a:latin typeface="Times New Roman" panose="02020603050405020304" charset="0"/>
                <a:cs typeface="Times New Roman" panose="02020603050405020304" charset="0"/>
              </a:rPr>
              <a:t>49</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(deep) we belong and how important it is </a:t>
            </a:r>
            <a:r>
              <a:rPr sz="2400" u="sng" dirty="0">
                <a:solidFill>
                  <a:schemeClr val="tx1">
                    <a:lumMod val="75000"/>
                    <a:lumOff val="25000"/>
                  </a:schemeClr>
                </a:solidFill>
                <a:latin typeface="Times New Roman" panose="02020603050405020304" charset="0"/>
                <a:cs typeface="Times New Roman" panose="02020603050405020304" charset="0"/>
              </a:rPr>
              <a:t>50</a:t>
            </a:r>
            <a:r>
              <a:rPr lang="en-US" sz="2400" u="sng" dirty="0">
                <a:solidFill>
                  <a:schemeClr val="tx1">
                    <a:lumMod val="75000"/>
                    <a:lumOff val="25000"/>
                  </a:schemeClr>
                </a:solidFill>
                <a:latin typeface="Times New Roman" panose="02020603050405020304" charset="0"/>
                <a:cs typeface="Times New Roman" panose="02020603050405020304" charset="0"/>
              </a:rPr>
              <a:t>____            __</a:t>
            </a:r>
            <a:r>
              <a:rPr sz="2400" dirty="0">
                <a:solidFill>
                  <a:schemeClr val="tx1">
                    <a:lumMod val="75000"/>
                    <a:lumOff val="25000"/>
                  </a:schemeClr>
                </a:solidFill>
                <a:latin typeface="Times New Roman" panose="02020603050405020304" charset="0"/>
                <a:cs typeface="Times New Roman" panose="02020603050405020304" charset="0"/>
              </a:rPr>
              <a:t> (keep) them safe from harm.” He added that honey bees show how fragile life is. He made a further remark, “As if they are really mirroring where we are at this time on this planet.”</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4691378" y="512627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2912745" y="858520"/>
            <a:ext cx="12604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with</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4"/>
            </p:custDataLst>
          </p:nvPr>
        </p:nvSpPr>
        <p:spPr>
          <a:xfrm>
            <a:off x="4829810" y="1657985"/>
            <a:ext cx="145605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deeply</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1037590" y="2028190"/>
            <a:ext cx="13608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to keep</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258695"/>
          </a:xfrm>
          <a:prstGeom prst="rect">
            <a:avLst/>
          </a:prstGeom>
          <a:noFill/>
        </p:spPr>
        <p:txBody>
          <a:bodyPr wrap="square">
            <a:spAutoFit/>
          </a:bodyPr>
          <a:lstStyle/>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【解析】本题考查介词。根据句意“他用双手触摸它们”，故本题的正确答案是with。</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【解析】本题考查词性变化。修饰动词belong只能用副词，故本题的正确答案是deeply。</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【解析】本题考查固定句型。It is+形容词+to do sth.是固定句型，意为“做某事是怎么样的”，故本题的正确答案是to keep。</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10540" y="2132330"/>
            <a:ext cx="10920095" cy="53403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Chinese __________________ (更重视) the whole family.</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1619250" y="2132330"/>
            <a:ext cx="3704590"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pay more attention to</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716915" y="4598035"/>
            <a:ext cx="10659745" cy="117157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【解析】本题考查动词短语和比较级。“重视”译为pay attention to，故本题的正确答案为pay more attention to。</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59510" y="159462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I don’t know _____________________________ (他是否会回来).</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87445" y="1499870"/>
            <a:ext cx="37014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whether he will come back</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【解析】本题考查宾语从句。后面的句子要用陈述语序，故本题的正确答案为whether he will come back。</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23925" y="1461905"/>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Vegetables are good for your health because they _______________________ (富含维生素).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7348855" y="1461770"/>
            <a:ext cx="377507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are rich in vitamins</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【解析】本题考查固定短语。“富含……”译为be rich in...，故本题的正确答案为are rich in vitamins。</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How about that dress? It is 40 dollars.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I don’t think I can afford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It’s OK			 B. It is too expensive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Nice to meet you	 	D. It doesn’t matter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【解析】本题考查购物情境中的询问价格和应答。根据I don’t think I can afford it（我想我买不起）可知说话人觉得价格太高。B项“太贵了”符合对话情境。A项“没关系”，C项“很高兴认识你”，D项“没关系”，均不符合语境。因此，答案是B。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We _______________________ (期待) meeting you at the opening ceremony.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141855" y="1579245"/>
            <a:ext cx="31299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are looking forward to</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21793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【解析】本题考查固定短语。“期待”译为look forward to，故本题的正确答案为are looking forward to。</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15925" y="1916430"/>
            <a:ext cx="11498580"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_____________________________ (虽然他很年轻), he has been a headmaster.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46785" y="1984375"/>
            <a:ext cx="426910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Though/Although he is young</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【解析】本题考查让步状语从句。表示“虽然”要用连词although或者though，故本题的正确答案为Though/Although he is young。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921385"/>
            <a:ext cx="10446385" cy="407860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56.【写作内容】假如你是李华，是某中学的一名学生。你有幸做外教Jackson的向导，带领他去当地一家饭店品尝中国传统美食。请你按如下提示给他写一封邮件，告知这次行程安排：</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（1）饭店情况；</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（2）出发时间、地点；</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（3）交通方式。</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812029" y="54962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402894"/>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603375" y="1308100"/>
            <a:ext cx="8407400" cy="452183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Jackson,</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I am so happy to be your guide to a local restaurant to taste delicious food. The restaurant is very famous and has won a lot of prizes. Besides, its dishes are very special and I would suggest that you taste the dumplings, which I do believe you will be fond of. By the way, it’s convenient to get there by subway. We’ll meet at the subway station near our school at 7:00 this Friday evening. Line 5 will directly take us there. Wish you a good time. </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77279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W: Would you go to the cinema with me today?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____________________, but I have to prepare for a test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Forget it 		B. No 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Why not 		D. I’d love to</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09320" y="8820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15390" y="425450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【解析】本题考查邀请与应答。根据but I have to prepare for a test tomorrow（但是我得准备明天的考试）可知说话人愿意接受邀请但有事情忙，D项“我很乐意”最符合上下文。A项“算了吧”，B项“没门”，C项“为什么不呢”，均不符合语境。因此，答案是D。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1062609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Would you like another cup of tea?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I must be off now.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No, thanks 		B. Take it easy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Why not 		D. It is delicious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145540" y="1159510"/>
            <a:ext cx="5022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32535" y="435737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【解析】根据Would you like another cup of tea（你还想再要杯茶吗）可以判断，说话人想邀请对方再喝一杯茶，A项“不，谢谢”符合上下文。B项“放轻松”，C项“为什么不呢（表同意对方的建议）”，D项“它很美味”，均不符合语境。因此，答案是A。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Excuse me, could you please tell me how to get to the library?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don’t know 		B. Never mind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am going home 		D. Sorry, I am a stranger 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86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2640" y="4441825"/>
            <a:ext cx="109334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【解析】根据Excuse me, could you please tell me how to get to the library（打扰一下，你能告诉我去图书馆的路吗）可知本题考查问路与应答，D项“对不起，我对这里不熟悉”符合上下文。A项“我不知道”，B项“没关系”，C项“我要回家了”，均不符合语境。因此，答案是D。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PA" val="v4.0.0"/>
</p:tagLst>
</file>

<file path=ppt/tags/tag10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18195</Words>
  <Application>WPS 演示</Application>
  <PresentationFormat>宽屏</PresentationFormat>
  <Paragraphs>538</Paragraphs>
  <Slides>65</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65</vt:i4>
      </vt:variant>
    </vt:vector>
  </HeadingPairs>
  <TitlesOfParts>
    <vt:vector size="83"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140</cp:revision>
  <dcterms:created xsi:type="dcterms:W3CDTF">2021-08-19T06:32:00Z</dcterms:created>
  <dcterms:modified xsi:type="dcterms:W3CDTF">2023-09-26T04:00:14Z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