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307" r:id="rId52"/>
    <p:sldId id="308" r:id="rId53"/>
    <p:sldId id="377" r:id="rId54"/>
    <p:sldId id="378" r:id="rId55"/>
    <p:sldId id="380" r:id="rId56"/>
    <p:sldId id="480" r:id="rId57"/>
    <p:sldId id="474" r:id="rId58"/>
    <p:sldId id="476" r:id="rId59"/>
    <p:sldId id="477" r:id="rId60"/>
    <p:sldId id="478" r:id="rId61"/>
    <p:sldId id="479" r:id="rId62"/>
    <p:sldId id="314" r:id="rId63"/>
    <p:sldId id="315" r:id="rId64"/>
    <p:sldId id="326" r:id="rId65"/>
    <p:sldId id="430" r:id="rId66"/>
  </p:sldIdLst>
  <p:sldSz cx="12192000" cy="6858000"/>
  <p:notesSz cx="6858000" cy="9144000"/>
  <p:embeddedFontLst>
    <p:embeddedFont>
      <p:font typeface="方正公文黑体" panose="02000500000000000000" charset="-122"/>
      <p:regular r:id="rId70"/>
    </p:embeddedFont>
    <p:embeddedFont>
      <p:font typeface="方正黑体简体" panose="02010600030101010101" charset="-122"/>
      <p:regular r:id="rId71"/>
    </p:embeddedFont>
    <p:embeddedFont>
      <p:font typeface="微软雅黑" panose="020B0503020204020204" pitchFamily="34" charset="-122"/>
      <p:regular r:id="rId72"/>
    </p:embeddedFont>
    <p:embeddedFont>
      <p:font typeface="Calibri" panose="020F0502020204030204" pitchFamily="34" charset="0"/>
      <p:regular r:id="rId73"/>
      <p:bold r:id="rId74"/>
      <p:italic r:id="rId75"/>
      <p:boldItalic r:id="rId76"/>
    </p:embeddedFont>
    <p:embeddedFont>
      <p:font typeface="Impact" panose="020B0806030902050204" pitchFamily="34" charset="0"/>
      <p:regular r:id="rId77"/>
    </p:embeddedFont>
    <p:embeddedFont>
      <p:font typeface="黑体" panose="02010609060101010101" charset="-122"/>
      <p:regular r:id="rId78"/>
    </p:embeddedFont>
    <p:embeddedFont>
      <p:font typeface="等线" panose="02010600030101010101" charset="-122"/>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0" userDrawn="1">
          <p15:clr>
            <a:srgbClr val="A4A3A4"/>
          </p15:clr>
        </p15:guide>
        <p15:guide id="2" orient="horz" pos="4240" userDrawn="1">
          <p15:clr>
            <a:srgbClr val="A4A3A4"/>
          </p15:clr>
        </p15:guide>
        <p15:guide id="3" pos="186" userDrawn="1">
          <p15:clr>
            <a:srgbClr val="A4A3A4"/>
          </p15:clr>
        </p15:guide>
        <p15:guide id="4" pos="7404"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50"/>
        <p:guide orient="horz" pos="4240"/>
        <p:guide pos="186"/>
        <p:guide pos="7404"/>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0" Type="http://schemas.openxmlformats.org/officeDocument/2006/relationships/tags" Target="tags/tag93.xml"/><Relationship Id="rId8" Type="http://schemas.openxmlformats.org/officeDocument/2006/relationships/slide" Target="slides/slide5.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5.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4.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49.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slide" Target="slide46.xml"/><Relationship Id="rId2" Type="http://schemas.openxmlformats.org/officeDocument/2006/relationships/tags" Target="../tags/tag68.xml"/><Relationship Id="rId1" Type="http://schemas.openxmlformats.org/officeDocument/2006/relationships/tags" Target="../tags/tag6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5.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4.xml"/><Relationship Id="rId2" Type="http://schemas.openxmlformats.org/officeDocument/2006/relationships/tags" Target="../tags/tag76.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8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8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2.png"/><Relationship Id="rId1" Type="http://schemas.openxmlformats.org/officeDocument/2006/relationships/tags" Target="../tags/tag8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slide" Target="slide61.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1.xml"/><Relationship Id="rId7" Type="http://schemas.openxmlformats.org/officeDocument/2006/relationships/tags" Target="../tags/tag9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image" Target="../media/image2.png"/><Relationship Id="rId1" Type="http://schemas.openxmlformats.org/officeDocument/2006/relationships/tags" Target="../tags/tag8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334010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wrote many </a:t>
            </a:r>
            <a:r>
              <a:rPr lang="en-US" altLang="zh-CN" sz="2400" u="sng" dirty="0">
                <a:latin typeface="Times New Roman" panose="02020603050405020304" charset="0"/>
                <a:ea typeface="宋体" panose="02010600030101010101" pitchFamily="2" charset="-122"/>
                <a:cs typeface="Times New Roman" panose="02020603050405020304" charset="0"/>
              </a:rPr>
              <a:t>bestselling</a:t>
            </a:r>
            <a:r>
              <a:rPr lang="en-US" altLang="zh-CN" sz="2400" dirty="0">
                <a:latin typeface="Times New Roman" panose="02020603050405020304" charset="0"/>
                <a:ea typeface="宋体" panose="02010600030101010101" pitchFamily="2" charset="-122"/>
                <a:cs typeface="Times New Roman" panose="02020603050405020304" charset="0"/>
              </a:rPr>
              <a:t> novels.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畅销的 		B. 最喜欢的 		C. 售卖的 		D. 最好的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【解析】本题考查形容词bestselling（畅销的）。结合句意“他写了许多畅销的小说”，A项符合句意。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My </a:t>
            </a:r>
            <a:r>
              <a:rPr lang="en-US" altLang="zh-CN" sz="2400" u="sng" dirty="0">
                <a:latin typeface="Times New Roman" panose="02020603050405020304" charset="0"/>
                <a:ea typeface="宋体" panose="02010600030101010101" pitchFamily="2" charset="-122"/>
                <a:cs typeface="Times New Roman" panose="02020603050405020304" charset="0"/>
              </a:rPr>
              <a:t>original</a:t>
            </a:r>
            <a:r>
              <a:rPr lang="en-US" altLang="zh-CN" sz="2400" dirty="0">
                <a:latin typeface="Times New Roman" panose="02020603050405020304" charset="0"/>
                <a:ea typeface="宋体" panose="02010600030101010101" pitchFamily="2" charset="-122"/>
                <a:cs typeface="Times New Roman" panose="02020603050405020304" charset="0"/>
              </a:rPr>
              <a:t> plan was to go by train.</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目标	 B. 原件	 C. 原来的	 D. 快捷的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【解析】本题考查形容词original（原来的，起初的）。结合句意“我原来的计划是坐火车去”，C项符合句意。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I think the trousers are a bit</a:t>
            </a:r>
            <a:r>
              <a:rPr lang="en-US" altLang="zh-CN" sz="2400" u="sng" dirty="0">
                <a:latin typeface="Times New Roman" panose="02020603050405020304" charset="0"/>
                <a:ea typeface="宋体" panose="02010600030101010101" pitchFamily="2" charset="-122"/>
                <a:cs typeface="Times New Roman" panose="02020603050405020304" charset="0"/>
              </a:rPr>
              <a:t> tight</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紧的 	B. 密集的 	C. 结实的 	D. 牢固的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【解析】本题考查形容词tight（紧的）。结合句意“我觉得这条裤子有点紧”，A项符合句意。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could enjoy </a:t>
            </a:r>
            <a:r>
              <a:rPr lang="en-US" altLang="zh-CN" sz="2400" u="sng" dirty="0">
                <a:latin typeface="Times New Roman" panose="02020603050405020304" charset="0"/>
                <a:ea typeface="宋体" panose="02010600030101010101" pitchFamily="2" charset="-122"/>
                <a:cs typeface="Times New Roman" panose="02020603050405020304" charset="0"/>
              </a:rPr>
              <a:t>discount </a:t>
            </a:r>
            <a:r>
              <a:rPr lang="en-US" altLang="zh-CN" sz="2400" dirty="0">
                <a:latin typeface="Times New Roman" panose="02020603050405020304" charset="0"/>
                <a:ea typeface="宋体" panose="02010600030101010101" pitchFamily="2" charset="-122"/>
                <a:cs typeface="Times New Roman" panose="02020603050405020304" charset="0"/>
              </a:rPr>
              <a:t>with cash.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赠券	 B. 赊购	 C. 报销	 D. 折扣</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【解析】本题考查名词discount（折扣）。结合句意“她用现金付款可以享受折扣”，D项符合句意。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22230" y="139142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try to give all our </a:t>
            </a:r>
            <a:r>
              <a:rPr lang="en-US" altLang="zh-CN" sz="2400" u="sng" dirty="0">
                <a:latin typeface="Times New Roman" panose="02020603050405020304" charset="0"/>
                <a:ea typeface="宋体" panose="02010600030101010101" pitchFamily="2" charset="-122"/>
                <a:cs typeface="Times New Roman" panose="02020603050405020304" charset="0"/>
              </a:rPr>
              <a:t>customers </a:t>
            </a:r>
            <a:r>
              <a:rPr lang="en-US" altLang="zh-CN" sz="2400" dirty="0">
                <a:latin typeface="Times New Roman" panose="02020603050405020304" charset="0"/>
                <a:ea typeface="宋体" panose="02010600030101010101" pitchFamily="2" charset="-122"/>
                <a:cs typeface="Times New Roman" panose="02020603050405020304" charset="0"/>
              </a:rPr>
              <a:t>good service.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秘书	 B. 顾客	 C. 经理	 D. 司机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【解析】本题考查名词customer（顾客）。结合句意“我们尽力为所有的顾客提供良好的服务”，B项符合句意。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These bikes are on </a:t>
            </a:r>
            <a:r>
              <a:rPr lang="en-US" altLang="zh-CN" sz="2400" u="sng" dirty="0">
                <a:latin typeface="Times New Roman" panose="02020603050405020304" charset="0"/>
                <a:ea typeface="宋体" panose="02010600030101010101" pitchFamily="2" charset="-122"/>
                <a:cs typeface="Times New Roman" panose="02020603050405020304" charset="0"/>
              </a:rPr>
              <a:t>sale</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打折	 B. 直销	 C. 拍卖	 D. 卖光</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【解析】本题考查短语on sale（打折）。结合句意“这些自行车正在打折销售”，A项符合句意。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He </a:t>
            </a:r>
            <a:r>
              <a:rPr lang="en-US" altLang="zh-CN" sz="2400" u="sng" dirty="0">
                <a:latin typeface="Times New Roman" panose="02020603050405020304" charset="0"/>
                <a:ea typeface="宋体" panose="02010600030101010101" pitchFamily="2" charset="-122"/>
                <a:cs typeface="Times New Roman" panose="02020603050405020304" charset="0"/>
              </a:rPr>
              <a:t>offered </a:t>
            </a:r>
            <a:r>
              <a:rPr lang="en-US" altLang="zh-CN" sz="2400" dirty="0">
                <a:latin typeface="Times New Roman" panose="02020603050405020304" charset="0"/>
                <a:ea typeface="宋体" panose="02010600030101010101" pitchFamily="2" charset="-122"/>
                <a:cs typeface="Times New Roman" panose="02020603050405020304" charset="0"/>
              </a:rPr>
              <a:t>some useful advice.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表示 	B. 挑起 	C. 提供	 D. 报价</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【解析】本题考查动词offer（提供）。结合句意“他提供了一些有用的建议”，C项符合句意。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That dress is in the latest</a:t>
            </a:r>
            <a:r>
              <a:rPr lang="en-US" altLang="zh-CN" sz="2400" u="sng" dirty="0">
                <a:latin typeface="Times New Roman" panose="02020603050405020304" charset="0"/>
                <a:ea typeface="宋体" panose="02010600030101010101" pitchFamily="2" charset="-122"/>
                <a:cs typeface="Times New Roman" panose="02020603050405020304" charset="0"/>
              </a:rPr>
              <a:t> style</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方式	 B. 质量	 C. 特点	 D. 款式</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【解析】本题考查名词style（款式，样式）。结合句意“那条裙子是最新款的”，D项符合句意。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We </a:t>
            </a:r>
            <a:r>
              <a:rPr lang="en-US" altLang="zh-CN" sz="2400" u="sng" dirty="0">
                <a:latin typeface="Times New Roman" panose="02020603050405020304" charset="0"/>
                <a:ea typeface="宋体" panose="02010600030101010101" pitchFamily="2" charset="-122"/>
                <a:cs typeface="Times New Roman" panose="02020603050405020304" charset="0"/>
              </a:rPr>
              <a:t>compared</a:t>
            </a:r>
            <a:r>
              <a:rPr lang="en-US" altLang="zh-CN" sz="2400" dirty="0">
                <a:latin typeface="Times New Roman" panose="02020603050405020304" charset="0"/>
                <a:ea typeface="宋体" panose="02010600030101010101" pitchFamily="2" charset="-122"/>
                <a:cs typeface="Times New Roman" panose="02020603050405020304" charset="0"/>
              </a:rPr>
              <a:t> the reports carefully.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观察 	B. 比较 	C. 支持 	D. 阅读</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【解析】本题考查动词compare（比较）。结合句意“我们仔细地比较了那些报告”，B项符合句意。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3</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It is a </a:t>
            </a:r>
            <a:r>
              <a:rPr lang="en-US" altLang="zh-CN" sz="2400" u="sng" dirty="0">
                <a:latin typeface="Times New Roman" panose="02020603050405020304" charset="0"/>
                <a:ea typeface="宋体" panose="02010600030101010101" pitchFamily="2" charset="-122"/>
                <a:cs typeface="Times New Roman" panose="02020603050405020304" charset="0"/>
              </a:rPr>
              <a:t>traditional</a:t>
            </a:r>
            <a:r>
              <a:rPr lang="en-US" altLang="zh-CN" sz="2400" dirty="0">
                <a:latin typeface="Times New Roman" panose="02020603050405020304" charset="0"/>
                <a:ea typeface="宋体" panose="02010600030101010101" pitchFamily="2" charset="-122"/>
                <a:cs typeface="Times New Roman" panose="02020603050405020304" charset="0"/>
              </a:rPr>
              <a:t> festival in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流传的 	B. 流行的 	C. 传统的 	D. 习惯的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【解析】本题考查形容词traditional（传统的）。结合句意“这是中国的一个传统节日”，C项符合句意。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1290" y="3802380"/>
            <a:ext cx="9827895"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difficult 		B. easy 	 C. important 		D. helpful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interesting 	B. stressful	 C. necessary 		D. useful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9985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hardly knew any Chinese when I came to China in 2009. As you can probably guess, my life was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for a while after I arrived. Simple tasks like ordering food or taking a taxi were quite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06220" y="3862070"/>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506220" y="432308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329184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【解析】本题考查词义辨析和联系上下文。根据前一句I hardly knew any Chinese（我几乎一句中文都不认识）可知，作者在中国语言不通，生活没那么容易。A项为“困难的”，B项为“容易的”，C项为“重要的”，D项为“有帮助的”。从词意上看，A项符合句意“正如你可能猜到的那样，在我到达后的一段时间里，我的生活有些难”。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【解析】本题考查词义辨析和联系上下文。A项为“有趣的”，C项为“必要的”，D项为“有用的”。对于一个初到他乡、人生地不熟的外国人来讲，ordering food或者taking a taxi无疑还是比较吃力和困难的，而B项“有压力的”正有此意。故本题正确答案为B。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knew I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learn more Chinese, so I attended Chinese classes. Although my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was very helpful, I didn’t learn enough to have a real conversation. Later, I studied on my own as well, but my progress was still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I became very disappointed, but I never gave up.</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97510" y="3121660"/>
            <a:ext cx="930592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could 	B. had to	 C. might 		D. dare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boss 	B. family	 C. driver 		D. teacher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slow 	B. certain 	C. satisfying	 	D. endless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39751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447675"/>
            <a:ext cx="10496550" cy="412305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情态动词辨析及其用法。A项为“能够，可以（表示允许）”，B项为“必须（表示客观要求）”，C项用于肯定句时，意是“可能（表示可能性）”，D项为“敢”。从词意上看，B项符合句意“我知道我必须学更多的汉语，所以我上了中文课”。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【解析】本题考查词义辨析和联系上下文。根据空格前的learn more Chinese和attended Chinese classes可知，帮助作者学习汉语的是teacher（老师）。故本题正确答案为D。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【解析】本题考查词义辨析和联系上下文。根据下文I became very disappointed（我变得非常失望）可知，作者的自学效果不佳。A项为“缓慢的”，B项为“确信的”，C项为“令人满意的”，D项为“没有尽头的，无边无际的”。从词意上看，A项符合句意“后来我也自学起来。但是我的进步缓慢”。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2306320"/>
          </a:xfrm>
          <a:prstGeom prst="rect">
            <a:avLst/>
          </a:prstGeom>
          <a:noFill/>
        </p:spPr>
        <p:txBody>
          <a:bodyPr wrap="square" rtlCol="0" anchor="t">
            <a:spAutoFit/>
          </a:bodyPr>
          <a:lstStyle/>
          <a:p>
            <a:pPr indent="45720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21</a:t>
            </a:r>
            <a:r>
              <a:rPr lang="en-US" altLang="zh-CN" sz="2400" dirty="0">
                <a:latin typeface="Times New Roman" panose="02020603050405020304" charset="0"/>
                <a:ea typeface="宋体" panose="02010600030101010101" pitchFamily="2" charset="-122"/>
                <a:cs typeface="Times New Roman" panose="02020603050405020304" charset="0"/>
              </a:rPr>
              <a:t> , I found that the best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of learning Chinese is to make friends with native speakers and spend time with them. Around this time, I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a Chinese woman in a music group, who became one of my best friends in Beijing. I learned a lot of Chinese from her. For example, she taught me a lot of</a:t>
            </a:r>
            <a:r>
              <a:rPr lang="en-US" altLang="zh-CN" sz="2400" u="sng" dirty="0">
                <a:latin typeface="Times New Roman" panose="02020603050405020304" charset="0"/>
                <a:ea typeface="宋体" panose="02010600030101010101" pitchFamily="2" charset="-122"/>
                <a:cs typeface="Times New Roman" panose="02020603050405020304" charset="0"/>
              </a:rPr>
              <a:t> 24</a:t>
            </a:r>
            <a:r>
              <a:rPr lang="en-US" altLang="zh-CN" sz="2400" dirty="0">
                <a:latin typeface="Times New Roman" panose="02020603050405020304" charset="0"/>
                <a:ea typeface="宋体" panose="02010600030101010101" pitchFamily="2" charset="-122"/>
                <a:cs typeface="Times New Roman" panose="02020603050405020304" charset="0"/>
              </a:rPr>
              <a:t> about music, like “旋律(melody)”. She learned a lot of English from me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So this was a good language and culture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91544" y="2993885"/>
            <a:ext cx="10399967"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Hopefully 	B. Finally 		C. Usually 	D. Helpfully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part 		B. chance 		C. result 	D. way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hurt 		B. introduced 		C. met 		D. saved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words 		B. manners 		C. skills 	D. stories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in order 		B. in public 		C. as usual 	D. as well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exchange 	B. use 			C. form 	D. material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2960" y="311213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nvSpPr>
        <p:spPr>
          <a:xfrm>
            <a:off x="822960"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2960" y="4004310"/>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45960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822960" y="4867910"/>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9" name="TextBox 4"/>
          <p:cNvSpPr txBox="1"/>
          <p:nvPr>
            <p:custDataLst>
              <p:tags r:id="rId5"/>
            </p:custDataLst>
          </p:nvPr>
        </p:nvSpPr>
        <p:spPr>
          <a:xfrm>
            <a:off x="786130" y="5276215"/>
            <a:ext cx="680085" cy="55880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75285" y="330200"/>
            <a:ext cx="11442065" cy="5785485"/>
          </a:xfrm>
          <a:prstGeom prst="rect">
            <a:avLst/>
          </a:prstGeom>
          <a:noFill/>
        </p:spPr>
        <p:txBody>
          <a:bodyPr wrap="square">
            <a:spAutoFit/>
          </a:bodyPr>
          <a:lstStyle/>
          <a:p>
            <a:pPr indent="0" algn="just" fontAlgn="auto">
              <a:lnSpc>
                <a:spcPct val="8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21.【解析】本题考查词义辨析和联系上下文。根据上文I never gave up（我从不言弃）和下文I found that the best...of learning Chinese（我发现了学习汉语最好的……），可以判断作者的努力有了成效，B项“终于”符合句意。A项“但愿，满怀希望地”，C项“通常”，D项“有益地，有用地”，均不妥当。故本题正确答案为B。</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解析】本题考查词义辨析和联系上下文。前文提到作者为了学习汉语，尝试过上中文课和自学可知，作者一直在探寻学习汉语的方法。作者最终发现学习汉语的最佳途径（way）是结交汉语母语者并和他们相处。故本题正确答案为D。</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解析】本题考查词义辨析和联系上下文。根据后文可知，作者和音乐小组中的一位中国女士成了好朋友，C项“遇到”符合题意。A项“伤害，伤到”，B项“将某人介绍给……认识”（缺少第三者），D项“拯救”，均不妥当。故本题正确答案为C。</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24.【解析】本题考查词义辨析和联系上下文。根据前文I learned a lot of Chinese from her可知，我从这位中国朋友那里学到了很多汉语，后面紧接着举出学到的词汇“旋律（melody）”。由此判断这位中国朋友教给我的是关于音乐的词语（words），而不是方式、方法（manners），也不是技能、技巧（skills）或故事（stories）。故本题正确答案为A。</a:t>
            </a:r>
            <a:endParaRPr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lang="en-US"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解析】本题考查词义辨析和联系上下文。根据空格前的句意“她从我这里学到了很多英语”可以判断，D项“也，还”符合题意。A项“按照顺序，井井有条”，B项“在公开场合，公开地”，C项“通常，和往常一样”，均不妥当。故本题正确答案为D。</a:t>
            </a:r>
            <a:endParaRPr lang="en-US"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80000"/>
              </a:lnSpc>
              <a:spcAft>
                <a:spcPts val="1200"/>
              </a:spcAft>
            </a:pPr>
            <a:r>
              <a:rPr lang="en-US"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26.【解析】本题考查词义辨析和联系上下文。根据前文作者和中国朋友相互学习对方的语言可以判断，他们进行了语言和文化交流（language and culture exchange）。B项“使用，用途”，C项“形式，构成”，D项“材料，资料”，均不妥当。故本题正确答案为A。</a:t>
            </a:r>
            <a:endParaRPr lang="en-US" sz="20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I’ve learned enough Chinese to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some tasks, such as booking train tickets and speaking with my landlord (房东).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a few complicated (复杂的) tasks, like visits to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bank and anything else that needs technical terms, are still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for me.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These days, there are more foreigners than ever who are studying Chinese. I can understand why. It’s an interesting language, and there are always new words waiting to be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600200" y="3424238"/>
            <a:ext cx="1002538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know of 		B. carry out	 C. give out 		D. think of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Therefore 	B. Besides	 C. However 		D. Then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attractive 	B. funny 	C. boring 		D.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chosen 		B. spelt 	C. learned 		D. written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600200" y="352044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09420" y="399097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530350" y="437515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600200" y="4840605"/>
            <a:ext cx="7683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5145" y="506095"/>
            <a:ext cx="10911205" cy="563118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和联系上下文。A项为“了解，得知”，B项为“完成，履行，实现”，C项为“释放，发出”和D项为“想到，想起”。结合上下文内容及句意“我已经学到了足够多的中文词汇，能够完成诸如订火车票和房东沟通等任务”，B项carry out为最佳选项。故本题正确答案为B。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和联系上下文。前文提到作者能够完成简单的任务，后面又提到复杂的任务，可以判断这里有对比和转折，所以C项“然而，可是”符合题意。A项“因此，所以”，B项“此外，另外”，D项“那时，然后”，均不妥当。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联系上下文。根据上下文可知，对于作者来说，要完成一些复杂的任务仍然很困难（hard）。A项“有吸引力的，诱人的”，B项“有趣的，滑稽的”，C项“乏味的，令人厌倦的”，均不妥当。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联系上下文。本文讲述了作者学习汉语的历程，根据本句句意“汉语是一门有趣的语言，总有新词汇等待我们学习”可知，C项“学会，学习”符合题意。A选“选择，挑选”，B项“拼写”，D项“写下，书写”，均不妥当。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10422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was a man who had four sons. He hoped that his sons could learn not to judge things too quickly. So one day he gave his four sons a task, asking each of them to go to see a pear tree at a distance in different seasons.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first son set out in winter, the second in spring, the third in summer, and the youngest in autumn.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When all of them returned home, the man called them together to describe what they had seen.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28930" y="455930"/>
            <a:ext cx="11519535" cy="540829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first son said the tree was ugly, bent, without leaves and therefore hopeless.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second son said it was not like that, but the tree was covered with green buds (芽) and full of hope.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third son disagreed, saying that it was full of flowers which smelled so sweet and looked so beautiful, and that he had never seen such beautiful scenery.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last son disagreed with all of them, saying that the tree was filled with fruits, full of life and happiness.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man told his four sons that all of them were correct, because they only saw the tree in one season. He told them that they could not judge a tree or a person only by one season, and that only when all the seasons were over could they know a tree or a person fully.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We can learn more from this story. If we just give up in winter, we will miss the hope of spring, the beauty of summer and the harvest of autumn in our life.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The man wanted his sons not to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have a harvest too soon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accept a task too quickly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make a conclusion too soon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give a description too quickly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【解析】细节判断题。根据第一段第二句He hoped that his sons could learn not to judge things too quickly可知，他希望他的儿子能够学会不要急于做出判断。也就是说，不要急于下结论。故此题答案为C。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According to the second son, the tree was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lifeless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hopeful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fruitless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beautiful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【解析】推理判断题。根据第五段The second son said it was not like that, but the tree was covered with green buds and full of hope可知，第二个儿子说，情况不像那样，树上长满了绿芽，充满了希望。故此题答案为B。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In the eyes of the third son, the pear tree was a beautiful view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in spring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in winter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 autumn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in summer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【解析】推理判断题。根据第二段The first son set out in winter, the second in spring, the third in summer, and the youngest in autumn可知，第一个儿子在冬天出发，第二个儿子在春天出发，第三个儿子在夏天出发，最小的儿子在秋天出发。在第三个儿子眼中，梨树呈现的美好景象是在夏天。故此题答案为D。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When the youngest son saw the tree, it was a season of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harvest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promise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coldness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sweetness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244975"/>
            <a:ext cx="1001395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【解析】推理判断题。根据第七段The last son disagreed with all of them, saying that the tree was filled with fruits, full of life and happiness可知，最后一个儿子不同意他们所有人，说树上挂满了水果，充满了生机和幸福。结合第二段The first son set out in winter… and the youngest in autumn可知，最小的儿子是在秋天出发的，秋天是收获的季节。故此题答案为A。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 can we learn from the last paragraph?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We can enjoy sweet fruits in autumn.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We can enjoy a beautiful view in summer.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We should not lose hope when we are in difficulty.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We should not lose hope when we are feeling cold.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89025" y="4244975"/>
            <a:ext cx="10013950" cy="21824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【解析】推理判断题。根据最后一段We can learn more from this story. If we just give up in winter, we will miss the hope of spring, the beauty of summer and the harvest of autumn in our life可知，我们能从这个故事中学到：如果我们在冬天放弃了，就错过了春天的希望、夏天的美丽以及秋天的收获。由此可以推断出，我们遇到困难不能轻言放弃。故此题答案为C。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885" y="900794"/>
            <a:ext cx="11115675" cy="42183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town of Whitesburg, Mick Polly, who owns a toy business, is known as the bike man. Over the past five years, Mick has built hundreds of bicycles for kids who need them.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One day in 2011, a 13-year-old boy with a broken bike walked by Mick’s house. “I was working in my garage, and he asked if I could fix it,” says Mick.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Mick asked the boy to leave the bike with him and he then sent an online message to look for some used bicycle parts. The town’s former police chief saw the message and </a:t>
            </a:r>
            <a:r>
              <a:rPr lang="en-US" altLang="zh-CN" sz="2400" u="sng" dirty="0">
                <a:solidFill>
                  <a:schemeClr val="tx1">
                    <a:lumMod val="75000"/>
                    <a:lumOff val="25000"/>
                  </a:schemeClr>
                </a:solidFill>
                <a:latin typeface="Times New Roman" panose="02020603050405020304" charset="0"/>
                <a:cs typeface="Times New Roman" panose="02020603050405020304" charset="0"/>
              </a:rPr>
              <a:t>donated </a:t>
            </a:r>
            <a:r>
              <a:rPr lang="en-US" altLang="zh-CN" sz="2400" dirty="0">
                <a:solidFill>
                  <a:schemeClr val="tx1">
                    <a:lumMod val="75000"/>
                    <a:lumOff val="25000"/>
                  </a:schemeClr>
                </a:solidFill>
                <a:latin typeface="Times New Roman" panose="02020603050405020304" charset="0"/>
                <a:cs typeface="Times New Roman" panose="02020603050405020304" charset="0"/>
              </a:rPr>
              <a:t>two used bicycles to him. Mick took parts from each to fix a new set of wheels for the boy.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648697"/>
            <a:ext cx="11115675"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Soon after, Mick repaired a bike for the boy’s brother and rebuilt one for his sister. Word spread, and within a year, he had fixed up dozens of bikes for local kids whose parents could not afford to buy new ones.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“People were dropping off bikes,” says Mick. He stores the bikes and bike parts in his garage. “ I take off good wheels, seats or bells and use them.”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Up to now, the bike man has repaired hundreds of bicycles and given away nearly 700 rebuilt ones. The bikes are free for the kids only if they promise two things: They have to remember those who offer the bike parts and they have to study hard in school.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Mick also hopes that bikes will get kids off sofas. “Hopefully these kids can get some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exercise,” he says.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Who does Mick build bikes for?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Teachers.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Himself.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Parents.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Children.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【解析】细节判断题。根据第一段第二句Mick has built hundreds of bicycles for kids who need them可知，迈克是为那些需要自行车的孩子们而制造的。故此题答案为D。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Which of the following can replace the underlined word “donated” in 	Paragraph 3?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Lent.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Gave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Showed.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Sold.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【解析】词义猜测题。根据donated一词后面的two used bicycles（两辆用过的自行车），可推断出donated是“赠送”的意思。故此题答案为B。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Mick keeps bikes in his garage because he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can get useful parts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enjoys collecting them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can save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hopes to sell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【解析】推理判断题。根据倒数第三段最后一句I take off good wheels, seats or bells and use them可推知，Mick把自行车放在车库是因为他要用它们的零件，只有A符合逻辑。故此题答案为A。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If kids want to get free bikes from Mick, they have to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become top students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admire their teachers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study hard in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respect their parents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3668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【解析】推理判断题。根据倒数第二段最后一句The bikes are free for the kids only if they promise two things: They have to remember those who offer the bike parts and they have to study hard in school可推断，如果孩子们想免费从迈克那儿获得自行车，他们需要记住捐赠自行车零件的人以及在学校努力学习。故此题答案为C。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kind of person is Mick?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Strict.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Humorous.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Serious.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Warm-hearted.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【解析】推理判断题。根据倒数第二段Up to now, the bike man has repaired hundreds of bicycles and given away nearly 700 rebuilt ones. The bikes are free for the kids only if they promise two things...可推断，迈克是个热心肠的人。故此题答案为D。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375728"/>
            <a:ext cx="11341735" cy="193802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Has your life changed a lot? What will happen in your life in the future? Life will be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different because many changes will take place.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There will be more and more people in the world and most of them will live longer than before. Computers will be much smaller and more useful. And there will be at least one in every home.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962025" y="3867468"/>
            <a:ext cx="893381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Because of this, many people will not have enough work to do.</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And many more people will go to other countries for vacation.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But what will the changes 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And computer study will be one of the important subjects in schools.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So meat will be more expensive.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6675755" y="16998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3261360" y="27920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9533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【解析】推理判断题。根据前一句Life will be different because many changes will take place（生活会变得不同，因为会发生许多变化）以及文章的第二至第五段均讲述了人们生活将会出现的各种改变。C项“但会有哪些改变呢？”有承上启下的过渡作用，故此处应选C。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【解析】推理判断题。根据前两句Computers will be much smaller and more useful. And there will be at least one in every home（电脑会更小、更有用，而且每个家庭将至少有一台电脑）可知，此句与电脑有关，D项“电脑学习会成为学校最重要的科目之一”符合题意，故此处应选D项。</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393383"/>
            <a:ext cx="1124204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People will work fewer hours than they do now. They will have more free time for sports, watching TV and traveling. Traveling will be much cheaper and easier.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There will be changes in our food, too. More land will be used for building new houses. Then there will be less room for cows and sheep. </a:t>
            </a:r>
            <a:r>
              <a:rPr lang="en-US" sz="2400" u="sng" dirty="0">
                <a:solidFill>
                  <a:schemeClr val="tx1">
                    <a:lumMod val="75000"/>
                    <a:lumOff val="25000"/>
                  </a:schemeClr>
                </a:solidFill>
                <a:latin typeface="Times New Roman" panose="02020603050405020304" charset="0"/>
                <a:cs typeface="Times New Roman" panose="02020603050405020304" charset="0"/>
              </a:rPr>
              <a:t>44        </a:t>
            </a:r>
            <a:r>
              <a:rPr lang="en-US" sz="2400" dirty="0">
                <a:solidFill>
                  <a:schemeClr val="tx1">
                    <a:lumMod val="75000"/>
                    <a:lumOff val="25000"/>
                  </a:schemeClr>
                </a:solidFill>
                <a:latin typeface="Times New Roman" panose="02020603050405020304" charset="0"/>
                <a:cs typeface="Times New Roman" panose="02020603050405020304" charset="0"/>
              </a:rPr>
              <a:t> Maybe no one will eat it every day. Instead, they will eat more vegetables and fruit. Maybe people will be healthier.</a:t>
            </a:r>
            <a:endParaRPr lang="en-US"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Work in the future will be different, too. Dangerous and hard work will be done by robots.  </a:t>
            </a:r>
            <a:r>
              <a:rPr lang="en-US" sz="2400" u="sng" dirty="0">
                <a:solidFill>
                  <a:schemeClr val="tx1">
                    <a:lumMod val="75000"/>
                    <a:lumOff val="25000"/>
                  </a:schemeClr>
                </a:solidFill>
                <a:latin typeface="Times New Roman" panose="02020603050405020304" charset="0"/>
                <a:cs typeface="Times New Roman" panose="02020603050405020304" charset="0"/>
              </a:rPr>
              <a:t>45    ___  </a:t>
            </a:r>
            <a:r>
              <a:rPr lang="en-US" sz="2400" dirty="0">
                <a:solidFill>
                  <a:schemeClr val="tx1">
                    <a:lumMod val="75000"/>
                    <a:lumOff val="25000"/>
                  </a:schemeClr>
                </a:solidFill>
                <a:latin typeface="Times New Roman" panose="02020603050405020304" charset="0"/>
                <a:cs typeface="Times New Roman" panose="02020603050405020304" charset="0"/>
              </a:rPr>
              <a:t> This will be a problem.</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0085070" y="79375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7565390" y="15989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962025" y="3867468"/>
            <a:ext cx="893381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Because of this, many people will not have enough work to do.</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And many more people will go to other countries for vacation.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But what will the changes be?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And computer study will be one of the important subjects in schools.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So meat will be more expensive.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3" name="TextBox 4"/>
          <p:cNvSpPr txBox="1"/>
          <p:nvPr>
            <p:custDataLst>
              <p:tags r:id="rId6"/>
            </p:custDataLst>
          </p:nvPr>
        </p:nvSpPr>
        <p:spPr>
          <a:xfrm>
            <a:off x="1602740" y="28041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412305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【解析】细节判断题。根据前一句Traveling will be much cheaper and easier（旅行将会更便宜、更轻松）可知，此句与旅行有关，B项“许多人将会出国度假”符合题意，故此处应选B。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【解析】细节判断题。根据前一句Then there will be less room for cows and sheep（然后用来饲养奶牛和绵羊的土地将会更少）可以判断，E项“因此肉会更贵”能够承接上文，故此处应选E。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【解析】推理判断题。根据第二段第一句There will be more and more people in the world（世界上人口将会越来越多）以及最后一段第二句Dangerous and hard work will be done by robots（危险和困难的工作将会由机器人去完成）可知，将来人口会增多、人们能做的工作会减少，A项“正因为如此，许多人将没有足够的工作要做”能够承接上文，故此处应选A。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can I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No, thanks 			B. I’d like a skirt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Yes, please 			D. That’s OK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542415" y="4722495"/>
            <a:ext cx="91998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can I help you（有什么能帮到您吗）可以判断出这是店员与顾客之间的对话，B项I’d like a skirt（我想买条裙子）符合对话情境。A项“不，谢谢”，C项“是的，请吧”，D项“没关系，那好吧”，均不符合语境。因此，答案是B。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1052152"/>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869315" y="2569845"/>
            <a:ext cx="1034732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With the help of the Internet, shopping is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(easy) than before. However, sometimes there are troubles in shopping online. If we are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________</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(care), we may get into trouble. For example, we may find the color of the item different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that in the picture online. Sometimes, the size of the item we receive can be too big or too small.</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7328907" y="255878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easier</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9593524" y="297297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careless</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2047819" y="3868962"/>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from</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430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【解析】本题考查形容词比较级。根据关键词than（比）可知这里的easy要使用比较级，故正确答案为easier。</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【解析】本题考查词性变化。根据上下文意思和句型结构，这里应填入形容词，意为“粗心的”，根据构词法，care要变为careless（粗心的），故此题正确答案为careless。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【解析】本题考查固定短语。different from意为“和……不同”，故此题正确答案为from。</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2915" y="897890"/>
            <a:ext cx="10658475" cy="186372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To avoid such troubles, we should compare similar items on different online stores and pay more attention to what other customers say. From their opinions, we can know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(well) about an item’s color, size as well as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(it) shortcomings. In this way, we increase our chance of buying a more satisfactory item.</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615117" y="175854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222105" y="1758315"/>
            <a:ext cx="11531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its</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33057" y="45877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【解析】本题考查副词比较级。根据句意“我们可以更好地了解物品的颜色、尺寸和……”，所以要用well的比较级，故正确答案为better。</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【解析】本题考查词性变化。这里是说“它的缺点”，应使用形容词性物主代词its指代an item’s，故此题正确答案为its。</a:t>
            </a: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These bikes _____________________________ (减价出售) today.</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2609850" y="2132330"/>
            <a:ext cx="37376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are on sale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【解析】本题考查固定搭配。“打折销售，减价出售”译为be on sale，主语these bikes为复数，故本题的正确答案为are on sale。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Good habits _____________________________ (引向成功).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395980" y="1522095"/>
            <a:ext cx="432879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lead the way to success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【解析】本题考查固定搭配。“引向……”译为lead the way to…，故本题的正确答案为lead the way to success。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In China, more and more people like to _____________________________ (用手机付款).</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299200" y="1588135"/>
            <a:ext cx="46374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pay with the cell phone</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【解析】本题考查固定搭配。“用……方式付款”译为pay with sth.，故本题正确答案为pay with the cell phone。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You must _____________________________ (开车更加小心) next time, or there may be another accident.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078480" y="1641475"/>
            <a:ext cx="371983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drive more carefully</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【解析】本题考查副词比较级的用法。根据句意“你下次开车要更小心些，否则会再次发生事故”，故本题的正确答案为drive more carefully。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16000" y="191656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It is interesting to __________________________________ (把他们的情况和我们的情况进行比较).</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76650" y="1916430"/>
            <a:ext cx="568007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compare their condition with ours</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【解析】本题考查固定搭配。“把……和……进行比较”译为compare sth. with sth.，故本题的正确答案为compare their condition with ours。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Size 8.</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 do you want 			B. How many do you want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What size do you want 		D. What big shoes do you want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【解析】根据Size 8（8码）可以判断出上句是询问要多少码。C项What size do you want（你要多少码的）符合对话情境。A项“你想要什么”，B项“你想要多少”，均不符合语境。D项不是地道的英文表达。因此，答案是C。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446385" cy="274955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56.【写作内容】假设你是班长李华。你们班将于下周日到人民公园野餐，定于当天上午8点半在校门口集合，乘公共汽车前往。请你用英语给班上的外</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国留学生写一封电子邮件，告知上述安排，并提醒他们带上食物和饮料。</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2164718"/>
            <a:ext cx="9324976" cy="274955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foreign friends,</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Our class will go to People’s Park for a picnic next Sunday. We will meet at the gate of our school at 8:30 a.m. and go to the park by bus. Remember to take some food and drinks with you. Please be on time.</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 monitor,</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What a beautiful skirt you’ve bought!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Not at all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You’re great 		D. I don’t believe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a beautiful skirt you’ve bought（你买的裙子真漂亮）可以判断说话者在表示赞赏，此时对话者要发自内心地感谢对方的赞扬，以示礼貌和自信，B项Thank you（谢谢）符合对话情境。A项“没关系”，C项“你太棒了”，D项“我不相信”，均不符合语境。因此，答案是B。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96342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)4. M: I’d like a kilo of apples.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6 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What do you want 			B. How many do you want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How much is it 			D. How big do you want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860001" y="11595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【解析】根据I’d like a kilo of apples（我想买1公斤苹果）和6 yuan（6元）可知上句应该是问苹果的价格。C项How much is it（多少钱）符合对话情境。A项“你想要什么”，B项“你想要多少”，D项“你想要多大的”，均不符合语境。因此，答案是C。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The coat is 800 yuan.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Oh, ____________________. I don’t think I can afford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that’s too expensive 		B. it’s too cheap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that’s not bad 			D.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113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【解析】根据The coat is 800 yuan（这件外套800元），结合回答I don’t think I can afford it（我想我买不起）可以判断购买者认为外套太贵了，A项“太贵了”符合对话情境。B项“太便宜了”，C项“还不错”和D项“没关系”，均不符合语境。因此，答案是A。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PA" val="v4.0.0"/>
</p:tagLst>
</file>

<file path=ppt/tags/tag9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01d8dcb-fc31-49ff-a5fe-424c51c95480"/>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18019</Words>
  <Application>WPS 演示</Application>
  <PresentationFormat>宽屏</PresentationFormat>
  <Paragraphs>531</Paragraphs>
  <Slides>63</Slides>
  <Notes>76</Notes>
  <HiddenSlides>8</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63</vt:i4>
      </vt:variant>
    </vt:vector>
  </HeadingPairs>
  <TitlesOfParts>
    <vt:vector size="82"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MS UI Gothic</vt:lpstr>
      <vt:lpstr>Helvetica-Roman-SemiB</vt:lpstr>
      <vt:lpstr>SimSun-ExtB</vt:lpstr>
      <vt:lpstr>Times New Roman</vt:lpstr>
      <vt:lpstr>黑体</vt:lpstr>
      <vt:lpstr>Arial Unicode MS</vt:lpstr>
      <vt:lpstr>等线</vt:lpstr>
      <vt:lpstr>Segoe Print</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128</cp:revision>
  <dcterms:created xsi:type="dcterms:W3CDTF">2021-08-19T06:32:00Z</dcterms:created>
  <dcterms:modified xsi:type="dcterms:W3CDTF">2023-01-09T03:13:01Z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2052-12.1.0.15120</vt:lpwstr>
  </property>
</Properties>
</file>