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461" r:id="rId5"/>
    <p:sldId id="257" r:id="rId6"/>
    <p:sldId id="258" r:id="rId7"/>
    <p:sldId id="259" r:id="rId8"/>
    <p:sldId id="268" r:id="rId9"/>
    <p:sldId id="331" r:id="rId10"/>
    <p:sldId id="269" r:id="rId11"/>
    <p:sldId id="270" r:id="rId12"/>
    <p:sldId id="293" r:id="rId13"/>
    <p:sldId id="333" r:id="rId14"/>
    <p:sldId id="334" r:id="rId15"/>
    <p:sldId id="335" r:id="rId16"/>
    <p:sldId id="336" r:id="rId17"/>
    <p:sldId id="337" r:id="rId18"/>
    <p:sldId id="338" r:id="rId19"/>
    <p:sldId id="339" r:id="rId20"/>
    <p:sldId id="340" r:id="rId21"/>
    <p:sldId id="341" r:id="rId22"/>
    <p:sldId id="342" r:id="rId23"/>
    <p:sldId id="355" r:id="rId24"/>
    <p:sldId id="332" r:id="rId25"/>
    <p:sldId id="371" r:id="rId26"/>
    <p:sldId id="295" r:id="rId27"/>
    <p:sldId id="372" r:id="rId28"/>
    <p:sldId id="373" r:id="rId29"/>
    <p:sldId id="374" r:id="rId30"/>
    <p:sldId id="375" r:id="rId31"/>
    <p:sldId id="376" r:id="rId32"/>
    <p:sldId id="301" r:id="rId33"/>
    <p:sldId id="302" r:id="rId34"/>
    <p:sldId id="303" r:id="rId35"/>
    <p:sldId id="462" r:id="rId36"/>
    <p:sldId id="463" r:id="rId37"/>
    <p:sldId id="464" r:id="rId38"/>
    <p:sldId id="465" r:id="rId39"/>
    <p:sldId id="466" r:id="rId40"/>
    <p:sldId id="360" r:id="rId41"/>
    <p:sldId id="361" r:id="rId42"/>
    <p:sldId id="467" r:id="rId43"/>
    <p:sldId id="468" r:id="rId44"/>
    <p:sldId id="469" r:id="rId45"/>
    <p:sldId id="470" r:id="rId46"/>
    <p:sldId id="471" r:id="rId47"/>
    <p:sldId id="365" r:id="rId48"/>
    <p:sldId id="431" r:id="rId49"/>
    <p:sldId id="366" r:id="rId50"/>
    <p:sldId id="432" r:id="rId51"/>
    <p:sldId id="472" r:id="rId52"/>
    <p:sldId id="473" r:id="rId53"/>
    <p:sldId id="307" r:id="rId54"/>
    <p:sldId id="308" r:id="rId55"/>
    <p:sldId id="377" r:id="rId56"/>
    <p:sldId id="378" r:id="rId57"/>
    <p:sldId id="380" r:id="rId58"/>
    <p:sldId id="480" r:id="rId59"/>
    <p:sldId id="474" r:id="rId60"/>
    <p:sldId id="476" r:id="rId61"/>
    <p:sldId id="477" r:id="rId62"/>
    <p:sldId id="478" r:id="rId63"/>
    <p:sldId id="479" r:id="rId64"/>
    <p:sldId id="314" r:id="rId65"/>
    <p:sldId id="315" r:id="rId66"/>
    <p:sldId id="326" r:id="rId67"/>
    <p:sldId id="430" r:id="rId68"/>
  </p:sldIdLst>
  <p:sldSz cx="12192000" cy="6858000"/>
  <p:notesSz cx="6858000" cy="9144000"/>
  <p:embeddedFontLst>
    <p:embeddedFont>
      <p:font typeface="方正公文黑体" panose="02000500000000000000" charset="-122"/>
      <p:regular r:id="rId72"/>
    </p:embeddedFont>
    <p:embeddedFont>
      <p:font typeface="方正黑体简体" panose="03000509000000000000" charset="-122"/>
      <p:regular r:id="rId73"/>
    </p:embeddedFont>
    <p:embeddedFont>
      <p:font typeface="微软雅黑" panose="020B0503020204020204" pitchFamily="34" charset="-122"/>
      <p:regular r:id="rId74"/>
    </p:embeddedFont>
    <p:embeddedFont>
      <p:font typeface="Calibri" panose="020F0502020204030204" pitchFamily="34" charset="0"/>
      <p:regular r:id="rId75"/>
      <p:bold r:id="rId76"/>
      <p:italic r:id="rId77"/>
      <p:boldItalic r:id="rId78"/>
    </p:embeddedFont>
    <p:embeddedFont>
      <p:font typeface="Impact" panose="020B0806030902050204" pitchFamily="34" charset="0"/>
      <p:regular r:id="rId79"/>
    </p:embeddedFont>
    <p:embeddedFont>
      <p:font typeface="黑体" panose="02010609060101010101" charset="-122"/>
      <p:regular r:id="rId80"/>
    </p:embeddedFont>
    <p:embeddedFont>
      <p:font typeface="等线" panose="02010600030101010101" charset="-122"/>
      <p:regular r:id="rId81"/>
    </p:embeddedFont>
  </p:embeddedFontLst>
  <p:custDataLst>
    <p:tags r:id="rId8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7" userDrawn="1">
          <p15:clr>
            <a:srgbClr val="A4A3A4"/>
          </p15:clr>
        </p15:guide>
        <p15:guide id="2" orient="horz" pos="4240" userDrawn="1">
          <p15:clr>
            <a:srgbClr val="A4A3A4"/>
          </p15:clr>
        </p15:guide>
        <p15:guide id="3" pos="186" userDrawn="1">
          <p15:clr>
            <a:srgbClr val="A4A3A4"/>
          </p15:clr>
        </p15:guide>
        <p15:guide id="4" pos="7425" userDrawn="1">
          <p15:clr>
            <a:srgbClr val="A4A3A4"/>
          </p15:clr>
        </p15:guide>
        <p15:guide id="5" orient="horz" pos="400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EAAD"/>
    <a:srgbClr val="FDF3D0"/>
    <a:srgbClr val="FCEEBD"/>
    <a:srgbClr val="F7D663"/>
    <a:srgbClr val="FED799"/>
    <a:srgbClr val="FDC367"/>
    <a:srgbClr val="1D91A3"/>
    <a:srgbClr val="FFFFFF"/>
    <a:srgbClr val="B28600"/>
    <a:srgbClr val="2098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67" d="100"/>
          <a:sy n="67" d="100"/>
        </p:scale>
        <p:origin x="516" y="44"/>
      </p:cViewPr>
      <p:guideLst>
        <p:guide orient="horz" pos="117"/>
        <p:guide orient="horz" pos="4240"/>
        <p:guide pos="186"/>
        <p:guide pos="7425"/>
        <p:guide orient="horz" pos="4001"/>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2" Type="http://schemas.openxmlformats.org/officeDocument/2006/relationships/tags" Target="tags/tag92.xml"/><Relationship Id="rId81" Type="http://schemas.openxmlformats.org/officeDocument/2006/relationships/font" Target="fonts/font10.fntdata"/><Relationship Id="rId80" Type="http://schemas.openxmlformats.org/officeDocument/2006/relationships/font" Target="fonts/font9.fntdata"/><Relationship Id="rId8" Type="http://schemas.openxmlformats.org/officeDocument/2006/relationships/slide" Target="slides/slide5.xml"/><Relationship Id="rId79" Type="http://schemas.openxmlformats.org/officeDocument/2006/relationships/font" Target="fonts/font8.fntdata"/><Relationship Id="rId78" Type="http://schemas.openxmlformats.org/officeDocument/2006/relationships/font" Target="fonts/font7.fntdata"/><Relationship Id="rId77" Type="http://schemas.openxmlformats.org/officeDocument/2006/relationships/font" Target="fonts/font6.fntdata"/><Relationship Id="rId76" Type="http://schemas.openxmlformats.org/officeDocument/2006/relationships/font" Target="fonts/font5.fntdata"/><Relationship Id="rId75" Type="http://schemas.openxmlformats.org/officeDocument/2006/relationships/font" Target="fonts/font4.fntdata"/><Relationship Id="rId74" Type="http://schemas.openxmlformats.org/officeDocument/2006/relationships/font" Target="fonts/font3.fntdata"/><Relationship Id="rId73" Type="http://schemas.openxmlformats.org/officeDocument/2006/relationships/font" Target="fonts/font2.fntdata"/><Relationship Id="rId72" Type="http://schemas.openxmlformats.org/officeDocument/2006/relationships/font" Target="fonts/font1.fntdata"/><Relationship Id="rId71" Type="http://schemas.openxmlformats.org/officeDocument/2006/relationships/tableStyles" Target="tableStyles.xml"/><Relationship Id="rId70" Type="http://schemas.openxmlformats.org/officeDocument/2006/relationships/viewProps" Target="viewProps.xml"/><Relationship Id="rId7" Type="http://schemas.openxmlformats.org/officeDocument/2006/relationships/slide" Target="slides/slide4.xml"/><Relationship Id="rId69" Type="http://schemas.openxmlformats.org/officeDocument/2006/relationships/presProps" Target="presProps.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1.png"/><Relationship Id="rId4" Type="http://schemas.openxmlformats.org/officeDocument/2006/relationships/tags" Target="../tags/tag4.xml"/><Relationship Id="rId3" Type="http://schemas.openxmlformats.org/officeDocument/2006/relationships/slide" Target="../slides/slide3.xml"/><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tags" Target="../tags/tag5.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1.png"/><Relationship Id="rId3" Type="http://schemas.openxmlformats.org/officeDocument/2006/relationships/tags" Target="../tags/tag6.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8" name="文本框 7">
            <a:hlinkClick r:id="rId2" action="ppaction://hlinksldjump"/>
          </p:cNvPr>
          <p:cNvSpPr txBox="1"/>
          <p:nvPr userDrawn="1">
            <p:custDataLst>
              <p:tags r:id="rId3"/>
            </p:custDataLst>
          </p:nvPr>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目录</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custDataLst>
              <p:tags r:id="rId4"/>
            </p:custDataLst>
          </p:nvPr>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4424680"/>
            <a:ext cx="12180570" cy="2423795"/>
          </a:xfrm>
          <a:prstGeom prst="rect">
            <a:avLst/>
          </a:prstGeom>
          <a:solidFill>
            <a:srgbClr val="FDF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6" name="直接连接符 5"/>
          <p:cNvCxnSpPr/>
          <p:nvPr userDrawn="1"/>
        </p:nvCxnSpPr>
        <p:spPr>
          <a:xfrm flipH="1">
            <a:off x="0" y="629285"/>
            <a:ext cx="12208510" cy="0"/>
          </a:xfrm>
          <a:prstGeom prst="line">
            <a:avLst/>
          </a:prstGeom>
          <a:ln w="38100">
            <a:solidFill>
              <a:srgbClr val="FDC36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3"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目录</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pic>
        <p:nvPicPr>
          <p:cNvPr id="3" name="图片 2"/>
          <p:cNvPicPr>
            <a:picLocks noChangeAspect="1"/>
          </p:cNvPicPr>
          <p:nvPr userDrawn="1">
            <p:custDataLst>
              <p:tags r:id="rId4"/>
            </p:custDataLst>
          </p:nvPr>
        </p:nvPicPr>
        <p:blipFill>
          <a:blip r:embed="rId5"/>
          <a:stretch>
            <a:fillRect/>
          </a:stretch>
        </p:blipFill>
        <p:spPr>
          <a:xfrm>
            <a:off x="0" y="0"/>
            <a:ext cx="12208510"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4397375"/>
            <a:ext cx="12180570" cy="2451100"/>
          </a:xfrm>
          <a:prstGeom prst="rect">
            <a:avLst/>
          </a:prstGeom>
          <a:solidFill>
            <a:srgbClr val="FDF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3"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652145"/>
            <a:ext cx="12208510" cy="0"/>
          </a:xfrm>
          <a:prstGeom prst="line">
            <a:avLst/>
          </a:prstGeom>
          <a:ln w="38100">
            <a:solidFill>
              <a:srgbClr val="FDC36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pic>
        <p:nvPicPr>
          <p:cNvPr id="3" name="图片 2"/>
          <p:cNvPicPr>
            <a:picLocks noChangeAspect="1"/>
          </p:cNvPicPr>
          <p:nvPr userDrawn="1">
            <p:custDataLst>
              <p:tags r:id="rId3"/>
            </p:custDataLst>
          </p:nvPr>
        </p:nvPicPr>
        <p:blipFill>
          <a:blip r:embed="rId4"/>
          <a:stretch>
            <a:fillRect/>
          </a:stretch>
        </p:blipFill>
        <p:spPr>
          <a:xfrm>
            <a:off x="0" y="0"/>
            <a:ext cx="12208510"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image" Target="../media/image5.jpeg"/><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image" Target="../media/image2.png"/><Relationship Id="rId11" Type="http://schemas.openxmlformats.org/officeDocument/2006/relationships/notesSlide" Target="../notesSlides/notesSlide1.xml"/><Relationship Id="rId10" Type="http://schemas.openxmlformats.org/officeDocument/2006/relationships/slideLayout" Target="../slideLayouts/slideLayout1.xml"/><Relationship Id="rId1" Type="http://schemas.openxmlformats.org/officeDocument/2006/relationships/tags" Target="../tags/tag7.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4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4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4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4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4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4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4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4.png"/><Relationship Id="rId6" Type="http://schemas.openxmlformats.org/officeDocument/2006/relationships/image" Target="../media/image6.jpeg"/><Relationship Id="rId5" Type="http://schemas.openxmlformats.org/officeDocument/2006/relationships/image" Target="../media/image3.jpeg"/><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image" Target="../media/image2.png"/><Relationship Id="rId1" Type="http://schemas.openxmlformats.org/officeDocument/2006/relationships/tags" Target="../tags/tag1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50.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slide" Target="slide2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slide" Target="slide24.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5.xml"/><Relationship Id="rId2" Type="http://schemas.openxmlformats.org/officeDocument/2006/relationships/tags" Target="../tags/tag51.xml"/><Relationship Id="rId1" Type="http://schemas.openxmlformats.org/officeDocument/2006/relationships/slide" Target="slide2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slide" Target="slide26.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5.xml"/><Relationship Id="rId2" Type="http://schemas.openxmlformats.org/officeDocument/2006/relationships/tags" Target="../tags/tag52.xml"/><Relationship Id="rId1" Type="http://schemas.openxmlformats.org/officeDocument/2006/relationships/slide" Target="slide2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slide" Target="slide28.xml"/></Relationships>
</file>

<file path=ppt/slides/_rels/slide3.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slide" Target="slide4.xml"/><Relationship Id="rId6" Type="http://schemas.openxmlformats.org/officeDocument/2006/relationships/image" Target="../media/image7.jpeg"/><Relationship Id="rId5" Type="http://schemas.openxmlformats.org/officeDocument/2006/relationships/image" Target="../media/image3.jpeg"/><Relationship Id="rId4" Type="http://schemas.openxmlformats.org/officeDocument/2006/relationships/tags" Target="../tags/tag17.xml"/><Relationship Id="rId30" Type="http://schemas.openxmlformats.org/officeDocument/2006/relationships/notesSlide" Target="../notesSlides/notesSlide2.xml"/><Relationship Id="rId3" Type="http://schemas.openxmlformats.org/officeDocument/2006/relationships/tags" Target="../tags/tag16.xml"/><Relationship Id="rId29" Type="http://schemas.openxmlformats.org/officeDocument/2006/relationships/slideLayout" Target="../slideLayouts/slideLayout1.xml"/><Relationship Id="rId28" Type="http://schemas.openxmlformats.org/officeDocument/2006/relationships/image" Target="../media/image8.jpeg"/><Relationship Id="rId27" Type="http://schemas.openxmlformats.org/officeDocument/2006/relationships/tags" Target="../tags/tag31.xml"/><Relationship Id="rId26" Type="http://schemas.openxmlformats.org/officeDocument/2006/relationships/tags" Target="../tags/tag30.xml"/><Relationship Id="rId25" Type="http://schemas.openxmlformats.org/officeDocument/2006/relationships/slide" Target="slide62.xml"/><Relationship Id="rId24" Type="http://schemas.openxmlformats.org/officeDocument/2006/relationships/tags" Target="../tags/tag29.xml"/><Relationship Id="rId23" Type="http://schemas.openxmlformats.org/officeDocument/2006/relationships/tags" Target="../tags/tag28.xml"/><Relationship Id="rId22" Type="http://schemas.openxmlformats.org/officeDocument/2006/relationships/slide" Target="slide56.xml"/><Relationship Id="rId21" Type="http://schemas.openxmlformats.org/officeDocument/2006/relationships/tags" Target="../tags/tag27.xml"/><Relationship Id="rId20" Type="http://schemas.openxmlformats.org/officeDocument/2006/relationships/tags" Target="../tags/tag26.xml"/><Relationship Id="rId2" Type="http://schemas.openxmlformats.org/officeDocument/2006/relationships/image" Target="../media/image2.png"/><Relationship Id="rId19" Type="http://schemas.openxmlformats.org/officeDocument/2006/relationships/slide" Target="slide51.xml"/><Relationship Id="rId18" Type="http://schemas.openxmlformats.org/officeDocument/2006/relationships/tags" Target="../tags/tag25.xml"/><Relationship Id="rId17" Type="http://schemas.openxmlformats.org/officeDocument/2006/relationships/tags" Target="../tags/tag24.xml"/><Relationship Id="rId16" Type="http://schemas.openxmlformats.org/officeDocument/2006/relationships/slide" Target="slide30.xml"/><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slide" Target="slide21.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slide" Target="slide10.xml"/><Relationship Id="rId1" Type="http://schemas.openxmlformats.org/officeDocument/2006/relationships/tags" Target="../tags/tag15.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5.xml"/><Relationship Id="rId1" Type="http://schemas.openxmlformats.org/officeDocument/2006/relationships/tags" Target="../tags/tag5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tags" Target="../tags/tag5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tags" Target="../tags/tag5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tags" Target="../tags/tag56.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tags" Target="../tags/tag5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tags" Target="../tags/tag5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tags" Target="../tags/tag59.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tags" Target="../tags/tag60.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tags" Target="../tags/tag61.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tags" Target="../tags/tag62.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xml"/><Relationship Id="rId1" Type="http://schemas.openxmlformats.org/officeDocument/2006/relationships/tags" Target="../tags/tag63.xml"/></Relationships>
</file>

<file path=ppt/slides/_rels/slide45.xml.rels><?xml version="1.0" encoding="UTF-8" standalone="yes"?>
<Relationships xmlns="http://schemas.openxmlformats.org/package/2006/relationships"><Relationship Id="rId6" Type="http://schemas.openxmlformats.org/officeDocument/2006/relationships/notesSlide" Target="../notesSlides/notesSlide44.xml"/><Relationship Id="rId5" Type="http://schemas.openxmlformats.org/officeDocument/2006/relationships/slideLayout" Target="../slideLayouts/slideLayout5.xml"/><Relationship Id="rId4" Type="http://schemas.openxmlformats.org/officeDocument/2006/relationships/tags" Target="../tags/tag66.xml"/><Relationship Id="rId3" Type="http://schemas.openxmlformats.org/officeDocument/2006/relationships/slide" Target="slide46.xml"/><Relationship Id="rId2" Type="http://schemas.openxmlformats.org/officeDocument/2006/relationships/tags" Target="../tags/tag65.xml"/><Relationship Id="rId1" Type="http://schemas.openxmlformats.org/officeDocument/2006/relationships/tags" Target="../tags/tag64.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6.xml"/><Relationship Id="rId1" Type="http://schemas.openxmlformats.org/officeDocument/2006/relationships/slide" Target="slide45.xml"/></Relationships>
</file>

<file path=ppt/slides/_rels/slide47.xml.rels><?xml version="1.0" encoding="UTF-8" standalone="yes"?>
<Relationships xmlns="http://schemas.openxmlformats.org/package/2006/relationships"><Relationship Id="rId7" Type="http://schemas.openxmlformats.org/officeDocument/2006/relationships/notesSlide" Target="../notesSlides/notesSlide46.xml"/><Relationship Id="rId6" Type="http://schemas.openxmlformats.org/officeDocument/2006/relationships/slideLayout" Target="../slideLayouts/slideLayout5.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slide" Target="slide48.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6.xml"/><Relationship Id="rId1" Type="http://schemas.openxmlformats.org/officeDocument/2006/relationships/slide" Target="slide47.xml"/></Relationships>
</file>

<file path=ppt/slides/_rels/slide49.xml.rels><?xml version="1.0" encoding="UTF-8" standalone="yes"?>
<Relationships xmlns="http://schemas.openxmlformats.org/package/2006/relationships"><Relationship Id="rId7" Type="http://schemas.openxmlformats.org/officeDocument/2006/relationships/notesSlide" Target="../notesSlides/notesSlide48.xml"/><Relationship Id="rId6" Type="http://schemas.openxmlformats.org/officeDocument/2006/relationships/slideLayout" Target="../slideLayouts/slideLayout5.xml"/><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slide" Target="slide50.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6.xml"/><Relationship Id="rId1" Type="http://schemas.openxmlformats.org/officeDocument/2006/relationships/slide" Target="slide49.xml"/></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4.xml"/><Relationship Id="rId2" Type="http://schemas.openxmlformats.org/officeDocument/2006/relationships/tags" Target="../tags/tag75.xml"/><Relationship Id="rId1" Type="http://schemas.openxmlformats.org/officeDocument/2006/relationships/slide" Target="slide5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6.xml"/><Relationship Id="rId1" Type="http://schemas.openxmlformats.org/officeDocument/2006/relationships/slide" Target="slide52.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5.xml"/><Relationship Id="rId1" Type="http://schemas.openxmlformats.org/officeDocument/2006/relationships/slide" Target="slide5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6.xml"/><Relationship Id="rId1" Type="http://schemas.openxmlformats.org/officeDocument/2006/relationships/slide" Target="slide54.xml"/></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57.xml.rels><?xml version="1.0" encoding="UTF-8" standalone="yes"?>
<Relationships xmlns="http://schemas.openxmlformats.org/package/2006/relationships"><Relationship Id="rId7" Type="http://schemas.openxmlformats.org/officeDocument/2006/relationships/notesSlide" Target="../notesSlides/notesSlide56.xml"/><Relationship Id="rId6" Type="http://schemas.openxmlformats.org/officeDocument/2006/relationships/slideLayout" Target="../slideLayouts/slideLayout2.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3.xml"/><Relationship Id="rId1" Type="http://schemas.openxmlformats.org/officeDocument/2006/relationships/tags" Target="../tags/tag81.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3.xml"/><Relationship Id="rId1" Type="http://schemas.openxmlformats.org/officeDocument/2006/relationships/tags" Target="../tags/tag8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35.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3.xml"/><Relationship Id="rId1" Type="http://schemas.openxmlformats.org/officeDocument/2006/relationships/tags" Target="../tags/tag83.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3.xml"/><Relationship Id="rId1" Type="http://schemas.openxmlformats.org/officeDocument/2006/relationships/tags" Target="../tags/tag84.xml"/></Relationships>
</file>

<file path=ppt/slides/_rels/slide62.xml.rels><?xml version="1.0" encoding="UTF-8" standalone="yes"?>
<Relationships xmlns="http://schemas.openxmlformats.org/package/2006/relationships"><Relationship Id="rId7" Type="http://schemas.openxmlformats.org/officeDocument/2006/relationships/notesSlide" Target="../notesSlides/notesSlide61.xml"/><Relationship Id="rId6"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image" Target="../media/image2.png"/><Relationship Id="rId1" Type="http://schemas.openxmlformats.org/officeDocument/2006/relationships/tags" Target="../tags/tag85.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4.xml"/><Relationship Id="rId1" Type="http://schemas.openxmlformats.org/officeDocument/2006/relationships/slide" Target="slide64.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6.xml"/><Relationship Id="rId1" Type="http://schemas.openxmlformats.org/officeDocument/2006/relationships/slide" Target="slide63.xml"/></Relationships>
</file>

<file path=ppt/slides/_rels/slide65.xml.rels><?xml version="1.0" encoding="UTF-8" standalone="yes"?>
<Relationships xmlns="http://schemas.openxmlformats.org/package/2006/relationships"><Relationship Id="rId9" Type="http://schemas.openxmlformats.org/officeDocument/2006/relationships/notesSlide" Target="../notesSlides/notesSlide64.xml"/><Relationship Id="rId8" Type="http://schemas.openxmlformats.org/officeDocument/2006/relationships/slideLayout" Target="../slideLayouts/slideLayout1.xml"/><Relationship Id="rId7" Type="http://schemas.openxmlformats.org/officeDocument/2006/relationships/tags" Target="../tags/tag91.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image" Target="../media/image2.png"/><Relationship Id="rId1" Type="http://schemas.openxmlformats.org/officeDocument/2006/relationships/tags" Target="../tags/tag88.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3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38.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10" name="矩形 9"/>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pic>
        <p:nvPicPr>
          <p:cNvPr id="8" name="图片 7"/>
          <p:cNvPicPr>
            <a:picLocks noChangeAspect="1"/>
          </p:cNvPicPr>
          <p:nvPr/>
        </p:nvPicPr>
        <p:blipFill>
          <a:blip r:embed="rId6">
            <a:clrChange>
              <a:clrFrom>
                <a:srgbClr val="F4CA54">
                  <a:alpha val="100000"/>
                </a:srgbClr>
              </a:clrFrom>
              <a:clrTo>
                <a:srgbClr val="F4CA54">
                  <a:alpha val="100000"/>
                  <a:alpha val="0"/>
                </a:srgbClr>
              </a:clrTo>
            </a:clrChange>
          </a:blip>
          <a:stretch>
            <a:fillRect/>
          </a:stretch>
        </p:blipFill>
        <p:spPr>
          <a:xfrm>
            <a:off x="7815580" y="3881755"/>
            <a:ext cx="4426585" cy="2785110"/>
          </a:xfrm>
          <a:prstGeom prst="rect">
            <a:avLst/>
          </a:prstGeom>
        </p:spPr>
      </p:pic>
      <p:pic>
        <p:nvPicPr>
          <p:cNvPr id="104" name="图片 103"/>
          <p:cNvPicPr/>
          <p:nvPr/>
        </p:nvPicPr>
        <p:blipFill>
          <a:blip r:embed="rId7">
            <a:clrChange>
              <a:clrFrom>
                <a:srgbClr val="FFFFFF">
                  <a:alpha val="100000"/>
                </a:srgbClr>
              </a:clrFrom>
              <a:clrTo>
                <a:srgbClr val="FFFFFF">
                  <a:alpha val="100000"/>
                  <a:alpha val="0"/>
                </a:srgbClr>
              </a:clrTo>
            </a:clrChange>
          </a:blip>
          <a:stretch>
            <a:fillRect/>
          </a:stretch>
        </p:blipFill>
        <p:spPr>
          <a:xfrm>
            <a:off x="-316230" y="2131695"/>
            <a:ext cx="3199765" cy="3026410"/>
          </a:xfrm>
          <a:prstGeom prst="rect">
            <a:avLst/>
          </a:prstGeom>
          <a:noFill/>
          <a:ln w="9525">
            <a:noFill/>
          </a:ln>
        </p:spPr>
      </p:pic>
      <p:sp>
        <p:nvSpPr>
          <p:cNvPr id="45" name="文本框 44"/>
          <p:cNvSpPr txBox="1"/>
          <p:nvPr/>
        </p:nvSpPr>
        <p:spPr>
          <a:xfrm>
            <a:off x="3750310" y="4831715"/>
            <a:ext cx="3803650" cy="429895"/>
          </a:xfrm>
          <a:prstGeom prst="rect">
            <a:avLst/>
          </a:prstGeom>
          <a:noFill/>
        </p:spPr>
        <p:txBody>
          <a:bodyPr wrap="square" rtlCol="0">
            <a:spAutoFit/>
          </a:bodyPr>
          <a:p>
            <a:pPr indent="0" fontAlgn="auto">
              <a:lnSpc>
                <a:spcPct val="110000"/>
              </a:lnSpc>
            </a:pPr>
            <a:r>
              <a:rPr lang="zh-CN" altLang="en-US" sz="2000" b="1">
                <a:latin typeface="微软雅黑" panose="020B0503020204020204" pitchFamily="34" charset="-122"/>
                <a:ea typeface="微软雅黑" panose="020B0503020204020204" pitchFamily="34" charset="-122"/>
              </a:rPr>
              <a:t>主 编 </a:t>
            </a:r>
            <a:r>
              <a:rPr lang="en-US" altLang="zh-CN" sz="2000" b="1">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rPr>
              <a:t>温丽璇 潘思奇 古汉金</a:t>
            </a:r>
            <a:endParaRPr lang="zh-CN" altLang="en-US" sz="2000" b="1">
              <a:latin typeface="微软雅黑" panose="020B0503020204020204" pitchFamily="34" charset="-122"/>
              <a:ea typeface="微软雅黑" panose="020B0503020204020204" pitchFamily="34" charset="-122"/>
            </a:endParaRPr>
          </a:p>
        </p:txBody>
      </p:sp>
      <p:sp>
        <p:nvSpPr>
          <p:cNvPr id="14" name="PA_矩形 259"/>
          <p:cNvSpPr>
            <a:spLocks noChangeArrowheads="1"/>
          </p:cNvSpPr>
          <p:nvPr>
            <p:custDataLst>
              <p:tags r:id="rId8"/>
            </p:custDataLst>
          </p:nvPr>
        </p:nvSpPr>
        <p:spPr bwMode="auto">
          <a:xfrm>
            <a:off x="2801620" y="2793365"/>
            <a:ext cx="6704965" cy="812165"/>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dist">
              <a:lnSpc>
                <a:spcPct val="120000"/>
              </a:lnSpc>
              <a:buNone/>
            </a:pPr>
            <a:r>
              <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rPr>
              <a:t>基础模块1·单元测试卷</a:t>
            </a:r>
            <a:endPar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endParaRPr>
          </a:p>
        </p:txBody>
      </p:sp>
      <p:sp>
        <p:nvSpPr>
          <p:cNvPr id="12" name="PA_矩形 259"/>
          <p:cNvSpPr>
            <a:spLocks noChangeArrowheads="1"/>
          </p:cNvSpPr>
          <p:nvPr>
            <p:custDataLst>
              <p:tags r:id="rId9"/>
            </p:custDataLst>
          </p:nvPr>
        </p:nvSpPr>
        <p:spPr bwMode="auto">
          <a:xfrm>
            <a:off x="4403725" y="1630045"/>
            <a:ext cx="3500120" cy="110744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dist">
              <a:lnSpc>
                <a:spcPct val="120000"/>
              </a:lnSpc>
              <a:buNone/>
            </a:pPr>
            <a:r>
              <a:rPr lang="zh-CN" altLang="en-US" sz="6000" b="1" kern="5000" spc="300" dirty="0">
                <a:ln>
                  <a:solidFill>
                    <a:srgbClr val="1D91A3"/>
                  </a:solidFill>
                </a:ln>
                <a:solidFill>
                  <a:schemeClr val="bg1"/>
                </a:solidFill>
                <a:effectLst>
                  <a:outerShdw blurRad="47244" dist="297180" dir="7680000" sy="30000" kx="1300200" algn="ctr" rotWithShape="0">
                    <a:prstClr val="black">
                      <a:alpha val="32000"/>
                    </a:prstClr>
                  </a:outerShdw>
                </a:effectLst>
                <a:cs typeface="Arial" panose="020B0604020202020204" pitchFamily="34" charset="0"/>
              </a:rPr>
              <a:t>中职英语</a:t>
            </a:r>
            <a:endParaRPr lang="zh-CN" altLang="en-US" sz="6000" b="1" kern="5000" spc="300" dirty="0">
              <a:ln>
                <a:solidFill>
                  <a:srgbClr val="1D91A3"/>
                </a:solidFill>
              </a:ln>
              <a:solidFill>
                <a:schemeClr val="bg1"/>
              </a:solidFill>
              <a:effectLst>
                <a:outerShdw blurRad="47244" dist="297180" dir="7680000" sy="30000" kx="1300200" algn="ctr" rotWithShape="0">
                  <a:prstClr val="black">
                    <a:alpha val="32000"/>
                  </a:prstClr>
                </a:outerShdw>
              </a:effectLst>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childTnLst>
                          </p:cTn>
                        </p:par>
                        <p:par>
                          <p:cTn id="14" fill="hold">
                            <p:stCondLst>
                              <p:cond delay="500"/>
                            </p:stCondLst>
                            <p:childTnLst>
                              <p:par>
                                <p:cTn id="15" presetID="16" presetClass="entr" presetSubtype="21"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barn(inVertical)">
                                      <p:cBhvr>
                                        <p:cTn id="17" dur="500"/>
                                        <p:tgtEl>
                                          <p:spTgt spid="45"/>
                                        </p:tgtEl>
                                      </p:cBhvr>
                                    </p:animEffect>
                                  </p:childTnLst>
                                </p:cTn>
                              </p:par>
                            </p:childTnLst>
                          </p:cTn>
                        </p:par>
                        <p:par>
                          <p:cTn id="18" fill="hold">
                            <p:stCondLst>
                              <p:cond delay="1000"/>
                            </p:stCondLst>
                            <p:childTnLst>
                              <p:par>
                                <p:cTn id="19" presetID="16" presetClass="entr" presetSubtype="21" fill="hold" nodeType="afterEffect">
                                  <p:stCondLst>
                                    <p:cond delay="0"/>
                                  </p:stCondLst>
                                  <p:childTnLst>
                                    <p:set>
                                      <p:cBhvr>
                                        <p:cTn id="20" dur="1" fill="hold">
                                          <p:stCondLst>
                                            <p:cond delay="0"/>
                                          </p:stCondLst>
                                        </p:cTn>
                                        <p:tgtEl>
                                          <p:spTgt spid="104"/>
                                        </p:tgtEl>
                                        <p:attrNameLst>
                                          <p:attrName>style.visibility</p:attrName>
                                        </p:attrNameLst>
                                      </p:cBhvr>
                                      <p:to>
                                        <p:strVal val="visible"/>
                                      </p:to>
                                    </p:set>
                                    <p:animEffect transition="in" filter="barn(inVertical)">
                                      <p:cBhvr>
                                        <p:cTn id="21" dur="500"/>
                                        <p:tgtEl>
                                          <p:spTgt spid="104"/>
                                        </p:tgtEl>
                                      </p:cBhvr>
                                    </p:animEffect>
                                  </p:childTnLst>
                                </p:cTn>
                              </p:par>
                              <p:par>
                                <p:cTn id="22" presetID="16" presetClass="entr" presetSubtype="21"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inVertical)">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4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4395470" y="2088515"/>
            <a:ext cx="3175000" cy="1088390"/>
          </a:xfrm>
          <a:prstGeom prst="rect">
            <a:avLst/>
          </a:prstGeom>
          <a:noFill/>
        </p:spPr>
        <p:txBody>
          <a:bodyPr wrap="square" rtlCol="0" anchor="ctr">
            <a:spAutoFit/>
          </a:bodyPr>
          <a:p>
            <a:pPr algn="dist">
              <a:lnSpc>
                <a:spcPct val="120000"/>
              </a:lnSpc>
            </a:pPr>
            <a:r>
              <a:rPr sz="5400" b="1" spc="300" dirty="0">
                <a:latin typeface="+mj-ea"/>
                <a:ea typeface="+mj-ea"/>
              </a:rPr>
              <a:t>Ⅱ. 词汇</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Ⅱ. 词汇（10小题，共20分）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文本框 3"/>
          <p:cNvSpPr txBox="1"/>
          <p:nvPr/>
        </p:nvSpPr>
        <p:spPr>
          <a:xfrm>
            <a:off x="753746" y="1302215"/>
            <a:ext cx="10990580" cy="570865"/>
          </a:xfrm>
          <a:prstGeom prst="rect">
            <a:avLst/>
          </a:prstGeom>
          <a:noFill/>
        </p:spPr>
        <p:txBody>
          <a:bodyPr wrap="square" rtlCol="0" anchor="t">
            <a:spAutoFit/>
          </a:bodyPr>
          <a:lstStyle/>
          <a:p>
            <a:pPr indent="0" algn="just" fontAlgn="auto">
              <a:lnSpc>
                <a:spcPct val="120000"/>
              </a:lnSpc>
            </a:pPr>
            <a:r>
              <a:rPr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65" name="文本框 64"/>
          <p:cNvSpPr txBox="1"/>
          <p:nvPr>
            <p:custDataLst>
              <p:tags r:id="rId1"/>
            </p:custDataLst>
          </p:nvPr>
        </p:nvSpPr>
        <p:spPr>
          <a:xfrm>
            <a:off x="1152525" y="2427730"/>
            <a:ext cx="11039475" cy="1420495"/>
          </a:xfrm>
          <a:prstGeom prst="rect">
            <a:avLst/>
          </a:prstGeom>
          <a:noFill/>
        </p:spPr>
        <p:txBody>
          <a:bodyPr wrap="square" rtlCol="0" anchor="t">
            <a:spAutoFit/>
          </a:bodyPr>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Lily wishes to speak to the </a:t>
            </a:r>
            <a:r>
              <a:rPr lang="en-US" altLang="zh-CN" sz="2400" u="sng" dirty="0">
                <a:latin typeface="Times New Roman" panose="02020603050405020304" charset="0"/>
                <a:ea typeface="宋体" panose="02010600030101010101" pitchFamily="2" charset="-122"/>
                <a:cs typeface="Times New Roman" panose="02020603050405020304" charset="0"/>
              </a:rPr>
              <a:t>manager</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校长 	B. 医生 	C. 工程师 	D. 经理</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2"/>
            </p:custDataLst>
          </p:nvPr>
        </p:nvSpPr>
        <p:spPr>
          <a:xfrm>
            <a:off x="1045210" y="2531870"/>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3"/>
            </p:custDataLst>
          </p:nvPr>
        </p:nvSpPr>
        <p:spPr>
          <a:xfrm>
            <a:off x="1345565" y="474154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【解析】本题考查名词manager（经理）。结合句意“莉莉想和经理谈谈”，D项符合句意。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5565" y="1537970"/>
            <a:ext cx="973772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This store sells many beautiful </a:t>
            </a:r>
            <a:r>
              <a:rPr lang="en-US" altLang="zh-CN" sz="2400" u="sng" dirty="0">
                <a:latin typeface="Times New Roman" panose="02020603050405020304" charset="0"/>
                <a:ea typeface="宋体" panose="02010600030101010101" pitchFamily="2" charset="-122"/>
                <a:cs typeface="Times New Roman" panose="02020603050405020304" charset="0"/>
              </a:rPr>
              <a:t>handmade </a:t>
            </a:r>
            <a:r>
              <a:rPr lang="en-US" altLang="zh-CN" sz="2400" dirty="0">
                <a:latin typeface="Times New Roman" panose="02020603050405020304" charset="0"/>
                <a:ea typeface="宋体" panose="02010600030101010101" pitchFamily="2" charset="-122"/>
                <a:cs typeface="Times New Roman" panose="02020603050405020304" charset="0"/>
              </a:rPr>
              <a:t>bags.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手工的 	B. 漂亮的	 C. 精美的 	D. 昂贵的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61110" y="16130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【解析】本题考查形容词handmade（手工的）。结合句意“这家商店出售许多漂亮的手工包”，A项符合句意。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72738"/>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There are some cute </a:t>
            </a:r>
            <a:r>
              <a:rPr lang="en-US" altLang="zh-CN" sz="2400" u="sng" dirty="0">
                <a:latin typeface="Times New Roman" panose="02020603050405020304" charset="0"/>
                <a:ea typeface="宋体" panose="02010600030101010101" pitchFamily="2" charset="-122"/>
                <a:cs typeface="Times New Roman" panose="02020603050405020304" charset="0"/>
              </a:rPr>
              <a:t>photos </a:t>
            </a:r>
            <a:r>
              <a:rPr lang="en-US" altLang="zh-CN" sz="2400" dirty="0">
                <a:latin typeface="Times New Roman" panose="02020603050405020304" charset="0"/>
                <a:ea typeface="宋体" panose="02010600030101010101" pitchFamily="2" charset="-122"/>
                <a:cs typeface="Times New Roman" panose="02020603050405020304" charset="0"/>
              </a:rPr>
              <a:t>hanging on the wall.</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图案	 B. 照片	 C. 广告	 D. 文字</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51255" y="972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【解析】本题考查名词photo（照片）。结合句意“墙上挂着一些可爱的照片”，B项符合句意。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5800" y="1053600"/>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My uncle and I live in the same </a:t>
            </a:r>
            <a:r>
              <a:rPr lang="en-US" altLang="zh-CN" sz="2400" u="sng" dirty="0">
                <a:latin typeface="Times New Roman" panose="02020603050405020304" charset="0"/>
                <a:ea typeface="宋体" panose="02010600030101010101" pitchFamily="2" charset="-122"/>
                <a:cs typeface="Times New Roman" panose="02020603050405020304" charset="0"/>
              </a:rPr>
              <a:t>community</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房屋 	B. 社区 	C. 国家 	D. 城市</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55395" y="11532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【解析】本题考查名词community（社区）。结合句意“我和叔叔住在同一个社区”，B项符合句意。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1195" y="115710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Jessica studies in Star </a:t>
            </a:r>
            <a:r>
              <a:rPr lang="en-US" altLang="zh-CN" sz="2400" u="sng" dirty="0">
                <a:latin typeface="Times New Roman" panose="02020603050405020304" charset="0"/>
                <a:ea typeface="宋体" panose="02010600030101010101" pitchFamily="2" charset="-122"/>
                <a:cs typeface="Times New Roman" panose="02020603050405020304" charset="0"/>
              </a:rPr>
              <a:t>Vocational</a:t>
            </a:r>
            <a:r>
              <a:rPr lang="en-US" altLang="zh-CN" sz="2400" dirty="0">
                <a:latin typeface="Times New Roman" panose="02020603050405020304" charset="0"/>
                <a:ea typeface="宋体" panose="02010600030101010101" pitchFamily="2" charset="-122"/>
                <a:cs typeface="Times New Roman" panose="02020603050405020304" charset="0"/>
              </a:rPr>
              <a:t> High School.</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高等的 	B. 民族的 	C. 特别的 	D. 职业的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54760" y="12186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【解析】本题考查形容词vocational（职业的）。结合句意“杰西卡在新星职业高中学习”，D项符合句意。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435" y="885190"/>
            <a:ext cx="9925050"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She is an </a:t>
            </a:r>
            <a:r>
              <a:rPr lang="en-US" altLang="zh-CN" sz="2400" u="sng" dirty="0">
                <a:latin typeface="Times New Roman" panose="02020603050405020304" charset="0"/>
                <a:ea typeface="宋体" panose="02010600030101010101" pitchFamily="2" charset="-122"/>
                <a:cs typeface="Times New Roman" panose="02020603050405020304" charset="0"/>
              </a:rPr>
              <a:t>energetic</a:t>
            </a:r>
            <a:r>
              <a:rPr lang="en-US" altLang="zh-CN" sz="2400" dirty="0">
                <a:latin typeface="Times New Roman" panose="02020603050405020304" charset="0"/>
                <a:ea typeface="宋体" panose="02010600030101010101" pitchFamily="2" charset="-122"/>
                <a:cs typeface="Times New Roman" panose="02020603050405020304" charset="0"/>
              </a:rPr>
              <a:t> girl and keeps doing yoga (瑜伽) every day.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兴趣广泛的 		B. 精力充沛的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明辨是非的 		D. 乐于助人的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【解析】本题考查形容词energetic（精力充沛的）。结合句意“她是一个精力充沛的女孩，每天坚持做瑜伽”，B项符合句意。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98880" y="1231900"/>
            <a:ext cx="1048766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I </a:t>
            </a:r>
            <a:r>
              <a:rPr lang="en-US" altLang="zh-CN" sz="2400" u="sng" dirty="0">
                <a:latin typeface="Times New Roman" panose="02020603050405020304" charset="0"/>
                <a:ea typeface="宋体" panose="02010600030101010101" pitchFamily="2" charset="-122"/>
                <a:cs typeface="Times New Roman" panose="02020603050405020304" charset="0"/>
              </a:rPr>
              <a:t>notice</a:t>
            </a:r>
            <a:r>
              <a:rPr lang="en-US" altLang="zh-CN" sz="2400" dirty="0">
                <a:latin typeface="Times New Roman" panose="02020603050405020304" charset="0"/>
                <a:ea typeface="宋体" panose="02010600030101010101" pitchFamily="2" charset="-122"/>
                <a:cs typeface="Times New Roman" panose="02020603050405020304" charset="0"/>
              </a:rPr>
              <a:t> that a bird is singing in the tree.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看见 	B. 听到 	C. 注意到 	D. 表面</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43000" y="13221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【解析】本题考查动词notice（注意，察觉）。结合句意“我注意到一只鸟正在树上唱歌”，C项符合句意。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My cousin likes going </a:t>
            </a:r>
            <a:r>
              <a:rPr lang="en-US" altLang="zh-CN" sz="2400" u="sng" dirty="0">
                <a:latin typeface="Times New Roman" panose="02020603050405020304" charset="0"/>
                <a:ea typeface="宋体" panose="02010600030101010101" pitchFamily="2" charset="-122"/>
                <a:cs typeface="Times New Roman" panose="02020603050405020304" charset="0"/>
              </a:rPr>
              <a:t>jogging</a:t>
            </a:r>
            <a:r>
              <a:rPr lang="en-US" altLang="zh-CN" sz="2400" dirty="0">
                <a:latin typeface="Times New Roman" panose="02020603050405020304" charset="0"/>
                <a:ea typeface="宋体" panose="02010600030101010101" pitchFamily="2" charset="-122"/>
                <a:cs typeface="Times New Roman" panose="02020603050405020304" charset="0"/>
              </a:rPr>
              <a:t> very much.</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慢跑	 B. 游泳	 C. 购物 	D. 出游</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【解析】本题考查名词jogging（慢跑）。结合句意“我的表弟非常喜欢慢跑”，A项符合句意。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I like raising pets, </a:t>
            </a:r>
            <a:r>
              <a:rPr lang="en-US" altLang="zh-CN" sz="2400" u="sng" dirty="0">
                <a:latin typeface="Times New Roman" panose="02020603050405020304" charset="0"/>
                <a:ea typeface="宋体" panose="02010600030101010101" pitchFamily="2" charset="-122"/>
                <a:cs typeface="Times New Roman" panose="02020603050405020304" charset="0"/>
              </a:rPr>
              <a:t>especially</a:t>
            </a:r>
            <a:r>
              <a:rPr lang="en-US" altLang="zh-CN" sz="2400" dirty="0">
                <a:latin typeface="Times New Roman" panose="02020603050405020304" charset="0"/>
                <a:ea typeface="宋体" panose="02010600030101010101" pitchFamily="2" charset="-122"/>
                <a:cs typeface="Times New Roman" panose="02020603050405020304" charset="0"/>
              </a:rPr>
              <a:t> cats.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绝对是 	B. 非常 	C. 尤其是 	D. 除非</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【解析】本题考查副词especially（尤其是，特别是）。结合句意“我喜欢养宠物，尤其是猫”，C项符合句意。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10" name="矩形 9"/>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2" name="Title 3"/>
          <p:cNvSpPr txBox="1"/>
          <p:nvPr/>
        </p:nvSpPr>
        <p:spPr>
          <a:xfrm>
            <a:off x="2569210" y="2437130"/>
            <a:ext cx="7540625" cy="1292225"/>
          </a:xfrm>
          <a:prstGeom prst="rect">
            <a:avLst/>
          </a:prstGeom>
        </p:spPr>
        <p:txBody>
          <a:bodyPr vert="horz" lIns="45720" tIns="22860" rIns="45720" bIns="22860" rtlCol="0" anchor="ctr">
            <a:noAutofit/>
          </a:bodyP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algn="ctr"/>
            <a:r>
              <a:rPr sz="5400" b="1" spc="300" dirty="0">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Unit 1 </a:t>
            </a:r>
            <a:r>
              <a:rPr sz="5400" b="1" spc="300" dirty="0">
                <a:ln>
                  <a:solidFill>
                    <a:srgbClr val="209874"/>
                  </a:solidFill>
                </a:ln>
                <a:solidFill>
                  <a:srgbClr val="1D91A3"/>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单元测试卷</a:t>
            </a:r>
            <a:endParaRPr sz="5400" b="1" spc="300" dirty="0">
              <a:ln>
                <a:solidFill>
                  <a:srgbClr val="209874"/>
                </a:solidFill>
              </a:ln>
              <a:solidFill>
                <a:srgbClr val="1D91A3"/>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4" name="图片 103"/>
          <p:cNvPicPr/>
          <p:nvPr/>
        </p:nvPicPr>
        <p:blipFill>
          <a:blip r:embed="rId6">
            <a:clrChange>
              <a:clrFrom>
                <a:srgbClr val="FFFFFF">
                  <a:alpha val="100000"/>
                </a:srgbClr>
              </a:clrFrom>
              <a:clrTo>
                <a:srgbClr val="FFFFFF">
                  <a:alpha val="100000"/>
                  <a:alpha val="0"/>
                </a:srgbClr>
              </a:clrTo>
            </a:clrChange>
          </a:blip>
          <a:stretch>
            <a:fillRect/>
          </a:stretch>
        </p:blipFill>
        <p:spPr>
          <a:xfrm>
            <a:off x="9389745" y="270510"/>
            <a:ext cx="2961005" cy="2698750"/>
          </a:xfrm>
          <a:prstGeom prst="rect">
            <a:avLst/>
          </a:prstGeom>
          <a:noFill/>
          <a:ln w="9525">
            <a:noFill/>
          </a:ln>
        </p:spPr>
      </p:pic>
      <p:pic>
        <p:nvPicPr>
          <p:cNvPr id="8" name="图片 7"/>
          <p:cNvPicPr>
            <a:picLocks noChangeAspect="1"/>
          </p:cNvPicPr>
          <p:nvPr/>
        </p:nvPicPr>
        <p:blipFill>
          <a:blip r:embed="rId7">
            <a:clrChange>
              <a:clrFrom>
                <a:srgbClr val="F4CA54">
                  <a:alpha val="100000"/>
                </a:srgbClr>
              </a:clrFrom>
              <a:clrTo>
                <a:srgbClr val="F4CA54">
                  <a:alpha val="100000"/>
                  <a:alpha val="0"/>
                </a:srgbClr>
              </a:clrTo>
            </a:clrChange>
          </a:blip>
          <a:stretch>
            <a:fillRect/>
          </a:stretch>
        </p:blipFill>
        <p:spPr>
          <a:xfrm>
            <a:off x="442595" y="3602355"/>
            <a:ext cx="4827905" cy="30378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104"/>
                                        </p:tgtEl>
                                        <p:attrNameLst>
                                          <p:attrName>style.visibility</p:attrName>
                                        </p:attrNameLst>
                                      </p:cBhvr>
                                      <p:to>
                                        <p:strVal val="visible"/>
                                      </p:to>
                                    </p:set>
                                    <p:animEffect transition="in" filter="fade">
                                      <p:cBhvr>
                                        <p:cTn id="18" dur="1000"/>
                                        <p:tgtEl>
                                          <p:spTgt spid="104"/>
                                        </p:tgtEl>
                                      </p:cBhvr>
                                    </p:animEffect>
                                    <p:anim calcmode="lin" valueType="num">
                                      <p:cBhvr>
                                        <p:cTn id="19" dur="1000" fill="hold"/>
                                        <p:tgtEl>
                                          <p:spTgt spid="104"/>
                                        </p:tgtEl>
                                        <p:attrNameLst>
                                          <p:attrName>ppt_x</p:attrName>
                                        </p:attrNameLst>
                                      </p:cBhvr>
                                      <p:tavLst>
                                        <p:tav tm="0">
                                          <p:val>
                                            <p:strVal val="#ppt_x"/>
                                          </p:val>
                                        </p:tav>
                                        <p:tav tm="100000">
                                          <p:val>
                                            <p:strVal val="#ppt_x"/>
                                          </p:val>
                                        </p:tav>
                                      </p:tavLst>
                                    </p:anim>
                                    <p:anim calcmode="lin" valueType="num">
                                      <p:cBhvr>
                                        <p:cTn id="20" dur="1000" fill="hold"/>
                                        <p:tgtEl>
                                          <p:spTgt spid="1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Tom </a:t>
            </a:r>
            <a:r>
              <a:rPr lang="en-US" altLang="zh-CN" sz="2400" u="sng" dirty="0">
                <a:latin typeface="Times New Roman" panose="02020603050405020304" charset="0"/>
                <a:ea typeface="宋体" panose="02010600030101010101" pitchFamily="2" charset="-122"/>
                <a:cs typeface="Times New Roman" panose="02020603050405020304" charset="0"/>
              </a:rPr>
              <a:t>introduced</a:t>
            </a:r>
            <a:r>
              <a:rPr lang="en-US" altLang="zh-CN" sz="2400" dirty="0">
                <a:latin typeface="Times New Roman" panose="02020603050405020304" charset="0"/>
                <a:ea typeface="宋体" panose="02010600030101010101" pitchFamily="2" charset="-122"/>
                <a:cs typeface="Times New Roman" panose="02020603050405020304" charset="0"/>
              </a:rPr>
              <a:t> me to an Australian girl at the party.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介绍 	B. 认识	 C. 了解 	D. 评论</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84275" y="941070"/>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【解析】本题考查名词introduce（介绍，引见）。结合句意“汤姆在聚会上把我介绍给一个澳大利亚女孩”，A项符合句意。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Ⅲ. 完形填空</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65580" y="3752850"/>
            <a:ext cx="9041130"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word 		 B. story 	C. lie 		D. question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delighted		 B. unhappy 	C. relaxed 	D. surprised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Ⅲ. 完形填空（15小题，共30分）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文本框 3"/>
          <p:cNvSpPr txBox="1"/>
          <p:nvPr/>
        </p:nvSpPr>
        <p:spPr>
          <a:xfrm>
            <a:off x="457835" y="838200"/>
            <a:ext cx="10873105" cy="891540"/>
          </a:xfrm>
          <a:prstGeom prst="rect">
            <a:avLst/>
          </a:prstGeom>
          <a:noFill/>
        </p:spPr>
        <p:txBody>
          <a:bodyPr wrap="square" rtlCol="0" anchor="t">
            <a:spAutoFit/>
          </a:bodyPr>
          <a:lstStyle/>
          <a:p>
            <a:pPr indent="0" algn="just" fontAlgn="auto">
              <a:lnSpc>
                <a:spcPct val="10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835" y="1998563"/>
            <a:ext cx="11276329"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Tony was a very bad and naughty boy. He told a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to his mother. That night he felt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very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 He did not want to play with the children.</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604010" y="3862070"/>
            <a:ext cx="6299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506220" y="4257675"/>
            <a:ext cx="7277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4791075" y="564125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733425" y="991460"/>
            <a:ext cx="10458450" cy="295338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【解析】本题考查词义辨析和联系上下文。从上文Tony was a very bad and naughty boy可知，托尼是一个很坏很调皮的男孩，那下文应该是他向他母亲撒了一个谎（lie），下文也有提到谎言（lie）一词。A项为“字，词”，B项为“故事”，D项为“问题”，这三个词的意思都不符合题意。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【解析】本题考查词义辨析和逻辑推理。从上文托尼向母亲撒了一个谎和后面He did not want to play with the children（他不想和孩子们一起玩）可推断，那天晚上他很不开心（unhappy）。A项为“高兴的”，C项为“放松的”，D项为“惊讶的”，这三个词的意思都不符合题意。故本题正确答案为B。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499963"/>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He sat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the doorstep alone. He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in the sky and saw the big round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 He thought that it was looking down upon him, because it knew about the lie. He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the street to get away from it, but it kept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him.</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397510" y="3096895"/>
            <a:ext cx="11588750"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near		B. under 		C. on 			D. beside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looked up 	B. looked down 	C. looked for 		D. looked through</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star 		B. moon 		C. dog			D. mother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tidied up 		B. built up		C. walked through	D. ran down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be following 	B. followed 		C. to follow 		D. following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TextBox 4"/>
          <p:cNvSpPr txBox="1"/>
          <p:nvPr/>
        </p:nvSpPr>
        <p:spPr>
          <a:xfrm>
            <a:off x="397510" y="3177540"/>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397510" y="3572510"/>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397510" y="4070985"/>
            <a:ext cx="8324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397510" y="4514215"/>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397510" y="4966335"/>
            <a:ext cx="8324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P spid="12" grpId="0"/>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76275" y="447675"/>
            <a:ext cx="10496550" cy="5631180"/>
          </a:xfrm>
          <a:prstGeom prst="rect">
            <a:avLst/>
          </a:prstGeom>
          <a:noFill/>
        </p:spPr>
        <p:txBody>
          <a:bodyPr wrap="square">
            <a:spAutoFit/>
          </a:bodyPr>
          <a:lstStyle/>
          <a:p>
            <a:pPr indent="0" algn="just" fontAlgn="auto">
              <a:spcAft>
                <a:spcPts val="1200"/>
              </a:spcAft>
            </a:pPr>
            <a:r>
              <a:rPr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【解析】本题考查词义辨析和逻辑推理。托尼不想和孩子们一起玩，因此自己一人坐在门阶上，“在门阶上”为on the doorstep。A项为“在附近”，B项为“在……下面”，D项为“在……旁边”，这三个词的意思都不符合题意。故本题正确答案为C。</a:t>
            </a:r>
            <a:endParaRPr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【解析】本题考查词义辨析和逻辑推理。托尼独自一人坐在台阶上，然后抬头望（looked up）向天空。B项为“向下看”，C项为“寻找”，D项为“浏览，详尽核查”，这三个词组的意思都不符合题意。故本题正确答案为A。</a:t>
            </a:r>
            <a:endParaRPr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本题考查词义辨析和联系上下文。前半句提到托尼抬头望向天空，后半句是说小男孩看到天空中一个又圆又大的物体，再结合下文两次提到moon（月亮），可以推断这个物体就是月亮。A项为“星星”，C项为“狗”，D项为“母亲”，这三个词的意思都不符合题意。故本题正确答案为B。</a:t>
            </a:r>
            <a:endParaRPr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【解析】本题考查词义辨析和逻辑推理。上文提到小男孩觉得月亮瞧不起他，因为他说谎了，由此可推断出，小男孩此刻内心是内疚和不安的，为了躲避月亮的审视，他沿着街道奔跑（ran down the street），而不是悠闲地走。A项为“收拾，整理”，B项为“建立，增强”，C项为“走过”，这三个词组的意思都不符合题意。故本题正确答案为D。</a:t>
            </a:r>
            <a:endParaRPr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【解析】本题考查动词短语。keep doing sth.表示“持续做某事”，这里表示月亮一直跟着他，故本题正确答案为D。</a:t>
            </a:r>
            <a:endParaRPr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72490" y="506095"/>
            <a:ext cx="1030287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Then he crept into the house and went to bed, but the moon looked at him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the window. He pulled the sheet (被单) over his head,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he could not sleep. Then he crawled (爬) under the bed and lay there in the </a:t>
            </a:r>
            <a:r>
              <a:rPr lang="en-US" altLang="zh-CN" sz="2400" u="sng" dirty="0">
                <a:solidFill>
                  <a:schemeClr val="tx1"/>
                </a:solidFill>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 He thought and thought about the lie.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872519" y="2647492"/>
            <a:ext cx="10399967"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on 		B. through 	 C. by 			D. near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but 		B. and 		 C. although 		D. because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distance 		B. day		 C. dark 		D. end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000760" y="2694305"/>
            <a:ext cx="7251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000760" y="3096895"/>
            <a:ext cx="6432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2"/>
            </p:custDataLst>
          </p:nvPr>
        </p:nvSpPr>
        <p:spPr>
          <a:xfrm>
            <a:off x="1000760" y="3618865"/>
            <a:ext cx="6432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61975" y="997466"/>
            <a:ext cx="10372725" cy="4461510"/>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【解析】本题考查词义辨析和逻辑推理。上文提到he crept into the house and went to bed（他蹑手蹑脚地进了屋，上床睡觉），但月亮还是透过（through）窗户看着他。A项为“在……上面”，C项为“通过（……方式）”，D项为“在附近”，这三个词的意思都不符合题意。故本题正确答案为B。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【解析】本题考查词义辨析和逻辑推理。上文提到He pulled the sheet over his head（他把被单蒙在头上），下文提到he could not sleep（他还是无法入睡），两者间为转折关系，用but。B项为“和（表并列）”，C项为“尽管（表让步）”，D项为“因为（表原因）”，这三个词的意思都不符合题意。故本题正确答案为A。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【解析】本题考查词义辨析和逻辑推理。上文提到他还是无法入睡，于是他爬到床下，由此可推断，他应该是躺在黑暗（dark）中。in the distance为“在远处”，in the day为“在白天”，in the end为“终于，最后”，这三个短语的意思都不符合题意。故本题正确答案为C。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8121" y="501764"/>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last he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to tell his mother all about it. He told her the truth and she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him. He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 28 </a:t>
            </a:r>
            <a:r>
              <a:rPr lang="en-US" altLang="zh-CN" sz="2400" dirty="0">
                <a:latin typeface="Times New Roman" panose="02020603050405020304" charset="0"/>
                <a:ea typeface="宋体" panose="02010600030101010101" pitchFamily="2" charset="-122"/>
                <a:cs typeface="Times New Roman" panose="02020603050405020304" charset="0"/>
              </a:rPr>
              <a:t> never to tell a lie again.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He went back to bed and soon </a:t>
            </a:r>
            <a:r>
              <a:rPr lang="en-US" altLang="zh-CN" sz="2400" u="sng" dirty="0">
                <a:latin typeface="Times New Roman" panose="02020603050405020304" charset="0"/>
                <a:ea typeface="宋体" panose="02010600030101010101" pitchFamily="2" charset="-122"/>
                <a:cs typeface="Times New Roman" panose="02020603050405020304" charset="0"/>
              </a:rPr>
              <a:t> 29</a:t>
            </a:r>
            <a:r>
              <a:rPr lang="en-US" altLang="zh-CN" sz="2400" dirty="0">
                <a:latin typeface="Times New Roman" panose="02020603050405020304" charset="0"/>
                <a:ea typeface="宋体" panose="02010600030101010101" pitchFamily="2" charset="-122"/>
                <a:cs typeface="Times New Roman" panose="02020603050405020304" charset="0"/>
              </a:rPr>
              <a:t> . He dreamed that the moon </a:t>
            </a:r>
            <a:r>
              <a:rPr lang="en-US" altLang="zh-CN" sz="2400" u="sng" dirty="0">
                <a:latin typeface="Times New Roman" panose="02020603050405020304" charset="0"/>
                <a:ea typeface="宋体" panose="02010600030101010101" pitchFamily="2" charset="-122"/>
                <a:cs typeface="Times New Roman" panose="02020603050405020304" charset="0"/>
              </a:rPr>
              <a:t>30 </a:t>
            </a:r>
            <a:r>
              <a:rPr lang="en-US" altLang="zh-CN" sz="2400" dirty="0">
                <a:latin typeface="Times New Roman" panose="02020603050405020304" charset="0"/>
                <a:ea typeface="宋体" panose="02010600030101010101" pitchFamily="2" charset="-122"/>
                <a:cs typeface="Times New Roman" panose="02020603050405020304" charset="0"/>
              </a:rPr>
              <a:t>down upon him.</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579880" y="2981960"/>
            <a:ext cx="9266555"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agreed 		B. asked 	C. aimed 	D. decided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loved 		B. forgave 	C. hit 		D. touched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begged 		B. promised 	C. tried 	D. warned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sat down 		B. woke up 	C. fell asleep 	D. got out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cried 		B. smiled 	C. looked 	D. hugged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499870" y="3072130"/>
            <a:ext cx="9893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1600200" y="3520440"/>
            <a:ext cx="768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539875" y="3990975"/>
            <a:ext cx="8686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1499870" y="4375150"/>
            <a:ext cx="9086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1600200" y="4766310"/>
            <a:ext cx="76835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25145" y="393700"/>
            <a:ext cx="11350625" cy="5631180"/>
          </a:xfrm>
          <a:prstGeom prst="rect">
            <a:avLst/>
          </a:prstGeom>
          <a:noFill/>
        </p:spPr>
        <p:txBody>
          <a:bodyPr wrap="square">
            <a:spAutoFit/>
          </a:bodyPr>
          <a:lstStyle/>
          <a:p>
            <a:pPr indent="0" algn="just" fontAlgn="auto">
              <a:spcAft>
                <a:spcPts val="1200"/>
              </a:spcAft>
            </a:pPr>
            <a:r>
              <a:rPr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【解析】本题考查词义辨析和联系上下文。上文提到He thought and thought about the lie（他对这个谎言想了又想），和下文He told her the truth（他告诉她真相），可以推断出他决定（decided）向母亲坦白。A项为“同意，赞成”，B项为“询问，请求”，C项为“旨在，致力于”，这三个词的意思都不符合题意。故本题正确答案为D。</a:t>
            </a:r>
            <a:endParaRPr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本题考查词义辨析和逻辑推理。上文提到他告诉母亲真相，以及下文提到他保证不再说谎，可推断出他的母亲原谅（forgave）他了。A项为“爱”，C项为“击，打”，D项为“触摸”，这三个词的意思都不符合题意。故本题正确答案为B。</a:t>
            </a:r>
            <a:endParaRPr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本题考查词义辨析和逻辑推理。上文提到他的母亲原谅了他，因此他承诺（promised）再也不说谎。A项为“乞求，请求”，C项为“尝试”，D项为“警告”，这三个词的意思都不符合题意。故本题正确答案为B。</a:t>
            </a:r>
            <a:endParaRPr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【解析】本题考查词义辨析和逻辑推理。上文提到He went back to bed（他回到床上），下文提到He dreamed（他进入梦乡），可以推断出他很快睡着了（fell asleep）。A项为“坐下”，B项为“醒来”，D项为“外出，熄灭”，这三个词组的意思都不符合题意。故本题正确答案为C。</a:t>
            </a:r>
            <a:endParaRPr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【解析】本题考查词义辨析和逻辑推理。上文提到他已经承认了错误，得到了母亲的谅解，可以推断出他梦见月亮向他微笑（smiled）。A项为“哭泣”，C项为“看”，look down upon意为“轻视，看不起”，D项为“拥抱”，这三个词组的意思都不符合题意。故本题正确答案为B。</a:t>
            </a:r>
            <a:endParaRPr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5" name="组合 14"/>
          <p:cNvGrpSpPr/>
          <p:nvPr/>
        </p:nvGrpSpPr>
        <p:grpSpPr>
          <a:xfrm>
            <a:off x="2364740" y="852805"/>
            <a:ext cx="8265795" cy="6311900"/>
            <a:chOff x="2856" y="2355"/>
            <a:chExt cx="11600" cy="6892"/>
          </a:xfrm>
        </p:grpSpPr>
        <p:sp>
          <p:nvSpPr>
            <p:cNvPr id="17" name="矩形 16"/>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13" name="文本框 12"/>
          <p:cNvSpPr txBox="1"/>
          <p:nvPr/>
        </p:nvSpPr>
        <p:spPr>
          <a:xfrm>
            <a:off x="4070985" y="93980"/>
            <a:ext cx="5255260" cy="1322070"/>
          </a:xfrm>
          <a:prstGeom prst="rect">
            <a:avLst/>
          </a:prstGeom>
          <a:noFill/>
          <a:effectLst>
            <a:outerShdw blurRad="76200" dir="13500000" sy="23000" kx="1200000" algn="br" rotWithShape="0">
              <a:prstClr val="black">
                <a:alpha val="20000"/>
              </a:prstClr>
            </a:outerShdw>
          </a:effectLst>
        </p:spPr>
        <p:txBody>
          <a:bodyPr wrap="square" rtlCol="0">
            <a:spAutoFit/>
          </a:bodyPr>
          <a:lstStyle/>
          <a:p>
            <a:pPr marR="0" indent="0" algn="dist" defTabSz="914400" fontAlgn="auto">
              <a:lnSpc>
                <a:spcPct val="100000"/>
              </a:lnSpc>
              <a:spcBef>
                <a:spcPts val="0"/>
              </a:spcBef>
              <a:spcAft>
                <a:spcPts val="0"/>
              </a:spcAft>
              <a:buClrTx/>
              <a:buSzTx/>
              <a:buFontTx/>
              <a:buNone/>
              <a:defRPr/>
            </a:pPr>
            <a:r>
              <a:rPr kumimoji="0" lang="en-US" altLang="zh-CN" sz="8000" b="0" i="0" kern="1200" cap="none" spc="0" normalizeH="0" baseline="0" noProof="0" dirty="0">
                <a:ln>
                  <a:solidFill>
                    <a:srgbClr val="1D91A3"/>
                  </a:solidFill>
                </a:ln>
                <a:solidFill>
                  <a:schemeClr val="bg1"/>
                </a:solidFill>
                <a:effectLst>
                  <a:outerShdw blurRad="60007" dist="310007" dir="7680000" sy="30000" kx="1300200" algn="ctr" rotWithShape="0">
                    <a:prstClr val="black">
                      <a:alpha val="32000"/>
                    </a:prstClr>
                  </a:outerShdw>
                </a:effectLst>
                <a:latin typeface="Impact" panose="020B0806030902050204" pitchFamily="34" charset="0"/>
                <a:ea typeface="Kozuka Gothic Pro M" panose="020B0700000000000000" pitchFamily="34" charset="-128"/>
                <a:cs typeface="+mn-cs"/>
              </a:rPr>
              <a:t>CONTENTS</a:t>
            </a:r>
            <a:endParaRPr kumimoji="0" lang="en-US" altLang="zh-CN" sz="8000" b="0" i="0" kern="1200" cap="none" spc="0" normalizeH="0" baseline="0" noProof="0" dirty="0">
              <a:ln>
                <a:solidFill>
                  <a:srgbClr val="1D91A3"/>
                </a:solidFill>
              </a:ln>
              <a:solidFill>
                <a:schemeClr val="bg1"/>
              </a:solidFill>
              <a:effectLst>
                <a:outerShdw blurRad="60007" dist="310007" dir="7680000" sy="30000" kx="1300200" algn="ctr" rotWithShape="0">
                  <a:prstClr val="black">
                    <a:alpha val="32000"/>
                  </a:prstClr>
                </a:outerShdw>
              </a:effectLst>
              <a:latin typeface="Impact" panose="020B0806030902050204" pitchFamily="34" charset="0"/>
              <a:ea typeface="Kozuka Gothic Pro M" panose="020B0700000000000000" pitchFamily="34" charset="-128"/>
              <a:cs typeface="+mn-cs"/>
            </a:endParaRPr>
          </a:p>
        </p:txBody>
      </p:sp>
      <p:pic>
        <p:nvPicPr>
          <p:cNvPr id="103" name="图片 102"/>
          <p:cNvPicPr/>
          <p:nvPr/>
        </p:nvPicPr>
        <p:blipFill>
          <a:blip r:embed="rId6">
            <a:clrChange>
              <a:clrFrom>
                <a:srgbClr val="F6F6F6">
                  <a:alpha val="100000"/>
                </a:srgbClr>
              </a:clrFrom>
              <a:clrTo>
                <a:srgbClr val="F6F6F6">
                  <a:alpha val="100000"/>
                  <a:alpha val="0"/>
                </a:srgbClr>
              </a:clrTo>
            </a:clrChange>
          </a:blip>
          <a:stretch>
            <a:fillRect/>
          </a:stretch>
        </p:blipFill>
        <p:spPr>
          <a:xfrm flipH="1">
            <a:off x="10631170" y="772160"/>
            <a:ext cx="647700" cy="1336040"/>
          </a:xfrm>
          <a:prstGeom prst="rect">
            <a:avLst/>
          </a:prstGeom>
          <a:noFill/>
          <a:ln w="9525">
            <a:noFill/>
          </a:ln>
        </p:spPr>
      </p:pic>
      <p:grpSp>
        <p:nvGrpSpPr>
          <p:cNvPr id="45" name="组合 44"/>
          <p:cNvGrpSpPr/>
          <p:nvPr/>
        </p:nvGrpSpPr>
        <p:grpSpPr>
          <a:xfrm>
            <a:off x="5182235" y="2132330"/>
            <a:ext cx="4822190" cy="557530"/>
            <a:chOff x="8147" y="3442"/>
            <a:chExt cx="7594" cy="878"/>
          </a:xfrm>
        </p:grpSpPr>
        <p:sp>
          <p:nvSpPr>
            <p:cNvPr id="16" name="文本框 13"/>
            <p:cNvSpPr txBox="1">
              <a:spLocks noChangeArrowheads="1"/>
            </p:cNvSpPr>
            <p:nvPr/>
          </p:nvSpPr>
          <p:spPr bwMode="auto">
            <a:xfrm>
              <a:off x="9169" y="3442"/>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7" action="ppaction://hlinksldjump"/>
                </a:rPr>
                <a:t>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7" action="ppaction://hlinksldjump"/>
                </a:rPr>
                <a:t>补全对话</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hlinkClick r:id="rId7" action="ppaction://hlinksldjump"/>
              </a:endParaRPr>
            </a:p>
          </p:txBody>
        </p:sp>
        <p:grpSp>
          <p:nvGrpSpPr>
            <p:cNvPr id="23" name="组合 22"/>
            <p:cNvGrpSpPr/>
            <p:nvPr/>
          </p:nvGrpSpPr>
          <p:grpSpPr>
            <a:xfrm>
              <a:off x="8147" y="3442"/>
              <a:ext cx="862" cy="879"/>
              <a:chOff x="7015" y="3282"/>
              <a:chExt cx="1142" cy="1142"/>
            </a:xfrm>
          </p:grpSpPr>
          <p:sp>
            <p:nvSpPr>
              <p:cNvPr id="25" name="Oval 2"/>
              <p:cNvSpPr/>
              <p:nvPr>
                <p:custDataLst>
                  <p:tags r:id="rId8"/>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6" name="Freeform 154"/>
              <p:cNvSpPr>
                <a:spLocks noChangeArrowheads="1"/>
              </p:cNvSpPr>
              <p:nvPr>
                <p:custDataLst>
                  <p:tags r:id="rId9"/>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6" name="组合 45"/>
          <p:cNvGrpSpPr/>
          <p:nvPr/>
        </p:nvGrpSpPr>
        <p:grpSpPr>
          <a:xfrm>
            <a:off x="5182235" y="2701925"/>
            <a:ext cx="4822190" cy="558800"/>
            <a:chOff x="8147" y="4339"/>
            <a:chExt cx="7594" cy="880"/>
          </a:xfrm>
        </p:grpSpPr>
        <p:sp>
          <p:nvSpPr>
            <p:cNvPr id="3" name="文本框 13"/>
            <p:cNvSpPr txBox="1">
              <a:spLocks noChangeArrowheads="1"/>
            </p:cNvSpPr>
            <p:nvPr/>
          </p:nvSpPr>
          <p:spPr bwMode="auto">
            <a:xfrm>
              <a:off x="9169" y="4397"/>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0" action="ppaction://hlinksldjump"/>
                </a:rPr>
                <a:t>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0" action="ppaction://hlinksldjump"/>
                </a:rPr>
                <a:t>词汇</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24" name="组合 23"/>
            <p:cNvGrpSpPr/>
            <p:nvPr/>
          </p:nvGrpSpPr>
          <p:grpSpPr>
            <a:xfrm>
              <a:off x="8147" y="4339"/>
              <a:ext cx="862" cy="879"/>
              <a:chOff x="7015" y="3282"/>
              <a:chExt cx="1142" cy="1142"/>
            </a:xfrm>
          </p:grpSpPr>
          <p:sp>
            <p:nvSpPr>
              <p:cNvPr id="27" name="Oval 2"/>
              <p:cNvSpPr/>
              <p:nvPr>
                <p:custDataLst>
                  <p:tags r:id="rId11"/>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8" name="Freeform 154"/>
              <p:cNvSpPr>
                <a:spLocks noChangeArrowheads="1"/>
              </p:cNvSpPr>
              <p:nvPr>
                <p:custDataLst>
                  <p:tags r:id="rId12"/>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7" name="组合 46"/>
          <p:cNvGrpSpPr/>
          <p:nvPr/>
        </p:nvGrpSpPr>
        <p:grpSpPr>
          <a:xfrm>
            <a:off x="5182235" y="3272155"/>
            <a:ext cx="4822825" cy="558165"/>
            <a:chOff x="8147" y="5237"/>
            <a:chExt cx="7595" cy="879"/>
          </a:xfrm>
        </p:grpSpPr>
        <p:sp>
          <p:nvSpPr>
            <p:cNvPr id="4" name="文本框 13"/>
            <p:cNvSpPr txBox="1">
              <a:spLocks noChangeArrowheads="1"/>
            </p:cNvSpPr>
            <p:nvPr/>
          </p:nvSpPr>
          <p:spPr bwMode="auto">
            <a:xfrm>
              <a:off x="9169" y="5274"/>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3" action="ppaction://hlinksldjump"/>
                </a:rPr>
                <a:t>III.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3" action="ppaction://hlinksldjump"/>
                </a:rPr>
                <a:t>完形填空</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29" name="组合 28"/>
            <p:cNvGrpSpPr/>
            <p:nvPr/>
          </p:nvGrpSpPr>
          <p:grpSpPr>
            <a:xfrm>
              <a:off x="8147" y="5237"/>
              <a:ext cx="862" cy="879"/>
              <a:chOff x="7015" y="3282"/>
              <a:chExt cx="1142" cy="1142"/>
            </a:xfrm>
          </p:grpSpPr>
          <p:sp>
            <p:nvSpPr>
              <p:cNvPr id="30" name="Oval 2"/>
              <p:cNvSpPr/>
              <p:nvPr>
                <p:custDataLst>
                  <p:tags r:id="rId14"/>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1" name="Freeform 154"/>
              <p:cNvSpPr>
                <a:spLocks noChangeArrowheads="1"/>
              </p:cNvSpPr>
              <p:nvPr>
                <p:custDataLst>
                  <p:tags r:id="rId15"/>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8" name="组合 47"/>
          <p:cNvGrpSpPr/>
          <p:nvPr/>
        </p:nvGrpSpPr>
        <p:grpSpPr>
          <a:xfrm>
            <a:off x="5182235" y="3843020"/>
            <a:ext cx="4831080" cy="558165"/>
            <a:chOff x="8147" y="6136"/>
            <a:chExt cx="7608" cy="879"/>
          </a:xfrm>
        </p:grpSpPr>
        <p:sp>
          <p:nvSpPr>
            <p:cNvPr id="5" name="文本框 13"/>
            <p:cNvSpPr txBox="1">
              <a:spLocks noChangeArrowheads="1"/>
            </p:cNvSpPr>
            <p:nvPr/>
          </p:nvSpPr>
          <p:spPr bwMode="auto">
            <a:xfrm>
              <a:off x="9182" y="6188"/>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6" action="ppaction://hlinksldjump"/>
                </a:rPr>
                <a:t>IV.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6" action="ppaction://hlinksldjump"/>
                </a:rPr>
                <a:t>阅读理解</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2" name="组合 31"/>
            <p:cNvGrpSpPr/>
            <p:nvPr/>
          </p:nvGrpSpPr>
          <p:grpSpPr>
            <a:xfrm>
              <a:off x="8147" y="6136"/>
              <a:ext cx="862" cy="879"/>
              <a:chOff x="7015" y="3282"/>
              <a:chExt cx="1142" cy="1142"/>
            </a:xfrm>
          </p:grpSpPr>
          <p:sp>
            <p:nvSpPr>
              <p:cNvPr id="33" name="Oval 2"/>
              <p:cNvSpPr/>
              <p:nvPr>
                <p:custDataLst>
                  <p:tags r:id="rId17"/>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4" name="Freeform 154"/>
              <p:cNvSpPr>
                <a:spLocks noChangeArrowheads="1"/>
              </p:cNvSpPr>
              <p:nvPr>
                <p:custDataLst>
                  <p:tags r:id="rId18"/>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9" name="组合 48"/>
          <p:cNvGrpSpPr/>
          <p:nvPr/>
        </p:nvGrpSpPr>
        <p:grpSpPr>
          <a:xfrm>
            <a:off x="5182235" y="4466590"/>
            <a:ext cx="4822825" cy="558165"/>
            <a:chOff x="8147" y="7118"/>
            <a:chExt cx="7595" cy="879"/>
          </a:xfrm>
        </p:grpSpPr>
        <p:sp>
          <p:nvSpPr>
            <p:cNvPr id="6" name="文本框 13"/>
            <p:cNvSpPr txBox="1">
              <a:spLocks noChangeArrowheads="1"/>
            </p:cNvSpPr>
            <p:nvPr/>
          </p:nvSpPr>
          <p:spPr bwMode="auto">
            <a:xfrm>
              <a:off x="9169" y="7162"/>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9" action="ppaction://hlinksldjump"/>
                </a:rPr>
                <a:t>V.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9" action="ppaction://hlinksldjump"/>
                </a:rPr>
                <a:t>语法填空</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5" name="组合 34"/>
            <p:cNvGrpSpPr/>
            <p:nvPr/>
          </p:nvGrpSpPr>
          <p:grpSpPr>
            <a:xfrm>
              <a:off x="8147" y="7118"/>
              <a:ext cx="862" cy="879"/>
              <a:chOff x="7015" y="3282"/>
              <a:chExt cx="1142" cy="1142"/>
            </a:xfrm>
          </p:grpSpPr>
          <p:sp>
            <p:nvSpPr>
              <p:cNvPr id="36" name="Oval 2"/>
              <p:cNvSpPr/>
              <p:nvPr>
                <p:custDataLst>
                  <p:tags r:id="rId20"/>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7" name="Freeform 154"/>
              <p:cNvSpPr>
                <a:spLocks noChangeArrowheads="1"/>
              </p:cNvSpPr>
              <p:nvPr>
                <p:custDataLst>
                  <p:tags r:id="rId21"/>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50" name="组合 49"/>
          <p:cNvGrpSpPr/>
          <p:nvPr/>
        </p:nvGrpSpPr>
        <p:grpSpPr>
          <a:xfrm>
            <a:off x="5182235" y="5090160"/>
            <a:ext cx="4822825" cy="558165"/>
            <a:chOff x="8147" y="8100"/>
            <a:chExt cx="7595" cy="879"/>
          </a:xfrm>
        </p:grpSpPr>
        <p:sp>
          <p:nvSpPr>
            <p:cNvPr id="7" name="文本框 13">
              <a:hlinkClick r:id="" action="ppaction://noaction"/>
            </p:cNvPr>
            <p:cNvSpPr txBox="1">
              <a:spLocks noChangeArrowheads="1"/>
            </p:cNvSpPr>
            <p:nvPr/>
          </p:nvSpPr>
          <p:spPr bwMode="auto">
            <a:xfrm>
              <a:off x="9169" y="8136"/>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22" action="ppaction://hlinksldjump"/>
                </a:rPr>
                <a:t>VI.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22" action="ppaction://hlinksldjump"/>
                </a:rPr>
                <a:t>完成句子</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8" name="组合 37"/>
            <p:cNvGrpSpPr/>
            <p:nvPr/>
          </p:nvGrpSpPr>
          <p:grpSpPr>
            <a:xfrm>
              <a:off x="8147" y="8100"/>
              <a:ext cx="862" cy="879"/>
              <a:chOff x="7015" y="3282"/>
              <a:chExt cx="1142" cy="1142"/>
            </a:xfrm>
          </p:grpSpPr>
          <p:sp>
            <p:nvSpPr>
              <p:cNvPr id="39" name="Oval 2"/>
              <p:cNvSpPr/>
              <p:nvPr>
                <p:custDataLst>
                  <p:tags r:id="rId23"/>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0" name="Freeform 154"/>
              <p:cNvSpPr>
                <a:spLocks noChangeArrowheads="1"/>
              </p:cNvSpPr>
              <p:nvPr>
                <p:custDataLst>
                  <p:tags r:id="rId24"/>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51" name="组合 50"/>
          <p:cNvGrpSpPr/>
          <p:nvPr/>
        </p:nvGrpSpPr>
        <p:grpSpPr>
          <a:xfrm>
            <a:off x="5182235" y="5661025"/>
            <a:ext cx="4822190" cy="610870"/>
            <a:chOff x="8147" y="8999"/>
            <a:chExt cx="7594" cy="962"/>
          </a:xfrm>
        </p:grpSpPr>
        <p:sp>
          <p:nvSpPr>
            <p:cNvPr id="8" name="文本框 13"/>
            <p:cNvSpPr txBox="1">
              <a:spLocks noChangeArrowheads="1"/>
            </p:cNvSpPr>
            <p:nvPr/>
          </p:nvSpPr>
          <p:spPr bwMode="auto">
            <a:xfrm>
              <a:off x="9169" y="9139"/>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25" action="ppaction://hlinksldjump"/>
                </a:rPr>
                <a:t>VII.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25" action="ppaction://hlinksldjump"/>
                </a:rPr>
                <a:t>应用写作</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41" name="组合 40"/>
            <p:cNvGrpSpPr/>
            <p:nvPr/>
          </p:nvGrpSpPr>
          <p:grpSpPr>
            <a:xfrm>
              <a:off x="8147" y="8999"/>
              <a:ext cx="862" cy="879"/>
              <a:chOff x="7015" y="3282"/>
              <a:chExt cx="1142" cy="1142"/>
            </a:xfrm>
          </p:grpSpPr>
          <p:sp>
            <p:nvSpPr>
              <p:cNvPr id="42" name="Oval 2"/>
              <p:cNvSpPr/>
              <p:nvPr>
                <p:custDataLst>
                  <p:tags r:id="rId26"/>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3" name="Freeform 154"/>
              <p:cNvSpPr>
                <a:spLocks noChangeArrowheads="1"/>
              </p:cNvSpPr>
              <p:nvPr>
                <p:custDataLst>
                  <p:tags r:id="rId27"/>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pic>
        <p:nvPicPr>
          <p:cNvPr id="44" name="图片 43"/>
          <p:cNvPicPr/>
          <p:nvPr/>
        </p:nvPicPr>
        <p:blipFill>
          <a:blip r:embed="rId28">
            <a:clrChange>
              <a:clrFrom>
                <a:srgbClr val="F6F6F6">
                  <a:alpha val="100000"/>
                </a:srgbClr>
              </a:clrFrom>
              <a:clrTo>
                <a:srgbClr val="F6F6F6">
                  <a:alpha val="100000"/>
                  <a:alpha val="0"/>
                </a:srgbClr>
              </a:clrTo>
            </a:clrChange>
          </a:blip>
          <a:stretch>
            <a:fillRect/>
          </a:stretch>
        </p:blipFill>
        <p:spPr>
          <a:xfrm>
            <a:off x="229870" y="3540125"/>
            <a:ext cx="4009390" cy="33178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arn(inVertical)">
                                      <p:cBhvr>
                                        <p:cTn id="10" dur="500"/>
                                        <p:tgtEl>
                                          <p:spTgt spid="15"/>
                                        </p:tgtEl>
                                      </p:cBhvr>
                                    </p:animEffect>
                                  </p:childTnLst>
                                </p:cTn>
                              </p:par>
                            </p:childTnLst>
                          </p:cTn>
                        </p:par>
                        <p:par>
                          <p:cTn id="11" fill="hold">
                            <p:stCondLst>
                              <p:cond delay="500"/>
                            </p:stCondLst>
                            <p:childTnLst>
                              <p:par>
                                <p:cTn id="12" presetID="47" presetClass="entr" presetSubtype="0" fill="hold" nodeType="afterEffect">
                                  <p:stCondLst>
                                    <p:cond delay="0"/>
                                  </p:stCondLst>
                                  <p:childTnLst>
                                    <p:set>
                                      <p:cBhvr>
                                        <p:cTn id="13" dur="1" fill="hold">
                                          <p:stCondLst>
                                            <p:cond delay="0"/>
                                          </p:stCondLst>
                                        </p:cTn>
                                        <p:tgtEl>
                                          <p:spTgt spid="103"/>
                                        </p:tgtEl>
                                        <p:attrNameLst>
                                          <p:attrName>style.visibility</p:attrName>
                                        </p:attrNameLst>
                                      </p:cBhvr>
                                      <p:to>
                                        <p:strVal val="visible"/>
                                      </p:to>
                                    </p:set>
                                    <p:animEffect transition="in" filter="fade">
                                      <p:cBhvr>
                                        <p:cTn id="14" dur="1000"/>
                                        <p:tgtEl>
                                          <p:spTgt spid="103"/>
                                        </p:tgtEl>
                                      </p:cBhvr>
                                    </p:animEffect>
                                    <p:anim calcmode="lin" valueType="num">
                                      <p:cBhvr>
                                        <p:cTn id="15" dur="1000" fill="hold"/>
                                        <p:tgtEl>
                                          <p:spTgt spid="103"/>
                                        </p:tgtEl>
                                        <p:attrNameLst>
                                          <p:attrName>ppt_x</p:attrName>
                                        </p:attrNameLst>
                                      </p:cBhvr>
                                      <p:tavLst>
                                        <p:tav tm="0">
                                          <p:val>
                                            <p:strVal val="#ppt_x"/>
                                          </p:val>
                                        </p:tav>
                                        <p:tav tm="100000">
                                          <p:val>
                                            <p:strVal val="#ppt_x"/>
                                          </p:val>
                                        </p:tav>
                                      </p:tavLst>
                                    </p:anim>
                                    <p:anim calcmode="lin" valueType="num">
                                      <p:cBhvr>
                                        <p:cTn id="16" dur="1000" fill="hold"/>
                                        <p:tgtEl>
                                          <p:spTgt spid="103"/>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1000"/>
                                        <p:tgtEl>
                                          <p:spTgt spid="44"/>
                                        </p:tgtEl>
                                      </p:cBhvr>
                                    </p:animEffect>
                                    <p:anim calcmode="lin" valueType="num">
                                      <p:cBhvr>
                                        <p:cTn id="20" dur="1000" fill="hold"/>
                                        <p:tgtEl>
                                          <p:spTgt spid="44"/>
                                        </p:tgtEl>
                                        <p:attrNameLst>
                                          <p:attrName>ppt_x</p:attrName>
                                        </p:attrNameLst>
                                      </p:cBhvr>
                                      <p:tavLst>
                                        <p:tav tm="0">
                                          <p:val>
                                            <p:strVal val="#ppt_x"/>
                                          </p:val>
                                        </p:tav>
                                        <p:tav tm="100000">
                                          <p:val>
                                            <p:strVal val="#ppt_x"/>
                                          </p:val>
                                        </p:tav>
                                      </p:tavLst>
                                    </p:anim>
                                    <p:anim calcmode="lin" valueType="num">
                                      <p:cBhvr>
                                        <p:cTn id="21" dur="1000" fill="hold"/>
                                        <p:tgtEl>
                                          <p:spTgt spid="4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nodeType="after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p:tgtEl>
                                          <p:spTgt spid="45"/>
                                        </p:tgtEl>
                                        <p:attrNameLst>
                                          <p:attrName>ppt_y</p:attrName>
                                        </p:attrNameLst>
                                      </p:cBhvr>
                                      <p:tavLst>
                                        <p:tav tm="0">
                                          <p:val>
                                            <p:strVal val="#ppt_y+#ppt_h*1.125000"/>
                                          </p:val>
                                        </p:tav>
                                        <p:tav tm="100000">
                                          <p:val>
                                            <p:strVal val="#ppt_y"/>
                                          </p:val>
                                        </p:tav>
                                      </p:tavLst>
                                    </p:anim>
                                    <p:animEffect transition="in" filter="wipe(up)">
                                      <p:cBhvr>
                                        <p:cTn id="26" dur="500"/>
                                        <p:tgtEl>
                                          <p:spTgt spid="45"/>
                                        </p:tgtEl>
                                      </p:cBhvr>
                                    </p:animEffect>
                                  </p:childTnLst>
                                </p:cTn>
                              </p:par>
                            </p:childTnLst>
                          </p:cTn>
                        </p:par>
                        <p:par>
                          <p:cTn id="27" fill="hold">
                            <p:stCondLst>
                              <p:cond delay="2000"/>
                            </p:stCondLst>
                            <p:childTnLst>
                              <p:par>
                                <p:cTn id="28" presetID="12" presetClass="entr" presetSubtype="4" fill="hold" nodeType="afterEffect">
                                  <p:stCondLst>
                                    <p:cond delay="0"/>
                                  </p:stCondLst>
                                  <p:childTnLst>
                                    <p:set>
                                      <p:cBhvr>
                                        <p:cTn id="29" dur="1" fill="hold">
                                          <p:stCondLst>
                                            <p:cond delay="0"/>
                                          </p:stCondLst>
                                        </p:cTn>
                                        <p:tgtEl>
                                          <p:spTgt spid="46"/>
                                        </p:tgtEl>
                                        <p:attrNameLst>
                                          <p:attrName>style.visibility</p:attrName>
                                        </p:attrNameLst>
                                      </p:cBhvr>
                                      <p:to>
                                        <p:strVal val="visible"/>
                                      </p:to>
                                    </p:set>
                                    <p:anim calcmode="lin" valueType="num">
                                      <p:cBhvr additive="base">
                                        <p:cTn id="30" dur="500"/>
                                        <p:tgtEl>
                                          <p:spTgt spid="46"/>
                                        </p:tgtEl>
                                        <p:attrNameLst>
                                          <p:attrName>ppt_y</p:attrName>
                                        </p:attrNameLst>
                                      </p:cBhvr>
                                      <p:tavLst>
                                        <p:tav tm="0">
                                          <p:val>
                                            <p:strVal val="#ppt_y+#ppt_h*1.125000"/>
                                          </p:val>
                                        </p:tav>
                                        <p:tav tm="100000">
                                          <p:val>
                                            <p:strVal val="#ppt_y"/>
                                          </p:val>
                                        </p:tav>
                                      </p:tavLst>
                                    </p:anim>
                                    <p:animEffect transition="in" filter="wipe(up)">
                                      <p:cBhvr>
                                        <p:cTn id="31" dur="500"/>
                                        <p:tgtEl>
                                          <p:spTgt spid="46"/>
                                        </p:tgtEl>
                                      </p:cBhvr>
                                    </p:animEffect>
                                  </p:childTnLst>
                                </p:cTn>
                              </p:par>
                            </p:childTnLst>
                          </p:cTn>
                        </p:par>
                        <p:par>
                          <p:cTn id="32" fill="hold">
                            <p:stCondLst>
                              <p:cond delay="2500"/>
                            </p:stCondLst>
                            <p:childTnLst>
                              <p:par>
                                <p:cTn id="33" presetID="12" presetClass="entr" presetSubtype="4"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p:tgtEl>
                                          <p:spTgt spid="47"/>
                                        </p:tgtEl>
                                        <p:attrNameLst>
                                          <p:attrName>ppt_y</p:attrName>
                                        </p:attrNameLst>
                                      </p:cBhvr>
                                      <p:tavLst>
                                        <p:tav tm="0">
                                          <p:val>
                                            <p:strVal val="#ppt_y+#ppt_h*1.125000"/>
                                          </p:val>
                                        </p:tav>
                                        <p:tav tm="100000">
                                          <p:val>
                                            <p:strVal val="#ppt_y"/>
                                          </p:val>
                                        </p:tav>
                                      </p:tavLst>
                                    </p:anim>
                                    <p:animEffect transition="in" filter="wipe(up)">
                                      <p:cBhvr>
                                        <p:cTn id="36" dur="500"/>
                                        <p:tgtEl>
                                          <p:spTgt spid="47"/>
                                        </p:tgtEl>
                                      </p:cBhvr>
                                    </p:animEffect>
                                  </p:childTnLst>
                                </p:cTn>
                              </p:par>
                            </p:childTnLst>
                          </p:cTn>
                        </p:par>
                        <p:par>
                          <p:cTn id="37" fill="hold">
                            <p:stCondLst>
                              <p:cond delay="3000"/>
                            </p:stCondLst>
                            <p:childTnLst>
                              <p:par>
                                <p:cTn id="38" presetID="12" presetClass="entr" presetSubtype="4" fill="hold" nodeType="after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additive="base">
                                        <p:cTn id="40" dur="500"/>
                                        <p:tgtEl>
                                          <p:spTgt spid="48"/>
                                        </p:tgtEl>
                                        <p:attrNameLst>
                                          <p:attrName>ppt_y</p:attrName>
                                        </p:attrNameLst>
                                      </p:cBhvr>
                                      <p:tavLst>
                                        <p:tav tm="0">
                                          <p:val>
                                            <p:strVal val="#ppt_y+#ppt_h*1.125000"/>
                                          </p:val>
                                        </p:tav>
                                        <p:tav tm="100000">
                                          <p:val>
                                            <p:strVal val="#ppt_y"/>
                                          </p:val>
                                        </p:tav>
                                      </p:tavLst>
                                    </p:anim>
                                    <p:animEffect transition="in" filter="wipe(up)">
                                      <p:cBhvr>
                                        <p:cTn id="41" dur="500"/>
                                        <p:tgtEl>
                                          <p:spTgt spid="48"/>
                                        </p:tgtEl>
                                      </p:cBhvr>
                                    </p:animEffect>
                                  </p:childTnLst>
                                </p:cTn>
                              </p:par>
                            </p:childTnLst>
                          </p:cTn>
                        </p:par>
                        <p:par>
                          <p:cTn id="42" fill="hold">
                            <p:stCondLst>
                              <p:cond delay="3500"/>
                            </p:stCondLst>
                            <p:childTnLst>
                              <p:par>
                                <p:cTn id="43" presetID="12" presetClass="entr" presetSubtype="4" fill="hold" nodeType="afterEffect">
                                  <p:stCondLst>
                                    <p:cond delay="0"/>
                                  </p:stCondLst>
                                  <p:childTnLst>
                                    <p:set>
                                      <p:cBhvr>
                                        <p:cTn id="44" dur="1" fill="hold">
                                          <p:stCondLst>
                                            <p:cond delay="0"/>
                                          </p:stCondLst>
                                        </p:cTn>
                                        <p:tgtEl>
                                          <p:spTgt spid="49"/>
                                        </p:tgtEl>
                                        <p:attrNameLst>
                                          <p:attrName>style.visibility</p:attrName>
                                        </p:attrNameLst>
                                      </p:cBhvr>
                                      <p:to>
                                        <p:strVal val="visible"/>
                                      </p:to>
                                    </p:set>
                                    <p:anim calcmode="lin" valueType="num">
                                      <p:cBhvr additive="base">
                                        <p:cTn id="45" dur="500"/>
                                        <p:tgtEl>
                                          <p:spTgt spid="49"/>
                                        </p:tgtEl>
                                        <p:attrNameLst>
                                          <p:attrName>ppt_y</p:attrName>
                                        </p:attrNameLst>
                                      </p:cBhvr>
                                      <p:tavLst>
                                        <p:tav tm="0">
                                          <p:val>
                                            <p:strVal val="#ppt_y+#ppt_h*1.125000"/>
                                          </p:val>
                                        </p:tav>
                                        <p:tav tm="100000">
                                          <p:val>
                                            <p:strVal val="#ppt_y"/>
                                          </p:val>
                                        </p:tav>
                                      </p:tavLst>
                                    </p:anim>
                                    <p:animEffect transition="in" filter="wipe(up)">
                                      <p:cBhvr>
                                        <p:cTn id="46" dur="500"/>
                                        <p:tgtEl>
                                          <p:spTgt spid="49"/>
                                        </p:tgtEl>
                                      </p:cBhvr>
                                    </p:animEffect>
                                  </p:childTnLst>
                                </p:cTn>
                              </p:par>
                            </p:childTnLst>
                          </p:cTn>
                        </p:par>
                        <p:par>
                          <p:cTn id="47" fill="hold">
                            <p:stCondLst>
                              <p:cond delay="4000"/>
                            </p:stCondLst>
                            <p:childTnLst>
                              <p:par>
                                <p:cTn id="48" presetID="12" presetClass="entr" presetSubtype="4" fill="hold" nodeType="afterEffect">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cBhvr additive="base">
                                        <p:cTn id="50" dur="500"/>
                                        <p:tgtEl>
                                          <p:spTgt spid="50"/>
                                        </p:tgtEl>
                                        <p:attrNameLst>
                                          <p:attrName>ppt_y</p:attrName>
                                        </p:attrNameLst>
                                      </p:cBhvr>
                                      <p:tavLst>
                                        <p:tav tm="0">
                                          <p:val>
                                            <p:strVal val="#ppt_y+#ppt_h*1.125000"/>
                                          </p:val>
                                        </p:tav>
                                        <p:tav tm="100000">
                                          <p:val>
                                            <p:strVal val="#ppt_y"/>
                                          </p:val>
                                        </p:tav>
                                      </p:tavLst>
                                    </p:anim>
                                    <p:animEffect transition="in" filter="wipe(up)">
                                      <p:cBhvr>
                                        <p:cTn id="51" dur="500"/>
                                        <p:tgtEl>
                                          <p:spTgt spid="50"/>
                                        </p:tgtEl>
                                      </p:cBhvr>
                                    </p:animEffect>
                                  </p:childTnLst>
                                </p:cTn>
                              </p:par>
                            </p:childTnLst>
                          </p:cTn>
                        </p:par>
                        <p:par>
                          <p:cTn id="52" fill="hold">
                            <p:stCondLst>
                              <p:cond delay="4500"/>
                            </p:stCondLst>
                            <p:childTnLst>
                              <p:par>
                                <p:cTn id="53" presetID="12" presetClass="entr" presetSubtype="4" fill="hold" nodeType="after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500"/>
                                        <p:tgtEl>
                                          <p:spTgt spid="51"/>
                                        </p:tgtEl>
                                        <p:attrNameLst>
                                          <p:attrName>ppt_y</p:attrName>
                                        </p:attrNameLst>
                                      </p:cBhvr>
                                      <p:tavLst>
                                        <p:tav tm="0">
                                          <p:val>
                                            <p:strVal val="#ppt_y+#ppt_h*1.125000"/>
                                          </p:val>
                                        </p:tav>
                                        <p:tav tm="100000">
                                          <p:val>
                                            <p:strVal val="#ppt_y"/>
                                          </p:val>
                                        </p:tav>
                                      </p:tavLst>
                                    </p:anim>
                                    <p:animEffect transition="in" filter="wipe(up)">
                                      <p:cBhvr>
                                        <p:cTn id="56"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Ⅳ. 阅读理解</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Ⅳ. 阅读理解（15小题，共45分）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2" name="文本框 1"/>
          <p:cNvSpPr txBox="1"/>
          <p:nvPr/>
        </p:nvSpPr>
        <p:spPr>
          <a:xfrm>
            <a:off x="609599" y="2634769"/>
            <a:ext cx="10648949" cy="1937385"/>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In America, there are different kinds of chores (家务活) for children of different ages. American people think that it’s important to tell children about their duty in the family. Use this list of age-appropriate (适龄的) chores for your children.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891540"/>
          </a:xfrm>
          <a:prstGeom prst="rect">
            <a:avLst/>
          </a:prstGeom>
          <a:noFill/>
        </p:spPr>
        <p:txBody>
          <a:bodyPr wrap="square" rtlCol="0" anchor="t">
            <a:spAutoFit/>
          </a:bodyPr>
          <a:lstStyle/>
          <a:p>
            <a:pPr indent="0" algn="just" fontAlgn="auto">
              <a:lnSpc>
                <a:spcPct val="10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A）阅读下列短文，并做短文后的题目。从四个选项中，选出能回答所提问题或完成所给句子的最佳答案。</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1167130" y="835660"/>
          <a:ext cx="9857105" cy="3716020"/>
        </p:xfrm>
        <a:graphic>
          <a:graphicData uri="http://schemas.openxmlformats.org/drawingml/2006/table">
            <a:tbl>
              <a:tblPr firstRow="1" bandRow="1">
                <a:tableStyleId>{5940675A-B579-460E-94D1-54222C63F5DA}</a:tableStyleId>
              </a:tblPr>
              <a:tblGrid>
                <a:gridCol w="5937885"/>
                <a:gridCol w="3919220"/>
              </a:tblGrid>
              <a:tr h="1920240">
                <a:tc>
                  <a:txBody>
                    <a:bodyPr/>
                    <a:p>
                      <a:pPr>
                        <a:buNone/>
                      </a:pPr>
                      <a:r>
                        <a:rPr lang="zh-CN" altLang="en-US" sz="2400">
                          <a:solidFill>
                            <a:schemeClr val="tx1"/>
                          </a:solidFill>
                          <a:latin typeface="Times New Roman" panose="02020603050405020304" charset="0"/>
                          <a:cs typeface="Times New Roman" panose="02020603050405020304" charset="0"/>
                        </a:rPr>
                        <a:t>Ages 2–3</a:t>
                      </a:r>
                      <a:endParaRPr lang="zh-CN" altLang="en-US" sz="2400">
                        <a:solidFill>
                          <a:schemeClr val="tx1"/>
                        </a:solidFill>
                        <a:latin typeface="Times New Roman" panose="02020603050405020304" charset="0"/>
                        <a:cs typeface="Times New Roman" panose="02020603050405020304" charset="0"/>
                      </a:endParaRPr>
                    </a:p>
                    <a:p>
                      <a:pPr>
                        <a:buNone/>
                      </a:pPr>
                      <a:r>
                        <a:rPr lang="zh-CN" altLang="en-US" sz="2400">
                          <a:solidFill>
                            <a:schemeClr val="tx1"/>
                          </a:solidFill>
                          <a:latin typeface="Times New Roman" panose="02020603050405020304" charset="0"/>
                          <a:cs typeface="Times New Roman" panose="02020603050405020304" charset="0"/>
                        </a:rPr>
                        <a:t>◆Help make the bed;</a:t>
                      </a:r>
                      <a:endParaRPr lang="zh-CN" altLang="en-US" sz="2400">
                        <a:solidFill>
                          <a:schemeClr val="tx1"/>
                        </a:solidFill>
                        <a:latin typeface="Times New Roman" panose="02020603050405020304" charset="0"/>
                        <a:cs typeface="Times New Roman" panose="02020603050405020304" charset="0"/>
                      </a:endParaRPr>
                    </a:p>
                    <a:p>
                      <a:pPr>
                        <a:buNone/>
                      </a:pPr>
                      <a:r>
                        <a:rPr lang="zh-CN" altLang="en-US" sz="2400">
                          <a:solidFill>
                            <a:schemeClr val="tx1"/>
                          </a:solidFill>
                          <a:latin typeface="Times New Roman" panose="02020603050405020304" charset="0"/>
                          <a:cs typeface="Times New Roman" panose="02020603050405020304" charset="0"/>
                        </a:rPr>
                        <a:t>◆Pick up toys and books; </a:t>
                      </a:r>
                      <a:endParaRPr lang="zh-CN" altLang="en-US" sz="2400">
                        <a:solidFill>
                          <a:schemeClr val="tx1"/>
                        </a:solidFill>
                        <a:latin typeface="Times New Roman" panose="02020603050405020304" charset="0"/>
                        <a:cs typeface="Times New Roman" panose="02020603050405020304" charset="0"/>
                      </a:endParaRPr>
                    </a:p>
                    <a:p>
                      <a:pPr>
                        <a:buNone/>
                      </a:pPr>
                      <a:r>
                        <a:rPr lang="zh-CN" altLang="en-US" sz="2400">
                          <a:solidFill>
                            <a:schemeClr val="tx1"/>
                          </a:solidFill>
                          <a:latin typeface="Times New Roman" panose="02020603050405020304" charset="0"/>
                          <a:cs typeface="Times New Roman" panose="02020603050405020304" charset="0"/>
                        </a:rPr>
                        <a:t>◆Take laundry to the laundry room (洗衣房);</a:t>
                      </a:r>
                      <a:endParaRPr lang="zh-CN" altLang="en-US" sz="2400">
                        <a:solidFill>
                          <a:schemeClr val="tx1"/>
                        </a:solidFill>
                        <a:latin typeface="Times New Roman" panose="02020603050405020304" charset="0"/>
                        <a:cs typeface="Times New Roman" panose="02020603050405020304" charset="0"/>
                      </a:endParaRPr>
                    </a:p>
                    <a:p>
                      <a:pPr>
                        <a:buNone/>
                      </a:pPr>
                      <a:r>
                        <a:rPr lang="zh-CN" altLang="en-US" sz="2400">
                          <a:solidFill>
                            <a:schemeClr val="tx1"/>
                          </a:solidFill>
                          <a:latin typeface="Times New Roman" panose="02020603050405020304" charset="0"/>
                          <a:cs typeface="Times New Roman" panose="02020603050405020304" charset="0"/>
                        </a:rPr>
                        <a:t>◆Help feed pets.</a:t>
                      </a:r>
                      <a:endParaRPr lang="zh-CN" altLang="en-US" sz="2400">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400">
                          <a:solidFill>
                            <a:schemeClr val="tx1"/>
                          </a:solidFill>
                          <a:latin typeface="Times New Roman" panose="02020603050405020304" charset="0"/>
                          <a:cs typeface="Times New Roman" panose="02020603050405020304" charset="0"/>
                        </a:rPr>
                        <a:t>Ages 4–5</a:t>
                      </a:r>
                      <a:endParaRPr lang="zh-CN" altLang="en-US" sz="2400">
                        <a:solidFill>
                          <a:schemeClr val="tx1"/>
                        </a:solidFill>
                        <a:latin typeface="Times New Roman" panose="02020603050405020304" charset="0"/>
                        <a:cs typeface="Times New Roman" panose="02020603050405020304" charset="0"/>
                      </a:endParaRPr>
                    </a:p>
                    <a:p>
                      <a:pPr>
                        <a:buNone/>
                      </a:pPr>
                      <a:r>
                        <a:rPr lang="zh-CN" altLang="en-US" sz="2400">
                          <a:solidFill>
                            <a:schemeClr val="tx1"/>
                          </a:solidFill>
                          <a:latin typeface="Times New Roman" panose="02020603050405020304" charset="0"/>
                          <a:cs typeface="Times New Roman" panose="02020603050405020304" charset="0"/>
                        </a:rPr>
                        <a:t>◆Clear and set the table; </a:t>
                      </a:r>
                      <a:endParaRPr lang="zh-CN" altLang="en-US" sz="2400">
                        <a:solidFill>
                          <a:schemeClr val="tx1"/>
                        </a:solidFill>
                        <a:latin typeface="Times New Roman" panose="02020603050405020304" charset="0"/>
                        <a:cs typeface="Times New Roman" panose="02020603050405020304" charset="0"/>
                      </a:endParaRPr>
                    </a:p>
                    <a:p>
                      <a:pPr>
                        <a:buNone/>
                      </a:pPr>
                      <a:r>
                        <a:rPr lang="zh-CN" altLang="en-US" sz="2400">
                          <a:solidFill>
                            <a:schemeClr val="tx1"/>
                          </a:solidFill>
                          <a:latin typeface="Times New Roman" panose="02020603050405020304" charset="0"/>
                          <a:cs typeface="Times New Roman" panose="02020603050405020304" charset="0"/>
                        </a:rPr>
                        <a:t>◆Help cook dinner; </a:t>
                      </a:r>
                      <a:endParaRPr lang="zh-CN" altLang="en-US" sz="2400">
                        <a:solidFill>
                          <a:schemeClr val="tx1"/>
                        </a:solidFill>
                        <a:latin typeface="Times New Roman" panose="02020603050405020304" charset="0"/>
                        <a:cs typeface="Times New Roman" panose="02020603050405020304" charset="0"/>
                      </a:endParaRPr>
                    </a:p>
                    <a:p>
                      <a:pPr>
                        <a:buNone/>
                      </a:pPr>
                      <a:r>
                        <a:rPr lang="zh-CN" altLang="en-US" sz="2400">
                          <a:solidFill>
                            <a:schemeClr val="tx1"/>
                          </a:solidFill>
                          <a:latin typeface="Times New Roman" panose="02020603050405020304" charset="0"/>
                          <a:cs typeface="Times New Roman" panose="02020603050405020304" charset="0"/>
                        </a:rPr>
                        <a:t>◆Put away groceries (杂货).</a:t>
                      </a:r>
                      <a:endParaRPr lang="zh-CN" altLang="en-US" sz="2400">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1795780">
                <a:tc>
                  <a:txBody>
                    <a:bodyPr/>
                    <a:p>
                      <a:pPr>
                        <a:buNone/>
                      </a:pPr>
                      <a:r>
                        <a:rPr lang="zh-CN" altLang="en-US" sz="2400">
                          <a:solidFill>
                            <a:schemeClr val="tx1"/>
                          </a:solidFill>
                          <a:latin typeface="Times New Roman" panose="02020603050405020304" charset="0"/>
                          <a:cs typeface="Times New Roman" panose="02020603050405020304" charset="0"/>
                        </a:rPr>
                        <a:t>Ages 6–8</a:t>
                      </a:r>
                      <a:endParaRPr lang="zh-CN" altLang="en-US" sz="2400">
                        <a:solidFill>
                          <a:schemeClr val="tx1"/>
                        </a:solidFill>
                        <a:latin typeface="Times New Roman" panose="02020603050405020304" charset="0"/>
                        <a:cs typeface="Times New Roman" panose="02020603050405020304" charset="0"/>
                      </a:endParaRPr>
                    </a:p>
                    <a:p>
                      <a:pPr>
                        <a:buNone/>
                      </a:pPr>
                      <a:r>
                        <a:rPr lang="zh-CN" altLang="en-US" sz="2400">
                          <a:solidFill>
                            <a:schemeClr val="tx1"/>
                          </a:solidFill>
                          <a:latin typeface="Times New Roman" panose="02020603050405020304" charset="0"/>
                          <a:cs typeface="Times New Roman" panose="02020603050405020304" charset="0"/>
                        </a:rPr>
                        <a:t>◆Take care of pets;</a:t>
                      </a:r>
                      <a:endParaRPr lang="zh-CN" altLang="en-US" sz="2400">
                        <a:solidFill>
                          <a:schemeClr val="tx1"/>
                        </a:solidFill>
                        <a:latin typeface="Times New Roman" panose="02020603050405020304" charset="0"/>
                        <a:cs typeface="Times New Roman" panose="02020603050405020304" charset="0"/>
                      </a:endParaRPr>
                    </a:p>
                    <a:p>
                      <a:pPr>
                        <a:buNone/>
                      </a:pPr>
                      <a:r>
                        <a:rPr lang="zh-CN" altLang="en-US" sz="2400">
                          <a:solidFill>
                            <a:schemeClr val="tx1"/>
                          </a:solidFill>
                          <a:latin typeface="Times New Roman" panose="02020603050405020304" charset="0"/>
                          <a:cs typeface="Times New Roman" panose="02020603050405020304" charset="0"/>
                        </a:rPr>
                        <a:t>◆Take out the rubbish.</a:t>
                      </a:r>
                      <a:endParaRPr lang="zh-CN" altLang="en-US" sz="2400">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zh-CN" altLang="en-US" sz="2400">
                          <a:solidFill>
                            <a:schemeClr val="tx1"/>
                          </a:solidFill>
                          <a:latin typeface="Times New Roman" panose="02020603050405020304" charset="0"/>
                          <a:cs typeface="Times New Roman" panose="02020603050405020304" charset="0"/>
                        </a:rPr>
                        <a:t>Ages 9–12</a:t>
                      </a:r>
                      <a:endParaRPr lang="zh-CN" altLang="en-US" sz="2400">
                        <a:solidFill>
                          <a:schemeClr val="tx1"/>
                        </a:solidFill>
                        <a:latin typeface="Times New Roman" panose="02020603050405020304" charset="0"/>
                        <a:cs typeface="Times New Roman" panose="02020603050405020304" charset="0"/>
                      </a:endParaRPr>
                    </a:p>
                    <a:p>
                      <a:pPr>
                        <a:buNone/>
                      </a:pPr>
                      <a:r>
                        <a:rPr lang="zh-CN" altLang="en-US" sz="2400">
                          <a:solidFill>
                            <a:schemeClr val="tx1"/>
                          </a:solidFill>
                          <a:latin typeface="Times New Roman" panose="02020603050405020304" charset="0"/>
                          <a:cs typeface="Times New Roman" panose="02020603050405020304" charset="0"/>
                        </a:rPr>
                        <a:t>◆Help wash the car; </a:t>
                      </a:r>
                      <a:endParaRPr lang="zh-CN" altLang="en-US" sz="2400">
                        <a:solidFill>
                          <a:schemeClr val="tx1"/>
                        </a:solidFill>
                        <a:latin typeface="Times New Roman" panose="02020603050405020304" charset="0"/>
                        <a:cs typeface="Times New Roman" panose="02020603050405020304" charset="0"/>
                      </a:endParaRPr>
                    </a:p>
                    <a:p>
                      <a:pPr>
                        <a:buNone/>
                      </a:pPr>
                      <a:r>
                        <a:rPr lang="zh-CN" altLang="en-US" sz="2400">
                          <a:solidFill>
                            <a:schemeClr val="tx1"/>
                          </a:solidFill>
                          <a:latin typeface="Times New Roman" panose="02020603050405020304" charset="0"/>
                          <a:cs typeface="Times New Roman" panose="02020603050405020304" charset="0"/>
                        </a:rPr>
                        <a:t>◆Learn to do the dishes;</a:t>
                      </a:r>
                      <a:endParaRPr lang="zh-CN" altLang="en-US" sz="2400">
                        <a:solidFill>
                          <a:schemeClr val="tx1"/>
                        </a:solidFill>
                        <a:latin typeface="Times New Roman" panose="02020603050405020304" charset="0"/>
                        <a:cs typeface="Times New Roman" panose="02020603050405020304" charset="0"/>
                      </a:endParaRPr>
                    </a:p>
                    <a:p>
                      <a:pPr>
                        <a:buNone/>
                      </a:pPr>
                      <a:r>
                        <a:rPr lang="zh-CN" altLang="en-US" sz="2400">
                          <a:solidFill>
                            <a:schemeClr val="tx1"/>
                          </a:solidFill>
                          <a:latin typeface="Times New Roman" panose="02020603050405020304" charset="0"/>
                          <a:cs typeface="Times New Roman" panose="02020603050405020304" charset="0"/>
                        </a:rPr>
                        <a:t>◆Clean the bathroom.</a:t>
                      </a:r>
                      <a:endParaRPr lang="zh-CN" altLang="en-US" sz="2400">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31. This passage tells us what age-appropriate chores __________ can do.</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American children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British children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Chinese children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Japanese children</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【解析】细节判断题。根据第一段第一句In America, there are different kinds of chores for children of different ages可知，在美国不同年龄的孩子需要做不同种类的家务活。因此，可判断出本文是关于美国孩子可做的家务事，故此题答案为A。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32. Why do American people think that children should do chores?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Because they have many children.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Because children can always help feed pets.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Because they think that children are old enough to help parents.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Because it’s important to tell children about their duty in the family.</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01663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【解析】推理判断题。根据第一段第二句American people think that it’s important to tell children about their duty in the family可知，美国人认为要让孩子参与做家务，因为告诉孩子他们在家庭中的责任是很重要的。故此题答案为D。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33. According to the passage, at what age can children clear and set the table?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From the age of 2 until 3.</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From the age of 4 until 5.</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From the age of 6 until 8.</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From the age of 9 until 12.</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【解析】细节判断题。根据表格中各年龄段的孩子可做的家务事可知，4到5岁的孩子可以Clear and set the table（清理并摆好桌子）。故此题答案为B。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34. As David is 8 years old, he can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take out the rubbish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take laundry to the laundry room</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clear and set the table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All of the above.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47929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【解析】细节判断题。大卫今年8岁，根据表格中各年龄段的孩子可做的家务事可知，6到8岁的孩子可以做2到8岁孩子能做的所有的家务，包括倒垃圾（take out the rubbish）、把衣服拿到洗衣房（take laundry to the laundry room）以及清理并摆好桌子（clear and set the table）。故此题答案为D。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35. What column does this passage belong to?</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Travel and Leisure.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Science and Technology.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Children and Growth.</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Food and Health.</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【解析】推理判断题。本文介绍了美国父母给不同年龄段的孩子所布置的家务活建议，A项为“旅行与休闲”，B项为“科学与技术”，C项为“孩子与成长”，D项为“饮食与健康”。故此题答案为C。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8480" y="507412"/>
            <a:ext cx="11115675" cy="5435600"/>
          </a:xfrm>
          <a:prstGeom prst="rect">
            <a:avLst/>
          </a:prstGeom>
          <a:noFill/>
        </p:spPr>
        <p:txBody>
          <a:bodyPr wrap="square" rtlCol="0" anchor="ctr">
            <a:spAutoFit/>
          </a:bodyPr>
          <a:lstStyle/>
          <a:p>
            <a:pPr algn="ctr">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Some time ago I discovered that one of my chairs had a broken leg. I didn’t think there would be any difficulty in getting it mended, as there were a whole lot of antique (古董) shops near my home. So I left home one morning carrying the chair with me. I went into the first shop expecting a friendly reception (接待). But I was quite wrong. The man wouldn’t even look at my chair.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The second shop, though slightly more polite, was just the same, and the third and the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fourth—so I decided that my</a:t>
            </a:r>
            <a:r>
              <a:rPr lang="en-US" altLang="zh-CN" sz="2400" u="sng" dirty="0">
                <a:solidFill>
                  <a:schemeClr val="tx1">
                    <a:lumMod val="75000"/>
                    <a:lumOff val="25000"/>
                  </a:schemeClr>
                </a:solidFill>
                <a:latin typeface="Times New Roman" panose="02020603050405020304" charset="0"/>
                <a:cs typeface="Times New Roman" panose="02020603050405020304" charset="0"/>
              </a:rPr>
              <a:t> approach</a:t>
            </a:r>
            <a:r>
              <a:rPr lang="en-US" altLang="zh-CN" sz="2400" dirty="0">
                <a:solidFill>
                  <a:schemeClr val="tx1">
                    <a:lumMod val="75000"/>
                    <a:lumOff val="25000"/>
                  </a:schemeClr>
                </a:solidFill>
                <a:latin typeface="Times New Roman" panose="02020603050405020304" charset="0"/>
                <a:cs typeface="Times New Roman" panose="02020603050405020304" charset="0"/>
              </a:rPr>
              <a:t> must be wrong.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I entered the fifth shop with a plan in my mind. I placed the chair on the floor and said to the shopkeeper, “Would you like to buy a chair?” He looked it over carefully and said, “Yes, not a bad chair. How much do you want for it, sir?” “Twenty pounds,” I said. “OK,” he said. “I’ll give you twenty pounds.” “It’s got a slightly broken leg,” I said. “Yes, I saw that. It’s nothing.”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0050" y="648697"/>
            <a:ext cx="11115675" cy="452183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Everything was going according to the plan and I was getting excited. “What will you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do with it?” I asked. “Oh, it will be easy to sell once the repair is done.” “I’ll buy it,” I said. “What do you mean? You’ve just sold it to me,” he said. “Yes, I know, but I’ve changed my mind. I am sorry. I’ll give you twenty-seven pounds for it.” “You must be crazy,” he said. Then, suddenly </a:t>
            </a:r>
            <a:r>
              <a:rPr lang="en-US" altLang="zh-CN" sz="2400" u="sng" dirty="0">
                <a:solidFill>
                  <a:schemeClr val="tx1">
                    <a:lumMod val="75000"/>
                    <a:lumOff val="25000"/>
                  </a:schemeClr>
                </a:solidFill>
                <a:latin typeface="Times New Roman" panose="02020603050405020304" charset="0"/>
                <a:cs typeface="Times New Roman" panose="02020603050405020304" charset="0"/>
              </a:rPr>
              <a:t>the penny dropped</a:t>
            </a:r>
            <a:r>
              <a:rPr lang="en-US" altLang="zh-CN" sz="2400" dirty="0">
                <a:solidFill>
                  <a:schemeClr val="tx1">
                    <a:lumMod val="75000"/>
                    <a:lumOff val="25000"/>
                  </a:schemeClr>
                </a:solidFill>
                <a:latin typeface="Times New Roman" panose="02020603050405020304" charset="0"/>
                <a:cs typeface="Times New Roman" panose="02020603050405020304" charset="0"/>
              </a:rPr>
              <a:t>. “I know what you want. You want me to repair your chair.” “You’re right,” I said. “And what would you have done if I had walked in and said, ‘Would you mend this chair for me?’” “I wouldn’t have agreed to do it,” he said. “We don’t do repairs, not enough money in it and too much trouble. But I’ll mend this for you. Shall we say for a fiver?” He was a very nice man and was greatly amused by the whole thing.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0" name="文本框 19"/>
          <p:cNvSpPr txBox="1"/>
          <p:nvPr/>
        </p:nvSpPr>
        <p:spPr>
          <a:xfrm>
            <a:off x="4011930" y="2163445"/>
            <a:ext cx="4166870" cy="1088390"/>
          </a:xfrm>
          <a:prstGeom prst="rect">
            <a:avLst/>
          </a:prstGeom>
          <a:noFill/>
        </p:spPr>
        <p:txBody>
          <a:bodyPr wrap="square" rtlCol="0" anchor="ctr">
            <a:spAutoFit/>
          </a:bodyPr>
          <a:lstStyle/>
          <a:p>
            <a:pPr algn="dist">
              <a:lnSpc>
                <a:spcPct val="120000"/>
              </a:lnSpc>
            </a:pPr>
            <a:r>
              <a:rPr lang="en-US" sz="5400" b="1" spc="300" dirty="0">
                <a:latin typeface="+mj-ea"/>
                <a:ea typeface="+mj-ea"/>
              </a:rPr>
              <a:t>I. </a:t>
            </a:r>
            <a:r>
              <a:rPr lang="zh-CN" altLang="en-US" sz="5400" b="1" spc="300" dirty="0">
                <a:latin typeface="+mj-ea"/>
                <a:ea typeface="+mj-ea"/>
              </a:rPr>
              <a:t>补全对话</a:t>
            </a:r>
            <a:endParaRPr lang="zh-CN" altLang="en-US"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inVertical)">
                                      <p:cBhvr>
                                        <p:cTn id="10" dur="500"/>
                                        <p:tgtEl>
                                          <p:spTgt spid="20"/>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36. We can learn from the passage that in the first shop the writer 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was rather impolite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was warmly received</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asked the shopkeeper to buy his chair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asked the shopkeeper to repair his chair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【解析】事实细节题。根据第一段中的I didn’t think there would be any difficulty in getting it mended和I went into the first shop expecting a friendly reception. But I was quite wrong，可排除B项和C项，而A项“作者很无礼”，文中并没有这样的信息，故选D项。</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37. The underlined word “approach” in the second paragraph means 		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a plan for dealing with things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a decision to sell things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an idea of repairing things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a way of doing things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723390"/>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【解析】词义猜测题。根据上下文猜词义，作者前四次的境遇基本相同，当他走进第五个店时，根据I entered…with a plan…Would you like to buy a chair可知，他这次改变了方法，不再说修理，而是问店主是否愿意买他的椅子，所以approach应该是指“做事的方式”。故选D项。</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38. The underlined expression “the penny dropped” in the last paragraph 	means the shopkeeper 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changed his mind</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accepted the offer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knew the writer’s purpose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decided to help the writer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【解析】词义猜测题。根据the penny dropped前店主所说的话You must be crazy可知，店主认为作者给他27镑买自己的椅子是不可理喻的，但是很快店主又说I know what you want. You want me to repair your chair，表明店主明白作者并不是真的想掏钱买自己的椅子，而是希望他能帮他修理椅子，这才是他的目的。故选C项。</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456825"/>
            <a:ext cx="10200005"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39. How much did the writer pay at last?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￡27. 	B. ￡25.	 C. ￡5. 	D. ￡20.</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550035"/>
            <a:ext cx="1040130" cy="372745"/>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【解析】事实细节题。根据文章倒数第二、三句But I’ll mend this for you. Shall we say for a fiver可知，作者须付5英镑的劳务费。故选C项。</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40. From the passage, we can learn that the writer was 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humorous 		B. honest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smart 		D. stupid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134110"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【解析】推理判断题。纵观全文，作者在前四次碰壁后，马上调整了自己的行为方式，最终达到了自己的目的，这说明他很聪明。故选C项。</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47675" y="1375728"/>
            <a:ext cx="11341735" cy="1938020"/>
          </a:xfrm>
          <a:prstGeom prst="rect">
            <a:avLst/>
          </a:prstGeom>
          <a:noFill/>
        </p:spPr>
        <p:txBody>
          <a:bodyPr wrap="square" rtlCol="0" anchor="ctr">
            <a:spAutoFit/>
          </a:bodyPr>
          <a:lstStyle/>
          <a:p>
            <a:pPr algn="just">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 never really knew exactly how I felt about starting high school. I was excited to make new friends and learn new things. And I was also very nervous about finding my way around.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         </a:t>
            </a:r>
            <a:r>
              <a:rPr lang="en-US" altLang="zh-CN" sz="2400" dirty="0">
                <a:solidFill>
                  <a:schemeClr val="tx1">
                    <a:lumMod val="75000"/>
                    <a:lumOff val="25000"/>
                  </a:schemeClr>
                </a:solidFill>
                <a:latin typeface="Times New Roman" panose="02020603050405020304" charset="0"/>
                <a:cs typeface="Times New Roman" panose="02020603050405020304" charset="0"/>
              </a:rPr>
              <a:t> But there really isn’t much to fear! So, for all those new incoming freshmen out there, I’m here to help you make it through your first year of high school!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Here is just a list of some of the things I found helpful throughout my first year.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351790" y="161290"/>
            <a:ext cx="10923270" cy="570865"/>
          </a:xfrm>
          <a:prstGeom prst="rect">
            <a:avLst/>
          </a:prstGeom>
          <a:noFill/>
        </p:spPr>
        <p:txBody>
          <a:bodyPr wrap="square" rtlCol="0" anchor="t">
            <a:spAutoFit/>
          </a:bodyPr>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962025" y="3867468"/>
            <a:ext cx="7571105" cy="1938020"/>
          </a:xfrm>
          <a:prstGeom prst="rect">
            <a:avLst/>
          </a:prstGeom>
          <a:solidFill>
            <a:schemeClr val="bg1"/>
          </a:solidFill>
        </p:spPr>
        <p:txBody>
          <a:bodyPr wrap="none" rtlCol="0" anchor="ctr">
            <a:spAutoFit/>
          </a:bodyPr>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A. Don</a:t>
            </a:r>
            <a:r>
              <a:rPr lang="en-US" altLang="zh-CN" sz="2400" dirty="0" smtClean="0">
                <a:solidFill>
                  <a:schemeClr val="tx1">
                    <a:lumMod val="75000"/>
                    <a:lumOff val="25000"/>
                  </a:schemeClr>
                </a:solidFill>
                <a:latin typeface="Times New Roman" panose="02020603050405020304" charset="0"/>
                <a:cs typeface="Times New Roman" panose="02020603050405020304" charset="0"/>
              </a:rPr>
              <a:t>’</a:t>
            </a:r>
            <a:r>
              <a:rPr lang="zh-CN" altLang="en-US" sz="2400" dirty="0" smtClean="0">
                <a:solidFill>
                  <a:schemeClr val="tx1">
                    <a:lumMod val="75000"/>
                    <a:lumOff val="25000"/>
                  </a:schemeClr>
                </a:solidFill>
                <a:latin typeface="Times New Roman" panose="02020603050405020304" charset="0"/>
                <a:cs typeface="Times New Roman" panose="02020603050405020304" charset="0"/>
              </a:rPr>
              <a:t>t be afraid to make new friends.</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B. Remember, you are not alone.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C. Just keep your head held high and enjoy it while you can!</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D. I knew it would be difficult to get used to a new life.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E. There are so many clubs to choose from,</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p:txBody>
      </p:sp>
      <p:sp>
        <p:nvSpPr>
          <p:cNvPr id="13" name="TextBox 4"/>
          <p:cNvSpPr txBox="1"/>
          <p:nvPr>
            <p:custDataLst>
              <p:tags r:id="rId2"/>
            </p:custDataLst>
          </p:nvPr>
        </p:nvSpPr>
        <p:spPr>
          <a:xfrm>
            <a:off x="2056765" y="208407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3" action="ppaction://hlinksldjump"/>
          </p:cNvPr>
          <p:cNvSpPr txBox="1"/>
          <p:nvPr>
            <p:custDataLst>
              <p:tags r:id="rId4"/>
            </p:custDataLst>
          </p:nvPr>
        </p:nvSpPr>
        <p:spPr>
          <a:xfrm>
            <a:off x="501967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193802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【解析】词义猜测题。根据前一句I was also very nervous about finding my way around（我也很紧张，怕会找不到路）和后一句But there really isn’t much to fear（但真的没有什么好害怕的）可知，此空应讲述可能面对的困难，I knew it would be difficult to get used to a new life（我知道要适应新生活是困难的）符合题意，故此题答案为D。</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8630" y="864870"/>
            <a:ext cx="11242040" cy="2526665"/>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a:t>
            </a:r>
            <a:r>
              <a:rPr sz="2400" u="sng" dirty="0">
                <a:solidFill>
                  <a:schemeClr val="tx1">
                    <a:lumMod val="75000"/>
                    <a:lumOff val="25000"/>
                  </a:schemeClr>
                </a:solidFill>
                <a:latin typeface="Times New Roman" panose="02020603050405020304" charset="0"/>
                <a:cs typeface="Times New Roman" panose="02020603050405020304" charset="0"/>
              </a:rPr>
              <a:t>42</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There are hundreds of teens experiencing what you are experiencing this very moment! Although you may feel a million different things, just keep in mind that there are people that are feeling the same way. </a:t>
            </a:r>
            <a:endParaRPr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a:t>
            </a:r>
            <a:r>
              <a:rPr sz="2400" u="sng" dirty="0">
                <a:solidFill>
                  <a:schemeClr val="tx1">
                    <a:lumMod val="75000"/>
                    <a:lumOff val="25000"/>
                  </a:schemeClr>
                </a:solidFill>
                <a:latin typeface="Times New Roman" panose="02020603050405020304" charset="0"/>
                <a:cs typeface="Times New Roman" panose="02020603050405020304" charset="0"/>
              </a:rPr>
              <a:t>43</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There are many people who share the same interests with you. Sometimes you may have nothing in common but the need to make friends! Remember, there are plenty of teens out there for you.</a:t>
            </a:r>
            <a:endParaRPr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custDataLst>
              <p:tags r:id="rId2"/>
            </p:custDataLst>
          </p:nvPr>
        </p:nvSpPr>
        <p:spPr>
          <a:xfrm>
            <a:off x="501967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TextBox 4"/>
          <p:cNvSpPr txBox="1"/>
          <p:nvPr>
            <p:custDataLst>
              <p:tags r:id="rId3"/>
            </p:custDataLst>
          </p:nvPr>
        </p:nvSpPr>
        <p:spPr>
          <a:xfrm>
            <a:off x="1457325" y="86487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文本框 5"/>
          <p:cNvSpPr txBox="1"/>
          <p:nvPr>
            <p:custDataLst>
              <p:tags r:id="rId4"/>
            </p:custDataLst>
          </p:nvPr>
        </p:nvSpPr>
        <p:spPr>
          <a:xfrm>
            <a:off x="962025" y="3867468"/>
            <a:ext cx="7571105" cy="1938020"/>
          </a:xfrm>
          <a:prstGeom prst="rect">
            <a:avLst/>
          </a:prstGeom>
          <a:solidFill>
            <a:schemeClr val="bg1"/>
          </a:solidFill>
        </p:spPr>
        <p:txBody>
          <a:bodyPr wrap="none" rtlCol="0" anchor="ctr">
            <a:spAutoFit/>
          </a:bodyPr>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A. Don</a:t>
            </a:r>
            <a:r>
              <a:rPr lang="en-US" altLang="zh-CN" sz="2400" dirty="0" smtClean="0">
                <a:solidFill>
                  <a:schemeClr val="tx1">
                    <a:lumMod val="75000"/>
                    <a:lumOff val="25000"/>
                  </a:schemeClr>
                </a:solidFill>
                <a:latin typeface="Times New Roman" panose="02020603050405020304" charset="0"/>
                <a:cs typeface="Times New Roman" panose="02020603050405020304" charset="0"/>
              </a:rPr>
              <a:t>’</a:t>
            </a:r>
            <a:r>
              <a:rPr lang="zh-CN" altLang="en-US" sz="2400" dirty="0" smtClean="0">
                <a:solidFill>
                  <a:schemeClr val="tx1">
                    <a:lumMod val="75000"/>
                    <a:lumOff val="25000"/>
                  </a:schemeClr>
                </a:solidFill>
                <a:latin typeface="Times New Roman" panose="02020603050405020304" charset="0"/>
                <a:cs typeface="Times New Roman" panose="02020603050405020304" charset="0"/>
              </a:rPr>
              <a:t>t be afraid to make new friends.</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B. Remember, you are not alone.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C. Just keep your head held high and enjoy it while you can!</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D. I knew it would be difficult to get used to a new life.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E. There are so many clubs to choose from,</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p:txBody>
      </p:sp>
      <p:sp>
        <p:nvSpPr>
          <p:cNvPr id="3" name="TextBox 4"/>
          <p:cNvSpPr txBox="1"/>
          <p:nvPr>
            <p:custDataLst>
              <p:tags r:id="rId5"/>
            </p:custDataLst>
          </p:nvPr>
        </p:nvSpPr>
        <p:spPr>
          <a:xfrm>
            <a:off x="1381125" y="2066290"/>
            <a:ext cx="909955" cy="581025"/>
          </a:xfrm>
          <a:prstGeom prst="rect">
            <a:avLst/>
          </a:prstGeom>
          <a:noFill/>
        </p:spPr>
        <p:txBody>
          <a:bodyPr wrap="square" rtlCol="0">
            <a:no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916940"/>
            <a:ext cx="10854055" cy="246126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【解析】此段为总分结构。后面讲述到“有成百上千的青少年正经历着你此刻所经历的一切！尽管你可能会有成千上万种不同的感觉，但请记住，有人和你有同样的感觉”，此段中心句概括为Remember, you are not alone。故此题答案为B。</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【解析】此段为总分结构。后面讲述到“有很多人和你有相同的兴趣。有时候你们可能没有共同之处，但都需要交朋友！记住，有很多青少年等着你”，此段中心句概括为Don’t be afraid to make new friends。故此题答案为A。</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8630" y="864870"/>
            <a:ext cx="11242040" cy="2526665"/>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Join an interesting club or sport. High school is the time to try new things, and luckily your school has so much to offer!</a:t>
            </a:r>
            <a:r>
              <a:rPr sz="2400" u="sng" dirty="0">
                <a:solidFill>
                  <a:schemeClr val="tx1">
                    <a:lumMod val="75000"/>
                    <a:lumOff val="25000"/>
                  </a:schemeClr>
                </a:solidFill>
                <a:latin typeface="Times New Roman" panose="02020603050405020304" charset="0"/>
                <a:cs typeface="Times New Roman" panose="02020603050405020304" charset="0"/>
              </a:rPr>
              <a:t> 44</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like the environmental club, Spanish club, cooking club, and so many more! Many schools also offer a wide variety of sports, including a freshman level! Joining a club or sport is also a great way to meet people!</a:t>
            </a:r>
            <a:endParaRPr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sz="2400" dirty="0">
                <a:solidFill>
                  <a:schemeClr val="tx1">
                    <a:lumMod val="75000"/>
                    <a:lumOff val="25000"/>
                  </a:schemeClr>
                </a:solidFill>
                <a:latin typeface="Times New Roman" panose="02020603050405020304" charset="0"/>
                <a:cs typeface="Times New Roman" panose="02020603050405020304" charset="0"/>
              </a:rPr>
              <a:t>See? It really isn’t that hard! Knowing these things will hopefully make you feel a little more confident about your freshman year of high school. </a:t>
            </a:r>
            <a:r>
              <a:rPr sz="2400" u="sng" dirty="0">
                <a:solidFill>
                  <a:schemeClr val="tx1">
                    <a:lumMod val="75000"/>
                    <a:lumOff val="25000"/>
                  </a:schemeClr>
                </a:solidFill>
                <a:latin typeface="Times New Roman" panose="02020603050405020304" charset="0"/>
                <a:cs typeface="Times New Roman" panose="02020603050405020304" charset="0"/>
              </a:rPr>
              <a:t>45</a:t>
            </a:r>
            <a:r>
              <a:rPr lang="en-US" sz="2400" u="sng" dirty="0">
                <a:solidFill>
                  <a:schemeClr val="tx1">
                    <a:lumMod val="75000"/>
                    <a:lumOff val="25000"/>
                  </a:schemeClr>
                </a:solidFill>
                <a:latin typeface="Times New Roman" panose="02020603050405020304" charset="0"/>
                <a:cs typeface="Times New Roman" panose="02020603050405020304" charset="0"/>
              </a:rPr>
              <a:t>______</a:t>
            </a:r>
            <a:endParaRPr lang="en-US" sz="2400" u="sng"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custDataLst>
              <p:tags r:id="rId2"/>
            </p:custDataLst>
          </p:nvPr>
        </p:nvSpPr>
        <p:spPr>
          <a:xfrm>
            <a:off x="501967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TextBox 4"/>
          <p:cNvSpPr txBox="1"/>
          <p:nvPr>
            <p:custDataLst>
              <p:tags r:id="rId3"/>
            </p:custDataLst>
          </p:nvPr>
        </p:nvSpPr>
        <p:spPr>
          <a:xfrm>
            <a:off x="5353685" y="127190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4"/>
            </p:custDataLst>
          </p:nvPr>
        </p:nvSpPr>
        <p:spPr>
          <a:xfrm>
            <a:off x="8558530" y="286956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6" name="文本框 5"/>
          <p:cNvSpPr txBox="1"/>
          <p:nvPr>
            <p:custDataLst>
              <p:tags r:id="rId5"/>
            </p:custDataLst>
          </p:nvPr>
        </p:nvSpPr>
        <p:spPr>
          <a:xfrm>
            <a:off x="962025" y="3867468"/>
            <a:ext cx="7571105" cy="1938020"/>
          </a:xfrm>
          <a:prstGeom prst="rect">
            <a:avLst/>
          </a:prstGeom>
          <a:solidFill>
            <a:schemeClr val="bg1"/>
          </a:solidFill>
        </p:spPr>
        <p:txBody>
          <a:bodyPr wrap="none" rtlCol="0" anchor="ctr">
            <a:spAutoFit/>
          </a:bodyPr>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A. Don</a:t>
            </a:r>
            <a:r>
              <a:rPr lang="en-US" altLang="zh-CN" sz="2400" dirty="0" smtClean="0">
                <a:solidFill>
                  <a:schemeClr val="tx1">
                    <a:lumMod val="75000"/>
                    <a:lumOff val="25000"/>
                  </a:schemeClr>
                </a:solidFill>
                <a:latin typeface="Times New Roman" panose="02020603050405020304" charset="0"/>
                <a:cs typeface="Times New Roman" panose="02020603050405020304" charset="0"/>
              </a:rPr>
              <a:t>’</a:t>
            </a:r>
            <a:r>
              <a:rPr lang="zh-CN" altLang="en-US" sz="2400" dirty="0" smtClean="0">
                <a:solidFill>
                  <a:schemeClr val="tx1">
                    <a:lumMod val="75000"/>
                    <a:lumOff val="25000"/>
                  </a:schemeClr>
                </a:solidFill>
                <a:latin typeface="Times New Roman" panose="02020603050405020304" charset="0"/>
                <a:cs typeface="Times New Roman" panose="02020603050405020304" charset="0"/>
              </a:rPr>
              <a:t>t be afraid to make new friends.</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B. Remember, you are not alone.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C. Just keep your head held high and enjoy it while you can!</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D. I knew it would be difficult to get used to a new life.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E. There are so many clubs to choose from,</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51460" y="33020"/>
            <a:ext cx="6214110" cy="530860"/>
          </a:xfrm>
          <a:prstGeom prst="rect">
            <a:avLst/>
          </a:prstGeom>
          <a:noFill/>
        </p:spPr>
        <p:txBody>
          <a:bodyPr wrap="square" rtlCol="0">
            <a:spAutoFit/>
          </a:bodyPr>
          <a:lstStyle/>
          <a:p>
            <a:pPr>
              <a:lnSpc>
                <a:spcPct val="110000"/>
              </a:lnSpc>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Ⅰ. 补全对话（5小题，共10分）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6" name="文本框 5"/>
          <p:cNvSpPr txBox="1"/>
          <p:nvPr/>
        </p:nvSpPr>
        <p:spPr>
          <a:xfrm>
            <a:off x="1035050" y="900430"/>
            <a:ext cx="10274300" cy="650875"/>
          </a:xfrm>
          <a:prstGeom prst="rect">
            <a:avLst/>
          </a:prstGeom>
          <a:noFill/>
        </p:spPr>
        <p:txBody>
          <a:bodyPr wrap="square" rtlCol="0" anchor="t">
            <a:spAutoFit/>
          </a:bodyPr>
          <a:lstStyle/>
          <a:p>
            <a:pPr algn="just" fontAlgn="auto">
              <a:lnSpc>
                <a:spcPct val="140000"/>
              </a:lnSpc>
            </a:pPr>
            <a:r>
              <a:rPr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阅读下列简短对话，从A、B、C、D中选出最佳答案，将对话补全。</a:t>
            </a:r>
            <a:r>
              <a:rPr 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 </a:t>
            </a:r>
            <a:endParaRPr lang="en-US"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1"/>
            </p:custDataLst>
          </p:nvPr>
        </p:nvSpPr>
        <p:spPr>
          <a:xfrm>
            <a:off x="1542415" y="1847850"/>
            <a:ext cx="10274300" cy="2158365"/>
          </a:xfrm>
          <a:prstGeom prst="rect">
            <a:avLst/>
          </a:prstGeom>
          <a:noFill/>
        </p:spPr>
        <p:txBody>
          <a:bodyPr wrap="square" rtlCol="0" anchor="t">
            <a:spAutoFit/>
          </a:bodyPr>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What does your father do?</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____________________.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He is handsome 		B. He is an engineer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He is working 		D. He is 40 years old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2"/>
            </p:custDataLst>
          </p:nvPr>
        </p:nvSpPr>
        <p:spPr>
          <a:xfrm>
            <a:off x="1381337" y="1972560"/>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custDataLst>
              <p:tags r:id="rId3"/>
            </p:custDataLst>
          </p:nvPr>
        </p:nvSpPr>
        <p:spPr>
          <a:xfrm>
            <a:off x="1542415" y="4722495"/>
            <a:ext cx="9199880" cy="1610995"/>
          </a:xfrm>
          <a:prstGeom prst="rect">
            <a:avLst/>
          </a:prstGeom>
          <a:noFill/>
        </p:spPr>
        <p:txBody>
          <a:bodyPr wrap="square" rtlCol="0">
            <a:noAutofit/>
          </a:bodyPr>
          <a:p>
            <a:pPr marL="1151890" indent="-115189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【解析】根据What does your father do（你父亲做什么工作）可以判断出询问的是职业，B项“他是一位工程师”符合题意。A项“他很帅气”，C项“他正在工作”，D项“他今年40岁”，均不符合对话情境。因此，答案是B。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916940"/>
            <a:ext cx="10854055" cy="319976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E【解析】根据后一句like the environmental club, Spanish club, cooking club, and so many more（比如环保俱乐部、西班牙语俱乐部、烹饪俱乐部，等等），推测前面为There are so many clubs to choose from（有很多俱乐部可供选择）。故此题答案为E。</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C【解析】根据前一句Knowing these things will hopefully make you feel a little more confident about your freshman year of high school（了解了这些事情，你会对高一的生活更有信心）推测后面应为建议：Just keep your head held high and enjoy it while you can（昂起你的头，尽情享受吧）。故此题答案为C。</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Ⅴ. 语法填空</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95910" y="110490"/>
            <a:ext cx="12063730" cy="530860"/>
          </a:xfrm>
          <a:prstGeom prst="rect">
            <a:avLst/>
          </a:prstGeom>
          <a:noFill/>
        </p:spPr>
        <p:txBody>
          <a:bodyPr wrap="square" rtlCol="0">
            <a:spAutoFit/>
          </a:bodyPr>
          <a:lstStyle/>
          <a:p>
            <a:pPr algn="l">
              <a:lnSpc>
                <a:spcPct val="11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Ⅴ. 语法填空（5小题，共15分）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5" name="文本框 4"/>
          <p:cNvSpPr txBox="1"/>
          <p:nvPr/>
        </p:nvSpPr>
        <p:spPr>
          <a:xfrm>
            <a:off x="295910" y="1052152"/>
            <a:ext cx="11276329" cy="1050290"/>
          </a:xfrm>
          <a:prstGeom prst="rect">
            <a:avLst/>
          </a:prstGeom>
          <a:noFill/>
        </p:spPr>
        <p:txBody>
          <a:bodyPr wrap="square" rtlCol="0" anchor="t">
            <a:spAutoFit/>
          </a:bodyPr>
          <a:lstStyle/>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阅读下面短文，按照句子结构的语法性和上下文连贯的要求，在空格处填入一个适当的词或使用括号中词语的正确形式填空。</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1016000" y="2513330"/>
            <a:ext cx="9836150"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There are two rabbits, a little rabbit and an old rabbit. The little rabbit often </a:t>
            </a:r>
            <a:r>
              <a:rPr sz="2400" u="sng" dirty="0">
                <a:latin typeface="Times New Roman" panose="02020603050405020304" charset="0"/>
                <a:ea typeface="宋体" panose="02010600030101010101" pitchFamily="2" charset="-122"/>
                <a:cs typeface="Times New Roman" panose="02020603050405020304" charset="0"/>
              </a:rPr>
              <a:t>46</a:t>
            </a:r>
            <a:r>
              <a:rPr lang="en-US" sz="2400" u="sng" dirty="0">
                <a:latin typeface="Times New Roman" panose="02020603050405020304" charset="0"/>
                <a:ea typeface="宋体" panose="02010600030101010101" pitchFamily="2" charset="-122"/>
                <a:cs typeface="Times New Roman" panose="02020603050405020304" charset="0"/>
              </a:rPr>
              <a:t>_____________</a:t>
            </a:r>
            <a:r>
              <a:rPr sz="2400" dirty="0">
                <a:latin typeface="Times New Roman" panose="02020603050405020304" charset="0"/>
                <a:ea typeface="宋体" panose="02010600030101010101" pitchFamily="2" charset="-122"/>
                <a:cs typeface="Times New Roman" panose="02020603050405020304" charset="0"/>
              </a:rPr>
              <a:t> (play) in the field. She is white. She has two big and red eyes. Her ears </a:t>
            </a:r>
            <a:r>
              <a:rPr sz="2400" u="sng" dirty="0">
                <a:latin typeface="Times New Roman" panose="02020603050405020304" charset="0"/>
                <a:ea typeface="宋体" panose="02010600030101010101" pitchFamily="2" charset="-122"/>
                <a:cs typeface="Times New Roman" panose="02020603050405020304" charset="0"/>
              </a:rPr>
              <a:t>47</a:t>
            </a:r>
            <a:r>
              <a:rPr lang="en-US" sz="2400" u="sng" dirty="0">
                <a:latin typeface="Times New Roman" panose="02020603050405020304" charset="0"/>
                <a:ea typeface="宋体" panose="02010600030101010101" pitchFamily="2" charset="-122"/>
                <a:cs typeface="Times New Roman" panose="02020603050405020304" charset="0"/>
              </a:rPr>
              <a:t>___________</a:t>
            </a:r>
            <a:r>
              <a:rPr sz="2400" dirty="0">
                <a:latin typeface="Times New Roman" panose="02020603050405020304" charset="0"/>
                <a:ea typeface="宋体" panose="02010600030101010101" pitchFamily="2" charset="-122"/>
                <a:cs typeface="Times New Roman" panose="02020603050405020304" charset="0"/>
              </a:rPr>
              <a:t> long, but her tail is short. Suddenly, she finds </a:t>
            </a:r>
            <a:r>
              <a:rPr sz="2400" u="sng" dirty="0">
                <a:latin typeface="Times New Roman" panose="02020603050405020304" charset="0"/>
                <a:ea typeface="宋体" panose="02010600030101010101" pitchFamily="2" charset="-122"/>
                <a:cs typeface="Times New Roman" panose="02020603050405020304" charset="0"/>
              </a:rPr>
              <a:t>48</a:t>
            </a:r>
            <a:r>
              <a:rPr lang="en-US" sz="2400" u="sng" dirty="0">
                <a:latin typeface="Times New Roman" panose="02020603050405020304" charset="0"/>
                <a:ea typeface="宋体" panose="02010600030101010101" pitchFamily="2" charset="-122"/>
                <a:cs typeface="Times New Roman" panose="02020603050405020304" charset="0"/>
              </a:rPr>
              <a:t>__________</a:t>
            </a:r>
            <a:r>
              <a:rPr sz="2400" dirty="0">
                <a:latin typeface="Times New Roman" panose="02020603050405020304" charset="0"/>
                <a:ea typeface="宋体" panose="02010600030101010101" pitchFamily="2" charset="-122"/>
                <a:cs typeface="Times New Roman" panose="02020603050405020304" charset="0"/>
              </a:rPr>
              <a:t> pumpkin (南瓜). She wants to take it home. But the pumpkin is too big and heavy. The rabbit can’t take it home.</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1548502" y="2905499"/>
            <a:ext cx="12352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plays</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3396559" y="3310162"/>
            <a:ext cx="1623172"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are</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2"/>
            </p:custDataLst>
          </p:nvPr>
        </p:nvSpPr>
        <p:spPr>
          <a:xfrm>
            <a:off x="1355034" y="3832132"/>
            <a:ext cx="1623172"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3353435"/>
          </a:xfrm>
          <a:prstGeom prst="rect">
            <a:avLst/>
          </a:prstGeom>
          <a:noFill/>
        </p:spPr>
        <p:txBody>
          <a:bodyPr wrap="square">
            <a:spAutoFit/>
          </a:bodyPr>
          <a:lstStyle/>
          <a:p>
            <a:pPr indent="0" algn="just" fontAlgn="auto">
              <a:spcAft>
                <a:spcPts val="1200"/>
              </a:spcAft>
            </a:pPr>
            <a:r>
              <a:rPr sz="2400" dirty="0">
                <a:solidFill>
                  <a:srgbClr val="C00000"/>
                </a:solidFill>
                <a:ea typeface="宋体" panose="02010600030101010101" pitchFamily="2" charset="-122"/>
                <a:cs typeface="Times New Roman" panose="02020603050405020304" charset="0"/>
                <a:sym typeface="iekie pocangqiong" panose="02000503000000000000" pitchFamily="2" charset="-122"/>
              </a:rPr>
              <a:t>46. 【解析】本题考查一般现在时的用法。根据分析句子结构解题法，填入词为句子的谓语，主语为The little rabbit，故谓语应用第三人称单数plays，意为“小兔子常在田野里玩”，故此题正确答案为plays。</a:t>
            </a:r>
            <a:endParaRPr sz="2400" dirty="0">
              <a:solidFill>
                <a:srgbClr val="C00000"/>
              </a:solidFill>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ea typeface="宋体" panose="02010600030101010101" pitchFamily="2" charset="-122"/>
                <a:cs typeface="Times New Roman" panose="02020603050405020304" charset="0"/>
                <a:sym typeface="iekie pocangqiong" panose="02000503000000000000" pitchFamily="2" charset="-122"/>
              </a:rPr>
              <a:t>47. 【解析】本题考查一般现在时的用法。根据分析句子结构解题法，填入词为句子的系动词，主语为Her ears，是复数，故系动词应用are，意为“她的耳朵很长”，故此题正确答案为are。</a:t>
            </a:r>
            <a:endParaRPr sz="2400" dirty="0">
              <a:solidFill>
                <a:srgbClr val="C00000"/>
              </a:solidFill>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ea typeface="宋体" panose="02010600030101010101" pitchFamily="2" charset="-122"/>
                <a:cs typeface="Times New Roman" panose="02020603050405020304" charset="0"/>
                <a:sym typeface="iekie pocangqiong" panose="02000503000000000000" pitchFamily="2" charset="-122"/>
              </a:rPr>
              <a:t>48. 【解析】本题考查不定冠词的用法。根据句意“她找到了一个南瓜”可知，此题正确答案为a。</a:t>
            </a:r>
            <a:endParaRPr sz="2400" dirty="0">
              <a:solidFill>
                <a:srgbClr val="C00000"/>
              </a:solidFill>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62915" y="897890"/>
            <a:ext cx="10658475" cy="1420495"/>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She looks </a:t>
            </a:r>
            <a:r>
              <a:rPr sz="2400" u="sng" dirty="0">
                <a:latin typeface="Times New Roman" panose="02020603050405020304" charset="0"/>
                <a:ea typeface="宋体" panose="02010600030101010101" pitchFamily="2" charset="-122"/>
                <a:cs typeface="Times New Roman" panose="02020603050405020304" charset="0"/>
              </a:rPr>
              <a:t>49</a:t>
            </a:r>
            <a:r>
              <a:rPr lang="en-US" sz="2400" u="sng" dirty="0">
                <a:latin typeface="Times New Roman" panose="02020603050405020304" charset="0"/>
                <a:ea typeface="宋体" panose="02010600030101010101" pitchFamily="2" charset="-122"/>
                <a:cs typeface="Times New Roman" panose="02020603050405020304" charset="0"/>
              </a:rPr>
              <a:t>____________</a:t>
            </a:r>
            <a:r>
              <a:rPr sz="2400" dirty="0">
                <a:latin typeface="Times New Roman" panose="02020603050405020304" charset="0"/>
                <a:ea typeface="宋体" panose="02010600030101010101" pitchFamily="2" charset="-122"/>
                <a:cs typeface="Times New Roman" panose="02020603050405020304" charset="0"/>
              </a:rPr>
              <a:t> the pumpkin, thinks and says, “I can roll this pumpkin. It’s like a wheel.” So she rolls the pumpkin to her home. </a:t>
            </a:r>
            <a:r>
              <a:rPr sz="2400" u="sng" dirty="0">
                <a:latin typeface="Times New Roman" panose="02020603050405020304" charset="0"/>
                <a:ea typeface="宋体" panose="02010600030101010101" pitchFamily="2" charset="-122"/>
                <a:cs typeface="Times New Roman" panose="02020603050405020304" charset="0"/>
              </a:rPr>
              <a:t>50</a:t>
            </a:r>
            <a:r>
              <a:rPr lang="en-US" sz="2400" u="sng" dirty="0">
                <a:latin typeface="Times New Roman" panose="02020603050405020304" charset="0"/>
                <a:ea typeface="宋体" panose="02010600030101010101" pitchFamily="2" charset="-122"/>
                <a:cs typeface="Times New Roman" panose="02020603050405020304" charset="0"/>
              </a:rPr>
              <a:t>________</a:t>
            </a:r>
            <a:r>
              <a:rPr sz="2400" dirty="0">
                <a:latin typeface="Times New Roman" panose="02020603050405020304" charset="0"/>
                <a:ea typeface="宋体" panose="02010600030101010101" pitchFamily="2" charset="-122"/>
                <a:cs typeface="Times New Roman" panose="02020603050405020304" charset="0"/>
              </a:rPr>
              <a:t> (she) mother, the old rabbit, smiles and says, “What an intelligent girl!”</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2907977" y="898122"/>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at</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9222105" y="1346200"/>
            <a:ext cx="11531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Her</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33057" y="45877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172212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【解析】本题考查固定搭配。句意为“她看着南瓜”。look at意为“看着”，为固定搭配，故此题正确答案为at。</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【解析】本题考查所有格的用法。根据句意“她的妈妈，那只年老的兔子笑着说”可知，此空应填she的所有格形式，故此题正确答案为Her。</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sym typeface="+mn-ea"/>
              </a:rPr>
              <a:t>Ⅵ. 完成句子</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826770" y="2132283"/>
            <a:ext cx="11276329" cy="534035"/>
          </a:xfrm>
          <a:prstGeom prst="rect">
            <a:avLst/>
          </a:prstGeom>
          <a:noFill/>
        </p:spPr>
        <p:txBody>
          <a:bodyPr wrap="square" rtlCol="0" anchor="t">
            <a:spAutoFit/>
          </a:bodyPr>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51. My Math teacher _____________________________ (对我们要求非常严格).</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129540" y="33020"/>
            <a:ext cx="12406630" cy="610870"/>
          </a:xfrm>
          <a:prstGeom prst="rect">
            <a:avLst/>
          </a:prstGeom>
          <a:noFill/>
        </p:spPr>
        <p:txBody>
          <a:bodyPr wrap="square" rtlCol="0">
            <a:spAutoFit/>
          </a:bodyPr>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Ⅵ. 完成句子（5小题，共20分）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6" name="文本框 5"/>
          <p:cNvSpPr txBox="1"/>
          <p:nvPr>
            <p:custDataLst>
              <p:tags r:id="rId3"/>
            </p:custDataLst>
          </p:nvPr>
        </p:nvSpPr>
        <p:spPr>
          <a:xfrm>
            <a:off x="510457" y="946623"/>
            <a:ext cx="11276329" cy="570865"/>
          </a:xfrm>
          <a:prstGeom prst="rect">
            <a:avLst/>
          </a:prstGeom>
          <a:noFill/>
        </p:spPr>
        <p:txBody>
          <a:bodyPr wrap="square" rtlCol="0" anchor="t">
            <a:spAutoFit/>
          </a:bodyPr>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4"/>
            </p:custDataLst>
          </p:nvPr>
        </p:nvSpPr>
        <p:spPr>
          <a:xfrm>
            <a:off x="3865245" y="2044700"/>
            <a:ext cx="37376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is very strict with us</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5"/>
            </p:custDataLst>
          </p:nvPr>
        </p:nvSpPr>
        <p:spPr>
          <a:xfrm>
            <a:off x="1345565" y="474154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【解析】本题考查固定搭配。“对……要求严格”译为be strict with…，主语My Math teacher为第三人数单数，故本题的正确答案为is very strict with us。</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59510" y="1594620"/>
            <a:ext cx="10200005" cy="97726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52. On Christmas Eve, Jessica’s family _____________________________ (计划开派对).</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777990" y="1522095"/>
            <a:ext cx="320484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plans to hold a party</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【解析】本题考查固定搭配。“计划做某事”译为plan to do sth.，此处family作为“家庭”整体，谓语用单数，故本题的正确答案为plans to hold a party。</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52220" y="1651770"/>
            <a:ext cx="10200005" cy="97726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53. My parents are energetic and they _____________________________ (喜欢慢跑).</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299200" y="1588135"/>
            <a:ext cx="401002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like going jogging</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【解析】本题考查固定搭配。“喜欢做某事”译为like doing sth.，“去慢跑”译为go jogging，故本题的正确答案为like going jogging。</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1062355"/>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Our team won the tennis match.</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W: ____________________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That’s OK. 			B. Never mind.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Congratulations! 		D. Sorry to hear that.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27617" y="12118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189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【解析】根据Our team won the tennis match（我们队赢得了网球比赛）可知对话者应在此时表达祝贺，C项“祝贺你”符合上下文题意。A项“行；好”，B项“不要放在心上”，D项“很抱歉听到这个消息”，均不符合对话情境。因此，答案是C。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79500" y="1579380"/>
            <a:ext cx="10200005" cy="97726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54. My grandmother _____________________________ (独自居住) in a big house in the countryside.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961890" y="1482090"/>
            <a:ext cx="2435860"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lives alone</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【解析】本题考查固定搭配。“独自居住”译为live alone，用一般现在时，故本题的正确答案为lives alone。</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16000" y="1916565"/>
            <a:ext cx="10200005" cy="53403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55. John _____________________________ (担任经理一职) in a big company.</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308860" y="1916430"/>
            <a:ext cx="420941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works as a manager</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【解析】本题考查固定搭配。“担任……一职”译为work as a(n)…，用一般现在时，故本题的正确答案为works as a manager。</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1"/>
            </p:custDataLst>
          </p:nvPr>
        </p:nvPicPr>
        <p:blipFill>
          <a:blip r:embed="rId2"/>
          <a:stretch>
            <a:fillRect/>
          </a:stretch>
        </p:blipFill>
        <p:spPr>
          <a:xfrm>
            <a:off x="0" y="1210945"/>
            <a:ext cx="12191365" cy="3877310"/>
          </a:xfrm>
          <a:prstGeom prst="rect">
            <a:avLst/>
          </a:prstGeom>
        </p:spPr>
      </p:pic>
      <p:sp>
        <p:nvSpPr>
          <p:cNvPr id="2" name="文本框 1"/>
          <p:cNvSpPr txBox="1"/>
          <p:nvPr>
            <p:custDataLst>
              <p:tags r:id="rId3"/>
            </p:custDataLst>
          </p:nvPr>
        </p:nvSpPr>
        <p:spPr>
          <a:xfrm>
            <a:off x="3852545" y="2088515"/>
            <a:ext cx="4914265" cy="1088390"/>
          </a:xfrm>
          <a:prstGeom prst="rect">
            <a:avLst/>
          </a:prstGeom>
          <a:noFill/>
        </p:spPr>
        <p:txBody>
          <a:bodyPr wrap="square" rtlCol="0" anchor="ctr">
            <a:spAutoFit/>
          </a:bodyPr>
          <a:p>
            <a:pPr algn="dist">
              <a:lnSpc>
                <a:spcPct val="120000"/>
              </a:lnSpc>
            </a:pPr>
            <a:r>
              <a:rPr sz="5400" b="1" spc="300" dirty="0">
                <a:latin typeface="+mj-ea"/>
                <a:ea typeface="+mj-ea"/>
              </a:rPr>
              <a:t>Ⅶ. 应用写作</a:t>
            </a:r>
            <a:endParaRPr sz="5400" b="1" spc="300" dirty="0">
              <a:latin typeface="+mj-ea"/>
              <a:ea typeface="+mj-ea"/>
            </a:endParaRPr>
          </a:p>
        </p:txBody>
      </p:sp>
      <p:pic>
        <p:nvPicPr>
          <p:cNvPr id="105" name="图片 104"/>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5240" y="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Ⅶ. 应用写作（1小题，共10分）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矩形 3"/>
          <p:cNvSpPr/>
          <p:nvPr/>
        </p:nvSpPr>
        <p:spPr>
          <a:xfrm>
            <a:off x="718820" y="1324610"/>
            <a:ext cx="10034905" cy="2749550"/>
          </a:xfrm>
          <a:prstGeom prst="rect">
            <a:avLst/>
          </a:prstGeom>
          <a:noFill/>
        </p:spPr>
        <p:txBody>
          <a:bodyPr wrap="square">
            <a:spAutoFit/>
          </a:bodyPr>
          <a:lstStyle/>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56.【写作内容】假设你是李华，你想邀请你的英国朋友Lisa Smith来你家过春节（the Spring Festival）。请用英语写一封信给她，介绍中国春节的文化习俗，并表达你诚挚的邀请。</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【写作要求】正文约40个英语单词，文中不可出现你自己的真实姓名、学校名称等信息。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【评分标准】信息完整，语言规范，语篇连贯。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文本框 1">
            <a:hlinkClick r:id="rId1" action="ppaction://hlinksldjump"/>
          </p:cNvPr>
          <p:cNvSpPr txBox="1"/>
          <p:nvPr/>
        </p:nvSpPr>
        <p:spPr>
          <a:xfrm>
            <a:off x="4504054" y="45437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1294129" y="1500190"/>
            <a:ext cx="9324976" cy="4078605"/>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Dear Lisa,</a:t>
            </a:r>
            <a:endParaRPr lang="en-US" altLang="zh-CN" sz="2400" dirty="0">
              <a:solidFill>
                <a:srgbClr val="C00000"/>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rgbClr val="C00000"/>
                </a:solidFill>
                <a:latin typeface="Times New Roman" panose="02020603050405020304" charset="0"/>
                <a:cs typeface="Times New Roman" panose="02020603050405020304" charset="0"/>
              </a:rPr>
              <a:t>How are you?</a:t>
            </a:r>
            <a:endParaRPr lang="en-US" altLang="zh-CN" sz="2400" dirty="0">
              <a:solidFill>
                <a:srgbClr val="C00000"/>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rgbClr val="C00000"/>
                </a:solidFill>
                <a:latin typeface="Times New Roman" panose="02020603050405020304" charset="0"/>
                <a:cs typeface="Times New Roman" panose="02020603050405020304" charset="0"/>
              </a:rPr>
              <a:t>I am very glad to invite you to China during the Spring Festival. As you know, the Spring Festival is the most important festival in China. During these days, we will reunite with our family and make dumplings together. I hope you can share this precious moment with us. I’m looking </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forward to your coming!</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Yours,</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Li Hua</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2" name="矩形 1"/>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pic>
        <p:nvPicPr>
          <p:cNvPr id="4" name="图片 3"/>
          <p:cNvPicPr>
            <a:picLocks noChangeAspect="1"/>
          </p:cNvPicPr>
          <p:nvPr/>
        </p:nvPicPr>
        <p:blipFill>
          <a:blip r:embed="rId6">
            <a:clrChange>
              <a:clrFrom>
                <a:srgbClr val="F4CA54">
                  <a:alpha val="100000"/>
                </a:srgbClr>
              </a:clrFrom>
              <a:clrTo>
                <a:srgbClr val="F4CA54">
                  <a:alpha val="100000"/>
                  <a:alpha val="0"/>
                </a:srgbClr>
              </a:clrTo>
            </a:clrChange>
          </a:blip>
          <a:stretch>
            <a:fillRect/>
          </a:stretch>
        </p:blipFill>
        <p:spPr>
          <a:xfrm>
            <a:off x="7637780" y="3769995"/>
            <a:ext cx="4604385" cy="2896870"/>
          </a:xfrm>
          <a:prstGeom prst="rect">
            <a:avLst/>
          </a:prstGeom>
        </p:spPr>
      </p:pic>
      <p:sp>
        <p:nvSpPr>
          <p:cNvPr id="3" name="PA_矩形 259"/>
          <p:cNvSpPr>
            <a:spLocks noChangeArrowheads="1"/>
          </p:cNvSpPr>
          <p:nvPr>
            <p:custDataLst>
              <p:tags r:id="rId7"/>
            </p:custDataLst>
          </p:nvPr>
        </p:nvSpPr>
        <p:spPr bwMode="auto">
          <a:xfrm>
            <a:off x="3604260" y="2785110"/>
            <a:ext cx="5183505" cy="92329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ctr" fontAlgn="auto">
              <a:spcBef>
                <a:spcPts val="0"/>
              </a:spcBef>
              <a:buNone/>
            </a:pPr>
            <a:r>
              <a:rPr lang="en-US" altLang="zh-CN" sz="6000" b="1" kern="5000" spc="300" dirty="0">
                <a:solidFill>
                  <a:sysClr val="windowText" lastClr="000000"/>
                </a:solidFill>
                <a:cs typeface="Arial" panose="020B0604020202020204" pitchFamily="34" charset="0"/>
              </a:rPr>
              <a:t>Thank you</a:t>
            </a:r>
            <a:r>
              <a:rPr lang="zh-CN" altLang="en-US" sz="6000" b="1" kern="5000" spc="300" dirty="0">
                <a:solidFill>
                  <a:sysClr val="windowText" lastClr="000000"/>
                </a:solidFill>
                <a:cs typeface="Arial" panose="020B0604020202020204" pitchFamily="34" charset="0"/>
              </a:rPr>
              <a:t>！</a:t>
            </a:r>
            <a:endParaRPr lang="zh-CN" altLang="en-US" sz="6000" b="1" kern="5000" spc="300" dirty="0">
              <a:solidFill>
                <a:sysClr val="windowText" lastClr="000000"/>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856615"/>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3. M: Can you take a photo for me?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W: ____________________.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Thank you 			B. No need</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Certainly 			D. You are welcome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2190" y="9753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【解析】根据Can you take a photo for me（你能帮我拍张照片吗）可以判断出说话人希望获得帮助，C项“当然可以”符合题意。A项“谢谢”，B项“不需要”，D项“不客气”，均不符合对话情境。因此，答案是C。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033145" y="1100455"/>
            <a:ext cx="9634220"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M: Good luck!</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W: ____________________.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All right 				B. With pleasure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You’re welcome 			D. Thank you</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36" name="TextBox 4"/>
          <p:cNvSpPr txBox="1"/>
          <p:nvPr/>
        </p:nvSpPr>
        <p:spPr>
          <a:xfrm>
            <a:off x="860001" y="115951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【解析】根据Good luck（祝你好运）可以判断出说话人想祝福对方，D项“谢谢”符合题意。A项“好的”，B项“我很愿意”，C项“不客气”，均不符合对话情境。因此，答案是D。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96595" y="1111250"/>
            <a:ext cx="1103947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M: Would you like to come with us?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W: ____________________.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I don’t like it 			B. I feel much better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Yes, I’d love to 			D. I’m not free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68960" y="111137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【解析】根据Would you like to come with us（你愿意和我们一起去吗）可以判断出说话人在询问对方的意愿，C项“是的，我愿意”符合题意。A项“我不喜欢它”，B项“我感觉好多了”，D项“我没有空”，均不符合对话情境。因此，答案是C。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PA" val="v4.0.0"/>
</p:tagLst>
</file>

<file path=ppt/tags/tag11.xml><?xml version="1.0" encoding="utf-8"?>
<p:tagLst xmlns:p="http://schemas.openxmlformats.org/presentationml/2006/main">
  <p:tag name="PA" val="v4.0.0"/>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TABLE_ENDDRAG_ORIGIN_RECT" val="776*288"/>
  <p:tag name="TABLE_ENDDRAG_RECT" val="106*54*776*288"/>
  <p:tag name="KSO_WM_UNIT_TABLE_BEAUTIFY" val="smartTable{5ad8c9bc-86f0-4312-aa1b-e2b082c78943}"/>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PA" val="v4.0.0"/>
</p:tagLst>
</file>

<file path=ppt/tags/tag92.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OTZhODQ0MzExYTJkODJhZmUzYjhiZjJlMzExMzg5NzMifQ=="/>
  <p:tag name="KSO_WPP_MARK_KEY" val="701d8dcb-fc31-49ff-a5fe-424c51c95480"/>
</p:tagLst>
</file>

<file path=ppt/theme/theme1.xml><?xml version="1.0" encoding="utf-8"?>
<a:theme xmlns:a="http://schemas.openxmlformats.org/drawingml/2006/main" name="千图网PPT模板">
  <a:themeElements>
    <a:clrScheme name="">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1D91A3"/>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17893</Words>
  <Application>WPS 演示</Application>
  <PresentationFormat>宽屏</PresentationFormat>
  <Paragraphs>549</Paragraphs>
  <Slides>65</Slides>
  <Notes>76</Notes>
  <HiddenSlides>8</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65</vt:i4>
      </vt:variant>
    </vt:vector>
  </HeadingPairs>
  <TitlesOfParts>
    <vt:vector size="83" baseType="lpstr">
      <vt:lpstr>Arial</vt:lpstr>
      <vt:lpstr>宋体</vt:lpstr>
      <vt:lpstr>Wingdings</vt:lpstr>
      <vt:lpstr>方正公文黑体</vt:lpstr>
      <vt:lpstr>方正黑体简体</vt:lpstr>
      <vt:lpstr>iekie pocangqiong</vt:lpstr>
      <vt:lpstr>微软雅黑</vt:lpstr>
      <vt:lpstr>Calibri</vt:lpstr>
      <vt:lpstr>Impact</vt:lpstr>
      <vt:lpstr>Kozuka Gothic Pro M</vt:lpstr>
      <vt:lpstr>Helvetica-Roman-SemiB</vt:lpstr>
      <vt:lpstr>朗太書体</vt:lpstr>
      <vt:lpstr>SimSun-ExtB</vt:lpstr>
      <vt:lpstr>Times New Roman</vt:lpstr>
      <vt:lpstr>黑体</vt:lpstr>
      <vt:lpstr>Arial Unicode MS</vt:lpstr>
      <vt:lpstr>等线</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Administrator</cp:lastModifiedBy>
  <cp:revision>129</cp:revision>
  <dcterms:created xsi:type="dcterms:W3CDTF">2021-08-19T06:32:00Z</dcterms:created>
  <dcterms:modified xsi:type="dcterms:W3CDTF">2023-09-25T10:28:15Z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42DC84A8738C4DF8BC801915A5DDE167_13</vt:lpwstr>
  </property>
  <property fmtid="{D5CDD505-2E9C-101B-9397-08002B2CF9AE}" pid="3" name="KSOProductBuildVer">
    <vt:lpwstr>2052-11.1.0.14309</vt:lpwstr>
  </property>
</Properties>
</file>