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461" r:id="rId5"/>
    <p:sldId id="257" r:id="rId6"/>
    <p:sldId id="258" r:id="rId7"/>
    <p:sldId id="259" r:id="rId8"/>
    <p:sldId id="268" r:id="rId9"/>
    <p:sldId id="331" r:id="rId10"/>
    <p:sldId id="269" r:id="rId11"/>
    <p:sldId id="270" r:id="rId12"/>
    <p:sldId id="293" r:id="rId13"/>
    <p:sldId id="333" r:id="rId14"/>
    <p:sldId id="334" r:id="rId15"/>
    <p:sldId id="335" r:id="rId16"/>
    <p:sldId id="336" r:id="rId17"/>
    <p:sldId id="337" r:id="rId18"/>
    <p:sldId id="338" r:id="rId19"/>
    <p:sldId id="339" r:id="rId20"/>
    <p:sldId id="340" r:id="rId21"/>
    <p:sldId id="341" r:id="rId22"/>
    <p:sldId id="342" r:id="rId23"/>
    <p:sldId id="355" r:id="rId24"/>
    <p:sldId id="332" r:id="rId25"/>
    <p:sldId id="371" r:id="rId26"/>
    <p:sldId id="295" r:id="rId27"/>
    <p:sldId id="372" r:id="rId28"/>
    <p:sldId id="373" r:id="rId29"/>
    <p:sldId id="374" r:id="rId30"/>
    <p:sldId id="523" r:id="rId31"/>
    <p:sldId id="524" r:id="rId32"/>
    <p:sldId id="301" r:id="rId33"/>
    <p:sldId id="302" r:id="rId34"/>
    <p:sldId id="303" r:id="rId35"/>
    <p:sldId id="462" r:id="rId36"/>
    <p:sldId id="463" r:id="rId37"/>
    <p:sldId id="464" r:id="rId38"/>
    <p:sldId id="465" r:id="rId39"/>
    <p:sldId id="466" r:id="rId40"/>
    <p:sldId id="360" r:id="rId41"/>
    <p:sldId id="361" r:id="rId42"/>
    <p:sldId id="467" r:id="rId43"/>
    <p:sldId id="468" r:id="rId44"/>
    <p:sldId id="469" r:id="rId45"/>
    <p:sldId id="470" r:id="rId46"/>
    <p:sldId id="471" r:id="rId47"/>
    <p:sldId id="365" r:id="rId48"/>
    <p:sldId id="431" r:id="rId49"/>
    <p:sldId id="366" r:id="rId50"/>
    <p:sldId id="432" r:id="rId51"/>
    <p:sldId id="525" r:id="rId52"/>
    <p:sldId id="526" r:id="rId53"/>
    <p:sldId id="307" r:id="rId54"/>
    <p:sldId id="308" r:id="rId55"/>
    <p:sldId id="377" r:id="rId56"/>
    <p:sldId id="480" r:id="rId57"/>
    <p:sldId id="474" r:id="rId58"/>
    <p:sldId id="476" r:id="rId59"/>
    <p:sldId id="477" r:id="rId60"/>
    <p:sldId id="478" r:id="rId61"/>
    <p:sldId id="479" r:id="rId62"/>
    <p:sldId id="314" r:id="rId63"/>
    <p:sldId id="315" r:id="rId64"/>
    <p:sldId id="326" r:id="rId65"/>
    <p:sldId id="430" r:id="rId66"/>
  </p:sldIdLst>
  <p:sldSz cx="12192000" cy="6858000"/>
  <p:notesSz cx="6858000" cy="9144000"/>
  <p:embeddedFontLst>
    <p:embeddedFont>
      <p:font typeface="方正公文黑体" panose="02000500000000000000" charset="-122"/>
      <p:regular r:id="rId70"/>
    </p:embeddedFont>
    <p:embeddedFont>
      <p:font typeface="方正黑体简体" panose="03000509000000000000" charset="-122"/>
      <p:regular r:id="rId71"/>
    </p:embeddedFont>
    <p:embeddedFont>
      <p:font typeface="微软雅黑" panose="020B0503020204020204" pitchFamily="34" charset="-122"/>
      <p:regular r:id="rId72"/>
    </p:embeddedFont>
    <p:embeddedFont>
      <p:font typeface="Calibri" panose="020F0502020204030204" pitchFamily="34" charset="0"/>
      <p:regular r:id="rId73"/>
      <p:bold r:id="rId74"/>
      <p:italic r:id="rId75"/>
      <p:boldItalic r:id="rId76"/>
    </p:embeddedFont>
    <p:embeddedFont>
      <p:font typeface="Impact" panose="020B0806030902050204" pitchFamily="34" charset="0"/>
      <p:regular r:id="rId77"/>
    </p:embeddedFont>
    <p:embeddedFont>
      <p:font typeface="黑体" panose="02010609060101010101" charset="-122"/>
      <p:regular r:id="rId78"/>
    </p:embeddedFont>
    <p:embeddedFont>
      <p:font typeface="等线" panose="02010600030101010101" charset="-122"/>
      <p:regular r:id="rId79"/>
    </p:embeddedFont>
  </p:embeddedFontLst>
  <p:custDataLst>
    <p:tags r:id="rId8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2" userDrawn="1">
          <p15:clr>
            <a:srgbClr val="A4A3A4"/>
          </p15:clr>
        </p15:guide>
        <p15:guide id="2" orient="horz" pos="4208" userDrawn="1">
          <p15:clr>
            <a:srgbClr val="A4A3A4"/>
          </p15:clr>
        </p15:guide>
        <p15:guide id="3" pos="186" userDrawn="1">
          <p15:clr>
            <a:srgbClr val="A4A3A4"/>
          </p15:clr>
        </p15:guide>
        <p15:guide id="4" pos="7353"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AAD"/>
    <a:srgbClr val="FDF3D0"/>
    <a:srgbClr val="FCEEBD"/>
    <a:srgbClr val="F7D663"/>
    <a:srgbClr val="FED799"/>
    <a:srgbClr val="FDC367"/>
    <a:srgbClr val="1D91A3"/>
    <a:srgbClr val="FFFFFF"/>
    <a:srgbClr val="B28600"/>
    <a:srgbClr val="2098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67" d="100"/>
          <a:sy n="67" d="100"/>
        </p:scale>
        <p:origin x="516" y="44"/>
      </p:cViewPr>
      <p:guideLst>
        <p:guide orient="horz" pos="192"/>
        <p:guide orient="horz" pos="4208"/>
        <p:guide pos="186"/>
        <p:guide pos="7353"/>
        <p:guide orient="horz" pos="393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0" Type="http://schemas.openxmlformats.org/officeDocument/2006/relationships/tags" Target="tags/tag102.xml"/><Relationship Id="rId8" Type="http://schemas.openxmlformats.org/officeDocument/2006/relationships/slide" Target="slides/slide5.xml"/><Relationship Id="rId79" Type="http://schemas.openxmlformats.org/officeDocument/2006/relationships/font" Target="fonts/font10.fntdata"/><Relationship Id="rId78" Type="http://schemas.openxmlformats.org/officeDocument/2006/relationships/font" Target="fonts/font9.fntdata"/><Relationship Id="rId77" Type="http://schemas.openxmlformats.org/officeDocument/2006/relationships/font" Target="fonts/font8.fntdata"/><Relationship Id="rId76" Type="http://schemas.openxmlformats.org/officeDocument/2006/relationships/font" Target="fonts/font7.fntdata"/><Relationship Id="rId75" Type="http://schemas.openxmlformats.org/officeDocument/2006/relationships/font" Target="fonts/font6.fntdata"/><Relationship Id="rId74" Type="http://schemas.openxmlformats.org/officeDocument/2006/relationships/font" Target="fonts/font5.fntdata"/><Relationship Id="rId73" Type="http://schemas.openxmlformats.org/officeDocument/2006/relationships/font" Target="fonts/font4.fntdata"/><Relationship Id="rId72" Type="http://schemas.openxmlformats.org/officeDocument/2006/relationships/font" Target="fonts/font3.fntdata"/><Relationship Id="rId71" Type="http://schemas.openxmlformats.org/officeDocument/2006/relationships/font" Target="fonts/font2.fntdata"/><Relationship Id="rId70" Type="http://schemas.openxmlformats.org/officeDocument/2006/relationships/font" Target="fonts/font1.fntdata"/><Relationship Id="rId7" Type="http://schemas.openxmlformats.org/officeDocument/2006/relationships/slide" Target="slides/slide4.xml"/><Relationship Id="rId69" Type="http://schemas.openxmlformats.org/officeDocument/2006/relationships/tableStyles" Target="tableStyles.xml"/><Relationship Id="rId68" Type="http://schemas.openxmlformats.org/officeDocument/2006/relationships/viewProps" Target="viewProps.xml"/><Relationship Id="rId67" Type="http://schemas.openxmlformats.org/officeDocument/2006/relationships/presProps" Target="presProps.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1.png"/><Relationship Id="rId4" Type="http://schemas.openxmlformats.org/officeDocument/2006/relationships/tags" Target="../tags/tag4.xml"/><Relationship Id="rId3" Type="http://schemas.openxmlformats.org/officeDocument/2006/relationships/slide" Target="../slides/slide3.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6.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424680"/>
            <a:ext cx="12180570" cy="2423795"/>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 name="直接连接符 5"/>
          <p:cNvCxnSpPr/>
          <p:nvPr userDrawn="1"/>
        </p:nvCxnSpPr>
        <p:spPr>
          <a:xfrm flipH="1">
            <a:off x="0" y="62928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pic>
        <p:nvPicPr>
          <p:cNvPr id="3" name="图片 2"/>
          <p:cNvPicPr>
            <a:picLocks noChangeAspect="1"/>
          </p:cNvPicPr>
          <p:nvPr userDrawn="1">
            <p:custDataLst>
              <p:tags r:id="rId4"/>
            </p:custDataLst>
          </p:nvPr>
        </p:nvPicPr>
        <p:blipFill>
          <a:blip r:embed="rId5"/>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397375"/>
            <a:ext cx="12180570" cy="2451100"/>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65214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pic>
        <p:nvPicPr>
          <p:cNvPr id="3" name="图片 2"/>
          <p:cNvPicPr>
            <a:picLocks noChangeAspect="1"/>
          </p:cNvPicPr>
          <p:nvPr userDrawn="1">
            <p:custDataLst>
              <p:tags r:id="rId3"/>
            </p:custDataLst>
          </p:nvPr>
        </p:nvPicPr>
        <p:blipFill>
          <a:blip r:embed="rId4"/>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image" Target="../media/image5.jpeg"/><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2.png"/><Relationship Id="rId11" Type="http://schemas.openxmlformats.org/officeDocument/2006/relationships/notesSlide" Target="../notesSlides/notesSlide1.xml"/><Relationship Id="rId10"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4.png"/><Relationship Id="rId6" Type="http://schemas.openxmlformats.org/officeDocument/2006/relationships/image" Target="../media/image6.jpeg"/><Relationship Id="rId5" Type="http://schemas.openxmlformats.org/officeDocument/2006/relationships/image" Target="../media/image3.jpeg"/><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2.png"/><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slide" Target="slide22.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5.xml"/><Relationship Id="rId2" Type="http://schemas.openxmlformats.org/officeDocument/2006/relationships/tags" Target="../tags/tag54.xml"/><Relationship Id="rId1"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slide" Target="slide24.xml"/></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5.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slide" Target="slide26.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5.xml"/><Relationship Id="rId2" Type="http://schemas.openxmlformats.org/officeDocument/2006/relationships/tags" Target="../tags/tag59.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slide" Target="slide28.xml"/></Relationships>
</file>

<file path=ppt/slides/_rels/slide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slide" Target="slide4.xml"/><Relationship Id="rId6" Type="http://schemas.openxmlformats.org/officeDocument/2006/relationships/image" Target="../media/image7.jpeg"/><Relationship Id="rId5" Type="http://schemas.openxmlformats.org/officeDocument/2006/relationships/image" Target="../media/image3.jpeg"/><Relationship Id="rId4" Type="http://schemas.openxmlformats.org/officeDocument/2006/relationships/tags" Target="../tags/tag17.xml"/><Relationship Id="rId30" Type="http://schemas.openxmlformats.org/officeDocument/2006/relationships/notesSlide" Target="../notesSlides/notesSlide2.xml"/><Relationship Id="rId3" Type="http://schemas.openxmlformats.org/officeDocument/2006/relationships/tags" Target="../tags/tag16.xml"/><Relationship Id="rId29" Type="http://schemas.openxmlformats.org/officeDocument/2006/relationships/slideLayout" Target="../slideLayouts/slideLayout1.xml"/><Relationship Id="rId28" Type="http://schemas.openxmlformats.org/officeDocument/2006/relationships/image" Target="../media/image8.jpeg"/><Relationship Id="rId27" Type="http://schemas.openxmlformats.org/officeDocument/2006/relationships/tags" Target="../tags/tag31.xml"/><Relationship Id="rId26" Type="http://schemas.openxmlformats.org/officeDocument/2006/relationships/tags" Target="../tags/tag30.xml"/><Relationship Id="rId25" Type="http://schemas.openxmlformats.org/officeDocument/2006/relationships/slide" Target="slide60.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slide" Target="slide54.xml"/><Relationship Id="rId21" Type="http://schemas.openxmlformats.org/officeDocument/2006/relationships/tags" Target="../tags/tag27.xml"/><Relationship Id="rId20" Type="http://schemas.openxmlformats.org/officeDocument/2006/relationships/tags" Target="../tags/tag26.xml"/><Relationship Id="rId2" Type="http://schemas.openxmlformats.org/officeDocument/2006/relationships/image" Target="../media/image2.png"/><Relationship Id="rId19" Type="http://schemas.openxmlformats.org/officeDocument/2006/relationships/slide" Target="slide51.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slide" Target="slide30.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slide" Target="slide21.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slide" Target="slide10.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60.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6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63.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6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66.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67.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69.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70.xml"/></Relationships>
</file>

<file path=ppt/slides/_rels/slide45.xml.rels><?xml version="1.0" encoding="UTF-8" standalone="yes"?>
<Relationships xmlns="http://schemas.openxmlformats.org/package/2006/relationships"><Relationship Id="rId7" Type="http://schemas.openxmlformats.org/officeDocument/2006/relationships/notesSlide" Target="../notesSlides/notesSlide44.xml"/><Relationship Id="rId6" Type="http://schemas.openxmlformats.org/officeDocument/2006/relationships/slideLayout" Target="../slideLayouts/slideLayout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slide" Target="slide46.xml"/><Relationship Id="rId2" Type="http://schemas.openxmlformats.org/officeDocument/2006/relationships/tags" Target="../tags/tag72.xml"/><Relationship Id="rId1" Type="http://schemas.openxmlformats.org/officeDocument/2006/relationships/tags" Target="../tags/tag71.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6.xml"/><Relationship Id="rId1" Type="http://schemas.openxmlformats.org/officeDocument/2006/relationships/slide" Target="slide45.xml"/></Relationships>
</file>

<file path=ppt/slides/_rels/slide47.xml.rels><?xml version="1.0" encoding="UTF-8" standalone="yes"?>
<Relationships xmlns="http://schemas.openxmlformats.org/package/2006/relationships"><Relationship Id="rId6" Type="http://schemas.openxmlformats.org/officeDocument/2006/relationships/notesSlide" Target="../notesSlides/notesSlide46.xml"/><Relationship Id="rId5" Type="http://schemas.openxmlformats.org/officeDocument/2006/relationships/slideLayout" Target="../slideLayouts/slideLayout5.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 Target="slide4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6.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7" Type="http://schemas.openxmlformats.org/officeDocument/2006/relationships/notesSlide" Target="../notesSlides/notesSlide48.xml"/><Relationship Id="rId6" Type="http://schemas.openxmlformats.org/officeDocument/2006/relationships/slideLayout" Target="../slideLayouts/slideLayout5.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 Target="slide50.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6.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2.xml.rels><?xml version="1.0" encoding="UTF-8" standalone="yes"?>
<Relationships xmlns="http://schemas.openxmlformats.org/package/2006/relationships"><Relationship Id="rId6" Type="http://schemas.openxmlformats.org/officeDocument/2006/relationships/notesSlide" Target="../notesSlides/notesSlide51.xml"/><Relationship Id="rId5" Type="http://schemas.openxmlformats.org/officeDocument/2006/relationships/slideLayout" Target="../slideLayouts/slideLayout4.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slide" Target="slide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6.xml"/><Relationship Id="rId1" Type="http://schemas.openxmlformats.org/officeDocument/2006/relationships/slide" Target="slide52.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5.xml.rels><?xml version="1.0" encoding="UTF-8" standalone="yes"?>
<Relationships xmlns="http://schemas.openxmlformats.org/package/2006/relationships"><Relationship Id="rId7" Type="http://schemas.openxmlformats.org/officeDocument/2006/relationships/notesSlide" Target="../notesSlides/notesSlide54.xml"/><Relationship Id="rId6" Type="http://schemas.openxmlformats.org/officeDocument/2006/relationships/slideLayout" Target="../slideLayouts/slideLayout2.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3.xml"/><Relationship Id="rId2" Type="http://schemas.openxmlformats.org/officeDocument/2006/relationships/tags" Target="../tags/tag91.xml"/><Relationship Id="rId1" Type="http://schemas.openxmlformats.org/officeDocument/2006/relationships/tags" Target="../tags/tag90.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9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tags" Target="../tags/tag93.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tags" Target="../tags/tag9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60.xml.rels><?xml version="1.0" encoding="UTF-8" standalone="yes"?>
<Relationships xmlns="http://schemas.openxmlformats.org/package/2006/relationships"><Relationship Id="rId7" Type="http://schemas.openxmlformats.org/officeDocument/2006/relationships/notesSlide" Target="../notesSlides/notesSlide59.xml"/><Relationship Id="rId6"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image" Target="../media/image2.png"/><Relationship Id="rId1" Type="http://schemas.openxmlformats.org/officeDocument/2006/relationships/tags" Target="../tags/tag95.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slide" Target="slide6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6.xml"/><Relationship Id="rId1" Type="http://schemas.openxmlformats.org/officeDocument/2006/relationships/slide" Target="slide61.xml"/></Relationships>
</file>

<file path=ppt/slides/_rels/slide63.xml.rels><?xml version="1.0" encoding="UTF-8" standalone="yes"?>
<Relationships xmlns="http://schemas.openxmlformats.org/package/2006/relationships"><Relationship Id="rId9" Type="http://schemas.openxmlformats.org/officeDocument/2006/relationships/notesSlide" Target="../notesSlides/notesSlide62.xml"/><Relationship Id="rId8" Type="http://schemas.openxmlformats.org/officeDocument/2006/relationships/slideLayout" Target="../slideLayouts/slideLayout1.xml"/><Relationship Id="rId7" Type="http://schemas.openxmlformats.org/officeDocument/2006/relationships/tags" Target="../tags/tag10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image" Target="../media/image2.png"/><Relationship Id="rId1" Type="http://schemas.openxmlformats.org/officeDocument/2006/relationships/tags" Target="../tags/tag98.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8" name="图片 7"/>
          <p:cNvPicPr>
            <a:picLocks noChangeAspect="1"/>
          </p:cNvPicPr>
          <p:nvPr/>
        </p:nvPicPr>
        <p:blipFill>
          <a:blip r:embed="rId6">
            <a:clrChange>
              <a:clrFrom>
                <a:srgbClr val="F4CA54">
                  <a:alpha val="100000"/>
                </a:srgbClr>
              </a:clrFrom>
              <a:clrTo>
                <a:srgbClr val="F4CA54">
                  <a:alpha val="100000"/>
                  <a:alpha val="0"/>
                </a:srgbClr>
              </a:clrTo>
            </a:clrChange>
          </a:blip>
          <a:stretch>
            <a:fillRect/>
          </a:stretch>
        </p:blipFill>
        <p:spPr>
          <a:xfrm>
            <a:off x="7815580" y="3881755"/>
            <a:ext cx="4426585" cy="2785110"/>
          </a:xfrm>
          <a:prstGeom prst="rect">
            <a:avLst/>
          </a:prstGeom>
        </p:spPr>
      </p:pic>
      <p:pic>
        <p:nvPicPr>
          <p:cNvPr id="104" name="图片 103"/>
          <p:cNvPicPr/>
          <p:nvPr/>
        </p:nvPicPr>
        <p:blipFill>
          <a:blip r:embed="rId7">
            <a:clrChange>
              <a:clrFrom>
                <a:srgbClr val="FFFFFF">
                  <a:alpha val="100000"/>
                </a:srgbClr>
              </a:clrFrom>
              <a:clrTo>
                <a:srgbClr val="FFFFFF">
                  <a:alpha val="100000"/>
                  <a:alpha val="0"/>
                </a:srgbClr>
              </a:clrTo>
            </a:clrChange>
          </a:blip>
          <a:stretch>
            <a:fillRect/>
          </a:stretch>
        </p:blipFill>
        <p:spPr>
          <a:xfrm>
            <a:off x="-316230" y="2131695"/>
            <a:ext cx="3199765" cy="3026410"/>
          </a:xfrm>
          <a:prstGeom prst="rect">
            <a:avLst/>
          </a:prstGeom>
          <a:noFill/>
          <a:ln w="9525">
            <a:noFill/>
          </a:ln>
        </p:spPr>
      </p:pic>
      <p:sp>
        <p:nvSpPr>
          <p:cNvPr id="45" name="文本框 44"/>
          <p:cNvSpPr txBox="1"/>
          <p:nvPr/>
        </p:nvSpPr>
        <p:spPr>
          <a:xfrm>
            <a:off x="4213860" y="4831715"/>
            <a:ext cx="3340100" cy="429895"/>
          </a:xfrm>
          <a:prstGeom prst="rect">
            <a:avLst/>
          </a:prstGeom>
          <a:noFill/>
        </p:spPr>
        <p:txBody>
          <a:bodyPr wrap="square" rtlCol="0">
            <a:spAutoFit/>
          </a:bodyPr>
          <a:p>
            <a:pPr indent="0" fontAlgn="auto">
              <a:lnSpc>
                <a:spcPct val="110000"/>
              </a:lnSpc>
            </a:pPr>
            <a:r>
              <a:rPr lang="zh-CN" altLang="en-US" sz="2000" b="1">
                <a:latin typeface="微软雅黑" panose="020B0503020204020204" pitchFamily="34" charset="-122"/>
                <a:ea typeface="微软雅黑" panose="020B0503020204020204" pitchFamily="34" charset="-122"/>
              </a:rPr>
              <a:t>主 编 温丽璇 潘思奇 古汉金</a:t>
            </a:r>
            <a:endParaRPr lang="zh-CN" altLang="en-US" sz="2000" b="1">
              <a:latin typeface="微软雅黑" panose="020B0503020204020204" pitchFamily="34" charset="-122"/>
              <a:ea typeface="微软雅黑" panose="020B0503020204020204" pitchFamily="34" charset="-122"/>
            </a:endParaRPr>
          </a:p>
        </p:txBody>
      </p:sp>
      <p:sp>
        <p:nvSpPr>
          <p:cNvPr id="14" name="PA_矩形 259"/>
          <p:cNvSpPr>
            <a:spLocks noChangeArrowheads="1"/>
          </p:cNvSpPr>
          <p:nvPr>
            <p:custDataLst>
              <p:tags r:id="rId8"/>
            </p:custDataLst>
          </p:nvPr>
        </p:nvSpPr>
        <p:spPr bwMode="auto">
          <a:xfrm>
            <a:off x="2801620" y="2793365"/>
            <a:ext cx="6704965" cy="81216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基础模块1·单元测试卷</a:t>
            </a:r>
            <a:endPar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endParaRPr>
          </a:p>
        </p:txBody>
      </p:sp>
      <p:sp>
        <p:nvSpPr>
          <p:cNvPr id="12" name="PA_矩形 259"/>
          <p:cNvSpPr>
            <a:spLocks noChangeArrowheads="1"/>
          </p:cNvSpPr>
          <p:nvPr>
            <p:custDataLst>
              <p:tags r:id="rId9"/>
            </p:custDataLst>
          </p:nvPr>
        </p:nvSpPr>
        <p:spPr bwMode="auto">
          <a:xfrm>
            <a:off x="4403725" y="1630045"/>
            <a:ext cx="3500120" cy="110744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rPr>
              <a:t>中职英语</a:t>
            </a:r>
            <a:endPar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barn(inVertical)">
                                      <p:cBhvr>
                                        <p:cTn id="17" dur="500"/>
                                        <p:tgtEl>
                                          <p:spTgt spid="45"/>
                                        </p:tgtEl>
                                      </p:cBhvr>
                                    </p:animEffect>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barn(inVertical)">
                                      <p:cBhvr>
                                        <p:cTn id="21" dur="500"/>
                                        <p:tgtEl>
                                          <p:spTgt spid="104"/>
                                        </p:tgtEl>
                                      </p:cBhvr>
                                    </p:animEffect>
                                  </p:childTnLst>
                                </p:cTn>
                              </p:par>
                              <p:par>
                                <p:cTn id="22" presetID="16" presetClass="entr" presetSubtype="21"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4395470" y="2088515"/>
            <a:ext cx="3175000" cy="1088390"/>
          </a:xfrm>
          <a:prstGeom prst="rect">
            <a:avLst/>
          </a:prstGeom>
          <a:noFill/>
        </p:spPr>
        <p:txBody>
          <a:bodyPr wrap="square" rtlCol="0" anchor="ctr">
            <a:spAutoFit/>
          </a:bodyPr>
          <a:p>
            <a:pPr algn="dist">
              <a:lnSpc>
                <a:spcPct val="120000"/>
              </a:lnSpc>
            </a:pPr>
            <a:r>
              <a:rPr sz="5400" b="1" spc="300" dirty="0">
                <a:latin typeface="+mj-ea"/>
                <a:ea typeface="+mj-ea"/>
              </a:rPr>
              <a:t>Ⅱ. 词汇</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Ⅱ. 词汇（10小题，共20分）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753746" y="1302215"/>
            <a:ext cx="10990580" cy="570865"/>
          </a:xfrm>
          <a:prstGeom prst="rect">
            <a:avLst/>
          </a:prstGeom>
          <a:noFill/>
        </p:spPr>
        <p:txBody>
          <a:bodyPr wrap="square" rtlCol="0" anchor="t">
            <a:spAutoFit/>
          </a:bodyPr>
          <a:lstStyle/>
          <a:p>
            <a:pPr indent="0" algn="just" fontAlgn="auto">
              <a:lnSpc>
                <a:spcPct val="12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65" name="文本框 64"/>
          <p:cNvSpPr txBox="1"/>
          <p:nvPr>
            <p:custDataLst>
              <p:tags r:id="rId1"/>
            </p:custDataLst>
          </p:nvPr>
        </p:nvSpPr>
        <p:spPr>
          <a:xfrm>
            <a:off x="1152525" y="2427730"/>
            <a:ext cx="11039475" cy="1420495"/>
          </a:xfrm>
          <a:prstGeom prst="rect">
            <a:avLst/>
          </a:prstGeom>
          <a:noFill/>
        </p:spPr>
        <p:txBody>
          <a:bodyPr wrap="square" rtlCol="0" anchor="t">
            <a:spAutoFit/>
          </a:bodyPr>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The city is famous for its excellent </a:t>
            </a:r>
            <a:r>
              <a:rPr lang="en-US" altLang="zh-CN" sz="2400" u="sng" dirty="0">
                <a:latin typeface="Times New Roman" panose="02020603050405020304" charset="0"/>
                <a:ea typeface="宋体" panose="02010600030101010101" pitchFamily="2" charset="-122"/>
                <a:cs typeface="Times New Roman" panose="02020603050405020304" charset="0"/>
              </a:rPr>
              <a:t>cuisine</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美食	 B. 风景	 C. 财富	 D. 特产</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045210" y="253187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1345565" y="47415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【解析】本题考查名词cuisine（美食）。结合句意“这座城市以其丰盛可口的美食而闻名”，A项符合句意。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565" y="1537970"/>
            <a:ext cx="973772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My home is </a:t>
            </a:r>
            <a:r>
              <a:rPr lang="en-US" altLang="zh-CN" sz="2400" u="sng" dirty="0">
                <a:latin typeface="Times New Roman" panose="02020603050405020304" charset="0"/>
                <a:ea typeface="宋体" panose="02010600030101010101" pitchFamily="2" charset="-122"/>
                <a:cs typeface="Times New Roman" panose="02020603050405020304" charset="0"/>
              </a:rPr>
              <a:t>cozy</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满屋狼藉的	 B. 心旷神怡的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温暖舒适的	 D. 干净整洁的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61110" y="16130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【解析】本题考查形容词cozy（温暖舒适的）。结合句意“我的家是温暖舒适的”，C项符合句意。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1255" y="972738"/>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We went out to a </a:t>
            </a:r>
            <a:r>
              <a:rPr lang="en-US" altLang="zh-CN" sz="2400" u="sng" dirty="0">
                <a:latin typeface="Times New Roman" panose="02020603050405020304" charset="0"/>
                <a:ea typeface="宋体" panose="02010600030101010101" pitchFamily="2" charset="-122"/>
                <a:cs typeface="Times New Roman" panose="02020603050405020304" charset="0"/>
              </a:rPr>
              <a:t>restaurant</a:t>
            </a:r>
            <a:r>
              <a:rPr lang="en-US" altLang="zh-CN" sz="2400" dirty="0">
                <a:latin typeface="Times New Roman" panose="02020603050405020304" charset="0"/>
                <a:ea typeface="宋体" panose="02010600030101010101" pitchFamily="2" charset="-122"/>
                <a:cs typeface="Times New Roman" panose="02020603050405020304" charset="0"/>
              </a:rPr>
              <a:t> to celebrate.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礼堂	 B. 宾馆	 C. 餐馆	 D. 休息室</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20445" y="106625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【解析】本题考查名词restaurant（餐馆，饭店）。结合句意“我们到一家饭店里庆祝了一番”，C项符合句意。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800" y="105360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A bad home </a:t>
            </a:r>
            <a:r>
              <a:rPr lang="en-US" altLang="zh-CN" sz="2400" u="sng" dirty="0">
                <a:latin typeface="Times New Roman" panose="02020603050405020304" charset="0"/>
                <a:ea typeface="宋体" panose="02010600030101010101" pitchFamily="2" charset="-122"/>
                <a:cs typeface="Times New Roman" panose="02020603050405020304" charset="0"/>
              </a:rPr>
              <a:t>environment</a:t>
            </a:r>
            <a:r>
              <a:rPr lang="en-US" altLang="zh-CN" sz="2400" dirty="0">
                <a:latin typeface="Times New Roman" panose="02020603050405020304" charset="0"/>
                <a:ea typeface="宋体" panose="02010600030101010101" pitchFamily="2" charset="-122"/>
                <a:cs typeface="Times New Roman" panose="02020603050405020304" charset="0"/>
              </a:rPr>
              <a:t> can affect a child’s healthy growth.</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气氛	 B. 条件	 C. 关系	 D. 环境</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5395" y="1153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25539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【解析】本题考查名词environment（环境）。结合句意“不良的家庭环境会影响儿童的健康成长”，D项符合句意。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722230" y="133490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I </a:t>
            </a:r>
            <a:r>
              <a:rPr lang="en-US" altLang="zh-CN" sz="2400" u="sng" dirty="0">
                <a:latin typeface="Times New Roman" panose="02020603050405020304" charset="0"/>
                <a:ea typeface="宋体" panose="02010600030101010101" pitchFamily="2" charset="-122"/>
                <a:cs typeface="Times New Roman" panose="02020603050405020304" charset="0"/>
              </a:rPr>
              <a:t>recommend</a:t>
            </a:r>
            <a:r>
              <a:rPr lang="en-US" altLang="zh-CN" sz="2400" dirty="0">
                <a:latin typeface="Times New Roman" panose="02020603050405020304" charset="0"/>
                <a:ea typeface="宋体" panose="02010600030101010101" pitchFamily="2" charset="-122"/>
                <a:cs typeface="Times New Roman" panose="02020603050405020304" charset="0"/>
              </a:rPr>
              <a:t> this good book to all my friends.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分享	 B. 推荐	 C. 赠送	 D. 购买</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09600" y="14625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【解析】本题考查动词recommend（推荐）。结合句意“我向我所有的朋友都推荐这本好书”，B项符合句意。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435" y="885190"/>
            <a:ext cx="992505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I’ve finished my homework</a:t>
            </a:r>
            <a:r>
              <a:rPr lang="en-US" altLang="zh-CN" sz="2400" u="sng" dirty="0">
                <a:latin typeface="Times New Roman" panose="02020603050405020304" charset="0"/>
                <a:ea typeface="宋体" panose="02010600030101010101" pitchFamily="2" charset="-122"/>
                <a:cs typeface="Times New Roman" panose="02020603050405020304" charset="0"/>
              </a:rPr>
              <a:t> apart from</a:t>
            </a:r>
            <a:r>
              <a:rPr lang="en-US" altLang="zh-CN" sz="2400" dirty="0">
                <a:latin typeface="Times New Roman" panose="02020603050405020304" charset="0"/>
                <a:ea typeface="宋体" panose="02010600030101010101" pitchFamily="2" charset="-122"/>
                <a:cs typeface="Times New Roman" panose="02020603050405020304" charset="0"/>
              </a:rPr>
              <a:t> the last question.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直到	 B. 部分	 C. 分开	 D. 除了</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【解析】本题考查词组apart from（除了）。结合句意“我做完了作业，除了最后一道题”，D项符合句意。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98880" y="1231900"/>
            <a:ext cx="1048766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 Beijing Roast Duck is a Beijing </a:t>
            </a:r>
            <a:r>
              <a:rPr lang="en-US" altLang="zh-CN" sz="2400" u="sng" dirty="0">
                <a:latin typeface="Times New Roman" panose="02020603050405020304" charset="0"/>
                <a:ea typeface="宋体" panose="02010600030101010101" pitchFamily="2" charset="-122"/>
                <a:cs typeface="Times New Roman" panose="02020603050405020304" charset="0"/>
              </a:rPr>
              <a:t>specialty</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特色菜	 B. 家常菜	 C. 特殊性	 D. 美味佳肴</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43000" y="13221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【解析】本题考查名词specialty（特色菜，特产）。结合句意“北京烤鸭是北京的特色菜”，A项符合句意。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Would you like some </a:t>
            </a:r>
            <a:r>
              <a:rPr lang="en-US" altLang="zh-CN" sz="2400" u="sng" dirty="0">
                <a:latin typeface="Times New Roman" panose="02020603050405020304" charset="0"/>
                <a:ea typeface="宋体" panose="02010600030101010101" pitchFamily="2" charset="-122"/>
                <a:cs typeface="Times New Roman" panose="02020603050405020304" charset="0"/>
              </a:rPr>
              <a:t>mineral water</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纯净水	 B. 矿泉水	 C. 山泉水	 D. 白开水</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【解析】本题考查词组mineral water（矿泉水）。结合句意“想要点矿泉水吗”，B项符合句意。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415" y="850265"/>
            <a:ext cx="1059942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a:t>
            </a:r>
            <a:r>
              <a:rPr lang="en-US" altLang="zh-CN" sz="2400" dirty="0">
                <a:latin typeface="Times New Roman" panose="02020603050405020304" charset="0"/>
                <a:ea typeface="宋体" panose="02010600030101010101" pitchFamily="2" charset="-122"/>
                <a:cs typeface="Times New Roman" panose="02020603050405020304" charset="0"/>
                <a:sym typeface="+mn-ea"/>
              </a:rPr>
              <a:t> 14. This tool can be used in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a variety of</a:t>
            </a:r>
            <a:r>
              <a:rPr lang="en-US" altLang="zh-CN" sz="2400" dirty="0">
                <a:latin typeface="Times New Roman" panose="02020603050405020304" charset="0"/>
                <a:ea typeface="宋体" panose="02010600030101010101" pitchFamily="2" charset="-122"/>
                <a:cs typeface="Times New Roman" panose="02020603050405020304" charset="0"/>
                <a:sym typeface="+mn-ea"/>
              </a:rPr>
              <a:t> ways.</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A. 用途广泛的	 B. 四通八达的	 </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C. 各种各样的	 D. 相同类型的</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【解析】本题考查词组a variety of（各种各样的）。结合句意“这一工具有多种用途”，C项符合句意。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2" name="Title 3"/>
          <p:cNvSpPr txBox="1"/>
          <p:nvPr/>
        </p:nvSpPr>
        <p:spPr>
          <a:xfrm>
            <a:off x="2569210" y="2437130"/>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Unit </a:t>
            </a:r>
            <a:r>
              <a:rPr lang="en-US"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6</a:t>
            </a: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单元测试卷</a:t>
            </a:r>
            <a:endPar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9389745" y="270510"/>
            <a:ext cx="2961005" cy="2698750"/>
          </a:xfrm>
          <a:prstGeom prst="rect">
            <a:avLst/>
          </a:prstGeom>
          <a:noFill/>
          <a:ln w="9525">
            <a:noFill/>
          </a:ln>
        </p:spPr>
      </p:pic>
      <p:pic>
        <p:nvPicPr>
          <p:cNvPr id="8" name="图片 7"/>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442595" y="3602355"/>
            <a:ext cx="4827905" cy="30378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fade">
                                      <p:cBhvr>
                                        <p:cTn id="18" dur="1000"/>
                                        <p:tgtEl>
                                          <p:spTgt spid="104"/>
                                        </p:tgtEl>
                                      </p:cBhvr>
                                    </p:animEffect>
                                    <p:anim calcmode="lin" valueType="num">
                                      <p:cBhvr>
                                        <p:cTn id="19" dur="1000" fill="hold"/>
                                        <p:tgtEl>
                                          <p:spTgt spid="104"/>
                                        </p:tgtEl>
                                        <p:attrNameLst>
                                          <p:attrName>ppt_x</p:attrName>
                                        </p:attrNameLst>
                                      </p:cBhvr>
                                      <p:tavLst>
                                        <p:tav tm="0">
                                          <p:val>
                                            <p:strVal val="#ppt_x"/>
                                          </p:val>
                                        </p:tav>
                                        <p:tav tm="100000">
                                          <p:val>
                                            <p:strVal val="#ppt_x"/>
                                          </p:val>
                                        </p:tav>
                                      </p:tavLst>
                                    </p:anim>
                                    <p:anim calcmode="lin" valueType="num">
                                      <p:cBhvr>
                                        <p:cTn id="20"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Lack of cash is a limiting </a:t>
            </a:r>
            <a:r>
              <a:rPr lang="en-US" altLang="zh-CN" sz="2400" u="sng" dirty="0">
                <a:latin typeface="Times New Roman" panose="02020603050405020304" charset="0"/>
                <a:ea typeface="宋体" panose="02010600030101010101" pitchFamily="2" charset="-122"/>
                <a:cs typeface="Times New Roman" panose="02020603050405020304" charset="0"/>
              </a:rPr>
              <a:t>factor</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因素	 B. 缺点	 C. 事实	 D. 地点</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84275" y="94107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【解析】本题考查名词factor（因素）。结合句意“现金短缺是一个制约因素”，A项符合句意。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Ⅲ. 完形填空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49045" y="3576956"/>
            <a:ext cx="9106535"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house 		B. garden 	C. park 	D. city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strange 		B. different 	C. same 	D. unique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interesting 	B. important 	C. lovely 	D. special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old		B. new	 	C. big 		D. small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deck 		B. swing 	C. chair 	D. desk</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Ⅲ. 完形填空（15小题，共30分）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457835" y="736600"/>
            <a:ext cx="10873105"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2835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My grandma moved to a new townhouse (联栋房屋). Her house is connected to the </a:t>
            </a:r>
            <a:r>
              <a:rPr lang="en-US" altLang="zh-CN" sz="2400" u="sng" dirty="0">
                <a:latin typeface="Times New Roman" panose="02020603050405020304" charset="0"/>
                <a:ea typeface="宋体" panose="02010600030101010101" pitchFamily="2" charset="-122"/>
                <a:cs typeface="Times New Roman" panose="02020603050405020304" charset="0"/>
              </a:rPr>
              <a:t>16 </a:t>
            </a:r>
            <a:r>
              <a:rPr lang="en-US" altLang="zh-CN" sz="2400" dirty="0">
                <a:latin typeface="Times New Roman" panose="02020603050405020304" charset="0"/>
                <a:ea typeface="宋体" panose="02010600030101010101" pitchFamily="2" charset="-122"/>
                <a:cs typeface="Times New Roman" panose="02020603050405020304" charset="0"/>
              </a:rPr>
              <a:t>right beside hers. The townhouses are all brand-new and look the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 My brother and I wanted to make something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as a gift for her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house. We thought we would surprise her by building a wooden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in her little backyard.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333500" y="3651885"/>
            <a:ext cx="629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249045" y="4105275"/>
            <a:ext cx="7277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791075" y="606289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3" name="TextBox 4"/>
          <p:cNvSpPr txBox="1"/>
          <p:nvPr>
            <p:custDataLst>
              <p:tags r:id="rId2"/>
            </p:custDataLst>
          </p:nvPr>
        </p:nvSpPr>
        <p:spPr>
          <a:xfrm>
            <a:off x="1333500" y="4570730"/>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3"/>
            </p:custDataLst>
          </p:nvPr>
        </p:nvSpPr>
        <p:spPr>
          <a:xfrm>
            <a:off x="1333500" y="4993640"/>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4"/>
            </p:custDataLst>
          </p:nvPr>
        </p:nvSpPr>
        <p:spPr>
          <a:xfrm>
            <a:off x="1333500" y="5361305"/>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33425" y="710790"/>
            <a:ext cx="10458450" cy="510794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本题考查词义辨析和逻辑推理。从上文的townhouse（联栋房屋）可以得知，房子是连在一起的，因此奶奶的房子和右边的房子连接在一起。B项是“花园”，C项是“公园”，D项是“城市”，均不符合题意。故本题的正确答案是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【解析】本题考查词义辨析和联系上下文。从下文The houses looked so much alike that we had gotten mixed up 可知，房子长得很像，连作者都认错了奶奶和邻居的房子。A项是“奇怪的”，B项是“不同的”，D项是“独一无二的”，均不符合题意。故本题的正确答案是C。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【解析】本题考查联系上下文。从下文作者对奶奶说We have something special for you可以得知作者和弟弟想送一件特别的礼物给奶奶。故本题的正确答案是D。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【解析】本题考查联系上下文。从上文My grandma moved to a new townhouse可以得知，房子是新房子。故本题的正确答案是B。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【解析】本题考查联系上下文。从下文可以得知，作者和弟弟想打造一个木质平台给奶奶。故本题的正确答案是A。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7510" y="452973"/>
            <a:ext cx="11276329" cy="1420495"/>
          </a:xfrm>
          <a:prstGeom prst="rect">
            <a:avLst/>
          </a:prstGeom>
          <a:noFill/>
        </p:spPr>
        <p:txBody>
          <a:bodyPr wrap="square" rtlCol="0" anchor="t">
            <a:spAutoFit/>
          </a:bodyPr>
          <a:lstStyle/>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One day, when my grandma was away with her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Jenny, we came over with some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wood, nails, a saw and two hammers. We took out our tools and started the construction project in her backyard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497205" y="4038600"/>
            <a:ext cx="9239885"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friend 	B. neighbor	 C. sister 		D. daughter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luckily 	B. hardly 	C. immediately	 D. slowly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5561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497205" y="4038600"/>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564515" y="4560570"/>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76275" y="728345"/>
            <a:ext cx="10496550" cy="193802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【解析】本题考查联系上下文。从下文可以得知，珍妮是奶奶的邻居。故本题的正确答案是B。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本题考查词义辨析和逻辑推理。我们想送一个特别的礼物给奶奶，而奶奶当天刚好出门，因此我们会趁奶奶出门立刻开始工作。A项是“幸运地”，B项是“几乎不”，D项是“慢慢地”，均不符合题意。故本题的正确答案是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91515" y="387985"/>
            <a:ext cx="10808970" cy="2749550"/>
          </a:xfrm>
          <a:prstGeom prst="rect">
            <a:avLst/>
          </a:prstGeom>
          <a:noFill/>
        </p:spPr>
        <p:txBody>
          <a:bodyPr wrap="square" rtlCol="0" anchor="t">
            <a:spAutoFit/>
          </a:bodyPr>
          <a:lstStyle/>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It was a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work. We worked all day and even into the evening. When we finished, we took a deep breath and went home,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 We called her the next morning and said, “Don’t go out into your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 We have something special for you.” Fifteen minutes later when we came over and opened the back door, to our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 our deck was gone! Someone had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it. Just then, Grandma’s neighbor Jenny came out and said, “Hey, look! Someone built a deck in my backyard!”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691515" y="3436938"/>
            <a:ext cx="10735310"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bad 		B. good 		C. hard 		D. easy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sad 		B. disappointed 	C. frightened 		D. satisfied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backyard	 	B. house 		C. bedroom 		D. kitchen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regret 		B. horror 		C. delight 		D. surprise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stole 		B. stoles 		C. stoled 		D. stolen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757555" y="3513455"/>
            <a:ext cx="6432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82985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822960" y="3938905"/>
            <a:ext cx="577850" cy="39243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3"/>
            </p:custDataLst>
          </p:nvPr>
        </p:nvSpPr>
        <p:spPr>
          <a:xfrm>
            <a:off x="822960" y="4373245"/>
            <a:ext cx="502920" cy="39243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4"/>
            </p:custDataLst>
          </p:nvPr>
        </p:nvSpPr>
        <p:spPr>
          <a:xfrm>
            <a:off x="757555" y="4807585"/>
            <a:ext cx="643255" cy="39243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5"/>
            </p:custDataLst>
          </p:nvPr>
        </p:nvSpPr>
        <p:spPr>
          <a:xfrm>
            <a:off x="757555" y="5307965"/>
            <a:ext cx="6432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7" grpId="0"/>
      <p:bldP spid="8"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87680" y="367665"/>
            <a:ext cx="10974705" cy="5107940"/>
          </a:xfrm>
          <a:prstGeom prst="rect">
            <a:avLst/>
          </a:prstGeom>
          <a:noFill/>
        </p:spPr>
        <p:txBody>
          <a:bodyPr wrap="square">
            <a:spAutoFit/>
          </a:bodyPr>
          <a:lstStyle/>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【解析】本题考查词义辨析和逻辑推理。从下文可以得知，作者和弟弟工作了一整天，因此这项工作是艰难的。A项是“坏的”，B项是“好的”，D项是“容易的”，均不符合题意。故本题的正确答案是C。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本题考查词义辨析和逻辑推理。从下文可以得知，作者和弟弟工作了一整天，工作完深呼一口气，然后回家了，而工作完的心情应该是“满意的”。A项是“悲伤的”，B项是“失望的”，C项是“害怕的”，均不符合题意。故本题的正确答案是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【解析】本题主要考查联系上下文。根据上下文可得知，作者和弟弟是在后院里做了一个木质平台准备送给奶奶。故本题的正确答案是A。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本题考查词义辨析和逻辑推理。从上文可以得知，作者和弟弟为奶奶做了一个木质平台，而现在木质平台却不见了，因此他们应该是感到惊讶的。A项是“遗憾”，B项是“恐惧”，C项是“开心”，均不符合题意。故本题的正确答案是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【解析】本题考查动词的时态。根据空格前的had可知，应该用过去完成时，动词用过去分词形式。故本题的正确答案是D。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501764"/>
            <a:ext cx="11276329" cy="1863725"/>
          </a:xfrm>
          <a:prstGeom prst="rect">
            <a:avLst/>
          </a:prstGeom>
          <a:noFill/>
        </p:spPr>
        <p:txBody>
          <a:bodyPr wrap="square" rtlCol="0" anchor="t">
            <a:spAutoFit/>
          </a:bodyPr>
          <a:lstStyle/>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“Oh, no!” we cried. The houses looked so much alike</a:t>
            </a:r>
            <a:r>
              <a:rPr lang="en-US" altLang="zh-CN" sz="2400" u="sng" dirty="0">
                <a:latin typeface="Times New Roman" panose="02020603050405020304" charset="0"/>
                <a:ea typeface="宋体" panose="02010600030101010101" pitchFamily="2" charset="-122"/>
                <a:cs typeface="Times New Roman" panose="02020603050405020304" charset="0"/>
              </a:rPr>
              <a:t> 28</a:t>
            </a:r>
            <a:r>
              <a:rPr lang="en-US" altLang="zh-CN" sz="2400" dirty="0">
                <a:latin typeface="Times New Roman" panose="02020603050405020304" charset="0"/>
                <a:ea typeface="宋体" panose="02010600030101010101" pitchFamily="2" charset="-122"/>
                <a:cs typeface="Times New Roman" panose="02020603050405020304" charset="0"/>
              </a:rPr>
              <a:t> we had gotten mixed up!</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Grandma laughed until she cried. And we all</a:t>
            </a:r>
            <a:r>
              <a:rPr lang="en-US" altLang="zh-CN" sz="2400" u="sng" dirty="0">
                <a:latin typeface="Times New Roman" panose="02020603050405020304" charset="0"/>
                <a:ea typeface="宋体" panose="02010600030101010101" pitchFamily="2" charset="-122"/>
                <a:cs typeface="Times New Roman" panose="02020603050405020304" charset="0"/>
              </a:rPr>
              <a:t> 29</a:t>
            </a:r>
            <a:r>
              <a:rPr lang="en-US" altLang="zh-CN" sz="2400" dirty="0">
                <a:latin typeface="Times New Roman" panose="02020603050405020304" charset="0"/>
                <a:ea typeface="宋体" panose="02010600030101010101" pitchFamily="2" charset="-122"/>
                <a:cs typeface="Times New Roman" panose="02020603050405020304" charset="0"/>
              </a:rPr>
              <a:t> . We left the deck at Jenny’s and build a new one for our grandma. Then we had a deck party. It was a lot of work,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a lot of fun, too.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870585" y="3343910"/>
            <a:ext cx="9641205"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that 		B. which 	C. why 	D. what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confused 		B. laughed 	C. cried 	D. shouted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so			 B. and 	C. but 		D. even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7" name="TextBox 4"/>
          <p:cNvSpPr txBox="1"/>
          <p:nvPr/>
        </p:nvSpPr>
        <p:spPr>
          <a:xfrm>
            <a:off x="1050290" y="3460115"/>
            <a:ext cx="549910" cy="53086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870585" y="3879215"/>
            <a:ext cx="9086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960755" y="4299585"/>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84530" y="1358265"/>
            <a:ext cx="10031730" cy="378460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【解析】本题考查固定搭配。The houses looked so much alike that we had gotten mixed up意为“房子看起来太像了以至于我们搞混了”，so...that...为固定搭配，意为“太……以至于……”。故本题的正确答案是A。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本题考查词义辨析和逻辑推理。从上文可以得知，作者和弟弟搞混了奶奶和邻居的房子，在邻居的后院里建造了木质平台，搞清楚这是一个乌龙后他们都笑了起来。A项是“将……混淆”，C项是“尖叫”，D项是“大声叫喊”，均不符合题意。故本题的正确答案是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【解析】本题考查并列连词。前文的a lot of work意为“很多工作”，后文的a lot of fun意为“很多乐趣”，前后为转折关系，因此用but（但是）连接。故本题的正确答案是C。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5" name="组合 14"/>
          <p:cNvGrpSpPr/>
          <p:nvPr/>
        </p:nvGrpSpPr>
        <p:grpSpPr>
          <a:xfrm>
            <a:off x="2364740" y="852805"/>
            <a:ext cx="8265795" cy="6311900"/>
            <a:chOff x="2856" y="2355"/>
            <a:chExt cx="11600" cy="6892"/>
          </a:xfrm>
        </p:grpSpPr>
        <p:sp>
          <p:nvSpPr>
            <p:cNvPr id="17" name="矩形 16"/>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13" name="文本框 12"/>
          <p:cNvSpPr txBox="1"/>
          <p:nvPr/>
        </p:nvSpPr>
        <p:spPr>
          <a:xfrm>
            <a:off x="4070985" y="93980"/>
            <a:ext cx="5255260" cy="1322070"/>
          </a:xfrm>
          <a:prstGeom prst="rect">
            <a:avLst/>
          </a:prstGeom>
          <a:noFill/>
          <a:effectLst>
            <a:outerShdw blurRad="76200" dir="13500000" sy="23000" kx="1200000" algn="br" rotWithShape="0">
              <a:prstClr val="black">
                <a:alpha val="20000"/>
              </a:prstClr>
            </a:outerShdw>
          </a:effectLst>
        </p:spPr>
        <p:txBody>
          <a:bodyPr wrap="square" rtlCol="0">
            <a:spAutoFit/>
          </a:bodyPr>
          <a:lstStyle/>
          <a:p>
            <a:pPr marR="0" indent="0" algn="dist" defTabSz="914400" fontAlgn="auto">
              <a:lnSpc>
                <a:spcPct val="100000"/>
              </a:lnSpc>
              <a:spcBef>
                <a:spcPts val="0"/>
              </a:spcBef>
              <a:spcAft>
                <a:spcPts val="0"/>
              </a:spcAft>
              <a:buClrTx/>
              <a:buSzTx/>
              <a:buFontTx/>
              <a:buNone/>
              <a:defRPr/>
            </a:pPr>
            <a:r>
              <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rPr>
              <a:t>CONTENTS</a:t>
            </a:r>
            <a:endPar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endParaRPr>
          </a:p>
        </p:txBody>
      </p:sp>
      <p:pic>
        <p:nvPicPr>
          <p:cNvPr id="103" name="图片 102"/>
          <p:cNvPicPr/>
          <p:nvPr/>
        </p:nvPicPr>
        <p:blipFill>
          <a:blip r:embed="rId6">
            <a:clrChange>
              <a:clrFrom>
                <a:srgbClr val="F6F6F6">
                  <a:alpha val="100000"/>
                </a:srgbClr>
              </a:clrFrom>
              <a:clrTo>
                <a:srgbClr val="F6F6F6">
                  <a:alpha val="100000"/>
                  <a:alpha val="0"/>
                </a:srgbClr>
              </a:clrTo>
            </a:clrChange>
          </a:blip>
          <a:stretch>
            <a:fillRect/>
          </a:stretch>
        </p:blipFill>
        <p:spPr>
          <a:xfrm flipH="1">
            <a:off x="10631170" y="772160"/>
            <a:ext cx="647700" cy="1336040"/>
          </a:xfrm>
          <a:prstGeom prst="rect">
            <a:avLst/>
          </a:prstGeom>
          <a:noFill/>
          <a:ln w="9525">
            <a:noFill/>
          </a:ln>
        </p:spPr>
      </p:pic>
      <p:grpSp>
        <p:nvGrpSpPr>
          <p:cNvPr id="45" name="组合 44"/>
          <p:cNvGrpSpPr/>
          <p:nvPr/>
        </p:nvGrpSpPr>
        <p:grpSpPr>
          <a:xfrm>
            <a:off x="5182235" y="2132330"/>
            <a:ext cx="4822190" cy="557530"/>
            <a:chOff x="8147" y="3442"/>
            <a:chExt cx="7594" cy="878"/>
          </a:xfrm>
        </p:grpSpPr>
        <p:sp>
          <p:nvSpPr>
            <p:cNvPr id="16" name="文本框 13"/>
            <p:cNvSpPr txBox="1">
              <a:spLocks noChangeArrowheads="1"/>
            </p:cNvSpPr>
            <p:nvPr/>
          </p:nvSpPr>
          <p:spPr bwMode="auto">
            <a:xfrm>
              <a:off x="9169" y="344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补全对话</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hlinkClick r:id="rId7" action="ppaction://hlinksldjump"/>
              </a:endParaRPr>
            </a:p>
          </p:txBody>
        </p:sp>
        <p:grpSp>
          <p:nvGrpSpPr>
            <p:cNvPr id="23" name="组合 22"/>
            <p:cNvGrpSpPr/>
            <p:nvPr/>
          </p:nvGrpSpPr>
          <p:grpSpPr>
            <a:xfrm>
              <a:off x="8147" y="3442"/>
              <a:ext cx="862" cy="879"/>
              <a:chOff x="7015" y="3282"/>
              <a:chExt cx="1142" cy="1142"/>
            </a:xfrm>
          </p:grpSpPr>
          <p:sp>
            <p:nvSpPr>
              <p:cNvPr id="25" name="Oval 2"/>
              <p:cNvSpPr/>
              <p:nvPr>
                <p:custDataLst>
                  <p:tags r:id="rId8"/>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6" name="Freeform 154"/>
              <p:cNvSpPr>
                <a:spLocks noChangeArrowheads="1"/>
              </p:cNvSpPr>
              <p:nvPr>
                <p:custDataLst>
                  <p:tags r:id="rId9"/>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6" name="组合 45"/>
          <p:cNvGrpSpPr/>
          <p:nvPr/>
        </p:nvGrpSpPr>
        <p:grpSpPr>
          <a:xfrm>
            <a:off x="5182235" y="2701925"/>
            <a:ext cx="4822190" cy="558800"/>
            <a:chOff x="8147" y="4339"/>
            <a:chExt cx="7594" cy="880"/>
          </a:xfrm>
        </p:grpSpPr>
        <p:sp>
          <p:nvSpPr>
            <p:cNvPr id="3" name="文本框 13"/>
            <p:cNvSpPr txBox="1">
              <a:spLocks noChangeArrowheads="1"/>
            </p:cNvSpPr>
            <p:nvPr/>
          </p:nvSpPr>
          <p:spPr bwMode="auto">
            <a:xfrm>
              <a:off x="9169" y="4397"/>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词汇</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4" name="组合 23"/>
            <p:cNvGrpSpPr/>
            <p:nvPr/>
          </p:nvGrpSpPr>
          <p:grpSpPr>
            <a:xfrm>
              <a:off x="8147" y="4339"/>
              <a:ext cx="862" cy="879"/>
              <a:chOff x="7015" y="3282"/>
              <a:chExt cx="1142" cy="1142"/>
            </a:xfrm>
          </p:grpSpPr>
          <p:sp>
            <p:nvSpPr>
              <p:cNvPr id="27" name="Oval 2"/>
              <p:cNvSpPr/>
              <p:nvPr>
                <p:custDataLst>
                  <p:tags r:id="rId11"/>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8" name="Freeform 154"/>
              <p:cNvSpPr>
                <a:spLocks noChangeArrowheads="1"/>
              </p:cNvSpPr>
              <p:nvPr>
                <p:custDataLst>
                  <p:tags r:id="rId12"/>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7" name="组合 46"/>
          <p:cNvGrpSpPr/>
          <p:nvPr/>
        </p:nvGrpSpPr>
        <p:grpSpPr>
          <a:xfrm>
            <a:off x="5182235" y="3272155"/>
            <a:ext cx="4822825" cy="558165"/>
            <a:chOff x="8147" y="5237"/>
            <a:chExt cx="7595" cy="879"/>
          </a:xfrm>
        </p:grpSpPr>
        <p:sp>
          <p:nvSpPr>
            <p:cNvPr id="4" name="文本框 13"/>
            <p:cNvSpPr txBox="1">
              <a:spLocks noChangeArrowheads="1"/>
            </p:cNvSpPr>
            <p:nvPr/>
          </p:nvSpPr>
          <p:spPr bwMode="auto">
            <a:xfrm>
              <a:off x="9169" y="5274"/>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III.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完形填空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9" name="组合 28"/>
            <p:cNvGrpSpPr/>
            <p:nvPr/>
          </p:nvGrpSpPr>
          <p:grpSpPr>
            <a:xfrm>
              <a:off x="8147" y="5237"/>
              <a:ext cx="862" cy="879"/>
              <a:chOff x="7015" y="3282"/>
              <a:chExt cx="1142" cy="1142"/>
            </a:xfrm>
          </p:grpSpPr>
          <p:sp>
            <p:nvSpPr>
              <p:cNvPr id="30" name="Oval 2"/>
              <p:cNvSpPr/>
              <p:nvPr>
                <p:custDataLst>
                  <p:tags r:id="rId14"/>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1" name="Freeform 154"/>
              <p:cNvSpPr>
                <a:spLocks noChangeArrowheads="1"/>
              </p:cNvSpPr>
              <p:nvPr>
                <p:custDataLst>
                  <p:tags r:id="rId15"/>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8" name="组合 47"/>
          <p:cNvGrpSpPr/>
          <p:nvPr/>
        </p:nvGrpSpPr>
        <p:grpSpPr>
          <a:xfrm>
            <a:off x="5182235" y="3843020"/>
            <a:ext cx="4831080" cy="558165"/>
            <a:chOff x="8147" y="6136"/>
            <a:chExt cx="7608" cy="879"/>
          </a:xfrm>
        </p:grpSpPr>
        <p:sp>
          <p:nvSpPr>
            <p:cNvPr id="5" name="文本框 13"/>
            <p:cNvSpPr txBox="1">
              <a:spLocks noChangeArrowheads="1"/>
            </p:cNvSpPr>
            <p:nvPr/>
          </p:nvSpPr>
          <p:spPr bwMode="auto">
            <a:xfrm>
              <a:off x="9182" y="6188"/>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IV.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阅读理解</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2" name="组合 31"/>
            <p:cNvGrpSpPr/>
            <p:nvPr/>
          </p:nvGrpSpPr>
          <p:grpSpPr>
            <a:xfrm>
              <a:off x="8147" y="6136"/>
              <a:ext cx="862" cy="879"/>
              <a:chOff x="7015" y="3282"/>
              <a:chExt cx="1142" cy="1142"/>
            </a:xfrm>
          </p:grpSpPr>
          <p:sp>
            <p:nvSpPr>
              <p:cNvPr id="33" name="Oval 2"/>
              <p:cNvSpPr/>
              <p:nvPr>
                <p:custDataLst>
                  <p:tags r:id="rId17"/>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4" name="Freeform 154"/>
              <p:cNvSpPr>
                <a:spLocks noChangeArrowheads="1"/>
              </p:cNvSpPr>
              <p:nvPr>
                <p:custDataLst>
                  <p:tags r:id="rId18"/>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9" name="组合 48"/>
          <p:cNvGrpSpPr/>
          <p:nvPr/>
        </p:nvGrpSpPr>
        <p:grpSpPr>
          <a:xfrm>
            <a:off x="5182235" y="4466590"/>
            <a:ext cx="4822825" cy="558165"/>
            <a:chOff x="8147" y="7118"/>
            <a:chExt cx="7595" cy="879"/>
          </a:xfrm>
        </p:grpSpPr>
        <p:sp>
          <p:nvSpPr>
            <p:cNvPr id="6" name="文本框 13"/>
            <p:cNvSpPr txBox="1">
              <a:spLocks noChangeArrowheads="1"/>
            </p:cNvSpPr>
            <p:nvPr/>
          </p:nvSpPr>
          <p:spPr bwMode="auto">
            <a:xfrm>
              <a:off x="9169" y="716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语法填空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5" name="组合 34"/>
            <p:cNvGrpSpPr/>
            <p:nvPr/>
          </p:nvGrpSpPr>
          <p:grpSpPr>
            <a:xfrm>
              <a:off x="8147" y="7118"/>
              <a:ext cx="862" cy="879"/>
              <a:chOff x="7015" y="3282"/>
              <a:chExt cx="1142" cy="1142"/>
            </a:xfrm>
          </p:grpSpPr>
          <p:sp>
            <p:nvSpPr>
              <p:cNvPr id="36" name="Oval 2"/>
              <p:cNvSpPr/>
              <p:nvPr>
                <p:custDataLst>
                  <p:tags r:id="rId20"/>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7" name="Freeform 154"/>
              <p:cNvSpPr>
                <a:spLocks noChangeArrowheads="1"/>
              </p:cNvSpPr>
              <p:nvPr>
                <p:custDataLst>
                  <p:tags r:id="rId21"/>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0" name="组合 49"/>
          <p:cNvGrpSpPr/>
          <p:nvPr/>
        </p:nvGrpSpPr>
        <p:grpSpPr>
          <a:xfrm>
            <a:off x="5182235" y="5090160"/>
            <a:ext cx="4822825" cy="558165"/>
            <a:chOff x="8147" y="8100"/>
            <a:chExt cx="7595" cy="879"/>
          </a:xfrm>
        </p:grpSpPr>
        <p:sp>
          <p:nvSpPr>
            <p:cNvPr id="7" name="文本框 13">
              <a:hlinkClick r:id="" action="ppaction://noaction"/>
            </p:cNvPr>
            <p:cNvSpPr txBox="1">
              <a:spLocks noChangeArrowheads="1"/>
            </p:cNvSpPr>
            <p:nvPr/>
          </p:nvSpPr>
          <p:spPr bwMode="auto">
            <a:xfrm>
              <a:off x="9169" y="8136"/>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VI.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完成句子</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8" name="组合 37"/>
            <p:cNvGrpSpPr/>
            <p:nvPr/>
          </p:nvGrpSpPr>
          <p:grpSpPr>
            <a:xfrm>
              <a:off x="8147" y="8100"/>
              <a:ext cx="862" cy="879"/>
              <a:chOff x="7015" y="3282"/>
              <a:chExt cx="1142" cy="1142"/>
            </a:xfrm>
          </p:grpSpPr>
          <p:sp>
            <p:nvSpPr>
              <p:cNvPr id="39" name="Oval 2"/>
              <p:cNvSpPr/>
              <p:nvPr>
                <p:custDataLst>
                  <p:tags r:id="rId23"/>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0" name="Freeform 154"/>
              <p:cNvSpPr>
                <a:spLocks noChangeArrowheads="1"/>
              </p:cNvSpPr>
              <p:nvPr>
                <p:custDataLst>
                  <p:tags r:id="rId24"/>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1" name="组合 50"/>
          <p:cNvGrpSpPr/>
          <p:nvPr/>
        </p:nvGrpSpPr>
        <p:grpSpPr>
          <a:xfrm>
            <a:off x="5182235" y="5661025"/>
            <a:ext cx="4822190" cy="610870"/>
            <a:chOff x="8147" y="8999"/>
            <a:chExt cx="7594" cy="962"/>
          </a:xfrm>
        </p:grpSpPr>
        <p:sp>
          <p:nvSpPr>
            <p:cNvPr id="8" name="文本框 13"/>
            <p:cNvSpPr txBox="1">
              <a:spLocks noChangeArrowheads="1"/>
            </p:cNvSpPr>
            <p:nvPr/>
          </p:nvSpPr>
          <p:spPr bwMode="auto">
            <a:xfrm>
              <a:off x="9169" y="9139"/>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VII.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应用写作</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41" name="组合 40"/>
            <p:cNvGrpSpPr/>
            <p:nvPr/>
          </p:nvGrpSpPr>
          <p:grpSpPr>
            <a:xfrm>
              <a:off x="8147" y="8999"/>
              <a:ext cx="862" cy="879"/>
              <a:chOff x="7015" y="3282"/>
              <a:chExt cx="1142" cy="1142"/>
            </a:xfrm>
          </p:grpSpPr>
          <p:sp>
            <p:nvSpPr>
              <p:cNvPr id="42" name="Oval 2"/>
              <p:cNvSpPr/>
              <p:nvPr>
                <p:custDataLst>
                  <p:tags r:id="rId26"/>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3" name="Freeform 154"/>
              <p:cNvSpPr>
                <a:spLocks noChangeArrowheads="1"/>
              </p:cNvSpPr>
              <p:nvPr>
                <p:custDataLst>
                  <p:tags r:id="rId27"/>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pic>
        <p:nvPicPr>
          <p:cNvPr id="44" name="图片 43"/>
          <p:cNvPicPr/>
          <p:nvPr/>
        </p:nvPicPr>
        <p:blipFill>
          <a:blip r:embed="rId28">
            <a:clrChange>
              <a:clrFrom>
                <a:srgbClr val="F6F6F6">
                  <a:alpha val="100000"/>
                </a:srgbClr>
              </a:clrFrom>
              <a:clrTo>
                <a:srgbClr val="F6F6F6">
                  <a:alpha val="100000"/>
                  <a:alpha val="0"/>
                </a:srgbClr>
              </a:clrTo>
            </a:clrChange>
          </a:blip>
          <a:stretch>
            <a:fillRect/>
          </a:stretch>
        </p:blipFill>
        <p:spPr>
          <a:xfrm>
            <a:off x="229870" y="3540125"/>
            <a:ext cx="4009390" cy="3317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103"/>
                                        </p:tgtEl>
                                        <p:attrNameLst>
                                          <p:attrName>style.visibility</p:attrName>
                                        </p:attrNameLst>
                                      </p:cBhvr>
                                      <p:to>
                                        <p:strVal val="visible"/>
                                      </p:to>
                                    </p:set>
                                    <p:animEffect transition="in" filter="fade">
                                      <p:cBhvr>
                                        <p:cTn id="14" dur="1000"/>
                                        <p:tgtEl>
                                          <p:spTgt spid="103"/>
                                        </p:tgtEl>
                                      </p:cBhvr>
                                    </p:animEffect>
                                    <p:anim calcmode="lin" valueType="num">
                                      <p:cBhvr>
                                        <p:cTn id="15" dur="1000" fill="hold"/>
                                        <p:tgtEl>
                                          <p:spTgt spid="103"/>
                                        </p:tgtEl>
                                        <p:attrNameLst>
                                          <p:attrName>ppt_x</p:attrName>
                                        </p:attrNameLst>
                                      </p:cBhvr>
                                      <p:tavLst>
                                        <p:tav tm="0">
                                          <p:val>
                                            <p:strVal val="#ppt_x"/>
                                          </p:val>
                                        </p:tav>
                                        <p:tav tm="100000">
                                          <p:val>
                                            <p:strVal val="#ppt_x"/>
                                          </p:val>
                                        </p:tav>
                                      </p:tavLst>
                                    </p:anim>
                                    <p:anim calcmode="lin" valueType="num">
                                      <p:cBhvr>
                                        <p:cTn id="16" dur="1000" fill="hold"/>
                                        <p:tgtEl>
                                          <p:spTgt spid="103"/>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1000"/>
                                        <p:tgtEl>
                                          <p:spTgt spid="44"/>
                                        </p:tgtEl>
                                      </p:cBhvr>
                                    </p:animEffect>
                                    <p:anim calcmode="lin" valueType="num">
                                      <p:cBhvr>
                                        <p:cTn id="20" dur="1000" fill="hold"/>
                                        <p:tgtEl>
                                          <p:spTgt spid="44"/>
                                        </p:tgtEl>
                                        <p:attrNameLst>
                                          <p:attrName>ppt_x</p:attrName>
                                        </p:attrNameLst>
                                      </p:cBhvr>
                                      <p:tavLst>
                                        <p:tav tm="0">
                                          <p:val>
                                            <p:strVal val="#ppt_x"/>
                                          </p:val>
                                        </p:tav>
                                        <p:tav tm="100000">
                                          <p:val>
                                            <p:strVal val="#ppt_x"/>
                                          </p:val>
                                        </p:tav>
                                      </p:tavLst>
                                    </p:anim>
                                    <p:anim calcmode="lin" valueType="num">
                                      <p:cBhvr>
                                        <p:cTn id="21" dur="1000" fill="hold"/>
                                        <p:tgtEl>
                                          <p:spTgt spid="4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p:tgtEl>
                                          <p:spTgt spid="45"/>
                                        </p:tgtEl>
                                        <p:attrNameLst>
                                          <p:attrName>ppt_y</p:attrName>
                                        </p:attrNameLst>
                                      </p:cBhvr>
                                      <p:tavLst>
                                        <p:tav tm="0">
                                          <p:val>
                                            <p:strVal val="#ppt_y+#ppt_h*1.125000"/>
                                          </p:val>
                                        </p:tav>
                                        <p:tav tm="100000">
                                          <p:val>
                                            <p:strVal val="#ppt_y"/>
                                          </p:val>
                                        </p:tav>
                                      </p:tavLst>
                                    </p:anim>
                                    <p:animEffect transition="in" filter="wipe(up)">
                                      <p:cBhvr>
                                        <p:cTn id="26" dur="500"/>
                                        <p:tgtEl>
                                          <p:spTgt spid="45"/>
                                        </p:tgtEl>
                                      </p:cBhvr>
                                    </p:animEffect>
                                  </p:childTnLst>
                                </p:cTn>
                              </p:par>
                            </p:childTnLst>
                          </p:cTn>
                        </p:par>
                        <p:par>
                          <p:cTn id="27" fill="hold">
                            <p:stCondLst>
                              <p:cond delay="2000"/>
                            </p:stCondLst>
                            <p:childTnLst>
                              <p:par>
                                <p:cTn id="28" presetID="12" presetClass="entr" presetSubtype="4" fill="hold"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p:tgtEl>
                                          <p:spTgt spid="46"/>
                                        </p:tgtEl>
                                        <p:attrNameLst>
                                          <p:attrName>ppt_y</p:attrName>
                                        </p:attrNameLst>
                                      </p:cBhvr>
                                      <p:tavLst>
                                        <p:tav tm="0">
                                          <p:val>
                                            <p:strVal val="#ppt_y+#ppt_h*1.125000"/>
                                          </p:val>
                                        </p:tav>
                                        <p:tav tm="100000">
                                          <p:val>
                                            <p:strVal val="#ppt_y"/>
                                          </p:val>
                                        </p:tav>
                                      </p:tavLst>
                                    </p:anim>
                                    <p:animEffect transition="in" filter="wipe(up)">
                                      <p:cBhvr>
                                        <p:cTn id="31" dur="500"/>
                                        <p:tgtEl>
                                          <p:spTgt spid="46"/>
                                        </p:tgtEl>
                                      </p:cBhvr>
                                    </p:animEffect>
                                  </p:childTnLst>
                                </p:cTn>
                              </p:par>
                            </p:childTnLst>
                          </p:cTn>
                        </p:par>
                        <p:par>
                          <p:cTn id="32" fill="hold">
                            <p:stCondLst>
                              <p:cond delay="2500"/>
                            </p:stCondLst>
                            <p:childTnLst>
                              <p:par>
                                <p:cTn id="33" presetID="1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p:tgtEl>
                                          <p:spTgt spid="47"/>
                                        </p:tgtEl>
                                        <p:attrNameLst>
                                          <p:attrName>ppt_y</p:attrName>
                                        </p:attrNameLst>
                                      </p:cBhvr>
                                      <p:tavLst>
                                        <p:tav tm="0">
                                          <p:val>
                                            <p:strVal val="#ppt_y+#ppt_h*1.125000"/>
                                          </p:val>
                                        </p:tav>
                                        <p:tav tm="100000">
                                          <p:val>
                                            <p:strVal val="#ppt_y"/>
                                          </p:val>
                                        </p:tav>
                                      </p:tavLst>
                                    </p:anim>
                                    <p:animEffect transition="in" filter="wipe(up)">
                                      <p:cBhvr>
                                        <p:cTn id="36" dur="500"/>
                                        <p:tgtEl>
                                          <p:spTgt spid="47"/>
                                        </p:tgtEl>
                                      </p:cBhvr>
                                    </p:animEffect>
                                  </p:childTnLst>
                                </p:cTn>
                              </p:par>
                            </p:childTnLst>
                          </p:cTn>
                        </p:par>
                        <p:par>
                          <p:cTn id="37" fill="hold">
                            <p:stCondLst>
                              <p:cond delay="3000"/>
                            </p:stCondLst>
                            <p:childTnLst>
                              <p:par>
                                <p:cTn id="38" presetID="12" presetClass="entr" presetSubtype="4"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p:tgtEl>
                                          <p:spTgt spid="48"/>
                                        </p:tgtEl>
                                        <p:attrNameLst>
                                          <p:attrName>ppt_y</p:attrName>
                                        </p:attrNameLst>
                                      </p:cBhvr>
                                      <p:tavLst>
                                        <p:tav tm="0">
                                          <p:val>
                                            <p:strVal val="#ppt_y+#ppt_h*1.125000"/>
                                          </p:val>
                                        </p:tav>
                                        <p:tav tm="100000">
                                          <p:val>
                                            <p:strVal val="#ppt_y"/>
                                          </p:val>
                                        </p:tav>
                                      </p:tavLst>
                                    </p:anim>
                                    <p:animEffect transition="in" filter="wipe(up)">
                                      <p:cBhvr>
                                        <p:cTn id="41" dur="500"/>
                                        <p:tgtEl>
                                          <p:spTgt spid="48"/>
                                        </p:tgtEl>
                                      </p:cBhvr>
                                    </p:animEffect>
                                  </p:childTnLst>
                                </p:cTn>
                              </p:par>
                            </p:childTnLst>
                          </p:cTn>
                        </p:par>
                        <p:par>
                          <p:cTn id="42" fill="hold">
                            <p:stCondLst>
                              <p:cond delay="3500"/>
                            </p:stCondLst>
                            <p:childTnLst>
                              <p:par>
                                <p:cTn id="43" presetID="12" presetClass="entr" presetSubtype="4"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p:tgtEl>
                                          <p:spTgt spid="49"/>
                                        </p:tgtEl>
                                        <p:attrNameLst>
                                          <p:attrName>ppt_y</p:attrName>
                                        </p:attrNameLst>
                                      </p:cBhvr>
                                      <p:tavLst>
                                        <p:tav tm="0">
                                          <p:val>
                                            <p:strVal val="#ppt_y+#ppt_h*1.125000"/>
                                          </p:val>
                                        </p:tav>
                                        <p:tav tm="100000">
                                          <p:val>
                                            <p:strVal val="#ppt_y"/>
                                          </p:val>
                                        </p:tav>
                                      </p:tavLst>
                                    </p:anim>
                                    <p:animEffect transition="in" filter="wipe(up)">
                                      <p:cBhvr>
                                        <p:cTn id="46" dur="500"/>
                                        <p:tgtEl>
                                          <p:spTgt spid="49"/>
                                        </p:tgtEl>
                                      </p:cBhvr>
                                    </p:animEffect>
                                  </p:childTnLst>
                                </p:cTn>
                              </p:par>
                            </p:childTnLst>
                          </p:cTn>
                        </p:par>
                        <p:par>
                          <p:cTn id="47" fill="hold">
                            <p:stCondLst>
                              <p:cond delay="4000"/>
                            </p:stCondLst>
                            <p:childTnLst>
                              <p:par>
                                <p:cTn id="48" presetID="12" presetClass="entr" presetSubtype="4"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500"/>
                                        <p:tgtEl>
                                          <p:spTgt spid="50"/>
                                        </p:tgtEl>
                                        <p:attrNameLst>
                                          <p:attrName>ppt_y</p:attrName>
                                        </p:attrNameLst>
                                      </p:cBhvr>
                                      <p:tavLst>
                                        <p:tav tm="0">
                                          <p:val>
                                            <p:strVal val="#ppt_y+#ppt_h*1.125000"/>
                                          </p:val>
                                        </p:tav>
                                        <p:tav tm="100000">
                                          <p:val>
                                            <p:strVal val="#ppt_y"/>
                                          </p:val>
                                        </p:tav>
                                      </p:tavLst>
                                    </p:anim>
                                    <p:animEffect transition="in" filter="wipe(up)">
                                      <p:cBhvr>
                                        <p:cTn id="51" dur="500"/>
                                        <p:tgtEl>
                                          <p:spTgt spid="50"/>
                                        </p:tgtEl>
                                      </p:cBhvr>
                                    </p:animEffect>
                                  </p:childTnLst>
                                </p:cTn>
                              </p:par>
                            </p:childTnLst>
                          </p:cTn>
                        </p:par>
                        <p:par>
                          <p:cTn id="52" fill="hold">
                            <p:stCondLst>
                              <p:cond delay="4500"/>
                            </p:stCondLst>
                            <p:childTnLst>
                              <p:par>
                                <p:cTn id="53" presetID="12" presetClass="entr" presetSubtype="4"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p:tgtEl>
                                          <p:spTgt spid="51"/>
                                        </p:tgtEl>
                                        <p:attrNameLst>
                                          <p:attrName>ppt_y</p:attrName>
                                        </p:attrNameLst>
                                      </p:cBhvr>
                                      <p:tavLst>
                                        <p:tav tm="0">
                                          <p:val>
                                            <p:strVal val="#ppt_y+#ppt_h*1.125000"/>
                                          </p:val>
                                        </p:tav>
                                        <p:tav tm="100000">
                                          <p:val>
                                            <p:strVal val="#ppt_y"/>
                                          </p:val>
                                        </p:tav>
                                      </p:tavLst>
                                    </p:anim>
                                    <p:animEffect transition="in" filter="wipe(up)">
                                      <p:cBhvr>
                                        <p:cTn id="5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Ⅳ. 阅读理解</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Ⅳ. 阅读理解（15小题，共45分）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2" name="文本框 1"/>
          <p:cNvSpPr txBox="1"/>
          <p:nvPr/>
        </p:nvSpPr>
        <p:spPr>
          <a:xfrm>
            <a:off x="609599" y="2325842"/>
            <a:ext cx="10648949" cy="326644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Do you want to stay away from colds? Then put on a happy face.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Compared to unhappy people, those who are cheerful and relaxed are less likely to suffer from colds, according to a new study. It’s possible that being happy helps the body fight illnesses, say the researchers from New York University.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“It seems that positive feelings can reduce the danger of illness,” said the study’s chief researcher Cohen.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A）阅读下列短文，并做短文后的题目。从四个选项中，选出能回答所提问题或完成所给句子的最佳答案。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336550" y="947420"/>
            <a:ext cx="11519535" cy="4556125"/>
          </a:xfrm>
          <a:prstGeom prst="rect">
            <a:avLst/>
          </a:prstGeom>
          <a:noFill/>
        </p:spPr>
        <p:txBody>
          <a:bodyPr wrap="square" rtlCol="0" anchor="ctr">
            <a:spAutoFit/>
          </a:bodyPr>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In an earlier study, Cohen found that people who were cheerful and lively caught coughs and colds less often. People who showed positive feelings were also less likely to tell their doctors that they felt ill.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In this study, Cohen interviewed 193 adults every day for two weeks. During the interviews, the people were given colds by doctors and had to stay alone in a room for six days.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 results showed that everyone in the study was equally likely to get ill. But for people who said that they felt happy during the research period, their illness is less serious and lasted for a shorter time. Cohen believes that when people experience positive feelings, their body may produce a chemical that helps fight against illness and disease. So if you are worried about your health, look on the bright side more often.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31. Which of the following was part of the study?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People talking about their feelings every 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People being kept alone for sixteen days.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People being given colds by researchers.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People being made to feel unhappy.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184275" y="4591685"/>
            <a:ext cx="1017524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理解题。阅读全文可知，研究的内容就是开心和快乐是否能够减少获得疾病的可能。A项“人们每天讨论他们的感受”是研究的内容之一。B项“人们持续十六天保持一个人待着”，C项“研究人员使他们感冒”，D项“人们被迫不高兴”，均不符合研究所涉及的内容。故此题正确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32. What did the study find?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People who felt unhappy never got ill.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People’s feelings didn’t influence their health at all.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People with good feelings became ill more easily.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People with positive feelings had less serious illnesses.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01663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【解析】细节理解题。由文章第三段第一句It seems that positive feelings can reduce the danger of illness可知，D项符合题意，故选D项。A项“感到不开心的人从不生病”,B项“人们的感受一点也不会影响他们的健康”，C项“心情好的人更容易生病”，均不符合题意。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91565" y="1072650"/>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33. According to Cohen, which of the following may NOT help fight against 	illness?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Laughing.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Smiling.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Relaxing.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Sleeping.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184275" y="428244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【解析】推理判断题。由文章最后一段第二句But for people who said they...their illness is less serious and lasted for a shorter time和第二段第一句those who are cheerful and relaxed are less likely to suffer from colds, according to a new study可以推断，快乐和放松的心态才会有助于与疾病斗争，D项sleeping（睡觉）未在文中提及，故此题正确答案为D。</a:t>
            </a:r>
            <a:endParaRPr sz="2200" dirty="0">
              <a:solidFill>
                <a:srgbClr val="C00000"/>
              </a:solidFill>
              <a:uFillTx/>
              <a:latin typeface="Times New Roman" panose="02020603050405020304" charset="0"/>
              <a:cs typeface="Times New Roman" panose="02020603050405020304" charset="0"/>
            </a:endParaRPr>
          </a:p>
          <a:p>
            <a:pPr marL="1151890" indent="-11520170" algn="just" fontAlgn="auto">
              <a:lnSpc>
                <a:spcPts val="3200"/>
              </a:lnSpc>
            </a:pP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34. The writer wants to tell us 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the different causes of colds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the danger of colds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the reason why people get sick easily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smiles can fight against illness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28395" y="1128395"/>
            <a:ext cx="95631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16000" y="4244975"/>
            <a:ext cx="10013950" cy="197612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【解析】主旨大意题。文章开头就引出those who are cheerful and relaxed are less likely to suffer from colds, according to a new study的话题，整个文章也是围绕这一话题展开的，D项“微笑可以抵御疾病”符合文章主题，故选D项。A项“感冒的各种起因”，B项“感冒的危害”，C项“人们容易生病的原因”，均不符合文章主题。</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2839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35. This passage is a 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newspaper report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medical advertisement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scientist’s story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doctor’s diary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16000" y="4460875"/>
            <a:ext cx="10013950" cy="174307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【解析】推理判断题。纵观全文可知，本文论述的是一项调查研究，所以应该是新闻报道。选项A符合题意。B项“医药广告”，C项“科学家故事”，D项“医生日记”，均不符合题意。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78815" y="1050654"/>
            <a:ext cx="11115675" cy="4218305"/>
          </a:xfrm>
          <a:prstGeom prst="rect">
            <a:avLst/>
          </a:prstGeom>
          <a:noFill/>
        </p:spPr>
        <p:txBody>
          <a:bodyPr wrap="square" rtlCol="0" anchor="ctr">
            <a:spAutoFit/>
          </a:bodyPr>
          <a:lstStyle/>
          <a:p>
            <a:pPr algn="ct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You may have seen a barista (咖啡师) pour milk foam (泡沫) into a coffee, and a beautiful pattern appears. But have you seen the art in a cup of tea?</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i="1" dirty="0">
                <a:solidFill>
                  <a:schemeClr val="tx1">
                    <a:lumMod val="75000"/>
                    <a:lumOff val="25000"/>
                  </a:schemeClr>
                </a:solidFill>
                <a:latin typeface="Times New Roman" panose="02020603050405020304" charset="0"/>
                <a:cs typeface="Times New Roman" panose="02020603050405020304" charset="0"/>
              </a:rPr>
              <a:t>Dian cha </a:t>
            </a:r>
            <a:r>
              <a:rPr lang="en-US" altLang="zh-CN" sz="2400" dirty="0">
                <a:solidFill>
                  <a:schemeClr val="tx1">
                    <a:lumMod val="75000"/>
                    <a:lumOff val="25000"/>
                  </a:schemeClr>
                </a:solidFill>
                <a:latin typeface="Times New Roman" panose="02020603050405020304" charset="0"/>
                <a:cs typeface="Times New Roman" panose="02020603050405020304" charset="0"/>
              </a:rPr>
              <a:t>is a tea art from the Song Dynasty (宋代). The art begins with pouring water over fine powdered (粉状的) tea, creating a paste (糊) and then adding more hot water, whisking (搅动) it by hand with a bamboo whisk. Finally, create patterns on the tea foam, which is like drawing. The foam is like paper while the tea is like ink. Usually the whole process has to be completed within ten minutes. The ideal state is when the tea temperature is around 40℃. It is believed that the art later spread to other parts of East Asia, including Japan.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7845" y="1509440"/>
            <a:ext cx="11115675" cy="319278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Han, a Shanghai designer, has been fascinated by </a:t>
            </a:r>
            <a:r>
              <a:rPr lang="en-US" altLang="zh-CN" sz="2400" i="1" dirty="0">
                <a:solidFill>
                  <a:schemeClr val="tx1">
                    <a:lumMod val="75000"/>
                    <a:lumOff val="25000"/>
                  </a:schemeClr>
                </a:solidFill>
                <a:latin typeface="Times New Roman" panose="02020603050405020304" charset="0"/>
                <a:cs typeface="Times New Roman" panose="02020603050405020304" charset="0"/>
              </a:rPr>
              <a:t>dian cha</a:t>
            </a:r>
            <a:r>
              <a:rPr lang="en-US" altLang="zh-CN" sz="2400" dirty="0">
                <a:solidFill>
                  <a:schemeClr val="tx1">
                    <a:lumMod val="75000"/>
                    <a:lumOff val="25000"/>
                  </a:schemeClr>
                </a:solidFill>
                <a:latin typeface="Times New Roman" panose="02020603050405020304" charset="0"/>
                <a:cs typeface="Times New Roman" panose="02020603050405020304" charset="0"/>
              </a:rPr>
              <a:t> since childhood. It was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through </a:t>
            </a:r>
            <a:r>
              <a:rPr lang="en-US" altLang="zh-CN" sz="2400" u="sng" dirty="0">
                <a:solidFill>
                  <a:schemeClr val="tx1">
                    <a:lumMod val="75000"/>
                    <a:lumOff val="25000"/>
                  </a:schemeClr>
                </a:solidFill>
                <a:latin typeface="Times New Roman" panose="02020603050405020304" charset="0"/>
                <a:cs typeface="Times New Roman" panose="02020603050405020304" charset="0"/>
              </a:rPr>
              <a:t>trial</a:t>
            </a:r>
            <a:r>
              <a:rPr lang="en-US" altLang="zh-CN" sz="2400" dirty="0">
                <a:solidFill>
                  <a:schemeClr val="tx1">
                    <a:lumMod val="75000"/>
                    <a:lumOff val="25000"/>
                  </a:schemeClr>
                </a:solidFill>
                <a:latin typeface="Times New Roman" panose="02020603050405020304" charset="0"/>
                <a:cs typeface="Times New Roman" panose="02020603050405020304" charset="0"/>
              </a:rPr>
              <a:t> and error that Han got the skill of </a:t>
            </a:r>
            <a:r>
              <a:rPr lang="en-US" altLang="zh-CN" sz="2400" i="1" dirty="0">
                <a:solidFill>
                  <a:schemeClr val="tx1">
                    <a:lumMod val="75000"/>
                    <a:lumOff val="25000"/>
                  </a:schemeClr>
                </a:solidFill>
                <a:latin typeface="Times New Roman" panose="02020603050405020304" charset="0"/>
                <a:cs typeface="Times New Roman" panose="02020603050405020304" charset="0"/>
              </a:rPr>
              <a:t>dian cha</a:t>
            </a:r>
            <a:r>
              <a:rPr lang="en-US" altLang="zh-CN" sz="2400" dirty="0">
                <a:solidFill>
                  <a:schemeClr val="tx1">
                    <a:lumMod val="75000"/>
                    <a:lumOff val="25000"/>
                  </a:schemeClr>
                </a:solidFill>
                <a:latin typeface="Times New Roman" panose="02020603050405020304" charset="0"/>
                <a:cs typeface="Times New Roman" panose="02020603050405020304" charset="0"/>
              </a:rPr>
              <a:t>. “Usually, it takes a year of practice for one to be able to do it,” Han said. To spread</a:t>
            </a:r>
            <a:r>
              <a:rPr lang="en-US" altLang="zh-CN" sz="2400" i="1" dirty="0">
                <a:solidFill>
                  <a:schemeClr val="tx1">
                    <a:lumMod val="75000"/>
                    <a:lumOff val="25000"/>
                  </a:schemeClr>
                </a:solidFill>
                <a:latin typeface="Times New Roman" panose="02020603050405020304" charset="0"/>
                <a:cs typeface="Times New Roman" panose="02020603050405020304" charset="0"/>
              </a:rPr>
              <a:t> dian cha</a:t>
            </a:r>
            <a:r>
              <a:rPr lang="en-US" altLang="zh-CN" sz="2400" dirty="0">
                <a:solidFill>
                  <a:schemeClr val="tx1">
                    <a:lumMod val="75000"/>
                    <a:lumOff val="25000"/>
                  </a:schemeClr>
                </a:solidFill>
                <a:latin typeface="Times New Roman" panose="02020603050405020304" charset="0"/>
                <a:cs typeface="Times New Roman" panose="02020603050405020304" charset="0"/>
              </a:rPr>
              <a:t> culture, Han put the process of </a:t>
            </a:r>
            <a:r>
              <a:rPr lang="en-US" altLang="zh-CN" sz="2400" i="1" dirty="0">
                <a:solidFill>
                  <a:schemeClr val="tx1">
                    <a:lumMod val="75000"/>
                    <a:lumOff val="25000"/>
                  </a:schemeClr>
                </a:solidFill>
                <a:latin typeface="Times New Roman" panose="02020603050405020304" charset="0"/>
                <a:cs typeface="Times New Roman" panose="02020603050405020304" charset="0"/>
              </a:rPr>
              <a:t>dian cha</a:t>
            </a:r>
            <a:r>
              <a:rPr lang="en-US" altLang="zh-CN" sz="2400" dirty="0">
                <a:solidFill>
                  <a:schemeClr val="tx1">
                    <a:lumMod val="75000"/>
                    <a:lumOff val="25000"/>
                  </a:schemeClr>
                </a:solidFill>
                <a:latin typeface="Times New Roman" panose="02020603050405020304" charset="0"/>
                <a:cs typeface="Times New Roman" panose="02020603050405020304" charset="0"/>
              </a:rPr>
              <a:t> on social media platforms, including Xiaohongshu, Bilibili and Douyin, attracting more than 20,000 followers.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Speaking about his understanding of this tea art, Han said it’s “to increase the aesthetics (美感)” rather than change the essence of tea.</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0" name="文本框 19"/>
          <p:cNvSpPr txBox="1"/>
          <p:nvPr/>
        </p:nvSpPr>
        <p:spPr>
          <a:xfrm>
            <a:off x="4011930" y="2163445"/>
            <a:ext cx="4166870" cy="1088390"/>
          </a:xfrm>
          <a:prstGeom prst="rect">
            <a:avLst/>
          </a:prstGeom>
          <a:noFill/>
        </p:spPr>
        <p:txBody>
          <a:bodyPr wrap="square" rtlCol="0" anchor="ctr">
            <a:spAutoFit/>
          </a:bodyPr>
          <a:lstStyle/>
          <a:p>
            <a:pPr algn="dist">
              <a:lnSpc>
                <a:spcPct val="120000"/>
              </a:lnSpc>
            </a:pPr>
            <a:r>
              <a:rPr lang="en-US" sz="5400" b="1" spc="300" dirty="0">
                <a:latin typeface="+mj-ea"/>
                <a:ea typeface="+mj-ea"/>
              </a:rPr>
              <a:t>I. </a:t>
            </a:r>
            <a:r>
              <a:rPr lang="zh-CN" altLang="en-US" sz="5400" b="1" spc="300" dirty="0">
                <a:latin typeface="+mj-ea"/>
                <a:ea typeface="+mj-ea"/>
              </a:rPr>
              <a:t>补全对话</a:t>
            </a:r>
            <a:endParaRPr lang="zh-CN" altLang="en-US"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36. Choose the right order of the process of </a:t>
            </a:r>
            <a:r>
              <a:rPr lang="en-US" altLang="zh-CN" sz="2400" i="1" dirty="0">
                <a:latin typeface="Times New Roman" panose="02020603050405020304" charset="0"/>
                <a:ea typeface="宋体" panose="02010600030101010101" pitchFamily="2" charset="-122"/>
                <a:cs typeface="Times New Roman" panose="02020603050405020304" charset="0"/>
              </a:rPr>
              <a:t>dian cha</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①create a paste			②whisk the tea</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③add more hot water			④create patterns on the tea foam</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⑤pour water over fine powdered tea</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⑤③②①④			B. ⑤①③②④</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④⑤①③②			D. ⑤①②③④</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01663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3580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【解析】细节判断题。根据文中第二段第二、三句The art begins with pouring water over fine powdered tea, creating a paste and then adding more hot water, whisking it by hand with a bamboo whisk. Finally, create patterns on the tea foam...可知，正确顺序为⑤①③②④。故此题答案为B。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65785" y="791845"/>
            <a:ext cx="104298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37. From Paragraph 2, we know that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we need some ink and paper to </a:t>
            </a:r>
            <a:r>
              <a:rPr lang="en-US" altLang="zh-CN" sz="2400" i="1" dirty="0">
                <a:latin typeface="Times New Roman" panose="02020603050405020304" charset="0"/>
                <a:ea typeface="宋体" panose="02010600030101010101" pitchFamily="2" charset="-122"/>
                <a:cs typeface="Times New Roman" panose="02020603050405020304" charset="0"/>
              </a:rPr>
              <a:t>dian cha</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a:t>
            </a:r>
            <a:r>
              <a:rPr lang="en-US" altLang="zh-CN" sz="2400" i="1" dirty="0">
                <a:latin typeface="Times New Roman" panose="02020603050405020304" charset="0"/>
                <a:ea typeface="宋体" panose="02010600030101010101" pitchFamily="2" charset="-122"/>
                <a:cs typeface="Times New Roman" panose="02020603050405020304" charset="0"/>
              </a:rPr>
              <a:t>dian cha</a:t>
            </a:r>
            <a:r>
              <a:rPr lang="en-US" altLang="zh-CN" sz="2400" dirty="0">
                <a:latin typeface="Times New Roman" panose="02020603050405020304" charset="0"/>
                <a:ea typeface="宋体" panose="02010600030101010101" pitchFamily="2" charset="-122"/>
                <a:cs typeface="Times New Roman" panose="02020603050405020304" charset="0"/>
              </a:rPr>
              <a:t> comes from a country of East Asia—Japan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the tea temperature around 40℃ is suitable for</a:t>
            </a:r>
            <a:r>
              <a:rPr lang="en-US" altLang="zh-CN" sz="2400" i="1" dirty="0">
                <a:latin typeface="Times New Roman" panose="02020603050405020304" charset="0"/>
                <a:ea typeface="宋体" panose="02010600030101010101" pitchFamily="2" charset="-122"/>
                <a:cs typeface="Times New Roman" panose="02020603050405020304" charset="0"/>
              </a:rPr>
              <a:t> dian cha</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the process of </a:t>
            </a:r>
            <a:r>
              <a:rPr lang="en-US" altLang="zh-CN" sz="2400" i="1" dirty="0">
                <a:latin typeface="Times New Roman" panose="02020603050405020304" charset="0"/>
                <a:ea typeface="宋体" panose="02010600030101010101" pitchFamily="2" charset="-122"/>
                <a:cs typeface="Times New Roman" panose="02020603050405020304" charset="0"/>
              </a:rPr>
              <a:t>dian cha </a:t>
            </a:r>
            <a:r>
              <a:rPr lang="en-US" altLang="zh-CN" sz="2400" dirty="0">
                <a:latin typeface="Times New Roman" panose="02020603050405020304" charset="0"/>
                <a:ea typeface="宋体" panose="02010600030101010101" pitchFamily="2" charset="-122"/>
                <a:cs typeface="Times New Roman" panose="02020603050405020304" charset="0"/>
              </a:rPr>
              <a:t>usually costs more than ten minutes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65785" y="885825"/>
            <a:ext cx="87312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2305" y="4663440"/>
            <a:ext cx="10332720" cy="1221105"/>
          </a:xfrm>
          <a:prstGeom prst="rect">
            <a:avLst/>
          </a:prstGeom>
          <a:noFill/>
        </p:spPr>
        <p:txBody>
          <a:bodyPr wrap="square" rtlCol="0">
            <a:noAutofit/>
          </a:bodyPr>
          <a:p>
            <a:pPr marL="1151890" indent="-11520170" algn="just" fontAlgn="auto">
              <a:lnSpc>
                <a:spcPts val="2700"/>
              </a:lnSpc>
            </a:pPr>
            <a:r>
              <a:rPr sz="2200" dirty="0">
                <a:solidFill>
                  <a:srgbClr val="C00000"/>
                </a:solidFill>
                <a:uFillTx/>
                <a:latin typeface="Times New Roman" panose="02020603050405020304" charset="0"/>
                <a:cs typeface="Times New Roman" panose="02020603050405020304" charset="0"/>
              </a:rPr>
              <a:t>【解析】细节判断题。根据文中第二段倒数第二句The ideal state is when the tea</a:t>
            </a:r>
            <a:r>
              <a:rPr lang="en-US" sz="2200" dirty="0">
                <a:solidFill>
                  <a:srgbClr val="C00000"/>
                </a:solidFill>
                <a:uFillTx/>
                <a:latin typeface="Times New Roman" panose="02020603050405020304" charset="0"/>
                <a:cs typeface="Times New Roman" panose="02020603050405020304" charset="0"/>
              </a:rPr>
              <a:t> temperature is around 40℃可知，茶温40℃是适合点茶的。故此题答案为C。</a:t>
            </a:r>
            <a:endParaRPr lang="en-US"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38. Which of the following statements is true?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Han got the skill of </a:t>
            </a:r>
            <a:r>
              <a:rPr lang="en-US" altLang="zh-CN" sz="2400" i="1" dirty="0">
                <a:latin typeface="Times New Roman" panose="02020603050405020304" charset="0"/>
                <a:ea typeface="宋体" panose="02010600030101010101" pitchFamily="2" charset="-122"/>
                <a:cs typeface="Times New Roman" panose="02020603050405020304" charset="0"/>
              </a:rPr>
              <a:t>dian cha </a:t>
            </a:r>
            <a:r>
              <a:rPr lang="en-US" altLang="zh-CN" sz="2400" dirty="0">
                <a:latin typeface="Times New Roman" panose="02020603050405020304" charset="0"/>
                <a:ea typeface="宋体" panose="02010600030101010101" pitchFamily="2" charset="-122"/>
                <a:cs typeface="Times New Roman" panose="02020603050405020304" charset="0"/>
              </a:rPr>
              <a:t>easily.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Many people know how to</a:t>
            </a:r>
            <a:r>
              <a:rPr lang="en-US" altLang="zh-CN" sz="2400" i="1" dirty="0">
                <a:latin typeface="Times New Roman" panose="02020603050405020304" charset="0"/>
                <a:ea typeface="宋体" panose="02010600030101010101" pitchFamily="2" charset="-122"/>
                <a:cs typeface="Times New Roman" panose="02020603050405020304" charset="0"/>
              </a:rPr>
              <a:t> dian cha</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a:t>
            </a:r>
            <a:r>
              <a:rPr lang="en-US" altLang="zh-CN" sz="2400" i="1" dirty="0">
                <a:latin typeface="Times New Roman" panose="02020603050405020304" charset="0"/>
                <a:ea typeface="宋体" panose="02010600030101010101" pitchFamily="2" charset="-122"/>
                <a:cs typeface="Times New Roman" panose="02020603050405020304" charset="0"/>
              </a:rPr>
              <a:t>Dian cha</a:t>
            </a:r>
            <a:r>
              <a:rPr lang="en-US" altLang="zh-CN" sz="2400" dirty="0">
                <a:latin typeface="Times New Roman" panose="02020603050405020304" charset="0"/>
                <a:ea typeface="宋体" panose="02010600030101010101" pitchFamily="2" charset="-122"/>
                <a:cs typeface="Times New Roman" panose="02020603050405020304" charset="0"/>
              </a:rPr>
              <a:t> can make the tea more tasty.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Han put the process of </a:t>
            </a:r>
            <a:r>
              <a:rPr lang="en-US" altLang="zh-CN" sz="2400" i="1" dirty="0">
                <a:latin typeface="Times New Roman" panose="02020603050405020304" charset="0"/>
                <a:ea typeface="宋体" panose="02010600030101010101" pitchFamily="2" charset="-122"/>
                <a:cs typeface="Times New Roman" panose="02020603050405020304" charset="0"/>
              </a:rPr>
              <a:t>dian cha </a:t>
            </a:r>
            <a:r>
              <a:rPr lang="en-US" altLang="zh-CN" sz="2400" dirty="0">
                <a:latin typeface="Times New Roman" panose="02020603050405020304" charset="0"/>
                <a:ea typeface="宋体" panose="02010600030101010101" pitchFamily="2" charset="-122"/>
                <a:cs typeface="Times New Roman" panose="02020603050405020304" charset="0"/>
              </a:rPr>
              <a:t>on Douyin.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184275" y="439483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【解析】细节判断题。根据文中第三段最后一句Han put the process of </a:t>
            </a:r>
            <a:r>
              <a:rPr sz="2200" i="1" dirty="0">
                <a:solidFill>
                  <a:srgbClr val="C00000"/>
                </a:solidFill>
                <a:uFillTx/>
                <a:latin typeface="Times New Roman" panose="02020603050405020304" charset="0"/>
                <a:cs typeface="Times New Roman" panose="02020603050405020304" charset="0"/>
              </a:rPr>
              <a:t>dian cha</a:t>
            </a:r>
            <a:r>
              <a:rPr sz="2200" dirty="0">
                <a:solidFill>
                  <a:srgbClr val="C00000"/>
                </a:solidFill>
                <a:uFillTx/>
                <a:latin typeface="Times New Roman" panose="02020603050405020304" charset="0"/>
                <a:cs typeface="Times New Roman" panose="02020603050405020304" charset="0"/>
              </a:rPr>
              <a:t> on social media platforms, including Xiaohongshu, Bilibili and Douyin可知，Han把点茶的过程发到了抖音上。故此题答案为D。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456825"/>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39. The underlined word “trial” in Paragraph 3 means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tired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travel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teach</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test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550035"/>
            <a:ext cx="1040130" cy="37274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276985" y="436689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【解析】猜测词义题。根据第三段第二句It was through trial and error that Han got the skill of</a:t>
            </a:r>
            <a:r>
              <a:rPr sz="2200" i="1" dirty="0">
                <a:solidFill>
                  <a:srgbClr val="C00000"/>
                </a:solidFill>
                <a:uFillTx/>
                <a:latin typeface="Times New Roman" panose="02020603050405020304" charset="0"/>
                <a:cs typeface="Times New Roman" panose="02020603050405020304" charset="0"/>
              </a:rPr>
              <a:t> dian cha</a:t>
            </a:r>
            <a:r>
              <a:rPr sz="2200" dirty="0">
                <a:solidFill>
                  <a:srgbClr val="C00000"/>
                </a:solidFill>
                <a:uFillTx/>
                <a:latin typeface="Times New Roman" panose="02020603050405020304" charset="0"/>
                <a:cs typeface="Times New Roman" panose="02020603050405020304" charset="0"/>
              </a:rPr>
              <a:t>可知，trial应该和后面的error的意思有关，结合句意推测，trail and error意为“试错”。故此题答案为D。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40. Which of the following is Han’s attitude towards </a:t>
            </a:r>
            <a:r>
              <a:rPr lang="en-US" altLang="zh-CN" sz="2400" i="1" dirty="0">
                <a:latin typeface="Times New Roman" panose="02020603050405020304" charset="0"/>
                <a:ea typeface="宋体" panose="02010600030101010101" pitchFamily="2" charset="-122"/>
                <a:cs typeface="Times New Roman" panose="02020603050405020304" charset="0"/>
              </a:rPr>
              <a:t>dian cha</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Positive.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Negative.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Indifferent.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Angry.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13411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【解析】情感态度题。根据第三段第一句Han, a Shanghai designer, has been fascinated by</a:t>
            </a:r>
            <a:r>
              <a:rPr sz="2200" i="1" dirty="0">
                <a:solidFill>
                  <a:srgbClr val="C00000"/>
                </a:solidFill>
                <a:uFillTx/>
                <a:latin typeface="Times New Roman" panose="02020603050405020304" charset="0"/>
                <a:cs typeface="Times New Roman" panose="02020603050405020304" charset="0"/>
              </a:rPr>
              <a:t> dian cha</a:t>
            </a:r>
            <a:r>
              <a:rPr sz="2200" dirty="0">
                <a:solidFill>
                  <a:srgbClr val="C00000"/>
                </a:solidFill>
                <a:uFillTx/>
                <a:latin typeface="Times New Roman" panose="02020603050405020304" charset="0"/>
                <a:cs typeface="Times New Roman" panose="02020603050405020304" charset="0"/>
              </a:rPr>
              <a:t> since childhood可得知，Han喜欢点茶，对点茶的态度是积极的。故此题答案为A。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5465" y="982345"/>
            <a:ext cx="10892155" cy="2306955"/>
          </a:xfrm>
          <a:prstGeom prst="rect">
            <a:avLst/>
          </a:prstGeom>
          <a:noFill/>
        </p:spPr>
        <p:txBody>
          <a:bodyPr wrap="square" rtlCol="0" anchor="ctr">
            <a:spAutoFit/>
          </a:bodyPr>
          <a:lstStyle/>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           </a:t>
            </a:r>
            <a:r>
              <a:rPr lang="en-US" altLang="zh-CN" sz="2400" dirty="0">
                <a:solidFill>
                  <a:schemeClr val="tx1">
                    <a:lumMod val="75000"/>
                    <a:lumOff val="25000"/>
                  </a:schemeClr>
                </a:solidFill>
                <a:latin typeface="Times New Roman" panose="02020603050405020304" charset="0"/>
                <a:cs typeface="Times New Roman" panose="02020603050405020304" charset="0"/>
              </a:rPr>
              <a:t> In Southwest China, the train No. 5609/5610, which runs between urban Chongqing and Xiushan County, is a public-welfare “slow train”.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In some carriages, some seats have been replaced with desks and chairs adjacent to the windows to transform it into a “study carriage” for passengers in need. The Chinese characters “渝阅之旅” appear on the train.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          </a:t>
            </a:r>
            <a:r>
              <a:rPr lang="en-US" altLang="zh-CN" sz="2400" dirty="0">
                <a:solidFill>
                  <a:schemeClr val="tx1">
                    <a:lumMod val="75000"/>
                    <a:lumOff val="25000"/>
                  </a:schemeClr>
                </a:solidFill>
                <a:latin typeface="Times New Roman" panose="02020603050405020304" charset="0"/>
                <a:cs typeface="Times New Roman" panose="02020603050405020304" charset="0"/>
              </a:rPr>
              <a:t> Other inspirational slogans can be seen throughout the converted carriages.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351790" y="161290"/>
            <a:ext cx="10923270"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545465" y="3539173"/>
            <a:ext cx="9943465"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It can be translated into </a:t>
            </a:r>
            <a:r>
              <a:rPr lang="en-US" altLang="zh-CN" sz="2400" dirty="0" smtClean="0">
                <a:solidFill>
                  <a:schemeClr val="tx1">
                    <a:lumMod val="75000"/>
                    <a:lumOff val="25000"/>
                  </a:schemeClr>
                </a:solidFill>
                <a:latin typeface="Times New Roman" panose="02020603050405020304" charset="0"/>
                <a:cs typeface="Times New Roman" panose="02020603050405020304" charset="0"/>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rPr>
              <a:t>traveling and reading happily</a:t>
            </a:r>
            <a:r>
              <a:rPr lang="en-US" altLang="zh-CN" sz="2400" dirty="0" smtClean="0">
                <a:solidFill>
                  <a:schemeClr val="tx1">
                    <a:lumMod val="75000"/>
                    <a:lumOff val="25000"/>
                  </a:schemeClr>
                </a:solidFill>
                <a:latin typeface="Times New Roman" panose="02020603050405020304" charset="0"/>
                <a:cs typeface="Times New Roman" panose="02020603050405020304" charset="0"/>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rPr>
              <a: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These small measures are a welcome comfort for students.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Thus, the train becomes the first choice for most students on those campuses.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A slow train boasting its own study room has attracted much attention. </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Students from nearby schools often take the train between school and home.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2"/>
            </p:custDataLst>
          </p:nvPr>
        </p:nvSpPr>
        <p:spPr>
          <a:xfrm>
            <a:off x="1503680" y="98234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5"/>
            </p:custDataLst>
          </p:nvPr>
        </p:nvSpPr>
        <p:spPr>
          <a:xfrm>
            <a:off x="6238875" y="242824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227647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【解析】主旨大意题。本题的关键词为slow train，意为“慢火车”。由下一句提到这趟往返于重庆北与秀山县间的5609/5610次火车是一趟公益性的“慢火车”可知，D项“一趟带有自习室的火车受到关注”为本文主旨，下文围绕这趟“慢火车”展开。</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【解析】细节理解题。上一句提到“列车车身有‘渝阅之旅’四个汉字”，A项“可以翻译成‘渝怀之旅、愉快阅读’”是对“渝阅之旅”的解释，能够承接上一句的句意。故此题答案为A。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9720" y="883920"/>
            <a:ext cx="11383010" cy="212090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In addition to No. 5609/5610, other “slow trains” have been upgraded with “study </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carriages”, including No. 5619/5620 and 5633/5634 which run along the Chengdu-Kunming Railway.</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 </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43</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The trains are their “school buses” and many passengers use their travel time to complete homework.</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3"/>
            </p:custDataLst>
          </p:nvPr>
        </p:nvSpPr>
        <p:spPr>
          <a:xfrm>
            <a:off x="1639570" y="209296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4"/>
            </p:custDataLst>
          </p:nvPr>
        </p:nvSpPr>
        <p:spPr>
          <a:xfrm>
            <a:off x="633095" y="3745548"/>
            <a:ext cx="9943465"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A. It can be translated into </a:t>
            </a:r>
            <a:r>
              <a:rPr lang="en-US" altLang="zh-CN" sz="2400" dirty="0" smtClean="0">
                <a:solidFill>
                  <a:schemeClr val="tx1">
                    <a:lumMod val="75000"/>
                    <a:lumOff val="25000"/>
                  </a:schemeClr>
                </a:solidFill>
                <a:latin typeface="Times New Roman" panose="02020603050405020304" charset="0"/>
                <a:cs typeface="Times New Roman" panose="02020603050405020304" charset="0"/>
                <a:sym typeface="+mn-ea"/>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traveling and reading happily</a:t>
            </a:r>
            <a:r>
              <a:rPr lang="en-US" altLang="zh-CN" sz="2400" dirty="0" smtClean="0">
                <a:solidFill>
                  <a:schemeClr val="tx1">
                    <a:lumMod val="75000"/>
                    <a:lumOff val="25000"/>
                  </a:schemeClr>
                </a:solidFill>
                <a:latin typeface="Times New Roman" panose="02020603050405020304" charset="0"/>
                <a:cs typeface="Times New Roman" panose="02020603050405020304" charset="0"/>
                <a:sym typeface="+mn-ea"/>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B. These small measures are a welcome comfort for students.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 Thus, the train becomes the first choice for most students on those campuses.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D. A slow train boasting its own study room has attracted much attention. </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E. Students from nearby schools often take the train between school and home.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216660"/>
            <a:ext cx="10854055" cy="76835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【解析】推理判断题。下一句提到火车是他们的“校车”，可推断出附近学校的学生经常乘坐这趟火车往返学校和家之间，故E为正确选项。</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9720" y="799465"/>
            <a:ext cx="10801985" cy="212090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On train No. Z150, which runs between Guiyang and Beijing, a transformed “book bar”</a:t>
            </a:r>
            <a:r>
              <a:rPr lang="en-US" sz="2400" dirty="0">
                <a:solidFill>
                  <a:schemeClr val="tx1">
                    <a:lumMod val="75000"/>
                    <a:lumOff val="25000"/>
                  </a:schemeClr>
                </a:solidFill>
                <a:latin typeface="Times New Roman" panose="02020603050405020304" charset="0"/>
                <a:cs typeface="Times New Roman" panose="02020603050405020304" charset="0"/>
              </a:rPr>
              <a:t> carriage has been welcomed by college students. There are nearly 400 universities and colleges in the cities along the line. </a:t>
            </a:r>
            <a:r>
              <a:rPr lang="en-US" sz="2400" u="sng" dirty="0">
                <a:solidFill>
                  <a:schemeClr val="tx1">
                    <a:lumMod val="75000"/>
                    <a:lumOff val="25000"/>
                  </a:schemeClr>
                </a:solidFill>
                <a:latin typeface="Times New Roman" panose="02020603050405020304" charset="0"/>
                <a:cs typeface="Times New Roman" panose="02020603050405020304" charset="0"/>
              </a:rPr>
              <a:t>44______</a:t>
            </a:r>
            <a:r>
              <a:rPr lang="en-US" sz="2400" dirty="0">
                <a:solidFill>
                  <a:schemeClr val="tx1">
                    <a:lumMod val="75000"/>
                    <a:lumOff val="25000"/>
                  </a:schemeClr>
                </a:solidFill>
                <a:latin typeface="Times New Roman" panose="02020603050405020304" charset="0"/>
                <a:cs typeface="Times New Roman" panose="02020603050405020304" charset="0"/>
              </a:rPr>
              <a:t> </a:t>
            </a:r>
            <a:endParaRPr lang="en-US"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sz="2400" dirty="0">
                <a:solidFill>
                  <a:schemeClr val="tx1">
                    <a:lumMod val="75000"/>
                    <a:lumOff val="25000"/>
                  </a:schemeClr>
                </a:solidFill>
                <a:latin typeface="Times New Roman" panose="02020603050405020304" charset="0"/>
                <a:cs typeface="Times New Roman" panose="02020603050405020304" charset="0"/>
              </a:rPr>
              <a:t>Since 2015, the train’s dining car has been open for free at night to provide returning students with a lending library, free tea and other services. </a:t>
            </a:r>
            <a:r>
              <a:rPr lang="en-US" sz="2400" u="sng" dirty="0">
                <a:solidFill>
                  <a:schemeClr val="tx1">
                    <a:lumMod val="75000"/>
                    <a:lumOff val="25000"/>
                  </a:schemeClr>
                </a:solidFill>
                <a:latin typeface="Times New Roman" panose="02020603050405020304" charset="0"/>
                <a:cs typeface="Times New Roman" panose="02020603050405020304" charset="0"/>
              </a:rPr>
              <a:t>45______</a:t>
            </a:r>
            <a:endParaRPr lang="en-US" sz="2400" u="sng"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3"/>
            </p:custDataLst>
          </p:nvPr>
        </p:nvSpPr>
        <p:spPr>
          <a:xfrm>
            <a:off x="7086600" y="159893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4"/>
            </p:custDataLst>
          </p:nvPr>
        </p:nvSpPr>
        <p:spPr>
          <a:xfrm>
            <a:off x="523240" y="3520758"/>
            <a:ext cx="9943465"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A. It can be translated into </a:t>
            </a:r>
            <a:r>
              <a:rPr lang="en-US" altLang="zh-CN" sz="2400" dirty="0" smtClean="0">
                <a:solidFill>
                  <a:schemeClr val="tx1">
                    <a:lumMod val="75000"/>
                    <a:lumOff val="25000"/>
                  </a:schemeClr>
                </a:solidFill>
                <a:latin typeface="Times New Roman" panose="02020603050405020304" charset="0"/>
                <a:cs typeface="Times New Roman" panose="02020603050405020304" charset="0"/>
                <a:sym typeface="+mn-ea"/>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traveling and reading happily</a:t>
            </a:r>
            <a:r>
              <a:rPr lang="en-US" altLang="zh-CN" sz="2400" dirty="0" smtClean="0">
                <a:solidFill>
                  <a:schemeClr val="tx1">
                    <a:lumMod val="75000"/>
                    <a:lumOff val="25000"/>
                  </a:schemeClr>
                </a:solidFill>
                <a:latin typeface="Times New Roman" panose="02020603050405020304" charset="0"/>
                <a:cs typeface="Times New Roman" panose="02020603050405020304" charset="0"/>
                <a:sym typeface="+mn-ea"/>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B. These small measures are a welcome comfort for students.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 Thus, the train becomes the first choice for most students on those campuses.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D. A slow train boasting its own study room has attracted much attention. </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E. Students from nearby schools often take the train between school and home.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p:txBody>
      </p:sp>
      <p:sp>
        <p:nvSpPr>
          <p:cNvPr id="2" name="TextBox 4"/>
          <p:cNvSpPr txBox="1"/>
          <p:nvPr>
            <p:custDataLst>
              <p:tags r:id="rId5"/>
            </p:custDataLst>
          </p:nvPr>
        </p:nvSpPr>
        <p:spPr>
          <a:xfrm>
            <a:off x="8993505" y="239839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51460" y="33020"/>
            <a:ext cx="6214110" cy="530860"/>
          </a:xfrm>
          <a:prstGeom prst="rect">
            <a:avLst/>
          </a:prstGeom>
          <a:noFill/>
        </p:spPr>
        <p:txBody>
          <a:bodyPr wrap="square" rtlCol="0">
            <a:spAutoFit/>
          </a:bodyPr>
          <a:lstStyle/>
          <a:p>
            <a:pPr>
              <a:lnSpc>
                <a:spcPct val="110000"/>
              </a:lnSpc>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Ⅰ. 补全对话（5小题，共10分）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nvSpPr>
        <p:spPr>
          <a:xfrm>
            <a:off x="1035050" y="900430"/>
            <a:ext cx="10274300" cy="650875"/>
          </a:xfrm>
          <a:prstGeom prst="rect">
            <a:avLst/>
          </a:prstGeom>
          <a:noFill/>
        </p:spPr>
        <p:txBody>
          <a:bodyPr wrap="square" rtlCol="0" anchor="t">
            <a:spAutoFit/>
          </a:bodyPr>
          <a:lstStyle/>
          <a:p>
            <a:pPr algn="just" fontAlgn="auto">
              <a:lnSpc>
                <a:spcPct val="14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阅读下列简短对话，从A、B、C、D中选出最佳答案，将对话补全。</a:t>
            </a:r>
            <a:r>
              <a:rPr 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 </a:t>
            </a:r>
            <a:endParaRPr lang="en-US"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1"/>
            </p:custDataLst>
          </p:nvPr>
        </p:nvSpPr>
        <p:spPr>
          <a:xfrm>
            <a:off x="1542415" y="1847850"/>
            <a:ext cx="10274300" cy="2158365"/>
          </a:xfrm>
          <a:prstGeom prst="rect">
            <a:avLst/>
          </a:prstGeom>
          <a:noFill/>
        </p:spPr>
        <p:txBody>
          <a:bodyPr wrap="square" rtlCol="0" anchor="t">
            <a:spAutoFit/>
          </a:bodyPr>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Would you like some orange juice?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____________________, please.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My pleasure 		B. No, thanks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Yes, I would 		D. A little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381337" y="197256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custDataLst>
              <p:tags r:id="rId3"/>
            </p:custDataLst>
          </p:nvPr>
        </p:nvSpPr>
        <p:spPr>
          <a:xfrm>
            <a:off x="1130935" y="4441190"/>
            <a:ext cx="1044448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【解析】根据Would you like some orange juice（你想喝些橙汁吗）可知说话人是在征求意见，回复中的please（请）说明对方想喝橙汁，D项A little（一点点）符合对话情境。A项“我很荣幸”，B项“不，谢谢”，C项“是的，我会的”，均不符合语境。因此答案是D。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916940"/>
            <a:ext cx="10854055" cy="159956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【解析】推理判断题。上文提到Z150次列车上的“列车书吧”受到了大学生们的欢迎，且这趟列车沿途经过的城市有近400所高校，可推断这是大部分大学生的首选车次。</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【解析】细节理解题。上一句提到该趟列车为返校学生提供图书借阅、免费茶水等服务。可见，铁路部门采取的这些措施非常贴心，故正确选项为B。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Ⅴ. 语法填空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95910" y="110490"/>
            <a:ext cx="12063730" cy="530860"/>
          </a:xfrm>
          <a:prstGeom prst="rect">
            <a:avLst/>
          </a:prstGeom>
          <a:noFill/>
        </p:spPr>
        <p:txBody>
          <a:bodyPr wrap="square" rtlCol="0">
            <a:spAutoFit/>
          </a:bodyPr>
          <a:lstStyle/>
          <a:p>
            <a:pPr algn="l">
              <a:lnSpc>
                <a:spcPct val="11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Ⅴ. 语法填空（5小题，共15分）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5" name="文本框 4"/>
          <p:cNvSpPr txBox="1"/>
          <p:nvPr/>
        </p:nvSpPr>
        <p:spPr>
          <a:xfrm>
            <a:off x="295910" y="714967"/>
            <a:ext cx="11276329" cy="1050290"/>
          </a:xfrm>
          <a:prstGeom prst="rect">
            <a:avLst/>
          </a:prstGeom>
          <a:noFill/>
        </p:spPr>
        <p:txBody>
          <a:bodyPr wrap="square" rtlCol="0" anchor="t">
            <a:spAutoFit/>
          </a:bodyPr>
          <a:lstStyle/>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阅读下面短文，按照句子结构的语法性和上下文连贯的要求，在空格处填入一个适当的词或使用括号中词语的正确形式填空。</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508000" y="1905000"/>
            <a:ext cx="11274425"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The stream was dry. The sun grew hotter. Crow was thirsty for some </a:t>
            </a:r>
            <a:r>
              <a:rPr sz="2400" u="sng" dirty="0">
                <a:latin typeface="Times New Roman" panose="02020603050405020304" charset="0"/>
                <a:ea typeface="宋体" panose="02010600030101010101" pitchFamily="2" charset="-122"/>
                <a:cs typeface="Times New Roman" panose="02020603050405020304" charset="0"/>
              </a:rPr>
              <a:t>46</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(water). With her sharp eyes, Crow could see a bottle </a:t>
            </a:r>
            <a:r>
              <a:rPr sz="2400" u="sng" dirty="0">
                <a:latin typeface="Times New Roman" panose="02020603050405020304" charset="0"/>
                <a:ea typeface="宋体" panose="02010600030101010101" pitchFamily="2" charset="-122"/>
                <a:cs typeface="Times New Roman" panose="02020603050405020304" charset="0"/>
              </a:rPr>
              <a:t>47</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water near a tree. Crow flew down to the tree to check. The glass bottle had a narrow neck. The water was not high inside. Crow couldn’t reach it when she tried. How could Crow make the water rise? She found some </a:t>
            </a:r>
            <a:r>
              <a:rPr sz="2400" u="sng" dirty="0">
                <a:latin typeface="Times New Roman" panose="02020603050405020304" charset="0"/>
                <a:ea typeface="宋体" panose="02010600030101010101" pitchFamily="2" charset="-122"/>
                <a:cs typeface="Times New Roman" panose="02020603050405020304" charset="0"/>
              </a:rPr>
              <a:t>48</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(stone) just the right size. She </a:t>
            </a:r>
            <a:r>
              <a:rPr sz="2400" u="sng" dirty="0">
                <a:latin typeface="Times New Roman" panose="02020603050405020304" charset="0"/>
                <a:ea typeface="宋体" panose="02010600030101010101" pitchFamily="2" charset="-122"/>
                <a:cs typeface="Times New Roman" panose="02020603050405020304" charset="0"/>
              </a:rPr>
              <a:t>49</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(drop) them in the bottle, and each helped raise the water so Crow could reach. She filled her mouth and drank </a:t>
            </a:r>
            <a:r>
              <a:rPr sz="2400" u="sng" dirty="0">
                <a:latin typeface="Times New Roman" panose="02020603050405020304" charset="0"/>
                <a:ea typeface="宋体" panose="02010600030101010101" pitchFamily="2" charset="-122"/>
                <a:cs typeface="Times New Roman" panose="02020603050405020304" charset="0"/>
              </a:rPr>
              <a:t>50</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she was not thirsty. Crow had her fill.</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9546327" y="1904739"/>
            <a:ext cx="12352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water</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2350770" y="3591560"/>
            <a:ext cx="1275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stones</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612322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6723380" y="2342515"/>
            <a:ext cx="107950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of</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3"/>
            </p:custDataLst>
          </p:nvPr>
        </p:nvSpPr>
        <p:spPr>
          <a:xfrm>
            <a:off x="7923474" y="3591467"/>
            <a:ext cx="1623172"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dropped</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4"/>
            </p:custDataLst>
          </p:nvPr>
        </p:nvSpPr>
        <p:spPr>
          <a:xfrm>
            <a:off x="1551249" y="4575717"/>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until</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ircle(in)">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P spid="3" grpId="0"/>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4053840"/>
          </a:xfrm>
          <a:prstGeom prst="rect">
            <a:avLst/>
          </a:prstGeom>
          <a:noFill/>
        </p:spPr>
        <p:txBody>
          <a:bodyPr wrap="square">
            <a:spAutoFit/>
          </a:bodyPr>
          <a:lstStyle/>
          <a:p>
            <a:pPr indent="0" algn="just" fontAlgn="auto">
              <a:lnSpc>
                <a:spcPct val="11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【解析】本题考查名词的数。water（水）是不可数名词，没有复数形式，故此题正确答案为water。</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1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【解析】本题考查固定搭配，a bottle of意为“一瓶”，故此题正确答案为of。</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1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48.【解析】本题考查名词的数。stone（石头）是可数名词，前面有some修饰，故用复数形式stones，故此题正确答案为stones。</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1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【解析】本题考查动词的时态。文章都用一般过去时，因此drop用过去式dropped，故此题正确答案为dropped。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1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50.【解析】本题考查时间状语从句。根据句意可知她大口喝水，直到她不渴了，故此题正确答案为until。</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sym typeface="+mn-ea"/>
              </a:rPr>
              <a:t>Ⅵ. 完成句子</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716915" y="2132330"/>
            <a:ext cx="10920095" cy="534035"/>
          </a:xfrm>
          <a:prstGeom prst="rect">
            <a:avLst/>
          </a:prstGeom>
          <a:noFill/>
        </p:spPr>
        <p:txBody>
          <a:bodyPr wrap="square" rtlCol="0" anchor="t">
            <a:spAutoFit/>
          </a:bodyPr>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51. There are ________________________ (五瓶橙汁) on the table.</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29540" y="33020"/>
            <a:ext cx="12406630" cy="610870"/>
          </a:xfrm>
          <a:prstGeom prst="rect">
            <a:avLst/>
          </a:prstGeom>
          <a:noFill/>
        </p:spPr>
        <p:txBody>
          <a:bodyPr wrap="square" rtlCol="0">
            <a:spAutoFit/>
          </a:bodyPr>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Ⅵ. 完成句子（5小题，共20分）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custDataLst>
              <p:tags r:id="rId3"/>
            </p:custDataLst>
          </p:nvPr>
        </p:nvSpPr>
        <p:spPr>
          <a:xfrm>
            <a:off x="510457" y="946623"/>
            <a:ext cx="11276329"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4"/>
            </p:custDataLst>
          </p:nvPr>
        </p:nvSpPr>
        <p:spPr>
          <a:xfrm>
            <a:off x="2557145" y="2012950"/>
            <a:ext cx="3704590" cy="460375"/>
          </a:xfrm>
          <a:prstGeom prst="rect">
            <a:avLst/>
          </a:prstGeom>
          <a:noFill/>
        </p:spPr>
        <p:txBody>
          <a:bodyPr wrap="square" rtlCol="0">
            <a:spAutoFit/>
          </a:bodyPr>
          <a:p>
            <a:pPr algn="ctr"/>
            <a:r>
              <a:rPr lang="en-US" sz="2400" dirty="0">
                <a:solidFill>
                  <a:srgbClr val="C00000"/>
                </a:solidFill>
                <a:latin typeface="Times New Roman" panose="02020603050405020304" charset="0"/>
                <a:cs typeface="Times New Roman" panose="02020603050405020304" charset="0"/>
              </a:rPr>
              <a:t>five bottles of orange juice</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5"/>
            </p:custDataLst>
          </p:nvPr>
        </p:nvSpPr>
        <p:spPr>
          <a:xfrm>
            <a:off x="716915" y="4598035"/>
            <a:ext cx="10659745"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【解析】本题考查不可数名词量的表达。不可数名词量的表达方式是“数词＋量词（s）＋of＋不可数名词”，故本题的正确答案为five bottles of orange juice。</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custDataLst>
              <p:tags r:id="rId1"/>
            </p:custDataLst>
          </p:nvPr>
        </p:nvSpPr>
        <p:spPr>
          <a:xfrm>
            <a:off x="1159510" y="1594620"/>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52. Please give me ________________________ (一个建议).</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583940" y="1481455"/>
            <a:ext cx="370141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a piece of advice</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【解析】本题考查不可数名词量的表达。不可数名词量的表达方式是“数词＋量词（s）＋of＋不可数名词”，故本题的正确答案为a piece of advice。</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51940" y="1717175"/>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53. I see ____________________________________________ (河里有各种各样的鱼).</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115945" y="1651635"/>
            <a:ext cx="463740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many kinds of fishes in the river</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【解析】本题考查名词的数。fish表示各种鱼时用复数fishes，故本题的正确答案为many kinds of fishes in the river。</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79500" y="1579380"/>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54. On the grassland stand ________________________ (许多牛羊).</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231005" y="1579245"/>
            <a:ext cx="408495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a lot of/many cows and sheep</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【解析】本题考查名词的数。cow的复数形式为cows，sheep的复数形式为sheep，故本题的正确答案为a lot of/many cows and sheep。</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415925" y="1916430"/>
            <a:ext cx="11498580"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55. When you write a passage, ___________________________ (请注意拼写).</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140835" y="1916430"/>
            <a:ext cx="442404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please pay attention to the spelling</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【解析】本题考查固定搭配。“注意”译为pay attention to，故本题的正确答案为please pay attention to the spelling。</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1062355"/>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W: Sir, this way, please. Here’s the menu.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Yes, please.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How are you doing? 		B. Can I take your order?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What do you like? 			D. How much is the menu?</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27617" y="12118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【解析】根据Sir, this way, please. Here’s the menu（先生，请走这边，这是菜单）可知说话人是餐厅服务员，B项Can I take your order（可以开始点菜了吗）符合对话情境。A项“你过得怎么样”，C项“你喜欢什么”，D项“菜单多少钱”，均不符合语境。因此答案是B。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1210945"/>
            <a:ext cx="12191365" cy="3877310"/>
          </a:xfrm>
          <a:prstGeom prst="rect">
            <a:avLst/>
          </a:prstGeom>
        </p:spPr>
      </p:pic>
      <p:sp>
        <p:nvSpPr>
          <p:cNvPr id="2" name="文本框 1"/>
          <p:cNvSpPr txBox="1"/>
          <p:nvPr>
            <p:custDataLst>
              <p:tags r:id="rId3"/>
            </p:custDataLst>
          </p:nvPr>
        </p:nvSpPr>
        <p:spPr>
          <a:xfrm>
            <a:off x="3852545" y="2088515"/>
            <a:ext cx="4914265" cy="1088390"/>
          </a:xfrm>
          <a:prstGeom prst="rect">
            <a:avLst/>
          </a:prstGeom>
          <a:noFill/>
        </p:spPr>
        <p:txBody>
          <a:bodyPr wrap="square" rtlCol="0" anchor="ctr">
            <a:spAutoFit/>
          </a:bodyPr>
          <a:p>
            <a:pPr algn="dist">
              <a:lnSpc>
                <a:spcPct val="120000"/>
              </a:lnSpc>
            </a:pPr>
            <a:r>
              <a:rPr sz="5400" b="1" spc="300" dirty="0">
                <a:latin typeface="+mj-ea"/>
                <a:ea typeface="+mj-ea"/>
              </a:rPr>
              <a:t>Ⅶ. 应用写作</a:t>
            </a:r>
            <a:endParaRPr sz="5400" b="1" spc="300" dirty="0">
              <a:latin typeface="+mj-ea"/>
              <a:ea typeface="+mj-ea"/>
            </a:endParaRPr>
          </a:p>
        </p:txBody>
      </p:sp>
      <p:pic>
        <p:nvPicPr>
          <p:cNvPr id="105" name="图片 104"/>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5240" y="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Ⅶ. 应用写作（1小题，共10分）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矩形 3"/>
          <p:cNvSpPr/>
          <p:nvPr/>
        </p:nvSpPr>
        <p:spPr>
          <a:xfrm>
            <a:off x="718820" y="1043305"/>
            <a:ext cx="10446385" cy="4965065"/>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56.【写作内容】假设你是李华，你想邀请你的朋友Tom一起去好运餐馆吃晚饭。请用英语写一封电子邮件给Tom，介绍好运餐馆并邀请他一起吃</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晚饭。</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【写作要求】正文约40个英语单词，文中不可出现你自己的真实姓名、学校名称等信息。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From: Lihua@qq.com</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 Tom@qq.com</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Subject: __________________________________</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___________________________________________________________________</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___________________________________________________________________</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a:hlinkClick r:id="rId1" action="ppaction://hlinksldjump"/>
          </p:cNvPr>
          <p:cNvSpPr txBox="1"/>
          <p:nvPr/>
        </p:nvSpPr>
        <p:spPr>
          <a:xfrm>
            <a:off x="4538979" y="5895644"/>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603375" y="1391285"/>
            <a:ext cx="9831070" cy="4521835"/>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From: Lihua@qq.com</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To: Tom@qq.com </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Subject: Have a Dinner Together</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Tom,</a:t>
            </a:r>
            <a:endParaRPr lang="en-US" altLang="zh-CN" sz="2400" dirty="0">
              <a:solidFill>
                <a:srgbClr val="C00000"/>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rgbClr val="C00000"/>
                </a:solidFill>
                <a:latin typeface="Times New Roman" panose="02020603050405020304" charset="0"/>
                <a:cs typeface="Times New Roman" panose="02020603050405020304" charset="0"/>
              </a:rPr>
              <a:t>I am writing to invite you to have a dinner with us in Haoyun Restaurant at 7:00 p.m. next Monday. Haoyun Restaurant is near your home and famous for Guangdong cuisine. The specialty of this restaurant is sliced cold chicken and you will love it. I’m looking forward to your coming!</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2" name="矩形 1"/>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4" name="图片 3"/>
          <p:cNvPicPr>
            <a:picLocks noChangeAspect="1"/>
          </p:cNvPicPr>
          <p:nvPr/>
        </p:nvPicPr>
        <p:blipFill>
          <a:blip r:embed="rId6">
            <a:clrChange>
              <a:clrFrom>
                <a:srgbClr val="F4CA54">
                  <a:alpha val="100000"/>
                </a:srgbClr>
              </a:clrFrom>
              <a:clrTo>
                <a:srgbClr val="F4CA54">
                  <a:alpha val="100000"/>
                  <a:alpha val="0"/>
                </a:srgbClr>
              </a:clrTo>
            </a:clrChange>
          </a:blip>
          <a:stretch>
            <a:fillRect/>
          </a:stretch>
        </p:blipFill>
        <p:spPr>
          <a:xfrm>
            <a:off x="7637780" y="3769995"/>
            <a:ext cx="4604385" cy="2896870"/>
          </a:xfrm>
          <a:prstGeom prst="rect">
            <a:avLst/>
          </a:prstGeom>
        </p:spPr>
      </p:pic>
      <p:sp>
        <p:nvSpPr>
          <p:cNvPr id="3" name="PA_矩形 259"/>
          <p:cNvSpPr>
            <a:spLocks noChangeArrowheads="1"/>
          </p:cNvSpPr>
          <p:nvPr>
            <p:custDataLst>
              <p:tags r:id="rId7"/>
            </p:custDataLst>
          </p:nvPr>
        </p:nvSpPr>
        <p:spPr bwMode="auto">
          <a:xfrm>
            <a:off x="3604260" y="2785110"/>
            <a:ext cx="5183505"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fontAlgn="auto">
              <a:spcBef>
                <a:spcPts val="0"/>
              </a:spcBef>
              <a:buNone/>
            </a:pPr>
            <a:r>
              <a:rPr lang="en-US" altLang="zh-CN" sz="6000" b="1" kern="5000" spc="300" dirty="0">
                <a:solidFill>
                  <a:sysClr val="windowText" lastClr="000000"/>
                </a:solidFill>
                <a:cs typeface="Arial" panose="020B0604020202020204" pitchFamily="34" charset="0"/>
              </a:rPr>
              <a:t>Thank you</a:t>
            </a:r>
            <a:r>
              <a:rPr lang="zh-CN" altLang="en-US" sz="6000" b="1" kern="5000" spc="300" dirty="0">
                <a:solidFill>
                  <a:sysClr val="windowText" lastClr="000000"/>
                </a:solidFill>
                <a:cs typeface="Arial" panose="020B0604020202020204" pitchFamily="34" charset="0"/>
              </a:rPr>
              <a:t>！</a:t>
            </a:r>
            <a:endParaRPr lang="zh-CN" altLang="en-US" sz="60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856615"/>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M: The lunch is very tasty.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 I’m glad you like it.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Thank you			 B. Never mind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You’re welcome 		D. Just so so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2190" y="9753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【解析】根据The lunch is very tasty（午餐很美味）可知说话人在夸赞对方，A项Thank you（谢谢）符合对话情境。B项“没关系”，C项“不客气”，D项“很一般”，均不符合语境。因此答案是A。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033145" y="1100455"/>
            <a:ext cx="1062609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This is your order, a hamburger and a salad. ____________________?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 And a pudding, please.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What’s more 			B. Anything to drink</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Anything else 			D. What do you recommend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1145540" y="1159510"/>
            <a:ext cx="5022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232535" y="435737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【解析】根据答复And a pudding, please（请给我一个布丁）可知说话人在询问对方是否还要加菜，C项Anything else（还需要点别的吗）符合对话情境。A项“另外”，B项“喝点什么”，D项“你推荐什么”，均不符合语境。因此答案是C。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111125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I’d like a steak and a piece of bread.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 OK. Anything to drink?</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M: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Not at all　			 B. It doesn’t matter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Never mind			 D. No, thanks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68960" y="11863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2640" y="4441825"/>
            <a:ext cx="1093343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【解析】根据OK. Anything to drink（好的，还要喝点什么吗）可知说话人是在询问对方是否要喝饮料。D项No, thanks（不需要，谢谢）符合对话情境。A、B、C三个选项都意为“没关系”，不符合语境。因此答案是D。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PA" val="v4.0.0"/>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PA" val="v4.0.0"/>
</p:tagLst>
</file>

<file path=ppt/tags/tag102.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OTZhODQ0MzExYTJkODJhZmUzYjhiZjJlMzExMzg5NzMifQ=="/>
  <p:tag name="KSO_WPP_MARK_KEY" val="701d8dcb-fc31-49ff-a5fe-424c51c9548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1D91A3"/>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18087</Words>
  <Application>WPS 演示</Application>
  <PresentationFormat>宽屏</PresentationFormat>
  <Paragraphs>543</Paragraphs>
  <Slides>63</Slides>
  <Notes>76</Notes>
  <HiddenSlides>8</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63</vt:i4>
      </vt:variant>
    </vt:vector>
  </HeadingPairs>
  <TitlesOfParts>
    <vt:vector size="81" baseType="lpstr">
      <vt:lpstr>Arial</vt:lpstr>
      <vt:lpstr>宋体</vt:lpstr>
      <vt:lpstr>Wingdings</vt:lpstr>
      <vt:lpstr>方正公文黑体</vt:lpstr>
      <vt:lpstr>方正黑体简体</vt:lpstr>
      <vt:lpstr>iekie pocangqiong</vt:lpstr>
      <vt:lpstr>微软雅黑</vt:lpstr>
      <vt:lpstr>Calibri</vt:lpstr>
      <vt:lpstr>Impact</vt:lpstr>
      <vt:lpstr>Kozuka Gothic Pro M</vt:lpstr>
      <vt:lpstr>Helvetica-Roman-SemiB</vt:lpstr>
      <vt:lpstr>朗太書体</vt:lpstr>
      <vt:lpstr>SimSun-ExtB</vt:lpstr>
      <vt:lpstr>Times New Roman</vt:lpstr>
      <vt:lpstr>黑体</vt:lpstr>
      <vt:lpstr>Arial Unicode MS</vt:lpstr>
      <vt:lpstr>等线</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134</cp:revision>
  <dcterms:created xsi:type="dcterms:W3CDTF">2021-08-19T06:32:00Z</dcterms:created>
  <dcterms:modified xsi:type="dcterms:W3CDTF">2023-09-26T02:53:41Z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42DC84A8738C4DF8BC801915A5DDE167_13</vt:lpwstr>
  </property>
  <property fmtid="{D5CDD505-2E9C-101B-9397-08002B2CF9AE}" pid="3" name="KSOProductBuildVer">
    <vt:lpwstr>2052-11.1.0.14309</vt:lpwstr>
  </property>
</Properties>
</file>