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23" r:id="rId31"/>
    <p:sldId id="524"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25" r:id="rId52"/>
    <p:sldId id="526" r:id="rId53"/>
    <p:sldId id="307" r:id="rId54"/>
    <p:sldId id="308" r:id="rId55"/>
    <p:sldId id="377" r:id="rId56"/>
    <p:sldId id="480" r:id="rId57"/>
    <p:sldId id="474" r:id="rId58"/>
    <p:sldId id="476" r:id="rId59"/>
    <p:sldId id="477" r:id="rId60"/>
    <p:sldId id="478" r:id="rId61"/>
    <p:sldId id="479" r:id="rId62"/>
    <p:sldId id="314" r:id="rId63"/>
    <p:sldId id="315" r:id="rId64"/>
    <p:sldId id="326" r:id="rId65"/>
    <p:sldId id="430" r:id="rId66"/>
  </p:sldIdLst>
  <p:sldSz cx="12192000" cy="6858000"/>
  <p:notesSz cx="6858000" cy="9144000"/>
  <p:embeddedFontLst>
    <p:embeddedFont>
      <p:font typeface="方正公文黑体" panose="02000500000000000000" charset="-122"/>
      <p:regular r:id="rId70"/>
    </p:embeddedFont>
    <p:embeddedFont>
      <p:font typeface="方正黑体简体" panose="03000509000000000000"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Impact" panose="020B0806030902050204" pitchFamily="34" charset="0"/>
      <p:regular r:id="rId77"/>
    </p:embeddedFont>
    <p:embeddedFont>
      <p:font typeface="黑体" panose="02010609060101010101" charset="-122"/>
      <p:regular r:id="rId78"/>
    </p:embeddedFont>
    <p:embeddedFont>
      <p:font typeface="等线"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 userDrawn="1">
          <p15:clr>
            <a:srgbClr val="A4A3A4"/>
          </p15:clr>
        </p15:guide>
        <p15:guide id="2" orient="horz" pos="4240" userDrawn="1">
          <p15:clr>
            <a:srgbClr val="A4A3A4"/>
          </p15:clr>
        </p15:guide>
        <p15:guide id="3" pos="188" userDrawn="1">
          <p15:clr>
            <a:srgbClr val="A4A3A4"/>
          </p15:clr>
        </p15:guide>
        <p15:guide id="4" pos="7392"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213"/>
        <p:guide orient="horz" pos="4240"/>
        <p:guide pos="188"/>
        <p:guide pos="7392"/>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100.xml"/><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4.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tags" Target="../tags/tag53.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7.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4.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slide" Target="slide46.xml"/><Relationship Id="rId2" Type="http://schemas.openxmlformats.org/officeDocument/2006/relationships/tags" Target="../tags/tag70.xml"/><Relationship Id="rId1" Type="http://schemas.openxmlformats.org/officeDocument/2006/relationships/tags" Target="../tags/tag6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5.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4.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tags" Target="../tags/tag8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png"/><Relationship Id="rId1" Type="http://schemas.openxmlformats.org/officeDocument/2006/relationships/tags" Target="../tags/tag9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1.xml"/><Relationship Id="rId7" Type="http://schemas.openxmlformats.org/officeDocument/2006/relationships/tags" Target="../tags/tag99.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2.png"/><Relationship Id="rId1" Type="http://schemas.openxmlformats.org/officeDocument/2006/relationships/tags" Target="../tags/tag9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419735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Tom </a:t>
            </a:r>
            <a:r>
              <a:rPr lang="en-US" altLang="zh-CN" sz="2400" u="sng" dirty="0">
                <a:latin typeface="Times New Roman" panose="02020603050405020304" charset="0"/>
                <a:ea typeface="宋体" panose="02010600030101010101" pitchFamily="2" charset="-122"/>
                <a:cs typeface="Times New Roman" panose="02020603050405020304" charset="0"/>
              </a:rPr>
              <a:t>celebrated</a:t>
            </a:r>
            <a:r>
              <a:rPr lang="en-US" altLang="zh-CN" sz="2400" dirty="0">
                <a:latin typeface="Times New Roman" panose="02020603050405020304" charset="0"/>
                <a:ea typeface="宋体" panose="02010600030101010101" pitchFamily="2" charset="-122"/>
                <a:cs typeface="Times New Roman" panose="02020603050405020304" charset="0"/>
              </a:rPr>
              <a:t> his 16th birthday two days ago.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举办	 B. 开始	 C. 庆祝	 D. 度过</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【解析】本题考查动词celebrate（庆祝）。结合句意“两天前汤姆庆祝了他的十六岁生日”，C项符合句意。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had to </a:t>
            </a:r>
            <a:r>
              <a:rPr lang="en-US" altLang="zh-CN" sz="2400" u="sng" dirty="0">
                <a:latin typeface="Times New Roman" panose="02020603050405020304" charset="0"/>
                <a:ea typeface="宋体" panose="02010600030101010101" pitchFamily="2" charset="-122"/>
                <a:cs typeface="Times New Roman" panose="02020603050405020304" charset="0"/>
              </a:rPr>
              <a:t>attend</a:t>
            </a:r>
            <a:r>
              <a:rPr lang="en-US" altLang="zh-CN" sz="2400" dirty="0">
                <a:latin typeface="Times New Roman" panose="02020603050405020304" charset="0"/>
                <a:ea typeface="宋体" panose="02010600030101010101" pitchFamily="2" charset="-122"/>
                <a:cs typeface="Times New Roman" panose="02020603050405020304" charset="0"/>
              </a:rPr>
              <a:t> an important meeting.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推迟	 B. 策划	 C. 参加	 D. 举办</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【解析】本题考查动词attend（参加，出席）。结合句意“她必须出席一场重要的会议”，C项符合句意。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have</a:t>
            </a:r>
            <a:r>
              <a:rPr lang="en-US" altLang="zh-CN" sz="2400" u="sng" dirty="0">
                <a:latin typeface="Times New Roman" panose="02020603050405020304" charset="0"/>
                <a:ea typeface="宋体" panose="02010600030101010101" pitchFamily="2" charset="-122"/>
                <a:cs typeface="Times New Roman" panose="02020603050405020304" charset="0"/>
              </a:rPr>
              <a:t> invited</a:t>
            </a:r>
            <a:r>
              <a:rPr lang="en-US" altLang="zh-CN" sz="2400" dirty="0">
                <a:latin typeface="Times New Roman" panose="02020603050405020304" charset="0"/>
                <a:ea typeface="宋体" panose="02010600030101010101" pitchFamily="2" charset="-122"/>
                <a:cs typeface="Times New Roman" panose="02020603050405020304" charset="0"/>
              </a:rPr>
              <a:t> me to go to Paris with them.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邀请	 B. 要求	 C. 度假	 D. 建议</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【解析】本题考查动词invite（邀请）。结合句意“他们邀请我和他们一同去巴黎”，</a:t>
            </a:r>
            <a:endParaRPr sz="2200" dirty="0">
              <a:solidFill>
                <a:srgbClr val="C00000"/>
              </a:solidFill>
              <a:uFillTx/>
              <a:latin typeface="Times New Roman" panose="02020603050405020304" charset="0"/>
              <a:cs typeface="Times New Roman" panose="02020603050405020304" charset="0"/>
            </a:endParaRPr>
          </a:p>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Today’s award </a:t>
            </a:r>
            <a:r>
              <a:rPr lang="en-US" altLang="zh-CN" sz="2400" u="sng" dirty="0">
                <a:latin typeface="Times New Roman" panose="02020603050405020304" charset="0"/>
                <a:ea typeface="宋体" panose="02010600030101010101" pitchFamily="2" charset="-122"/>
                <a:cs typeface="Times New Roman" panose="02020603050405020304" charset="0"/>
              </a:rPr>
              <a:t>ceremony </a:t>
            </a:r>
            <a:r>
              <a:rPr lang="en-US" altLang="zh-CN" sz="2400" dirty="0">
                <a:latin typeface="Times New Roman" panose="02020603050405020304" charset="0"/>
                <a:ea typeface="宋体" panose="02010600030101010101" pitchFamily="2" charset="-122"/>
                <a:cs typeface="Times New Roman" panose="02020603050405020304" charset="0"/>
              </a:rPr>
              <a:t>took place at Tian’anmen Square.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活动	 B. 典礼	 C. 客套	 D. 行为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【解析】本题考查名词ceremony（典礼）。结合句意“今天的颁奖典礼在天安门广场举行”，B项符合句意。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22230" y="139142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are working together for a </a:t>
            </a:r>
            <a:r>
              <a:rPr lang="en-US" altLang="zh-CN" sz="2400" u="sng" dirty="0">
                <a:latin typeface="Times New Roman" panose="02020603050405020304" charset="0"/>
                <a:ea typeface="宋体" panose="02010600030101010101" pitchFamily="2" charset="-122"/>
                <a:cs typeface="Times New Roman" panose="02020603050405020304" charset="0"/>
              </a:rPr>
              <a:t>common</a:t>
            </a:r>
            <a:r>
              <a:rPr lang="en-US" altLang="zh-CN" sz="2400" dirty="0">
                <a:latin typeface="Times New Roman" panose="02020603050405020304" charset="0"/>
                <a:ea typeface="宋体" panose="02010600030101010101" pitchFamily="2" charset="-122"/>
                <a:cs typeface="Times New Roman" panose="02020603050405020304" charset="0"/>
              </a:rPr>
              <a:t> purpose.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远大的	 B. 单调的	 C. 普通的	 D. 共同的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【解析】本题考查形容词common（共同的，共有的）。结合句意“我们在为一个共同的目标一起工作”，D项符合句意。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 </a:t>
            </a:r>
            <a:r>
              <a:rPr lang="en-US" altLang="zh-CN" sz="2400" u="sng" dirty="0">
                <a:latin typeface="Times New Roman" panose="02020603050405020304" charset="0"/>
                <a:ea typeface="宋体" panose="02010600030101010101" pitchFamily="2" charset="-122"/>
                <a:cs typeface="Times New Roman" panose="02020603050405020304" charset="0"/>
              </a:rPr>
              <a:t>look forward to</a:t>
            </a:r>
            <a:r>
              <a:rPr lang="en-US" altLang="zh-CN" sz="2400" dirty="0">
                <a:latin typeface="Times New Roman" panose="02020603050405020304" charset="0"/>
                <a:ea typeface="宋体" panose="02010600030101010101" pitchFamily="2" charset="-122"/>
                <a:cs typeface="Times New Roman" panose="02020603050405020304" charset="0"/>
              </a:rPr>
              <a:t> hearing from you in the near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向前	 B. 调查	 C. 期待	 D. 看见</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【解析】本题考查词组look forward to（期待，盼望）。结合句意“我期待着不久会收到你的信”，C项符合句意。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We had a </a:t>
            </a:r>
            <a:r>
              <a:rPr lang="en-US" altLang="zh-CN" sz="2400" u="sng" dirty="0">
                <a:latin typeface="Times New Roman" panose="02020603050405020304" charset="0"/>
                <a:ea typeface="宋体" panose="02010600030101010101" pitchFamily="2" charset="-122"/>
                <a:cs typeface="Times New Roman" panose="02020603050405020304" charset="0"/>
              </a:rPr>
              <a:t>banquet</a:t>
            </a:r>
            <a:r>
              <a:rPr lang="en-US" altLang="zh-CN" sz="2400" dirty="0">
                <a:latin typeface="Times New Roman" panose="02020603050405020304" charset="0"/>
                <a:ea typeface="宋体" panose="02010600030101010101" pitchFamily="2" charset="-122"/>
                <a:cs typeface="Times New Roman" panose="02020603050405020304" charset="0"/>
              </a:rPr>
              <a:t>, which ended up with soup.</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庆典	 B. 宴会	 C. 比赛	 D. 烧烤</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【解析】本题考查名词banquet（宴会，盛宴）。结合句意“我们举办了一场宴会，最后一道菜是汤”，B项符合句意。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boy who won the scholarship was a quite </a:t>
            </a:r>
            <a:r>
              <a:rPr lang="en-US" altLang="zh-CN" sz="2400" u="sng" dirty="0">
                <a:latin typeface="Times New Roman" panose="02020603050405020304" charset="0"/>
                <a:ea typeface="宋体" panose="02010600030101010101" pitchFamily="2" charset="-122"/>
                <a:cs typeface="Times New Roman" panose="02020603050405020304" charset="0"/>
              </a:rPr>
              <a:t>outstanding</a:t>
            </a:r>
            <a:r>
              <a:rPr lang="en-US" altLang="zh-CN" sz="2400" dirty="0">
                <a:latin typeface="Times New Roman" panose="02020603050405020304" charset="0"/>
                <a:ea typeface="宋体" panose="02010600030101010101" pitchFamily="2" charset="-122"/>
                <a:cs typeface="Times New Roman" panose="02020603050405020304" charset="0"/>
              </a:rPr>
              <a:t> student.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努力的	 B. 站着的	 C. 幸运的	 D. 杰出的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【解析】本题考查形容词outstanding（杰出的）。结合句意“那个获得奖学金的男孩是个相当杰出的学生”，D项符合句意。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415" y="850265"/>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a:t>
            </a:r>
            <a:r>
              <a:rPr lang="en-US" altLang="zh-CN" sz="2400" dirty="0">
                <a:latin typeface="Times New Roman" panose="02020603050405020304" charset="0"/>
                <a:ea typeface="宋体" panose="02010600030101010101" pitchFamily="2" charset="-122"/>
                <a:cs typeface="Times New Roman" panose="02020603050405020304" charset="0"/>
                <a:sym typeface="+mn-ea"/>
              </a:rPr>
              <a:t> 14. This year’s Olympic Games will be the biggest ever sporting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event</a:t>
            </a:r>
            <a:r>
              <a:rPr lang="en-US" altLang="zh-CN" sz="2400" dirty="0">
                <a:latin typeface="Times New Roman" panose="02020603050405020304" charset="0"/>
                <a:ea typeface="宋体" panose="02010600030101010101" pitchFamily="2" charset="-122"/>
                <a:cs typeface="Times New Roman" panose="02020603050405020304" charset="0"/>
                <a:sym typeface="+mn-ea"/>
              </a:rPr>
              <a:t>.</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 事件	 B. 经历	 C. 甚至	 D. 国家</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【解析】本题考查名词event（事件，活动）。结合句意“今年的奥林匹克运动会将是有史以来规模最大的体育盛事”，A项符合句意。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5</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dancers moved quickly to the strong </a:t>
            </a:r>
            <a:r>
              <a:rPr lang="en-US" altLang="zh-CN" sz="2400" u="sng" dirty="0">
                <a:latin typeface="Times New Roman" panose="02020603050405020304" charset="0"/>
                <a:ea typeface="宋体" panose="02010600030101010101" pitchFamily="2" charset="-122"/>
                <a:cs typeface="Times New Roman" panose="02020603050405020304" charset="0"/>
              </a:rPr>
              <a:t>beat</a:t>
            </a:r>
            <a:r>
              <a:rPr lang="en-US" altLang="zh-CN" sz="2400" dirty="0">
                <a:latin typeface="Times New Roman" panose="02020603050405020304" charset="0"/>
                <a:ea typeface="宋体" panose="02010600030101010101" pitchFamily="2" charset="-122"/>
                <a:cs typeface="Times New Roman" panose="02020603050405020304" charset="0"/>
              </a:rPr>
              <a:t> of the music.</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打击	 B. 失败	 C. 节拍	 D. 声音</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【解析】本题考查名词beat（节拍，节奏）。结合句意“舞者随着乐曲的有力节拍迅速移动”，C项符合句意。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2695" y="3651568"/>
            <a:ext cx="910653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strangers 		B. neighbors	 C. friends	 D. spouses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the other 		B. another	 C. other 	 D. others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hole 		B. field 	 C. country 	 D. city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looked 		B. saw 		 C. watched 	 D. read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8382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83473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there were two mice. They were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One mouse lived in the country;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mouse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lived in the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After many years the country mouse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the city mouse; he said, “Do come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and see me at my house in the country.”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333500" y="365188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333500" y="417385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333500" y="457073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333500" y="499364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61581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【解析】本题考查词义辨析和逻辑推理。根据下文两只老鼠互相邀请对方去自己家里玩推测，他们是朋友关系。A项是“陌生人”，B项是“邻居”，D项是“配偶”，均不符合题意。故本题的正确答案是C。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【解析】本题考查固定搭配。one...the other...意为“一个……另一个……”，为固定搭配。故本题的正确答案是A。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【解析】本题考查词义辨析和联系上下文。根据下文可知，另外一只老鼠住在城市。A项是“洞穴”，B项是“田野”，C项是“乡村”，均不符合题意。故本题的正确答案是D。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【解析】本题考查词义辨析。look是不及物动词，表示“看”时，应用look at。watch表示在某一段时间内看的动作，意为“观看，注视”。read意为“阅读”。根据句意可知，很多年以后，乡村老鼠看见城市老鼠，B项符合题意。故本题的正确答案是B。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863725"/>
          </a:xfrm>
          <a:prstGeom prst="rect">
            <a:avLst/>
          </a:prstGeom>
          <a:noFill/>
        </p:spPr>
        <p:txBody>
          <a:bodyPr wrap="square" rtlCol="0" anchor="t">
            <a:spAutoFit/>
          </a:bodyPr>
          <a:lstStyle/>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the city mouse went. The city mouse said, “This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is not good, and your house is not good. Why do you live in a hole in the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You should come and live in the city. You would live in a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house made of stone. You would have nice food to eat. You must come and see me at my house in the city.”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497205" y="3121660"/>
            <a:ext cx="802259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Before 	B. While 	C. So 		D. But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food 	B. house	 C. city 	D. milk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school 	B. field 	C. building 	D. city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small 	B. soft 		C. bad 		D. nice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497205" y="403860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64515" y="456057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728345"/>
            <a:ext cx="10496550" cy="359981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【解析】本题考查并列关系。根据上文可知，乡村老鼠邀请城市老鼠到他家去看看，所以城市老鼠去看了，前后为因果关系，故用so连接两句话。故本题的正确答案是C。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【解析】本题考查联系上下文。根据下文可知，城市老鼠家有好的食物，因此城市老鼠觉得农村老鼠家里的食物不好。故本题的正确答案是A。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【解析】本题考查联系上下文。根据下文可知，乡村老鼠住在田野里的一个洞中。A项是“学校”，C项是“建筑”，D项是“城市”，均不符合题意。故本题的正确答案是B。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【解析】本题考查联系上下文。根据下文可知，城市老鼠认为城市里的房子是好的。故本题的正确答案是D。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country mouse went to the house of the city mouse. It was a very good house. Nice food was set ready for them to eat. But just as they began to eat they heard a great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The city mouse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“Run! Run! The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is coming!” They ran away </a:t>
            </a:r>
            <a:r>
              <a:rPr lang="en-US" altLang="zh-CN" sz="2400" u="sng" dirty="0">
                <a:latin typeface="Times New Roman" panose="02020603050405020304" charset="0"/>
                <a:ea typeface="宋体" panose="02010600030101010101" pitchFamily="2" charset="-122"/>
                <a:cs typeface="Times New Roman" panose="02020603050405020304" charset="0"/>
              </a:rPr>
              <a:t>27          </a:t>
            </a:r>
            <a:r>
              <a:rPr lang="en-US" altLang="zh-CN" sz="2400" dirty="0">
                <a:latin typeface="Times New Roman" panose="02020603050405020304" charset="0"/>
                <a:ea typeface="宋体" panose="02010600030101010101" pitchFamily="2" charset="-122"/>
                <a:cs typeface="Times New Roman" panose="02020603050405020304" charset="0"/>
              </a:rPr>
              <a:t>and hid.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57555" y="3412490"/>
            <a:ext cx="859917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shout 	 B. music 	C. noise	 D. voice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laughed	 B. cried 	C. smiled 	 D. wondered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cat 	 B. mouse 	C. dog 		 D. child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happily 	 B. angrily 	C. slowly 	 D. quickly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822960"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2960"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87680" y="601980"/>
            <a:ext cx="10974705" cy="4276725"/>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词义辨析和推理判断。根据句意可知，两只老鼠正准备吃东西的时候听到了一阵嘈杂声（noise）。A项是“叫喊”，B项是“音乐”，D项是“嗓音，说话声”，均不符合题意。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词义辨析和推理判断。根据上下文可知，两只老鼠正准备吃东西的时候听到了一阵嘈杂声，后面发现是一只猫来了，因此城市老鼠应该是尖叫（cry）起来。A项是“大笑”，C项是“微笑”，D项是“想知道”，均不符合题意。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【解析】本题考查推理判断。猫是老鼠的天敌，因此老鼠最有可能是听见猫来了才尖叫着跑去躲起来。故本题的正确答案是A。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和推理判断。根据上下文可知，两只老鼠发现是一只猫来了，因此他们应该是迅速地（quickly）逃跑。A项是“快乐地”，B项是“生气地”，C项是“慢慢地”，均不符合题意。故本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42049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After some time, they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When they came out, the country mouse said, “I do not like living in the city. I like living in my hole in the field. For it is nicer to be poor and happy,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to be rich and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81075" y="3344545"/>
            <a:ext cx="1055941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came with 	B. came out 	C. came on 	 D. came from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than		B. and 		C. but		 D. that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hungry 		B. delight 	C. afraid 	 D. satisfied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1050290" y="346011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925195" y="387921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981075" y="424307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84530" y="1358265"/>
            <a:ext cx="10031730"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【解析】本题考查词义辨析与联系上下文。根据上下文可知，两只老鼠等猫走了他们就出来（come out）了。A项是“伴随……发生”，C项是“开始，快点”，D项是“来自”，均不符合题意。故本题的正确答案是B。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【解析】本题考查比较级。句意为“因为这样虽然贫穷但是快乐自在，比起虽然富有却要过着提心吊胆的生活来说，要更好一些”。前面有形容词比较级，后面应用than表示比较，故本题的正确答案是A。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推理判断。句意为“因为这样虽然贫穷但是快乐自在，比起虽然富有却要过着提心吊胆的生活来说，要更好一些”。根据上文可知，两只老鼠在城市老鼠的家里遇到了猫，老鼠们都受到了惊吓，因此城里生活是提心吊胆的。故本题的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1882612"/>
            <a:ext cx="10648949"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Wedding planning can be a bit overwhelming at times, but it’s a special day for any bride and groom. How many kinds of weddings do you know? There are a list of the most popular kinds of weddings today.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Destination wedding</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destination wedding is when bride and groom choose a location where they want to have their wedding ceremony and travel there to get married. They invite family members and close friends to accompany them. While this wedding is really romantic, it can be rather expensive.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6550" y="225108"/>
            <a:ext cx="11519535" cy="6000750"/>
          </a:xfrm>
          <a:prstGeom prst="rect">
            <a:avLst/>
          </a:prstGeom>
          <a:noFill/>
        </p:spPr>
        <p:txBody>
          <a:bodyPr wrap="square" rtlCol="0" anchor="ctr">
            <a:spAutoFit/>
          </a:bodyPr>
          <a:p>
            <a:pPr indent="457200" algn="just">
              <a:lnSpc>
                <a:spcPct val="10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Ballroom wedding</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ballroom wedding is actually an indoor wedding, generally at a luxury location. It’s typically in a hotel, a ballroom or any type of perfectly decorated indoor location.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Outdoor wedding</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An outdoor wedding makes awesome photos and you can do plenty of interesting things. You can use many kinds of settings to make the wedding better. The only thing to consider is the weather. But overall, this type of wedding is fantastic.</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Loft wedding</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loft wedding has a spectacular view as it is held on the top of a building. Typically, this type of wedding is held in big cities which can offer this option.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Country wedding </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country wedding has risen in popularity over the past few years. Perhaps it’s because this type of wedding is a comparatively cheap way. The country wedding is fun and can make interesting memories. For this kind of wedding, the couple need to find a good barn (谷仓) and decorate it. To make the wedding more country-themed, some brides will even wear cowboy boots with their beautiful wedding dresses.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How many kinds of weddings are introduced in the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Six.</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Seven.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Eight.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【解析】细节判断题。根据文中的小标题可知一共介绍了五种婚礼的形式。故此题答案为A。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What’s the disadvantage of a destination wedding?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 will take too much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It will cost a lot of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It can make awesome photos.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It must be held in a hotel.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【解析】细节判断题。根据文中第二段最后一句While this wedding is really romantic, it can be rather expensive可知，虽然旅行婚礼很浪漫，但是相当贵，因此旅行婚礼的缺点就是花费高。故此题答案为B。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If you want to have a spectacular view in your wedding, you can choose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ballroom wedding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outdoor wedding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loft wedding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country wedding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【解析】细节判断题。根据文中第五段第一句A loft wedding has a spectacular view as it is held on the top of a building可知，阁楼婚礼因设在建筑的顶层，一般有绝佳的视野。故此题答案为C。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Which of the following statements is NOT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destination wedding is really romantic.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ballroom wedding can be held in a luxury hotel or a ballroom.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weather should be considered while holding an outdoor wedding.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Everyone will wear cowboy boots when they attend a country wedding.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244975"/>
            <a:ext cx="1001395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【解析】细节判断题。根据文中最后一段最后一句To make the wedding more country</a:t>
            </a:r>
            <a:r>
              <a:rPr lang="en-US" sz="2200" dirty="0">
                <a:solidFill>
                  <a:srgbClr val="C00000"/>
                </a:solidFill>
                <a:uFillTx/>
                <a:latin typeface="Times New Roman" panose="02020603050405020304" charset="0"/>
                <a:cs typeface="Times New Roman" panose="02020603050405020304" charset="0"/>
              </a:rPr>
              <a:t>-</a:t>
            </a:r>
            <a:r>
              <a:rPr sz="2200" dirty="0">
                <a:solidFill>
                  <a:srgbClr val="C00000"/>
                </a:solidFill>
                <a:uFillTx/>
                <a:latin typeface="Times New Roman" panose="02020603050405020304" charset="0"/>
                <a:cs typeface="Times New Roman" panose="02020603050405020304" charset="0"/>
              </a:rPr>
              <a:t>themed, some brides will even wear cowboy boots with their beautiful wedding dresses可知，为了让婚礼更加符合乡村这一主题，有些新娘身穿美丽的婚纱的同时也会脚穿牛仔靴，而不是所有参加婚礼的人都要穿牛仔靴。故此题答案为D。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It can NOT be inferred from the passage that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generally a loft wedding can not be held in a small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country wedding is the most popular wedding nowadays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during a destination wedding, one can enjoy beautiful scenery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country wedding may cost less money than a destination wedding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【解析】推理判断题。根据文中最后一段第一句A country wedding has risen in popularity over the past few years可知，乡村婚礼近年来逐渐普及，但并没有提及乡村婚礼已经成为当今最流行的婚礼。故此题答案为B。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885" y="900794"/>
            <a:ext cx="11115675" cy="421830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people set the goal of graduating from college. One American woman in Texas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waited a long time to reach that goal. The woman is 84-year-old Janet Fein. Last week, she received her bachelor’s degree from the University of Texas at Dallas.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Fein has had a full life. She has raised five children and then had a career as a secretary until she retired at age 77. But even then, she was not ready to take it easy and rest during retirement.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 didn’t have anything to do in retirement and I didn’t think that playing bingo was up to my speed,” Fein told the Associated Press. She said she chose to major in sociology because she felt it was “substantial”.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844912"/>
            <a:ext cx="11115675"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Fein grew up in the Bronx area of New York City. She said that in high school, she just wanted to finish and get a job. After graduating early, at the age of 16, she went to work as a secretary at a factory.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After getting married at the age of 24, she spent 18 years staying home with her children. She held several jobs throughout her life, including 20 years as a secretary at a Dallas hospital. That is the job she retired from in 2012.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Fein told the Associated Press she wanted to earn a bachelor’s degree with all of her heart. Even with all of her life experiences, she said she enjoyed reading, writing papers and learning new things. “With each class I already knew a lot, but then I also learned a lot. And that made me happy.”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Which of the following statements is NOT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Fein received her bachelor’s degree at age 84.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Fein was not ready to rest during retirement.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Fein has retired since she was 77 years old.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Fein likes playing bingo during retirement.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【解析】细节判断题。根据文中第三段第一句I didn’t have anything to do in retirement and I didn’t think that playing bingo was up to my speed可知，费恩退休后无事可做，她认为玩宾果游戏跟不上她的速度。因此费恩不喜欢玩宾果游戏。故此题答案为D。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71805" y="492125"/>
            <a:ext cx="1144651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Choose the right order of the events given below.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①retire			②get married			③graduate from college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④go to work as a secretary	⑤graduate from high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⑤③②①④			B. ⑤④②①③</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⑤③④②①			D. ⑤②③④①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6875" y="594995"/>
            <a:ext cx="87312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342900" y="3587750"/>
            <a:ext cx="10332720" cy="4028440"/>
          </a:xfrm>
          <a:prstGeom prst="rect">
            <a:avLst/>
          </a:prstGeom>
          <a:noFill/>
        </p:spPr>
        <p:txBody>
          <a:bodyPr wrap="square" rtlCol="0">
            <a:noAutofit/>
          </a:bodyPr>
          <a:p>
            <a:pPr marL="1151890" indent="-11520170" algn="just" fontAlgn="auto">
              <a:lnSpc>
                <a:spcPts val="2700"/>
              </a:lnSpc>
            </a:pPr>
            <a:r>
              <a:rPr sz="2200" dirty="0">
                <a:solidFill>
                  <a:srgbClr val="C00000"/>
                </a:solidFill>
                <a:uFillTx/>
                <a:latin typeface="Times New Roman" panose="02020603050405020304" charset="0"/>
                <a:cs typeface="Times New Roman" panose="02020603050405020304" charset="0"/>
              </a:rPr>
              <a:t>【解析】细节判断题。根据文中第四段第二、三句She said that in high school, she just wanted to finish and get a job. After graduating early, at the age of 16, she went to work as a secretary at a factory可知，费恩高中毕业后，16岁时去工作。从第五段第一句After getting married at the age of 24...可知，她24岁时结婚。从第二段第二句She has raised five children and then had a career as a secretary until she retired at age 77可知，她77岁时退休。从第一段第三、四句The woman is 84-year-old Janet Fein. Last week, she received her bachelor’s degree from the University of Texas at Dallas可知，她上周（即84岁）大学毕业。综上，正确顺序为⑤④②①③。故此题答案为B。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Which of the following is NOT true according to the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Fein has raised five children.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Fein majored in sociology in college.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Fein could learn little from each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Fein worked at a Dallas hospital in 1993.</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39483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【解析】细节判断题。根据文中最后一段倒数第二句话With each class I already knew a lot, but then I also learned a lot可知，费恩认为虽然每节课她都已经懂得了很多，但是还是学到了很多。故此题答案为C。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can we learn from the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It’s never too late to make one’s dream come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Wisdom in the mind is better than money in the hand.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 hour in the morning is worth two in the evening.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Don’t put off till tomorrow what should be done today.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6985" y="436689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【解析】主旨大意题。文章讲述的是一个老奶奶84岁的时候大学毕业，A项意为“追逐梦想永远都不会太晚”符合题意。故此题答案为A。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does the underlined word “that” in the last paragraph refer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Receiving a bachelor’s degree.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Graduating from college.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Knowing a lot in each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Learning a lot in each class.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【解析】推理判断题。根据文中最后一段倒数第二句话With each class I already knew a lot, but then I also learned a lot可知，令费恩开心的是她能够在每节课中学到很多东西。故此题答案为D。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5465" y="982345"/>
            <a:ext cx="10892155" cy="230695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More people have a strong desire to travel and the market is seeing more opportunities for healing tourism, which means less tight schedules and more health-related projects, bringing joy to the spirit, a new survey shows.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As China optimized its pandemic response measures, the pent-up travel demand has been released.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About 60 percent of respondents said they had a plan to travel domestically, while 31 percent chose both domestic and outbound tourism this year.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45465" y="3539173"/>
            <a:ext cx="104698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Though the tourism industry was hit hard by the pandemic,</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Healing tourism gains popularity in China.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such as Sanya, Zhuhai and Dali are becoming popular.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A number of consumers are paying attention to health-related consumption,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According to the survey, about 91% of respondents have a plan to travel this year.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8604885" y="168275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2782570" y="24282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2764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【解析】主旨大意题。本题的关键词为healing tourism，即“疗愈游”。根据上一句提到的“越来越多的人有强烈的出游意愿，市场也看到了疗愈游带来的更多商机”和下文的数据支撑可知，本文主旨为B项“疗愈游在中国很流行”。</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【解析】推理判断题。由下一句“约60%的受访者说他们今年有国内游计划，31%的受访者今年计划国内游和出境游都去”可推出正确答案为E项“约91%的受访者今年有出游计划”。</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275273"/>
            <a:ext cx="1138301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In terms of tour expenditure, 57.39 percent of respondents said they would prefer 10,000–20,000 yuan per person per single trip, while 32.6 percent chose 5,000–10,000 yuan, according to a survey based on more than 1,200 questionnaires.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after the pandemic people began to pay more attention to their health and have strengthened their will to travel.</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among which healing tourism has become a bright spot. About 87 percent of respondents to the survey said they are willing to spend toward healthy products, and more than half, or 55.24 percent, said they plan to participate in healing tourism this year.</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1256665" y="147764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633095" y="3745548"/>
            <a:ext cx="104698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Though the tourism industry was hit hard by the pandemic,</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Healing tourism gains popularity in China.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such as Sanya, Zhuhai and Dali are becoming popular.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 number of consumers are paying attention to health-related consumption,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According to the survey, about 91% of respondents have a plan to travel this year.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3" name="TextBox 4"/>
          <p:cNvSpPr txBox="1"/>
          <p:nvPr>
            <p:custDataLst>
              <p:tags r:id="rId5"/>
            </p:custDataLst>
          </p:nvPr>
        </p:nvSpPr>
        <p:spPr>
          <a:xfrm>
            <a:off x="1256665" y="22459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193802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【解析】推理判断题。由下一句“经过了疫情之后，人们更加关注自己的健康，更加强了出游的意愿”可推出正确答案为A项“尽管旅游业受到了疫情的沉重打击”，与下一句构成让步关系。</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【解析】细节理解题。上一段提到“人们在经过了疫情后，更加关注自己的健康”，由此可知D项“许多消费者都越来越注重与健康相关的消费”正确。</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1408430"/>
            <a:ext cx="10801985" cy="90297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Data from traveling platforms showed cities located around the Tropic of Cancer (北回归线)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2186940" y="17894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23240" y="3520758"/>
            <a:ext cx="104698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Though the tourism industry was hit hard by the pandemic,</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Healing tourism gains popularity in China.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such as Sanya, Zhuhai and Dali are becoming popular.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 number of consumers are paying attention to health-related consumption,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According to the survey, about 91% of respondents have a plan to travel this year.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Mary, would you like to go to the cinema with me on Friday?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____________________, but I have to attend a meeting that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My pleasure 			B. I’d like to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With pleasure 			D. Forget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130935" y="4441190"/>
            <a:ext cx="104444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like to go to the cinema with me on Friday（你愿意周五和我一起去看电影吗）可知说话人是在邀请对方，而表示拒绝时，一般要婉言谢绝，常用I’d love/like to, but...，B项“我很乐意”符合对话情境。A项“我很荣幸”，C项“十分乐意”，D项“算了吧”，均不符合语境。因此答案是B。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7683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【解析】细节理解题。本题的关键词为cities located around the Tropic of Cancer（北回归线附近城市），故本题应选C，意为“像三亚、珠海、大理等城市热度飙升”。</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08000" y="1905000"/>
            <a:ext cx="11274425"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One day, a poor man is taking a bag of rice to a town. The rice is on the back of his horse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it falls down. The rice is too heavy to lift and he doesn’t know what to do. He only hopes someone can give him some help. After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while, a man riding a horse comes. But he is a rich man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(live) nearby. The poor man hopes a farmer will come. </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But the rich man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(see) him and says to him, “You need my help, right?” And he helps the poor man lift the rice onto the horse’s back.</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“Sir, how can I repay you?” the poor man says.</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“It’s easy.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you see anyone else in trouble, do the same for him.”</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1563742" y="2271769"/>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but</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5770245" y="3250565"/>
            <a:ext cx="1275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living</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612322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128635" y="2794000"/>
            <a:ext cx="10795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3396559" y="411343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sees</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2451044" y="5461542"/>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40925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【解析】本题考查并列连词。根据句意“米在马背上，但是它掉下来了”可知，前后为转折关系，故此题正确答案为but。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【解析】本题考查固定搭配。after a while为常用搭配，意为“过了一会儿”，故此题正确答案为a。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【解析】本题考查非谓语动词。谓语动词为句中的is，live为非谓语动词，live与主语a rich man为主动关系，故此题正确答案为living。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49.【解析】本题考查动词的时态。文章都用一般现在时，主语the rich man为单数，因此see用单数形式sees，故此题正确答案为sees。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50.【解析】本题考查时间状语从句。根据句意“当你看到其他人遇到麻烦时，你可以为他做同样的事情”可知，应用when（当……的时候），故此题正确答案为When。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16915" y="2132330"/>
            <a:ext cx="10920095" cy="97726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Reading English books and magazines __________</a:t>
            </a:r>
            <a:r>
              <a:rPr lang="en-US" sz="2400" dirty="0">
                <a:latin typeface="Times New Roman" panose="02020603050405020304" charset="0"/>
                <a:ea typeface="宋体" panose="02010600030101010101" pitchFamily="2" charset="-122"/>
                <a:cs typeface="Times New Roman" panose="02020603050405020304" charset="0"/>
              </a:rPr>
              <a:t>_______</a:t>
            </a:r>
            <a:r>
              <a:rPr sz="2400" dirty="0">
                <a:latin typeface="Times New Roman" panose="02020603050405020304" charset="0"/>
                <a:ea typeface="宋体" panose="02010600030101010101" pitchFamily="2" charset="-122"/>
                <a:cs typeface="Times New Roman" panose="02020603050405020304" charset="0"/>
              </a:rPr>
              <a:t>___________________ (在英语学习中起重要作用).</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5798820" y="2132330"/>
            <a:ext cx="639318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plays an important role in learning English</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716915" y="4598035"/>
            <a:ext cx="1065974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【解析】本题考查固定搭配play an important role in（在……起重要作用），后面接动名词或名词。动名词reading English books and magazines作主语，谓语动词用单数。故本题的正确答案为plays an important role in learning English。</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This is the best film _____________________________ (我曾经看过的).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02150" y="1594485"/>
            <a:ext cx="37014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(that) I have ever seen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【解析】本题考查定语从句。根据句意“这是我看过的最好的电影”可知，本句要用现在完成时，其结构为have/has done。先行词flm在从句中作see的宾语，且先行词被最高级best修饰，所以关系词用that或省略，故本题的正确答案为(that) I have ever seen。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I’d like to ________________________________ (邀请你参加开业典礼).</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115945" y="1651635"/>
            <a:ext cx="463740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invite you to an opening ceremony</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【解析】本题考查固定搭配invite sb. to...（邀请某人……），开业典礼为opening ceremony，注意前面要加冠词an。故本题的正确答案为invite you to an opening ceremony。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Since two months ago, _____________________________ (她已经看了十部电影).</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96130" y="1579245"/>
            <a:ext cx="371983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she has seen ten films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【解析】本题考查动词的现在完成时。“since+一段时间+ago”一般与现在完成时连用，现在完成时的结构为have/has done，故本题的正确答案为she has seen ten films。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I haven’t seen my best friend _____________________________ (在过去的七年里).</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847590" y="1916430"/>
            <a:ext cx="397510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in the past/last seven years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【解析】本题考查时间状语的表达。“在过去的几年里”用in the past</a:t>
            </a:r>
            <a:r>
              <a:rPr lang="en-US" sz="2200" dirty="0">
                <a:solidFill>
                  <a:srgbClr val="C00000"/>
                </a:solidFill>
                <a:uFillTx/>
                <a:latin typeface="Times New Roman" panose="02020603050405020304" charset="0"/>
                <a:cs typeface="Times New Roman" panose="02020603050405020304" charset="0"/>
              </a:rPr>
              <a:t>/</a:t>
            </a:r>
            <a:r>
              <a:rPr sz="2200" dirty="0">
                <a:solidFill>
                  <a:srgbClr val="C00000"/>
                </a:solidFill>
                <a:uFillTx/>
                <a:latin typeface="Times New Roman" panose="02020603050405020304" charset="0"/>
                <a:cs typeface="Times New Roman" panose="02020603050405020304" charset="0"/>
              </a:rPr>
              <a:t>last +数字+year(s)来表示，故本题的正确答案为in the past</a:t>
            </a:r>
            <a:r>
              <a:rPr lang="en-US" sz="2200" dirty="0">
                <a:solidFill>
                  <a:srgbClr val="C00000"/>
                </a:solidFill>
                <a:uFillTx/>
                <a:latin typeface="Times New Roman" panose="02020603050405020304" charset="0"/>
                <a:cs typeface="Times New Roman" panose="02020603050405020304" charset="0"/>
              </a:rPr>
              <a:t>/</a:t>
            </a:r>
            <a:r>
              <a:rPr sz="2200" dirty="0">
                <a:solidFill>
                  <a:srgbClr val="C00000"/>
                </a:solidFill>
                <a:uFillTx/>
                <a:latin typeface="Times New Roman" panose="02020603050405020304" charset="0"/>
                <a:cs typeface="Times New Roman" panose="02020603050405020304" charset="0"/>
              </a:rPr>
              <a:t>last seven years。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Hello! May I speak to Lucy,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 am Lucy. 			B. How are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This is Lucy. 		D. Who are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【解析】根据Hello! May I speak to Lucy, please（你好，请问露西在吗）可知说话人是在打电话，C项This is Lucy（我是露西）符合打电话的情境。A项“我是露西”非电话用语，B项“你好吗”和D项“你是谁”也不符合语境。因此答案是C。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043305"/>
            <a:ext cx="10446385" cy="496506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56.【写作内容】假设你是李华，你想邀请你的外国朋友Tom参加你的生日派对。请用英语写一封电子邮件给Tom，邀请他参加你的生日派对。</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From: Lihua@qq.com</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Tom@qq.com</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Subject: 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___________________________________________________________________________</a:t>
            </a:r>
            <a:r>
              <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__________________________________________________________</a:t>
            </a:r>
            <a:endParaRPr 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5084444" y="606074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603375" y="1391285"/>
            <a:ext cx="8809990" cy="452183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From: Lihua@qq.com</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To: Tom@qq.com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Subject: Invitation to My Birthday Party</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Tom,</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My birthday is coming! Would you please come to attend my birthday party? The party will be held from 6:00 p.m. to 9:00 p.m. next Saturday in my home. I will prepare many delicious foods. Looking forward to your coming!</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Would you please come to my birthday party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Why not? 				B. Not at all.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Never mind.			 D. Go ahead.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please come to my birthday party tonight（你今晚会来参加我的生日派对吗）可知说话人是在邀请对方，A项Why not（为什么不呢）符合对话情境。B项“没关系”，C项“没关系”，D项“去做吧”，均不符合语境。因此答案是A。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a sunny day! Why not go fishing?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Let’s go.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Don’t mention it		 B. Good idea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I’m afraid not 		D. No, thanks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【解析】根据Why not go fishing（为什么不去钓鱼呢）可以得知说话人是在建议并邀请对方，又根据Let’s go（一起去吧）可知对方同意一起去钓鱼，B项good idea（好主意）符合对话情境。A项“不用谢”，C项“恐怕不行”，D项“不，谢谢”，均不符合语境。因此答案是B。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Hello! This is Mary speaking. Is that John?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I’ll go and get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Don’t worry 		B. Come here tonight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This is John 		D. Hold on, please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86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2640" y="4441825"/>
            <a:ext cx="109334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【解析】根据Hello! This is Mary speaking. Is that John（你好，我是玛丽，约翰在吗）可知说话人是在打电话，又根据I’ll go and get him（我去叫他）可以得知接电话的不是约翰，D项Hold on, please（请不要挂机）符合对话情境。A项“别担心”，B项“今晚过来”，C项“这位是约翰”，均不符合语境。因此答案是D。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PA" val="v4.0.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19368</Words>
  <Application>WPS 演示</Application>
  <PresentationFormat>宽屏</PresentationFormat>
  <Paragraphs>547</Paragraphs>
  <Slides>63</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63</vt:i4>
      </vt:variant>
    </vt:vector>
  </HeadingPairs>
  <TitlesOfParts>
    <vt:vector size="81"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134</cp:revision>
  <dcterms:created xsi:type="dcterms:W3CDTF">2021-08-19T06:32:00Z</dcterms:created>
  <dcterms:modified xsi:type="dcterms:W3CDTF">2023-09-26T01:31:23Z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