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461" r:id="rId5"/>
    <p:sldId id="257" r:id="rId6"/>
    <p:sldId id="258" r:id="rId7"/>
    <p:sldId id="259" r:id="rId8"/>
    <p:sldId id="268" r:id="rId9"/>
    <p:sldId id="331" r:id="rId10"/>
    <p:sldId id="269" r:id="rId11"/>
    <p:sldId id="270" r:id="rId12"/>
    <p:sldId id="293" r:id="rId13"/>
    <p:sldId id="333" r:id="rId14"/>
    <p:sldId id="334" r:id="rId15"/>
    <p:sldId id="335" r:id="rId16"/>
    <p:sldId id="336" r:id="rId17"/>
    <p:sldId id="337" r:id="rId18"/>
    <p:sldId id="338" r:id="rId19"/>
    <p:sldId id="339" r:id="rId20"/>
    <p:sldId id="340" r:id="rId21"/>
    <p:sldId id="341" r:id="rId22"/>
    <p:sldId id="342" r:id="rId23"/>
    <p:sldId id="355" r:id="rId24"/>
    <p:sldId id="332" r:id="rId25"/>
    <p:sldId id="371" r:id="rId26"/>
    <p:sldId id="295" r:id="rId27"/>
    <p:sldId id="372" r:id="rId28"/>
    <p:sldId id="373" r:id="rId29"/>
    <p:sldId id="374" r:id="rId30"/>
    <p:sldId id="523" r:id="rId31"/>
    <p:sldId id="524" r:id="rId32"/>
    <p:sldId id="301" r:id="rId33"/>
    <p:sldId id="302" r:id="rId34"/>
    <p:sldId id="303" r:id="rId35"/>
    <p:sldId id="462" r:id="rId36"/>
    <p:sldId id="463" r:id="rId37"/>
    <p:sldId id="464" r:id="rId38"/>
    <p:sldId id="465" r:id="rId39"/>
    <p:sldId id="466" r:id="rId40"/>
    <p:sldId id="360" r:id="rId41"/>
    <p:sldId id="361" r:id="rId42"/>
    <p:sldId id="467" r:id="rId43"/>
    <p:sldId id="468" r:id="rId44"/>
    <p:sldId id="469" r:id="rId45"/>
    <p:sldId id="470" r:id="rId46"/>
    <p:sldId id="471" r:id="rId47"/>
    <p:sldId id="365" r:id="rId48"/>
    <p:sldId id="431" r:id="rId49"/>
    <p:sldId id="366" r:id="rId50"/>
    <p:sldId id="432" r:id="rId51"/>
    <p:sldId id="525" r:id="rId52"/>
    <p:sldId id="526" r:id="rId53"/>
    <p:sldId id="307" r:id="rId54"/>
    <p:sldId id="308" r:id="rId55"/>
    <p:sldId id="377" r:id="rId56"/>
    <p:sldId id="559" r:id="rId57"/>
    <p:sldId id="560" r:id="rId58"/>
    <p:sldId id="480" r:id="rId59"/>
    <p:sldId id="474" r:id="rId60"/>
    <p:sldId id="476" r:id="rId61"/>
    <p:sldId id="477" r:id="rId62"/>
    <p:sldId id="478" r:id="rId63"/>
    <p:sldId id="479" r:id="rId64"/>
    <p:sldId id="314" r:id="rId65"/>
    <p:sldId id="315" r:id="rId66"/>
    <p:sldId id="326" r:id="rId67"/>
    <p:sldId id="430" r:id="rId68"/>
  </p:sldIdLst>
  <p:sldSz cx="12192000" cy="6858000"/>
  <p:notesSz cx="6858000" cy="9144000"/>
  <p:embeddedFontLst>
    <p:embeddedFont>
      <p:font typeface="方正公文黑体" panose="02000500000000000000" charset="-122"/>
      <p:regular r:id="rId72"/>
    </p:embeddedFont>
    <p:embeddedFont>
      <p:font typeface="方正黑体简体" panose="03000509000000000000" charset="-122"/>
      <p:regular r:id="rId73"/>
    </p:embeddedFont>
    <p:embeddedFont>
      <p:font typeface="微软雅黑" panose="020B0503020204020204" pitchFamily="34" charset="-122"/>
      <p:regular r:id="rId74"/>
    </p:embeddedFont>
    <p:embeddedFont>
      <p:font typeface="Calibri" panose="020F0502020204030204" pitchFamily="34" charset="0"/>
      <p:regular r:id="rId75"/>
      <p:bold r:id="rId76"/>
      <p:italic r:id="rId77"/>
      <p:boldItalic r:id="rId78"/>
    </p:embeddedFont>
    <p:embeddedFont>
      <p:font typeface="Impact" panose="020B0806030902050204" pitchFamily="34" charset="0"/>
      <p:regular r:id="rId79"/>
    </p:embeddedFont>
    <p:embeddedFont>
      <p:font typeface="黑体" panose="02010609060101010101" charset="-122"/>
      <p:regular r:id="rId80"/>
    </p:embeddedFont>
    <p:embeddedFont>
      <p:font typeface="等线" panose="02010600030101010101" charset="-122"/>
      <p:regular r:id="rId81"/>
    </p:embeddedFont>
  </p:embeddedFontLst>
  <p:custDataLst>
    <p:tags r:id="rId8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 userDrawn="1">
          <p15:clr>
            <a:srgbClr val="A4A3A4"/>
          </p15:clr>
        </p15:guide>
        <p15:guide id="2" orient="horz" pos="4240" userDrawn="1">
          <p15:clr>
            <a:srgbClr val="A4A3A4"/>
          </p15:clr>
        </p15:guide>
        <p15:guide id="3" pos="188" userDrawn="1">
          <p15:clr>
            <a:srgbClr val="A4A3A4"/>
          </p15:clr>
        </p15:guide>
        <p15:guide id="4" pos="7353" userDrawn="1">
          <p15:clr>
            <a:srgbClr val="A4A3A4"/>
          </p15:clr>
        </p15:guide>
        <p15:guide id="5" orient="horz" pos="39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AAD"/>
    <a:srgbClr val="FDF3D0"/>
    <a:srgbClr val="FCEEBD"/>
    <a:srgbClr val="F7D663"/>
    <a:srgbClr val="FED799"/>
    <a:srgbClr val="FDC367"/>
    <a:srgbClr val="1D91A3"/>
    <a:srgbClr val="FFFFFF"/>
    <a:srgbClr val="B28600"/>
    <a:srgbClr val="209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67" d="100"/>
          <a:sy n="67" d="100"/>
        </p:scale>
        <p:origin x="516" y="44"/>
      </p:cViewPr>
      <p:guideLst>
        <p:guide orient="horz" pos="213"/>
        <p:guide orient="horz" pos="4240"/>
        <p:guide pos="188"/>
        <p:guide pos="7353"/>
        <p:guide orient="horz" pos="390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105.xml"/><Relationship Id="rId81" Type="http://schemas.openxmlformats.org/officeDocument/2006/relationships/font" Target="fonts/font10.fntdata"/><Relationship Id="rId80" Type="http://schemas.openxmlformats.org/officeDocument/2006/relationships/font" Target="fonts/font9.fntdata"/><Relationship Id="rId8" Type="http://schemas.openxmlformats.org/officeDocument/2006/relationships/slide" Target="slides/slide5.xml"/><Relationship Id="rId79" Type="http://schemas.openxmlformats.org/officeDocument/2006/relationships/font" Target="fonts/font8.fntdata"/><Relationship Id="rId78" Type="http://schemas.openxmlformats.org/officeDocument/2006/relationships/font" Target="fonts/font7.fntdata"/><Relationship Id="rId77" Type="http://schemas.openxmlformats.org/officeDocument/2006/relationships/font" Target="fonts/font6.fntdata"/><Relationship Id="rId76" Type="http://schemas.openxmlformats.org/officeDocument/2006/relationships/font" Target="fonts/font5.fntdata"/><Relationship Id="rId75" Type="http://schemas.openxmlformats.org/officeDocument/2006/relationships/font" Target="fonts/font4.fntdata"/><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png"/><Relationship Id="rId4" Type="http://schemas.openxmlformats.org/officeDocument/2006/relationships/tags" Target="../tags/tag4.xml"/><Relationship Id="rId3" Type="http://schemas.openxmlformats.org/officeDocument/2006/relationships/slide" Target="../slides/slide3.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openxmlformats.org/officeDocument/2006/relationships/tags" Target="../tags/tag6.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2" action="ppaction://hlinksldjump"/>
          </p:cNvPr>
          <p:cNvSpPr txBox="1"/>
          <p:nvPr userDrawn="1">
            <p:custDataLst>
              <p:tags r:id="rId3"/>
            </p:custDataLst>
          </p:nvPr>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4"/>
            </p:custDataLst>
          </p:nvPr>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424680"/>
            <a:ext cx="12180570" cy="2423795"/>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userDrawn="1"/>
        </p:nvCxnSpPr>
        <p:spPr>
          <a:xfrm flipH="1">
            <a:off x="0" y="62928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目录</a:t>
            </a:r>
            <a:endParaRPr lang="zh-CN" altLang="en-US"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rPr>
              <a:t>下一页</a:t>
            </a:r>
            <a:endParaRPr lang="zh-CN" sz="2600" dirty="0">
              <a:solidFill>
                <a:schemeClr val="bg1"/>
              </a:solidFill>
              <a:latin typeface="方正公文黑体" panose="02000500000000000000" charset="-122"/>
              <a:ea typeface="方正公文黑体" panose="02000500000000000000" charset="-122"/>
              <a:cs typeface="方正黑体简体" panose="03000509000000000000" charset="-122"/>
              <a:sym typeface="iekie pocangqiong" panose="02000503000000000000" pitchFamily="2" charset="-122"/>
            </a:endParaRPr>
          </a:p>
        </p:txBody>
      </p:sp>
      <p:pic>
        <p:nvPicPr>
          <p:cNvPr id="3" name="图片 2"/>
          <p:cNvPicPr>
            <a:picLocks noChangeAspect="1"/>
          </p:cNvPicPr>
          <p:nvPr userDrawn="1">
            <p:custDataLst>
              <p:tags r:id="rId4"/>
            </p:custDataLst>
          </p:nvPr>
        </p:nvPicPr>
        <p:blipFill>
          <a:blip r:embed="rId5"/>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4397375"/>
            <a:ext cx="12180570" cy="2451100"/>
          </a:xfrm>
          <a:prstGeom prst="rect">
            <a:avLst/>
          </a:prstGeom>
          <a:solidFill>
            <a:srgbClr val="FDF3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2" name="文本框 1">
            <a:hlinkClick r:id="rId3"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652145"/>
            <a:ext cx="12208510" cy="0"/>
          </a:xfrm>
          <a:prstGeom prst="line">
            <a:avLst/>
          </a:prstGeom>
          <a:ln w="38100">
            <a:solidFill>
              <a:srgbClr val="FDC36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pic>
        <p:nvPicPr>
          <p:cNvPr id="3" name="图片 2"/>
          <p:cNvPicPr>
            <a:picLocks noChangeAspect="1"/>
          </p:cNvPicPr>
          <p:nvPr userDrawn="1">
            <p:custDataLst>
              <p:tags r:id="rId3"/>
            </p:custDataLst>
          </p:nvPr>
        </p:nvPicPr>
        <p:blipFill>
          <a:blip r:embed="rId4"/>
          <a:stretch>
            <a:fillRect/>
          </a:stretch>
        </p:blipFill>
        <p:spPr>
          <a:xfrm>
            <a:off x="0" y="0"/>
            <a:ext cx="1220851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slide" Target="slide22.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5.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5.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5.xml"/><Relationship Id="rId2" Type="http://schemas.openxmlformats.org/officeDocument/2006/relationships/tags" Target="../tags/tag59.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slide" Target="slide28.xml"/></Relationships>
</file>

<file path=ppt/slides/_rels/slide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slide" Target="slide4.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tags" Target="../tags/tag17.xml"/><Relationship Id="rId30" Type="http://schemas.openxmlformats.org/officeDocument/2006/relationships/notesSlide" Target="../notesSlides/notesSlide2.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image" Target="../media/image8.jpeg"/><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slide" Target="slide62.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slide" Target="slide56.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image" Target="../media/image2.png"/><Relationship Id="rId19" Type="http://schemas.openxmlformats.org/officeDocument/2006/relationships/slide" Target="slide51.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slide" Target="slide30.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slide" Target="slide21.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slide" Target="slide10.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6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5.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slide" Target="slide46.xml"/><Relationship Id="rId1" Type="http://schemas.openxmlformats.org/officeDocument/2006/relationships/tags" Target="../tags/tag7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5.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slide" Target="slide47.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5.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slide" Target="slide52.xml"/></Relationships>
</file>

<file path=ppt/slides/_rels/slide54.xml.rels><?xml version="1.0" encoding="UTF-8" standalone="yes"?>
<Relationships xmlns="http://schemas.openxmlformats.org/package/2006/relationships"><Relationship Id="rId7" Type="http://schemas.openxmlformats.org/officeDocument/2006/relationships/notesSlide" Target="../notesSlides/notesSlide53.xml"/><Relationship Id="rId6" Type="http://schemas.openxmlformats.org/officeDocument/2006/relationships/slideLayout" Target="../slideLayouts/slideLayout5.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6.xml"/><Relationship Id="rId1" Type="http://schemas.openxmlformats.org/officeDocument/2006/relationships/slide" Target="slide54.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2.png"/></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2.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3.xml"/><Relationship Id="rId2" Type="http://schemas.openxmlformats.org/officeDocument/2006/relationships/tags" Target="../tags/tag94.xml"/><Relationship Id="rId1" Type="http://schemas.openxmlformats.org/officeDocument/2006/relationships/tags" Target="../tags/tag9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2.png"/><Relationship Id="rId1" Type="http://schemas.openxmlformats.org/officeDocument/2006/relationships/tags" Target="../tags/tag9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slide" Target="slide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6.xml"/><Relationship Id="rId1" Type="http://schemas.openxmlformats.org/officeDocument/2006/relationships/slide" Target="slide63.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64.xml"/><Relationship Id="rId8" Type="http://schemas.openxmlformats.org/officeDocument/2006/relationships/slideLayout" Target="../slideLayouts/slideLayout1.xml"/><Relationship Id="rId7" Type="http://schemas.openxmlformats.org/officeDocument/2006/relationships/tags" Target="../tags/tag104.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2.png"/><Relationship Id="rId1" Type="http://schemas.openxmlformats.org/officeDocument/2006/relationships/tags" Target="../tags/tag10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8" name="图片 7"/>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815580" y="3881755"/>
            <a:ext cx="4426585" cy="2785110"/>
          </a:xfrm>
          <a:prstGeom prst="rect">
            <a:avLst/>
          </a:prstGeom>
        </p:spPr>
      </p:pic>
      <p:pic>
        <p:nvPicPr>
          <p:cNvPr id="104" name="图片 103"/>
          <p:cNvPicPr/>
          <p:nvPr/>
        </p:nvPicPr>
        <p:blipFill>
          <a:blip r:embed="rId7">
            <a:clrChange>
              <a:clrFrom>
                <a:srgbClr val="FFFFFF">
                  <a:alpha val="100000"/>
                </a:srgbClr>
              </a:clrFrom>
              <a:clrTo>
                <a:srgbClr val="FFFFFF">
                  <a:alpha val="100000"/>
                  <a:alpha val="0"/>
                </a:srgbClr>
              </a:clrTo>
            </a:clrChange>
          </a:blip>
          <a:stretch>
            <a:fillRect/>
          </a:stretch>
        </p:blipFill>
        <p:spPr>
          <a:xfrm>
            <a:off x="-316230" y="2131695"/>
            <a:ext cx="3199765" cy="3026410"/>
          </a:xfrm>
          <a:prstGeom prst="rect">
            <a:avLst/>
          </a:prstGeom>
          <a:noFill/>
          <a:ln w="9525">
            <a:noFill/>
          </a:ln>
        </p:spPr>
      </p:pic>
      <p:sp>
        <p:nvSpPr>
          <p:cNvPr id="45" name="文本框 44"/>
          <p:cNvSpPr txBox="1"/>
          <p:nvPr/>
        </p:nvSpPr>
        <p:spPr>
          <a:xfrm>
            <a:off x="4404360" y="4831715"/>
            <a:ext cx="3806190" cy="429895"/>
          </a:xfrm>
          <a:prstGeom prst="rect">
            <a:avLst/>
          </a:prstGeom>
          <a:noFill/>
        </p:spPr>
        <p:txBody>
          <a:bodyPr wrap="square" rtlCol="0">
            <a:spAutoFit/>
          </a:bodyPr>
          <a:p>
            <a:pPr indent="0" fontAlgn="auto">
              <a:lnSpc>
                <a:spcPct val="110000"/>
              </a:lnSpc>
            </a:pPr>
            <a:r>
              <a:rPr lang="zh-CN" altLang="en-US" sz="2000" b="1">
                <a:latin typeface="微软雅黑" panose="020B0503020204020204" pitchFamily="34" charset="-122"/>
                <a:ea typeface="微软雅黑" panose="020B0503020204020204" pitchFamily="34" charset="-122"/>
              </a:rPr>
              <a:t>主 编 </a:t>
            </a:r>
            <a:r>
              <a:rPr lang="en-US" altLang="zh-CN" sz="2000" b="1">
                <a:latin typeface="微软雅黑" panose="020B0503020204020204" pitchFamily="34" charset="-122"/>
                <a:ea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rPr>
              <a:t>温丽璇 潘思奇 古汉金</a:t>
            </a:r>
            <a:endParaRPr lang="zh-CN" altLang="en-US" sz="2000" b="1">
              <a:latin typeface="微软雅黑" panose="020B0503020204020204" pitchFamily="34" charset="-122"/>
              <a:ea typeface="微软雅黑" panose="020B0503020204020204" pitchFamily="34" charset="-122"/>
            </a:endParaRPr>
          </a:p>
        </p:txBody>
      </p:sp>
      <p:sp>
        <p:nvSpPr>
          <p:cNvPr id="14" name="PA_矩形 259"/>
          <p:cNvSpPr>
            <a:spLocks noChangeArrowheads="1"/>
          </p:cNvSpPr>
          <p:nvPr>
            <p:custDataLst>
              <p:tags r:id="rId8"/>
            </p:custDataLst>
          </p:nvPr>
        </p:nvSpPr>
        <p:spPr bwMode="auto">
          <a:xfrm>
            <a:off x="2801620" y="2793365"/>
            <a:ext cx="6704965" cy="812165"/>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rPr>
              <a:t>基础模块1·单元测试卷</a:t>
            </a:r>
            <a:endParaRPr lang="zh-CN" altLang="en-US" sz="4400" b="1" kern="5000" spc="300" dirty="0">
              <a:solidFill>
                <a:sysClr val="windowText" lastClr="000000"/>
              </a:solidFill>
              <a:effectLst>
                <a:outerShdw blurRad="60007" dist="310007" dir="7680000" sy="30000" kx="1300200" algn="ctr" rotWithShape="0">
                  <a:prstClr val="black">
                    <a:alpha val="32000"/>
                  </a:prstClr>
                </a:outerShdw>
              </a:effectLst>
              <a:cs typeface="Arial" panose="020B0604020202020204" pitchFamily="34" charset="0"/>
            </a:endParaRPr>
          </a:p>
        </p:txBody>
      </p:sp>
      <p:sp>
        <p:nvSpPr>
          <p:cNvPr id="12" name="PA_矩形 259"/>
          <p:cNvSpPr>
            <a:spLocks noChangeArrowheads="1"/>
          </p:cNvSpPr>
          <p:nvPr>
            <p:custDataLst>
              <p:tags r:id="rId9"/>
            </p:custDataLst>
          </p:nvPr>
        </p:nvSpPr>
        <p:spPr bwMode="auto">
          <a:xfrm>
            <a:off x="4403725" y="1630045"/>
            <a:ext cx="3500120" cy="110744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dist">
              <a:lnSpc>
                <a:spcPct val="120000"/>
              </a:lnSpc>
              <a:buNone/>
            </a:pPr>
            <a:r>
              <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rPr>
              <a:t>中职英语</a:t>
            </a:r>
            <a:endParaRPr lang="zh-CN" altLang="en-US" sz="6000" b="1" kern="5000" spc="300" dirty="0">
              <a:ln>
                <a:solidFill>
                  <a:srgbClr val="1D91A3"/>
                </a:solidFill>
              </a:ln>
              <a:solidFill>
                <a:schemeClr val="bg1"/>
              </a:solidFill>
              <a:effectLst>
                <a:outerShdw blurRad="47244" dist="297180" dir="7680000" sy="30000" kx="1300200" algn="ctr" rotWithShape="0">
                  <a:prstClr val="black">
                    <a:alpha val="32000"/>
                  </a:prst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barn(inVertical)">
                                      <p:cBhvr>
                                        <p:cTn id="21" dur="500"/>
                                        <p:tgtEl>
                                          <p:spTgt spid="104"/>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4395470" y="2088515"/>
            <a:ext cx="3175000" cy="1088390"/>
          </a:xfrm>
          <a:prstGeom prst="rect">
            <a:avLst/>
          </a:prstGeom>
          <a:noFill/>
        </p:spPr>
        <p:txBody>
          <a:bodyPr wrap="square" rtlCol="0" anchor="ctr">
            <a:spAutoFit/>
          </a:bodyPr>
          <a:p>
            <a:pPr algn="dist">
              <a:lnSpc>
                <a:spcPct val="120000"/>
              </a:lnSpc>
            </a:pPr>
            <a:r>
              <a:rPr sz="5400" b="1" spc="300" dirty="0">
                <a:latin typeface="+mj-ea"/>
                <a:ea typeface="+mj-ea"/>
              </a:rPr>
              <a:t>Ⅱ. 词汇</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Ⅱ. 词汇（10小题，共20分）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753746" y="1302215"/>
            <a:ext cx="10990580" cy="570865"/>
          </a:xfrm>
          <a:prstGeom prst="rect">
            <a:avLst/>
          </a:prstGeom>
          <a:noFill/>
        </p:spPr>
        <p:txBody>
          <a:bodyPr wrap="square" rtlCol="0" anchor="t">
            <a:spAutoFit/>
          </a:bodyPr>
          <a:lstStyle/>
          <a:p>
            <a:pPr indent="0" algn="just" fontAlgn="auto">
              <a:lnSpc>
                <a:spcPct val="12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
        <p:nvSpPr>
          <p:cNvPr id="65" name="文本框 64"/>
          <p:cNvSpPr txBox="1"/>
          <p:nvPr>
            <p:custDataLst>
              <p:tags r:id="rId1"/>
            </p:custDataLst>
          </p:nvPr>
        </p:nvSpPr>
        <p:spPr>
          <a:xfrm>
            <a:off x="1152525" y="2427730"/>
            <a:ext cx="11039475" cy="1420495"/>
          </a:xfrm>
          <a:prstGeom prst="rect">
            <a:avLst/>
          </a:prstGeom>
          <a:noFill/>
        </p:spPr>
        <p:txBody>
          <a:bodyPr wrap="square" rtlCol="0" anchor="t">
            <a:spAutoFit/>
          </a:bodyPr>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Jack is having an </a:t>
            </a:r>
            <a:r>
              <a:rPr lang="en-US" altLang="zh-CN" sz="2400" u="sng" dirty="0">
                <a:latin typeface="Times New Roman" panose="02020603050405020304" charset="0"/>
                <a:ea typeface="宋体" panose="02010600030101010101" pitchFamily="2" charset="-122"/>
                <a:cs typeface="Times New Roman" panose="02020603050405020304" charset="0"/>
              </a:rPr>
              <a:t>interview</a:t>
            </a:r>
            <a:r>
              <a:rPr lang="en-US" altLang="zh-CN" sz="2400" dirty="0">
                <a:latin typeface="Times New Roman" panose="02020603050405020304" charset="0"/>
                <a:ea typeface="宋体" panose="02010600030101010101" pitchFamily="2" charset="-122"/>
                <a:cs typeface="Times New Roman" panose="02020603050405020304" charset="0"/>
              </a:rPr>
              <a:t> with a popular Chinese singer.</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签名 	B. 自拍 	C. 采访 	D. 合照</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045210" y="2531870"/>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3"/>
            </p:custDataLst>
          </p:nvPr>
        </p:nvSpPr>
        <p:spPr>
          <a:xfrm>
            <a:off x="1345565" y="47415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【解析】本题考查名词interview（采访）。结合句意“杰克正在采访一位受欢迎的中国歌手”，C项符合句意。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565" y="1537970"/>
            <a:ext cx="97377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People should have </a:t>
            </a:r>
            <a:r>
              <a:rPr lang="en-US" altLang="zh-CN" sz="2400" u="sng" dirty="0">
                <a:latin typeface="Times New Roman" panose="02020603050405020304" charset="0"/>
                <a:ea typeface="宋体" panose="02010600030101010101" pitchFamily="2" charset="-122"/>
                <a:cs typeface="Times New Roman" panose="02020603050405020304" charset="0"/>
              </a:rPr>
              <a:t>fresh</a:t>
            </a:r>
            <a:r>
              <a:rPr lang="en-US" altLang="zh-CN" sz="2400" dirty="0">
                <a:latin typeface="Times New Roman" panose="02020603050405020304" charset="0"/>
                <a:ea typeface="宋体" panose="02010600030101010101" pitchFamily="2" charset="-122"/>
                <a:cs typeface="Times New Roman" panose="02020603050405020304" charset="0"/>
              </a:rPr>
              <a:t> fruits and vegetables every day.</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便宜的	 B. 新鲜的	 C. 不同的	 D. 健康的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61110" y="1613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【解析】本题考查形容词fresh（新鲜的）。结合句意“人们应该每天都吃新鲜的水果和蔬菜”，B项符合句意。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1255"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 only question is how fast the</a:t>
            </a:r>
            <a:r>
              <a:rPr lang="en-US" altLang="zh-CN" sz="2400" u="sng" dirty="0">
                <a:latin typeface="Times New Roman" panose="02020603050405020304" charset="0"/>
                <a:ea typeface="宋体" panose="02010600030101010101" pitchFamily="2" charset="-122"/>
                <a:cs typeface="Times New Roman" panose="02020603050405020304" charset="0"/>
              </a:rPr>
              <a:t> process</a:t>
            </a:r>
            <a:r>
              <a:rPr lang="en-US" altLang="zh-CN" sz="2400" dirty="0">
                <a:latin typeface="Times New Roman" panose="02020603050405020304" charset="0"/>
                <a:ea typeface="宋体" panose="02010600030101010101" pitchFamily="2" charset="-122"/>
                <a:cs typeface="Times New Roman" panose="02020603050405020304" charset="0"/>
              </a:rPr>
              <a:t> will be.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过程	 B. 难题	 C. 标准	 D. 方式</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20445" y="1066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【解析】本题考查名词process（过程）。结合句意“唯一的问题是这个过程会有多快”，A项符合句意。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5800" y="105360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You can tell the sales assistant your </a:t>
            </a:r>
            <a:r>
              <a:rPr lang="en-US" altLang="zh-CN" sz="2400" u="sng" dirty="0">
                <a:latin typeface="Times New Roman" panose="02020603050405020304" charset="0"/>
                <a:ea typeface="宋体" panose="02010600030101010101" pitchFamily="2" charset="-122"/>
                <a:cs typeface="Times New Roman" panose="02020603050405020304" charset="0"/>
              </a:rPr>
              <a:t>desired</a:t>
            </a:r>
            <a:r>
              <a:rPr lang="en-US" altLang="zh-CN" sz="2400" dirty="0">
                <a:latin typeface="Times New Roman" panose="02020603050405020304" charset="0"/>
                <a:ea typeface="宋体" panose="02010600030101010101" pitchFamily="2" charset="-122"/>
                <a:cs typeface="Times New Roman" panose="02020603050405020304" charset="0"/>
              </a:rPr>
              <a:t> time to receive your new phone.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必要的 		B. 想要的		 C. 想象的		 D. 理想的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55395" y="1153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5539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【解析】本题考查形容词desired（想要的）。结合句意“你可以告诉售货员你想要收到新手机的时间”，B项符合句意。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65715" y="133490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This restaurant doesn’t offer</a:t>
            </a:r>
            <a:r>
              <a:rPr lang="en-US" altLang="zh-CN" sz="2400" u="sng" dirty="0">
                <a:latin typeface="Times New Roman" panose="02020603050405020304" charset="0"/>
                <a:ea typeface="宋体" panose="02010600030101010101" pitchFamily="2" charset="-122"/>
                <a:cs typeface="Times New Roman" panose="02020603050405020304" charset="0"/>
              </a:rPr>
              <a:t> take-out </a:t>
            </a:r>
            <a:r>
              <a:rPr lang="en-US" altLang="zh-CN" sz="2400" dirty="0">
                <a:latin typeface="Times New Roman" panose="02020603050405020304" charset="0"/>
                <a:ea typeface="宋体" panose="02010600030101010101" pitchFamily="2" charset="-122"/>
                <a:cs typeface="Times New Roman" panose="02020603050405020304" charset="0"/>
              </a:rPr>
              <a:t>service.</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预约的	 B. 收费的 	C. 免费的 	D. 外卖的</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609600" y="14625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【解析】本题考查形容词take-out（外卖的）。结合句意“餐厅不提供外卖的服务”，D项符合句意。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435" y="885190"/>
            <a:ext cx="992505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Xiao Gao </a:t>
            </a:r>
            <a:r>
              <a:rPr lang="en-US" altLang="zh-CN" sz="2400" u="sng" dirty="0">
                <a:latin typeface="Times New Roman" panose="02020603050405020304" charset="0"/>
                <a:ea typeface="宋体" panose="02010600030101010101" pitchFamily="2" charset="-122"/>
                <a:cs typeface="Times New Roman" panose="02020603050405020304" charset="0"/>
              </a:rPr>
              <a:t>stayed up </a:t>
            </a:r>
            <a:r>
              <a:rPr lang="en-US" altLang="zh-CN" sz="2400" dirty="0">
                <a:latin typeface="Times New Roman" panose="02020603050405020304" charset="0"/>
                <a:ea typeface="宋体" panose="02010600030101010101" pitchFamily="2" charset="-122"/>
                <a:cs typeface="Times New Roman" panose="02020603050405020304" charset="0"/>
              </a:rPr>
              <a:t>late last night going over his lessons.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逗留 	B. 熬夜	 C. 准备 	D. 睡觉</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【解析】本题考查动词短语stay up（熬夜）。结合句意“小高昨晚熬夜到很晚复习他的功课”，B项符合句意。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98880" y="1231900"/>
            <a:ext cx="1048766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Lily is </a:t>
            </a:r>
            <a:r>
              <a:rPr lang="en-US" altLang="zh-CN" sz="2400" u="sng" dirty="0">
                <a:latin typeface="Times New Roman" panose="02020603050405020304" charset="0"/>
                <a:ea typeface="宋体" panose="02010600030101010101" pitchFamily="2" charset="-122"/>
                <a:cs typeface="Times New Roman" panose="02020603050405020304" charset="0"/>
              </a:rPr>
              <a:t>concentrating on</a:t>
            </a:r>
            <a:r>
              <a:rPr lang="en-US" altLang="zh-CN" sz="2400" dirty="0">
                <a:latin typeface="Times New Roman" panose="02020603050405020304" charset="0"/>
                <a:ea typeface="宋体" panose="02010600030101010101" pitchFamily="2" charset="-122"/>
                <a:cs typeface="Times New Roman" panose="02020603050405020304" charset="0"/>
              </a:rPr>
              <a:t> writing her new book these days.</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专心 		B. 努力 		C. 完成		 D. 用心</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43000" y="1322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【解析】本题考查动词短语concentrate on（专心，专注）。结合句意“莉莉这些日子在专心写她的新书”，A项符合句意。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energy on our earth is so limited that it shouldn’t be </a:t>
            </a:r>
            <a:r>
              <a:rPr lang="en-US" altLang="zh-CN" sz="2400" u="sng" dirty="0">
                <a:latin typeface="Times New Roman" panose="02020603050405020304" charset="0"/>
                <a:ea typeface="宋体" panose="02010600030101010101" pitchFamily="2" charset="-122"/>
                <a:cs typeface="Times New Roman" panose="02020603050405020304" charset="0"/>
              </a:rPr>
              <a:t>overused</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使用 	B. 浪费	 C. 丢弃 	D. 滥用</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【解析】本题考查动词overuse（滥用）。结合句意“我们地球上的能源如此有限，所以不应该被滥用”，D项符合句意。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415" y="850265"/>
            <a:ext cx="105994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a:t>
            </a:r>
            <a:r>
              <a:rPr lang="en-US" altLang="zh-CN" sz="2400" dirty="0">
                <a:latin typeface="Times New Roman" panose="02020603050405020304" charset="0"/>
                <a:ea typeface="宋体" panose="02010600030101010101" pitchFamily="2" charset="-122"/>
                <a:cs typeface="Times New Roman" panose="02020603050405020304" charset="0"/>
                <a:sym typeface="+mn-ea"/>
              </a:rPr>
              <a:t>  14. We use the Internet to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search for</a:t>
            </a:r>
            <a:r>
              <a:rPr lang="en-US" altLang="zh-CN" sz="2400" dirty="0">
                <a:latin typeface="Times New Roman" panose="02020603050405020304" charset="0"/>
                <a:ea typeface="宋体" panose="02010600030101010101" pitchFamily="2" charset="-122"/>
                <a:cs typeface="Times New Roman" panose="02020603050405020304" charset="0"/>
                <a:sym typeface="+mn-ea"/>
              </a:rPr>
              <a:t> the information that we need.</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A. 找到 	B. 搜寻	 C. 浏览 	D. 查看</a:t>
            </a:r>
            <a:endParaRPr lang="en-US" altLang="zh-CN" sz="2400" dirty="0">
              <a:latin typeface="Times New Roman" panose="02020603050405020304" charset="0"/>
              <a:ea typeface="宋体" panose="02010600030101010101" pitchFamily="2" charset="-122"/>
              <a:cs typeface="Times New Roman" panose="02020603050405020304" charset="0"/>
              <a:sym typeface="+mn-ea"/>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【解析】本题考查动词短语search for（搜寻）。结合句意“我们使用互联网搜寻我们需要的信息”，B项符合句意。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10" name="矩形 9"/>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2" name="Title 3"/>
          <p:cNvSpPr txBox="1"/>
          <p:nvPr/>
        </p:nvSpPr>
        <p:spPr>
          <a:xfrm>
            <a:off x="2569210" y="243713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Unit </a:t>
            </a:r>
            <a:r>
              <a:rPr lang="en-US"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7</a:t>
            </a:r>
            <a:r>
              <a:rPr sz="5400" b="1" spc="300" dirty="0">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rPr>
              <a:t>单元测试卷</a:t>
            </a:r>
            <a:endParaRPr sz="5400" b="1" spc="300" dirty="0">
              <a:ln>
                <a:solidFill>
                  <a:srgbClr val="209874"/>
                </a:solidFill>
              </a:ln>
              <a:solidFill>
                <a:srgbClr val="1D91A3"/>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03"/>
          <p:cNvPicPr/>
          <p:nvPr/>
        </p:nvPicPr>
        <p:blipFill>
          <a:blip r:embed="rId6">
            <a:clrChange>
              <a:clrFrom>
                <a:srgbClr val="FFFFFF">
                  <a:alpha val="100000"/>
                </a:srgbClr>
              </a:clrFrom>
              <a:clrTo>
                <a:srgbClr val="FFFFFF">
                  <a:alpha val="100000"/>
                  <a:alpha val="0"/>
                </a:srgbClr>
              </a:clrTo>
            </a:clrChange>
          </a:blip>
          <a:stretch>
            <a:fillRect/>
          </a:stretch>
        </p:blipFill>
        <p:spPr>
          <a:xfrm>
            <a:off x="9389745" y="270510"/>
            <a:ext cx="2961005" cy="2698750"/>
          </a:xfrm>
          <a:prstGeom prst="rect">
            <a:avLst/>
          </a:prstGeom>
          <a:noFill/>
          <a:ln w="9525">
            <a:noFill/>
          </a:ln>
        </p:spPr>
      </p:pic>
      <p:pic>
        <p:nvPicPr>
          <p:cNvPr id="8" name="图片 7"/>
          <p:cNvPicPr>
            <a:picLocks noChangeAspect="1"/>
          </p:cNvPicPr>
          <p:nvPr/>
        </p:nvPicPr>
        <p:blipFill>
          <a:blip r:embed="rId7">
            <a:clrChange>
              <a:clrFrom>
                <a:srgbClr val="F4CA54">
                  <a:alpha val="100000"/>
                </a:srgbClr>
              </a:clrFrom>
              <a:clrTo>
                <a:srgbClr val="F4CA54">
                  <a:alpha val="100000"/>
                  <a:alpha val="0"/>
                </a:srgbClr>
              </a:clrTo>
            </a:clrChange>
          </a:blip>
          <a:stretch>
            <a:fillRect/>
          </a:stretch>
        </p:blipFill>
        <p:spPr>
          <a:xfrm>
            <a:off x="442595" y="3602355"/>
            <a:ext cx="4827905" cy="3037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fade">
                                      <p:cBhvr>
                                        <p:cTn id="18" dur="1000"/>
                                        <p:tgtEl>
                                          <p:spTgt spid="104"/>
                                        </p:tgtEl>
                                      </p:cBhvr>
                                    </p:animEffect>
                                    <p:anim calcmode="lin" valueType="num">
                                      <p:cBhvr>
                                        <p:cTn id="19" dur="1000" fill="hold"/>
                                        <p:tgtEl>
                                          <p:spTgt spid="104"/>
                                        </p:tgtEl>
                                        <p:attrNameLst>
                                          <p:attrName>ppt_x</p:attrName>
                                        </p:attrNameLst>
                                      </p:cBhvr>
                                      <p:tavLst>
                                        <p:tav tm="0">
                                          <p:val>
                                            <p:strVal val="#ppt_x"/>
                                          </p:val>
                                        </p:tav>
                                        <p:tav tm="100000">
                                          <p:val>
                                            <p:strVal val="#ppt_x"/>
                                          </p:val>
                                        </p:tav>
                                      </p:tavLst>
                                    </p:anim>
                                    <p:anim calcmode="lin" valueType="num">
                                      <p:cBhvr>
                                        <p:cTn id="2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 live </a:t>
            </a:r>
            <a:r>
              <a:rPr lang="en-US" altLang="zh-CN" sz="2400" u="sng" dirty="0">
                <a:latin typeface="Times New Roman" panose="02020603050405020304" charset="0"/>
                <a:ea typeface="宋体" panose="02010600030101010101" pitchFamily="2" charset="-122"/>
                <a:cs typeface="Times New Roman" panose="02020603050405020304" charset="0"/>
              </a:rPr>
              <a:t>across</a:t>
            </a:r>
            <a:r>
              <a:rPr lang="en-US" altLang="zh-CN" sz="2400" dirty="0">
                <a:latin typeface="Times New Roman" panose="02020603050405020304" charset="0"/>
                <a:ea typeface="宋体" panose="02010600030101010101" pitchFamily="2" charset="-122"/>
                <a:cs typeface="Times New Roman" panose="02020603050405020304" charset="0"/>
              </a:rPr>
              <a:t> this river. That’s why I bought a small boat to travel around.</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经过		 B. 绕过 		C. 穿过 	D. 游过</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84275" y="941070"/>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【解析】本题考查介词across（穿过）。结合句意“我住在这条河的对面。这就是为什么我买了一条小船来出行”，C项符合句意。</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Ⅲ. 完形填空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9045" y="3649663"/>
            <a:ext cx="9106535"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began 	B. noticed 	C. stopped 	D. found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tired	 B. afraid 	C. thankful 	D. sorry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Ⅲ. 完形填空（15小题，共30分）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文本框 3"/>
          <p:cNvSpPr txBox="1"/>
          <p:nvPr/>
        </p:nvSpPr>
        <p:spPr>
          <a:xfrm>
            <a:off x="457835" y="736600"/>
            <a:ext cx="10873105"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2835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used to be a person who could keep doing one thing before having a success. When I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was 18, I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an after-school job to work for a newspaper, </a:t>
            </a:r>
            <a:r>
              <a:rPr lang="en-US" altLang="zh-CN" sz="2400" i="1" dirty="0">
                <a:latin typeface="Times New Roman" panose="02020603050405020304" charset="0"/>
                <a:ea typeface="宋体" panose="02010600030101010101" pitchFamily="2" charset="-122"/>
                <a:cs typeface="Times New Roman" panose="02020603050405020304" charset="0"/>
              </a:rPr>
              <a:t>The Houston</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i="1" dirty="0">
                <a:latin typeface="Times New Roman" panose="02020603050405020304" charset="0"/>
                <a:ea typeface="宋体" panose="02010600030101010101" pitchFamily="2" charset="-122"/>
                <a:cs typeface="Times New Roman" panose="02020603050405020304" charset="0"/>
              </a:rPr>
              <a:t>Post</a:t>
            </a:r>
            <a:r>
              <a:rPr lang="en-US" altLang="zh-CN" sz="2400" dirty="0">
                <a:latin typeface="Times New Roman" panose="02020603050405020304" charset="0"/>
                <a:ea typeface="宋体" panose="02010600030101010101" pitchFamily="2" charset="-122"/>
                <a:cs typeface="Times New Roman" panose="02020603050405020304" charset="0"/>
              </a:rPr>
              <a:t>. Even though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work was very hard, I was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for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333500" y="3651885"/>
            <a:ext cx="62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249045" y="4105275"/>
            <a:ext cx="7277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1" name="文本框 10">
            <a:hlinkClick r:id="rId1" action="ppaction://hlinksldjump"/>
          </p:cNvPr>
          <p:cNvSpPr txBox="1"/>
          <p:nvPr/>
        </p:nvSpPr>
        <p:spPr>
          <a:xfrm>
            <a:off x="4791075" y="60628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710790"/>
            <a:ext cx="10458450" cy="295338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【解析】本题考查动词词义辨析及联系上下文。从下文得知，作者一开始是为</a:t>
            </a:r>
            <a:r>
              <a:rPr sz="2200" i="1"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Houston Post</a:t>
            </a: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（《休斯敦邮报》）去上门做推销。began意为“开始”，noticed意为“注意到”，stopped意为“停止”，found意为“找到”。18岁时作者开始了或找到了一份放学后的工作，用排除法锁定A和D，D项“找到”和句子的to work for a newspaper（去为一家报社工作）搭配不上，故本题正确答案为A。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【解析】本题考查逻辑推理。由连词Even though（即使）可知，此处表示让步，答案所选的词应和hard（艰难的）成相反的意思，只有C项“感激的”能与“艰难的”意思相对立，其他三个选项和hard一样均为不好的含义，故本题正确答案为C。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2580" y="293588"/>
            <a:ext cx="11276329" cy="2306320"/>
          </a:xfrm>
          <a:prstGeom prst="rect">
            <a:avLst/>
          </a:prstGeom>
          <a:noFill/>
        </p:spPr>
        <p:txBody>
          <a:bodyPr wrap="square" rtlCol="0" anchor="t">
            <a:spAutoFit/>
          </a:bodyPr>
          <a:lstStyle/>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It was a challenge because people didn’t like a stranger to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at their doors. Once a man closed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door to my face heavily and shouted, “I don’t want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newspaper.” I made my knock again and was able to tell him how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the newspaper was. I spent about fifteen minutes showing him the advantages of it.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 I sold him a subscription (订阅). From then on, I felt confident to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knocking. I was soon among the top subscription sellers.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564515" y="2782570"/>
            <a:ext cx="10257790"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hit 		B. enter 		C. knock 	 D. open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he 		B. his 			C. him		 D. himself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some 		B. any 			C. other 	 D. all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great 		B. bad 			C. sad 		 D. important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Surprisingly 	B. Unfortunately 	C. Finally 	 D. Hardly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lock		B. click 		C. imagine 	 D. keep</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263513" y="588382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564515" y="2841625"/>
            <a:ext cx="7270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564515" y="333375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3"/>
            </p:custDataLst>
          </p:nvPr>
        </p:nvSpPr>
        <p:spPr>
          <a:xfrm>
            <a:off x="564515" y="373697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6" name="TextBox 4"/>
          <p:cNvSpPr txBox="1"/>
          <p:nvPr>
            <p:custDataLst>
              <p:tags r:id="rId4"/>
            </p:custDataLst>
          </p:nvPr>
        </p:nvSpPr>
        <p:spPr>
          <a:xfrm>
            <a:off x="564515" y="4196080"/>
            <a:ext cx="83248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5"/>
            </p:custDataLst>
          </p:nvPr>
        </p:nvSpPr>
        <p:spPr>
          <a:xfrm>
            <a:off x="669290" y="463232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6"/>
            </p:custDataLst>
          </p:nvPr>
        </p:nvSpPr>
        <p:spPr>
          <a:xfrm>
            <a:off x="669290" y="5058410"/>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5" grpId="0"/>
      <p:bldP spid="6"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482600" y="175260"/>
            <a:ext cx="11226800" cy="6343015"/>
          </a:xfrm>
          <a:prstGeom prst="rect">
            <a:avLst/>
          </a:prstGeom>
          <a:noFill/>
        </p:spPr>
        <p:txBody>
          <a:bodyPr wrap="square">
            <a:spAutoFit/>
          </a:bodyPr>
          <a:lstStyle/>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本题考查动词词义辨析和联系上下文。根据下文可知，作者敲门推销报纸遇阻，那么此处应理解为人们不喜欢陌生人去敲他们的门。hit意为“敲击”，enter意为“进入”，knock意为“敲”，open意为“打开”，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【解析】本题考查代词和联系上下文。根据句意可知，这里是一个男人关了他的门，应使用物主代词，故本题正确答案为B。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本题考查不定代词用法。some意为“一些”，用于肯定句；any意为“一些，任何的”，用于否定句和疑问句；other意为“其他的”；all意为“全部，都”，用于三者及三者以上。根据上文，这个男人关了他的门，可知他不想要任何报纸，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本题考查逻辑推理和词义辨析。作者是在推销报纸，按照逻辑来说，应该要告诉那个男人这报纸有多好，且下一句有advantages（优点）一词作提示。great意为“非常好的”，bad意为“糟糕的”，sad意为“悲伤的”，important意为“重要的”，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本题考查副词词义辨析和逻辑推理。根据上文，男人打开门后，作者告诉他报纸非常好，那么下文应该是作者推销成功，加上该段最后提到作者成为顶尖的推销员之一，故此空选择finally（最终），其他选项surprisingly意为“令人惊讶的是”，unfortunately意为“不幸的是”，hardly意为“几乎不”，均不符合句子语境。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本题考查动词词义辨析。lock意为“锁上”，click意为“点击”，imagine意为“想象”，keep意为“继续”。根据句意，作者成功售出一份报纸订阅，从那时起，他感到有信心去继续敲门。A、B、C三项的含义不符合句意，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1515" y="387985"/>
            <a:ext cx="10808970" cy="1420495"/>
          </a:xfrm>
          <a:prstGeom prst="rect">
            <a:avLst/>
          </a:prstGeom>
          <a:noFill/>
        </p:spPr>
        <p:txBody>
          <a:bodyPr wrap="square" rtlCol="0" anchor="t">
            <a:spAutoFit/>
          </a:bodyPr>
          <a:lstStyle/>
          <a:p>
            <a:pPr indent="45720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24</a:t>
            </a:r>
            <a:r>
              <a:rPr lang="en-US" altLang="zh-CN" sz="2400" dirty="0">
                <a:latin typeface="Times New Roman" panose="02020603050405020304" charset="0"/>
                <a:ea typeface="宋体" panose="02010600030101010101" pitchFamily="2" charset="-122"/>
                <a:cs typeface="Times New Roman" panose="02020603050405020304" charset="0"/>
              </a:rPr>
              <a:t> I changed for another job. This time I began to enjoy playing</a:t>
            </a:r>
            <a:r>
              <a:rPr lang="en-US" altLang="zh-CN" sz="2400" u="sng" dirty="0">
                <a:latin typeface="Times New Roman" panose="02020603050405020304" charset="0"/>
                <a:ea typeface="宋体" panose="02010600030101010101" pitchFamily="2" charset="-122"/>
                <a:cs typeface="Times New Roman" panose="02020603050405020304" charset="0"/>
              </a:rPr>
              <a:t> 25</a:t>
            </a:r>
            <a:r>
              <a:rPr lang="en-US" altLang="zh-CN" sz="2400" dirty="0">
                <a:latin typeface="Times New Roman" panose="02020603050405020304" charset="0"/>
                <a:ea typeface="宋体" panose="02010600030101010101" pitchFamily="2" charset="-122"/>
                <a:cs typeface="Times New Roman" panose="02020603050405020304" charset="0"/>
              </a:rPr>
              <a:t> guitar. Before long I was playing in a band.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I became 20, I tried to become a professional musician. I had to ask for money to fulfill my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691515" y="3444240"/>
            <a:ext cx="838454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And 	B. But	 	C. So		 D. Then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a 		B. an 		C. the 		 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When 	B. If 		C. Because 	 D. Once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dream 	B. band 	C. money 	 D. study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757555" y="351345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82985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2"/>
            </p:custDataLst>
          </p:nvPr>
        </p:nvSpPr>
        <p:spPr>
          <a:xfrm>
            <a:off x="757555" y="3938905"/>
            <a:ext cx="57785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7" name="TextBox 4"/>
          <p:cNvSpPr txBox="1"/>
          <p:nvPr>
            <p:custDataLst>
              <p:tags r:id="rId3"/>
            </p:custDataLst>
          </p:nvPr>
        </p:nvSpPr>
        <p:spPr>
          <a:xfrm>
            <a:off x="822960" y="4373245"/>
            <a:ext cx="502920"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8" name="TextBox 4"/>
          <p:cNvSpPr txBox="1"/>
          <p:nvPr>
            <p:custDataLst>
              <p:tags r:id="rId4"/>
            </p:custDataLst>
          </p:nvPr>
        </p:nvSpPr>
        <p:spPr>
          <a:xfrm>
            <a:off x="757555" y="4807585"/>
            <a:ext cx="643255" cy="392430"/>
          </a:xfrm>
          <a:prstGeom prst="rect">
            <a:avLst/>
          </a:prstGeom>
          <a:noFill/>
        </p:spPr>
        <p:txBody>
          <a:bodyPr wrap="square" rtlCol="0">
            <a:no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87680" y="367665"/>
            <a:ext cx="10974705" cy="4615815"/>
          </a:xfrm>
          <a:prstGeom prst="rect">
            <a:avLst/>
          </a:prstGeom>
          <a:noFill/>
        </p:spPr>
        <p:txBody>
          <a:bodyPr wrap="square">
            <a:spAutoFit/>
          </a:bodyPr>
          <a:lstStyle/>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【解析】本题考查连词和逻辑推理。由下文可知，整个第三段讲了作者换了一份乐队的工作，这和上文推销报纸在逻辑上为顺承关系，D项Then意为“然后”表顺承，故本题正确答案为D。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【解析】本题考查冠词的用法。guitar为西洋乐器，前面需加定冠词the，故本题正确答案为C。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【解析】本题考查状语从句引导词。when意为“当……的时候”，if意为“如果”，because意为“因为”，once意为“一旦”。根据句意“当我20岁的时候，试图成为一名专业的音乐人”，故本题正确答案为A。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0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本题考查词义辨析。fulfill是动词，意为“实现，完成”，后面接的名词不可能是C项“钱”，D项“学习”与本文无关。结合上下文，文中并未指明乐队是作者自己的，B项也不对。本题应选A项“梦想”，作者不得不要钱去完成他的梦想，故本题正确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01764"/>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 started knocking at the doors again. However, I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sell one single piece of newspaper this time and failed in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a musician. Instead, I became a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door knocker.</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870585" y="3401060"/>
            <a:ext cx="9641205"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shouldn’t 	B. wouldn’t 	C. didn’t	 D. couldn’t</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doing 		B. becoming 	C. going 	D. making</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necessary 	B. typical 	C. popular 	D. professional</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7" name="TextBox 4"/>
          <p:cNvSpPr txBox="1"/>
          <p:nvPr/>
        </p:nvSpPr>
        <p:spPr>
          <a:xfrm>
            <a:off x="1050290" y="3460115"/>
            <a:ext cx="549910" cy="53086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1" name="TextBox 4"/>
          <p:cNvSpPr txBox="1"/>
          <p:nvPr/>
        </p:nvSpPr>
        <p:spPr>
          <a:xfrm>
            <a:off x="870585" y="387921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960755" y="4299585"/>
            <a:ext cx="72771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84530" y="1358265"/>
            <a:ext cx="10031730" cy="310769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【解析】本题考查情态动词和逻辑推理。作者为了赚钱完成梦想再次去推销报纸，however表示转折，说明这次他没能推销成功，故本题正确答案为D。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【解析】本题考查词义辨析和联系上文。上文提到作者的梦想是become a professional musician，上一题说到他没能推销成功，也就是说他成为（become）音乐人这件事失败了，故本题正确答案为B。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本题考查词义辨析和逻辑推理。作者没能成为专业音乐人，但是他一直在敲门，所以成了专业的敲门人。necessary意为“必要的”，typical意为“典型的”，popular意为“受欢迎的”，professional意为“专业的”，故本题正确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5" name="组合 14"/>
          <p:cNvGrpSpPr/>
          <p:nvPr/>
        </p:nvGrpSpPr>
        <p:grpSpPr>
          <a:xfrm>
            <a:off x="2364740" y="852805"/>
            <a:ext cx="8265795" cy="6311900"/>
            <a:chOff x="2856" y="2355"/>
            <a:chExt cx="11600" cy="6892"/>
          </a:xfrm>
        </p:grpSpPr>
        <p:sp>
          <p:nvSpPr>
            <p:cNvPr id="17" name="矩形 16"/>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sp>
        <p:nvSpPr>
          <p:cNvPr id="13" name="文本框 12"/>
          <p:cNvSpPr txBox="1"/>
          <p:nvPr/>
        </p:nvSpPr>
        <p:spPr>
          <a:xfrm>
            <a:off x="4070985" y="93980"/>
            <a:ext cx="5255260" cy="1322070"/>
          </a:xfrm>
          <a:prstGeom prst="rect">
            <a:avLst/>
          </a:prstGeom>
          <a:noFill/>
          <a:effectLst>
            <a:outerShdw blurRad="76200" dir="13500000" sy="23000" kx="1200000" algn="br" rotWithShape="0">
              <a:prstClr val="black">
                <a:alpha val="20000"/>
              </a:prstClr>
            </a:outerShdw>
          </a:effectLst>
        </p:spPr>
        <p:txBody>
          <a:bodyPr wrap="square" rtlCol="0">
            <a:spAutoFit/>
          </a:bodyPr>
          <a:lstStyle/>
          <a:p>
            <a:pPr marR="0" indent="0" algn="dist" defTabSz="914400" fontAlgn="auto">
              <a:lnSpc>
                <a:spcPct val="100000"/>
              </a:lnSpc>
              <a:spcBef>
                <a:spcPts val="0"/>
              </a:spcBef>
              <a:spcAft>
                <a:spcPts val="0"/>
              </a:spcAft>
              <a:buClrTx/>
              <a:buSzTx/>
              <a:buFontTx/>
              <a:buNone/>
              <a:defRPr/>
            </a:pPr>
            <a:r>
              <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rPr>
              <a:t>CONTENTS</a:t>
            </a:r>
            <a:endParaRPr kumimoji="0" lang="en-US" altLang="zh-CN" sz="8000" b="0" i="0" kern="1200" cap="none" spc="0" normalizeH="0" baseline="0" noProof="0" dirty="0">
              <a:ln>
                <a:solidFill>
                  <a:srgbClr val="1D91A3"/>
                </a:solidFill>
              </a:ln>
              <a:solidFill>
                <a:schemeClr val="bg1"/>
              </a:solidFill>
              <a:effectLst>
                <a:outerShdw blurRad="60007" dist="310007" dir="7680000" sy="30000" kx="1300200" algn="ctr" rotWithShape="0">
                  <a:prstClr val="black">
                    <a:alpha val="32000"/>
                  </a:prstClr>
                </a:outerShdw>
              </a:effectLst>
              <a:latin typeface="Impact" panose="020B0806030902050204" pitchFamily="34" charset="0"/>
              <a:ea typeface="Kozuka Gothic Pro M" panose="020B0700000000000000" pitchFamily="34" charset="-128"/>
              <a:cs typeface="+mn-cs"/>
            </a:endParaRPr>
          </a:p>
        </p:txBody>
      </p:sp>
      <p:pic>
        <p:nvPicPr>
          <p:cNvPr id="103" name="图片 102"/>
          <p:cNvPicPr/>
          <p:nvPr/>
        </p:nvPicPr>
        <p:blipFill>
          <a:blip r:embed="rId6">
            <a:clrChange>
              <a:clrFrom>
                <a:srgbClr val="F6F6F6">
                  <a:alpha val="100000"/>
                </a:srgbClr>
              </a:clrFrom>
              <a:clrTo>
                <a:srgbClr val="F6F6F6">
                  <a:alpha val="100000"/>
                  <a:alpha val="0"/>
                </a:srgbClr>
              </a:clrTo>
            </a:clrChange>
          </a:blip>
          <a:stretch>
            <a:fillRect/>
          </a:stretch>
        </p:blipFill>
        <p:spPr>
          <a:xfrm flipH="1">
            <a:off x="10631170" y="772160"/>
            <a:ext cx="647700" cy="1336040"/>
          </a:xfrm>
          <a:prstGeom prst="rect">
            <a:avLst/>
          </a:prstGeom>
          <a:noFill/>
          <a:ln w="9525">
            <a:noFill/>
          </a:ln>
        </p:spPr>
      </p:pic>
      <p:grpSp>
        <p:nvGrpSpPr>
          <p:cNvPr id="45" name="组合 44"/>
          <p:cNvGrpSpPr/>
          <p:nvPr/>
        </p:nvGrpSpPr>
        <p:grpSpPr>
          <a:xfrm>
            <a:off x="5182235" y="2132330"/>
            <a:ext cx="4822190" cy="557530"/>
            <a:chOff x="8147" y="3442"/>
            <a:chExt cx="7594" cy="878"/>
          </a:xfrm>
        </p:grpSpPr>
        <p:sp>
          <p:nvSpPr>
            <p:cNvPr id="16" name="文本框 13"/>
            <p:cNvSpPr txBox="1">
              <a:spLocks noChangeArrowheads="1"/>
            </p:cNvSpPr>
            <p:nvPr/>
          </p:nvSpPr>
          <p:spPr bwMode="auto">
            <a:xfrm>
              <a:off x="9169" y="344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7" action="ppaction://hlinksldjump"/>
                </a:rPr>
                <a:t>补全对话</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hlinkClick r:id="rId7" action="ppaction://hlinksldjump"/>
              </a:endParaRPr>
            </a:p>
          </p:txBody>
        </p:sp>
        <p:grpSp>
          <p:nvGrpSpPr>
            <p:cNvPr id="23" name="组合 22"/>
            <p:cNvGrpSpPr/>
            <p:nvPr/>
          </p:nvGrpSpPr>
          <p:grpSpPr>
            <a:xfrm>
              <a:off x="8147" y="3442"/>
              <a:ext cx="862" cy="879"/>
              <a:chOff x="7015" y="3282"/>
              <a:chExt cx="1142" cy="1142"/>
            </a:xfrm>
          </p:grpSpPr>
          <p:sp>
            <p:nvSpPr>
              <p:cNvPr id="25" name="Oval 2"/>
              <p:cNvSpPr/>
              <p:nvPr>
                <p:custDataLst>
                  <p:tags r:id="rId8"/>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6" name="Freeform 154"/>
              <p:cNvSpPr>
                <a:spLocks noChangeArrowheads="1"/>
              </p:cNvSpPr>
              <p:nvPr>
                <p:custDataLst>
                  <p:tags r:id="rId9"/>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6" name="组合 45"/>
          <p:cNvGrpSpPr/>
          <p:nvPr/>
        </p:nvGrpSpPr>
        <p:grpSpPr>
          <a:xfrm>
            <a:off x="5182235" y="2701925"/>
            <a:ext cx="4822190" cy="558800"/>
            <a:chOff x="8147" y="4339"/>
            <a:chExt cx="7594" cy="880"/>
          </a:xfrm>
        </p:grpSpPr>
        <p:sp>
          <p:nvSpPr>
            <p:cNvPr id="3" name="文本框 13"/>
            <p:cNvSpPr txBox="1">
              <a:spLocks noChangeArrowheads="1"/>
            </p:cNvSpPr>
            <p:nvPr/>
          </p:nvSpPr>
          <p:spPr bwMode="auto">
            <a:xfrm>
              <a:off x="9169" y="4397"/>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0" action="ppaction://hlinksldjump"/>
                </a:rPr>
                <a:t>词汇</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4" name="组合 23"/>
            <p:cNvGrpSpPr/>
            <p:nvPr/>
          </p:nvGrpSpPr>
          <p:grpSpPr>
            <a:xfrm>
              <a:off x="8147" y="4339"/>
              <a:ext cx="862" cy="879"/>
              <a:chOff x="7015" y="3282"/>
              <a:chExt cx="1142" cy="1142"/>
            </a:xfrm>
          </p:grpSpPr>
          <p:sp>
            <p:nvSpPr>
              <p:cNvPr id="27" name="Oval 2"/>
              <p:cNvSpPr/>
              <p:nvPr>
                <p:custDataLst>
                  <p:tags r:id="rId11"/>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8" name="Freeform 154"/>
              <p:cNvSpPr>
                <a:spLocks noChangeArrowheads="1"/>
              </p:cNvSpPr>
              <p:nvPr>
                <p:custDataLst>
                  <p:tags r:id="rId12"/>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7" name="组合 46"/>
          <p:cNvGrpSpPr/>
          <p:nvPr/>
        </p:nvGrpSpPr>
        <p:grpSpPr>
          <a:xfrm>
            <a:off x="5182235" y="3272155"/>
            <a:ext cx="4822825" cy="558165"/>
            <a:chOff x="8147" y="5237"/>
            <a:chExt cx="7595" cy="879"/>
          </a:xfrm>
        </p:grpSpPr>
        <p:sp>
          <p:nvSpPr>
            <p:cNvPr id="4" name="文本框 13"/>
            <p:cNvSpPr txBox="1">
              <a:spLocks noChangeArrowheads="1"/>
            </p:cNvSpPr>
            <p:nvPr/>
          </p:nvSpPr>
          <p:spPr bwMode="auto">
            <a:xfrm>
              <a:off x="9169" y="5274"/>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III.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3" action="ppaction://hlinksldjump"/>
                </a:rPr>
                <a:t>完形填空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29" name="组合 28"/>
            <p:cNvGrpSpPr/>
            <p:nvPr/>
          </p:nvGrpSpPr>
          <p:grpSpPr>
            <a:xfrm>
              <a:off x="8147" y="5237"/>
              <a:ext cx="862" cy="879"/>
              <a:chOff x="7015" y="3282"/>
              <a:chExt cx="1142" cy="1142"/>
            </a:xfrm>
          </p:grpSpPr>
          <p:sp>
            <p:nvSpPr>
              <p:cNvPr id="30" name="Oval 2"/>
              <p:cNvSpPr/>
              <p:nvPr>
                <p:custDataLst>
                  <p:tags r:id="rId14"/>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1" name="Freeform 154"/>
              <p:cNvSpPr>
                <a:spLocks noChangeArrowheads="1"/>
              </p:cNvSpPr>
              <p:nvPr>
                <p:custDataLst>
                  <p:tags r:id="rId15"/>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8" name="组合 47"/>
          <p:cNvGrpSpPr/>
          <p:nvPr/>
        </p:nvGrpSpPr>
        <p:grpSpPr>
          <a:xfrm>
            <a:off x="5182235" y="3843020"/>
            <a:ext cx="4831080" cy="558165"/>
            <a:chOff x="8147" y="6136"/>
            <a:chExt cx="7608" cy="879"/>
          </a:xfrm>
        </p:grpSpPr>
        <p:sp>
          <p:nvSpPr>
            <p:cNvPr id="5" name="文本框 13"/>
            <p:cNvSpPr txBox="1">
              <a:spLocks noChangeArrowheads="1"/>
            </p:cNvSpPr>
            <p:nvPr/>
          </p:nvSpPr>
          <p:spPr bwMode="auto">
            <a:xfrm>
              <a:off x="9182" y="6188"/>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IV.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6" action="ppaction://hlinksldjump"/>
                </a:rPr>
                <a:t>阅读理解</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2" name="组合 31"/>
            <p:cNvGrpSpPr/>
            <p:nvPr/>
          </p:nvGrpSpPr>
          <p:grpSpPr>
            <a:xfrm>
              <a:off x="8147" y="6136"/>
              <a:ext cx="862" cy="879"/>
              <a:chOff x="7015" y="3282"/>
              <a:chExt cx="1142" cy="1142"/>
            </a:xfrm>
          </p:grpSpPr>
          <p:sp>
            <p:nvSpPr>
              <p:cNvPr id="33" name="Oval 2"/>
              <p:cNvSpPr/>
              <p:nvPr>
                <p:custDataLst>
                  <p:tags r:id="rId17"/>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Freeform 154"/>
              <p:cNvSpPr>
                <a:spLocks noChangeArrowheads="1"/>
              </p:cNvSpPr>
              <p:nvPr>
                <p:custDataLst>
                  <p:tags r:id="rId18"/>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49" name="组合 48"/>
          <p:cNvGrpSpPr/>
          <p:nvPr/>
        </p:nvGrpSpPr>
        <p:grpSpPr>
          <a:xfrm>
            <a:off x="5182235" y="4466590"/>
            <a:ext cx="4822825" cy="558165"/>
            <a:chOff x="8147" y="7118"/>
            <a:chExt cx="7595" cy="879"/>
          </a:xfrm>
        </p:grpSpPr>
        <p:sp>
          <p:nvSpPr>
            <p:cNvPr id="6" name="文本框 13"/>
            <p:cNvSpPr txBox="1">
              <a:spLocks noChangeArrowheads="1"/>
            </p:cNvSpPr>
            <p:nvPr/>
          </p:nvSpPr>
          <p:spPr bwMode="auto">
            <a:xfrm>
              <a:off x="9169" y="7162"/>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V.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19" action="ppaction://hlinksldjump"/>
                </a:rPr>
                <a:t>语法填空</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5" name="组合 34"/>
            <p:cNvGrpSpPr/>
            <p:nvPr/>
          </p:nvGrpSpPr>
          <p:grpSpPr>
            <a:xfrm>
              <a:off x="8147" y="7118"/>
              <a:ext cx="862" cy="879"/>
              <a:chOff x="7015" y="3282"/>
              <a:chExt cx="1142" cy="1142"/>
            </a:xfrm>
          </p:grpSpPr>
          <p:sp>
            <p:nvSpPr>
              <p:cNvPr id="36" name="Oval 2"/>
              <p:cNvSpPr/>
              <p:nvPr>
                <p:custDataLst>
                  <p:tags r:id="rId20"/>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7" name="Freeform 154"/>
              <p:cNvSpPr>
                <a:spLocks noChangeArrowheads="1"/>
              </p:cNvSpPr>
              <p:nvPr>
                <p:custDataLst>
                  <p:tags r:id="rId21"/>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0" name="组合 49"/>
          <p:cNvGrpSpPr/>
          <p:nvPr/>
        </p:nvGrpSpPr>
        <p:grpSpPr>
          <a:xfrm>
            <a:off x="5182235" y="5090160"/>
            <a:ext cx="4822825" cy="558165"/>
            <a:chOff x="8147" y="8100"/>
            <a:chExt cx="7595" cy="879"/>
          </a:xfrm>
        </p:grpSpPr>
        <p:sp>
          <p:nvSpPr>
            <p:cNvPr id="7" name="文本框 13">
              <a:hlinkClick r:id="" action="ppaction://noaction"/>
            </p:cNvPr>
            <p:cNvSpPr txBox="1">
              <a:spLocks noChangeArrowheads="1"/>
            </p:cNvSpPr>
            <p:nvPr/>
          </p:nvSpPr>
          <p:spPr bwMode="auto">
            <a:xfrm>
              <a:off x="9169" y="8136"/>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VI.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2" action="ppaction://hlinksldjump"/>
                </a:rPr>
                <a:t>完成句子</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38" name="组合 37"/>
            <p:cNvGrpSpPr/>
            <p:nvPr/>
          </p:nvGrpSpPr>
          <p:grpSpPr>
            <a:xfrm>
              <a:off x="8147" y="8100"/>
              <a:ext cx="862" cy="879"/>
              <a:chOff x="7015" y="3282"/>
              <a:chExt cx="1142" cy="1142"/>
            </a:xfrm>
          </p:grpSpPr>
          <p:sp>
            <p:nvSpPr>
              <p:cNvPr id="39" name="Oval 2"/>
              <p:cNvSpPr/>
              <p:nvPr>
                <p:custDataLst>
                  <p:tags r:id="rId23"/>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0" name="Freeform 154"/>
              <p:cNvSpPr>
                <a:spLocks noChangeArrowheads="1"/>
              </p:cNvSpPr>
              <p:nvPr>
                <p:custDataLst>
                  <p:tags r:id="rId24"/>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grpSp>
        <p:nvGrpSpPr>
          <p:cNvPr id="51" name="组合 50"/>
          <p:cNvGrpSpPr/>
          <p:nvPr/>
        </p:nvGrpSpPr>
        <p:grpSpPr>
          <a:xfrm>
            <a:off x="5182235" y="5661025"/>
            <a:ext cx="4822190" cy="610870"/>
            <a:chOff x="8147" y="8999"/>
            <a:chExt cx="7594" cy="962"/>
          </a:xfrm>
        </p:grpSpPr>
        <p:sp>
          <p:nvSpPr>
            <p:cNvPr id="8" name="文本框 13"/>
            <p:cNvSpPr txBox="1">
              <a:spLocks noChangeArrowheads="1"/>
            </p:cNvSpPr>
            <p:nvPr/>
          </p:nvSpPr>
          <p:spPr bwMode="auto">
            <a:xfrm>
              <a:off x="9169" y="9139"/>
              <a:ext cx="6573"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VII. </a:t>
              </a:r>
              <a:r>
                <a:rPr lang="zh-CN" altLang="en-US" sz="2800" dirty="0">
                  <a:solidFill>
                    <a:schemeClr val="tx1"/>
                  </a:solidFill>
                  <a:latin typeface="Times New Roman" panose="02020603050405020304" charset="0"/>
                  <a:ea typeface="黑体" panose="02010609060101010101" charset="-122"/>
                  <a:cs typeface="Times New Roman" panose="02020603050405020304" charset="0"/>
                  <a:hlinkClick r:id="rId25" action="ppaction://hlinksldjump"/>
                </a:rPr>
                <a:t>应用写作</a:t>
              </a:r>
              <a:endParaRPr kumimoji="0" lang="zh-CN" altLang="en-US" sz="2800" b="0" i="0" u="none" strike="noStrike" kern="1200" cap="none" spc="0" normalizeH="0" baseline="0" noProof="0" dirty="0">
                <a:ln>
                  <a:noFill/>
                </a:ln>
                <a:solidFill>
                  <a:schemeClr val="tx1"/>
                </a:solidFill>
                <a:effectLst/>
                <a:uLnTx/>
                <a:uFillTx/>
                <a:latin typeface="Times New Roman" panose="02020603050405020304" charset="0"/>
                <a:ea typeface="黑体" panose="02010609060101010101" charset="-122"/>
                <a:cs typeface="Times New Roman" panose="02020603050405020304" charset="0"/>
              </a:endParaRPr>
            </a:p>
          </p:txBody>
        </p:sp>
        <p:grpSp>
          <p:nvGrpSpPr>
            <p:cNvPr id="41" name="组合 40"/>
            <p:cNvGrpSpPr/>
            <p:nvPr/>
          </p:nvGrpSpPr>
          <p:grpSpPr>
            <a:xfrm>
              <a:off x="8147" y="8999"/>
              <a:ext cx="862" cy="879"/>
              <a:chOff x="7015" y="3282"/>
              <a:chExt cx="1142" cy="1142"/>
            </a:xfrm>
          </p:grpSpPr>
          <p:sp>
            <p:nvSpPr>
              <p:cNvPr id="42" name="Oval 2"/>
              <p:cNvSpPr/>
              <p:nvPr>
                <p:custDataLst>
                  <p:tags r:id="rId26"/>
                </p:custDataLst>
              </p:nvPr>
            </p:nvSpPr>
            <p:spPr>
              <a:xfrm>
                <a:off x="7015" y="3282"/>
                <a:ext cx="1143" cy="1143"/>
              </a:xfrm>
              <a:prstGeom prst="ellipse">
                <a:avLst/>
              </a:prstGeom>
              <a:solidFill>
                <a:srgbClr val="B286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Freeform 154"/>
              <p:cNvSpPr>
                <a:spLocks noChangeArrowheads="1"/>
              </p:cNvSpPr>
              <p:nvPr>
                <p:custDataLst>
                  <p:tags r:id="rId27"/>
                </p:custDataLst>
              </p:nvPr>
            </p:nvSpPr>
            <p:spPr bwMode="auto">
              <a:xfrm>
                <a:off x="7373" y="3555"/>
                <a:ext cx="440" cy="597"/>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p>
                <a:endParaRPr lang="en-US"/>
              </a:p>
            </p:txBody>
          </p:sp>
        </p:grpSp>
      </p:grpSp>
      <p:pic>
        <p:nvPicPr>
          <p:cNvPr id="44" name="图片 43"/>
          <p:cNvPicPr/>
          <p:nvPr/>
        </p:nvPicPr>
        <p:blipFill>
          <a:blip r:embed="rId28">
            <a:clrChange>
              <a:clrFrom>
                <a:srgbClr val="F6F6F6">
                  <a:alpha val="100000"/>
                </a:srgbClr>
              </a:clrFrom>
              <a:clrTo>
                <a:srgbClr val="F6F6F6">
                  <a:alpha val="100000"/>
                  <a:alpha val="0"/>
                </a:srgbClr>
              </a:clrTo>
            </a:clrChange>
          </a:blip>
          <a:stretch>
            <a:fillRect/>
          </a:stretch>
        </p:blipFill>
        <p:spPr>
          <a:xfrm>
            <a:off x="229870" y="3540125"/>
            <a:ext cx="4009390" cy="331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1000"/>
                                        <p:tgtEl>
                                          <p:spTgt spid="103"/>
                                        </p:tgtEl>
                                      </p:cBhvr>
                                    </p:animEffect>
                                    <p:anim calcmode="lin" valueType="num">
                                      <p:cBhvr>
                                        <p:cTn id="15" dur="1000" fill="hold"/>
                                        <p:tgtEl>
                                          <p:spTgt spid="103"/>
                                        </p:tgtEl>
                                        <p:attrNameLst>
                                          <p:attrName>ppt_x</p:attrName>
                                        </p:attrNameLst>
                                      </p:cBhvr>
                                      <p:tavLst>
                                        <p:tav tm="0">
                                          <p:val>
                                            <p:strVal val="#ppt_x"/>
                                          </p:val>
                                        </p:tav>
                                        <p:tav tm="100000">
                                          <p:val>
                                            <p:strVal val="#ppt_x"/>
                                          </p:val>
                                        </p:tav>
                                      </p:tavLst>
                                    </p:anim>
                                    <p:anim calcmode="lin" valueType="num">
                                      <p:cBhvr>
                                        <p:cTn id="16" dur="1000" fill="hold"/>
                                        <p:tgtEl>
                                          <p:spTgt spid="10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p:tgtEl>
                                          <p:spTgt spid="45"/>
                                        </p:tgtEl>
                                        <p:attrNameLst>
                                          <p:attrName>ppt_y</p:attrName>
                                        </p:attrNameLst>
                                      </p:cBhvr>
                                      <p:tavLst>
                                        <p:tav tm="0">
                                          <p:val>
                                            <p:strVal val="#ppt_y+#ppt_h*1.125000"/>
                                          </p:val>
                                        </p:tav>
                                        <p:tav tm="100000">
                                          <p:val>
                                            <p:strVal val="#ppt_y"/>
                                          </p:val>
                                        </p:tav>
                                      </p:tavLst>
                                    </p:anim>
                                    <p:animEffect transition="in" filter="wipe(up)">
                                      <p:cBhvr>
                                        <p:cTn id="26" dur="500"/>
                                        <p:tgtEl>
                                          <p:spTgt spid="45"/>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ppt_y</p:attrName>
                                        </p:attrNameLst>
                                      </p:cBhvr>
                                      <p:tavLst>
                                        <p:tav tm="0">
                                          <p:val>
                                            <p:strVal val="#ppt_y+#ppt_h*1.125000"/>
                                          </p:val>
                                        </p:tav>
                                        <p:tav tm="100000">
                                          <p:val>
                                            <p:strVal val="#ppt_y"/>
                                          </p:val>
                                        </p:tav>
                                      </p:tavLst>
                                    </p:anim>
                                    <p:animEffect transition="in" filter="wipe(up)">
                                      <p:cBhvr>
                                        <p:cTn id="31" dur="500"/>
                                        <p:tgtEl>
                                          <p:spTgt spid="4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4500"/>
                            </p:stCondLst>
                            <p:childTnLst>
                              <p:par>
                                <p:cTn id="53" presetID="12" presetClass="entr" presetSubtype="4"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Ⅳ. 阅读理解</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Ⅳ. 阅读理解（15小题，共45分）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2" name="文本框 1"/>
          <p:cNvSpPr txBox="1"/>
          <p:nvPr/>
        </p:nvSpPr>
        <p:spPr>
          <a:xfrm>
            <a:off x="609599" y="2104227"/>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How do you feel when you have to make a speech in front of the entire class? Do you get really shy? Shyness (羞怯) means feeling nervous or frightened when you’re around other people. Experts have found that more than 80 percent of middle school students feel afraid to be the center of attention. Some kids are born shy. Some become shy later because of their life experiences.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It’s OK if it takes you a while to feel yourself again when you go to a new place or meet new people. In fact, everybody gets a little shy sometimes.</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891540"/>
          </a:xfrm>
          <a:prstGeom prst="rect">
            <a:avLst/>
          </a:prstGeom>
          <a:noFill/>
        </p:spPr>
        <p:txBody>
          <a:bodyPr wrap="square" rtlCol="0" anchor="t">
            <a:spAutoFit/>
          </a:bodyPr>
          <a:lstStyle/>
          <a:p>
            <a:pPr indent="0" algn="just" fontAlgn="auto">
              <a:lnSpc>
                <a:spcPct val="10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A）阅读下列短文，并做短文后的题目。从四个选项中，选出能回答所提问题或完成所给句子的最佳答案。</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336550" y="1150303"/>
            <a:ext cx="11519535" cy="4150360"/>
          </a:xfrm>
          <a:prstGeom prst="rect">
            <a:avLst/>
          </a:prstGeom>
          <a:noFill/>
        </p:spPr>
        <p:txBody>
          <a:bodyPr wrap="square" rtlCol="0" anchor="ctr">
            <a:spAutoFit/>
          </a:bodyPr>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Most people have red faces when they get shy. But some become so shy that they won’t go to a restaurant because they are too nervous to order and pay for their food. Some are afraid of meeting new people, so they seldom go outside. This kind of shyness can be bad for a person.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Some experts say shy people are cleverer because they think more and talk less. Shy people are also good at working with others because they think more for other people. Some great people in history were shy, too.</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You see, being shy isn’t all bad. But remember not to let good opportunities pass by just because of it! If you have to sing a song at a birthday party or practice your spoken English in front of others, just do it! There’s nothing to be afraid of.</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31. Which of the following is true according to the passage?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Only 80 percent of middle school students feel afraid to be the center 	of attention.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All kids are born shy.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Some people become shy later because of their illness.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It is normal when you get shy sometimes.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591685"/>
            <a:ext cx="1017524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理解题。根据文中第一、二段内容可知，D项“有时感到害羞是正常的”符合题意。A项“只有80%的中学生害怕成为焦点”，B项“所有小孩都是天生害羞的”，C项“有些人因为疾病才会变得害羞”，都不符合文章内容。故本题正确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32. What kind of shyness can be bad according to the passage?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You seldom go outside, afraid of meeting new people.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You feel a little nervous when you go to a new place.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You find it hard to enjoy yourself at a party.</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You have a red face when you’re asked to answer a question in class.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48360" y="442404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【解析】细节理解题。根据文章第三段最后两句Some are afraid of meeting new people, so they seldom go outside. This kind of shyness can be bad for a person可知，A项符合句意。B项“当你到一个新地方时你感到有点儿紧张”，C项“你发现自己很难在派对中玩得开心”，D项“当你在班上被要求回答问题时，你会脸红”，都不符合题目要求。故本题正确答案为A。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91565" y="107265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33. We can infer from the passage that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being shy is all bad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shy people can also be successful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shy people are not good at working with others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you can’t change yourself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184275" y="428244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通过文章倒数第二段的内容可以推断出，害羞的人有很多优点，历史上一些伟大的人物也害羞，因此B项“害羞的人也能成功”符合题意，故选B项。通过文章最后一段可知A项和D项错误，通过文章倒数第二段的描述可以排除C项“害羞的人不擅长与人合作”。故本题正确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34. If you have to practice your spoken English in class, 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just do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refuse to do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you’d better ask someone to help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tell your teacher you’re too shy to do that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128395" y="1128395"/>
            <a:ext cx="9563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47090" y="4244975"/>
            <a:ext cx="10182860" cy="197612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【解析】细节理解题。根据文章最后一段倒数第二句If you have to sing a song at a birthday party or practice your spoken English in front of others, just do it可知，A项符合句意。B项“拒绝它”，C项“你最好向别人求助”，D项“告诉你的老师你因为太害羞而完成不了”，都不符合题意。故本题正确答案为A。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2839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35. What’s the best title for this passage?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Once He Was Shy Just like You!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Think More for Others!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Are You Too Shy?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Find Out What You Like!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016000" y="4460875"/>
            <a:ext cx="10013950" cy="174307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通过了解文章的主要内容可以知道，本文讨论的是与害羞相关的话题，故C项最符合要求。A项“他也曾像你一样害羞”，B项“多为他人着想”，D项“找出你喜欢的东西”，都不符合文章的主要内容。故本题正确答案为C。</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131174"/>
            <a:ext cx="11115675" cy="624776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amount of 5G base stations in use across China has exceeded 1.85 million, greatly facilitating the country’s digitalization drive, according to the Ministry of Industry and Information Technology.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 the second quarter of the year, the country added nearly 300,000 5G base stations,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said Wang Peng, an official with the ministry, at a press conference on Tuesday. Thanks to 5G technology, we are enjoying faster Internet service.</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With the help of information infrastructure such as 5G, the digital economy is developing rapidly. Digital industries such as online shopping, online education and telemedicine saw the fastest growth in the first half of the year. It is said that these digital industries will keep on growing in the near future. Nowadays people in China have got used to using online services to make life more convenient. For example, someone may not need to go out on a stormy day and have the desired food sent to him by using a take-out app. 5G technology has been widely applied in all walks of life, which has largely changed our lifestyle as well as the economic growth pattern.</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81685" y="1221740"/>
            <a:ext cx="1033843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By the end of June, the income of sectors including electronic information manufacturing, software, communication and the Internet totaled over 10 trillion yuan, Wang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China will strive to add 600,000 5G base stations and speed up the upgrading of industrial Internet, Wang said.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0" name="文本框 19"/>
          <p:cNvSpPr txBox="1"/>
          <p:nvPr/>
        </p:nvSpPr>
        <p:spPr>
          <a:xfrm>
            <a:off x="4011930" y="2163445"/>
            <a:ext cx="4166870" cy="1088390"/>
          </a:xfrm>
          <a:prstGeom prst="rect">
            <a:avLst/>
          </a:prstGeom>
          <a:noFill/>
        </p:spPr>
        <p:txBody>
          <a:bodyPr wrap="square" rtlCol="0" anchor="ctr">
            <a:spAutoFit/>
          </a:bodyPr>
          <a:lstStyle/>
          <a:p>
            <a:pPr algn="dist">
              <a:lnSpc>
                <a:spcPct val="120000"/>
              </a:lnSpc>
            </a:pPr>
            <a:r>
              <a:rPr lang="en-US" sz="5400" b="1" spc="300" dirty="0">
                <a:latin typeface="+mj-ea"/>
                <a:ea typeface="+mj-ea"/>
              </a:rPr>
              <a:t>I. </a:t>
            </a:r>
            <a:r>
              <a:rPr lang="zh-CN" altLang="en-US" sz="5400" b="1" spc="300" dirty="0">
                <a:latin typeface="+mj-ea"/>
                <a:ea typeface="+mj-ea"/>
              </a:rPr>
              <a:t>补全对话</a:t>
            </a:r>
            <a:endParaRPr lang="zh-CN" altLang="en-US"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36. According to the passage, there has been over __________ 5G base 	stations in use in China.</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1.85 million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300,000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600,000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1.48 trillion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01663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3580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【解析】细节判断题。根据第一段第一句The amount of 5G base stations in use across China has exceeded 1.85 million可知，中国现有185万的5G基站投入使用中，故此题答案为A。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65150" y="885825"/>
            <a:ext cx="104298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)37. China added nearly __________ 5G base stations within three months.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1.85 million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300,000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600,000</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1.48 trillion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453390" y="998220"/>
            <a:ext cx="87312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662305" y="4588510"/>
            <a:ext cx="10332720" cy="1221105"/>
          </a:xfrm>
          <a:prstGeom prst="rect">
            <a:avLst/>
          </a:prstGeom>
          <a:noFill/>
        </p:spPr>
        <p:txBody>
          <a:bodyPr wrap="square" rtlCol="0">
            <a:noAutofit/>
          </a:bodyPr>
          <a:p>
            <a:pPr marL="1151890" indent="-11520170" algn="just" fontAlgn="auto">
              <a:lnSpc>
                <a:spcPts val="2700"/>
              </a:lnSpc>
            </a:pPr>
            <a:r>
              <a:rPr sz="2200" dirty="0">
                <a:solidFill>
                  <a:srgbClr val="C00000"/>
                </a:solidFill>
                <a:uFillTx/>
                <a:latin typeface="Times New Roman" panose="02020603050405020304" charset="0"/>
                <a:cs typeface="Times New Roman" panose="02020603050405020304" charset="0"/>
              </a:rPr>
              <a:t>【解析】细节判断题。根据第二段第一句In the second quarter of the year, the country added nearly 300,000 5G base stations可知，中国三个月内增加了近30万的5G基站，故此题答案为B。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91565" y="529725"/>
            <a:ext cx="1020000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38. According to the passage, which of the following industries has 	benefited greatly from the development of information infrastructure?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Shopping.</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Transportation.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Food.</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Telemedicine.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603885"/>
            <a:ext cx="1030605"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762000" y="4347845"/>
            <a:ext cx="10013950" cy="2200910"/>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【解析】细节判断题。根据第三段第一句和第二句With the help of information infrastructure such as 5G, the digital economy is developing rapidly. Digital industries such as online shopping, online education and telemedicine saw the fastest growth in the first half of the year可知，在信息基础设施的帮助下，数字化经济正迅速发展。数字化产业如网上购物、在线教育和远程医疗在这一年上半年增长最快。故此题答案为D。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17880" y="520065"/>
            <a:ext cx="11109325"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39. What can we infer from the fourth paragraph?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The income of communication and the Internet sectors totaled over 10 trillion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914400" lvl="2"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yuan.</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The income of software sector was more than that of electronic information </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914400" lvl="2"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manufacturing sector.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The income of sectors including electronic information manufacturing, 		     software, communication and the Internet has increased a lot.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The growth of 5G base stations contributed to the income of several sectors.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17880" y="641350"/>
            <a:ext cx="815340" cy="37274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555625" y="4366895"/>
            <a:ext cx="1073531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【解析】推理判断题。根据第四段中的By the end of June, the income of sectors including electronic information manufacturing, software, communication and the Internet totaled over 10 trillion yuan可推断，A项与原文不符，同时可知B、C选项原文没提到。再结合上文可知，5G基站的增加带动一些相关产业的发展，因此可以推出其对一些产业部门的收入有贡献，故此题答案为D。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84275" y="1016770"/>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40. This passage probably comes from 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 story book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B. a piece of newspaper</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an advertisement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D. a movie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016000" y="1128395"/>
            <a:ext cx="1134110" cy="466090"/>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【解析】主旨大意题。这篇文章是说明文，介绍5G基站的相关内容，最有可能出现在报纸上。故本题正确答案为B。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5465" y="1720850"/>
            <a:ext cx="10892155" cy="82994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Friday night, a poor young man stood at a gate of the railway station, playing his violin. He played the violin at the same place every day.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endParaRPr lang="en-US" altLang="zh-CN"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351790" y="161290"/>
            <a:ext cx="10923270"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45465" y="3539173"/>
            <a:ext cx="979678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A. He took out a large piece of paper and laid it on the ground.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B. Why didn</a:t>
            </a:r>
            <a:r>
              <a:rPr lang="en-US" altLang="zh-CN" sz="2400" dirty="0" smtClean="0">
                <a:solidFill>
                  <a:schemeClr val="tx1">
                    <a:lumMod val="75000"/>
                    <a:lumOff val="25000"/>
                  </a:schemeClr>
                </a:solidFill>
                <a:latin typeface="Times New Roman" panose="02020603050405020304" charset="0"/>
                <a:cs typeface="Times New Roman" panose="02020603050405020304" charset="0"/>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rPr>
              <a:t>t you just take the prize of the lottery ticket for yourself?</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C. Many people put money into the hat lying in front of him.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D. He took out 50 dollars and put it in the hat of the young man.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rPr>
              <a:t>E. The young man took out a lottery ticket and gave it to the middle-aged man.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2" action="ppaction://hlinksldjump"/>
          </p:cNvPr>
          <p:cNvSpPr txBox="1"/>
          <p:nvPr>
            <p:custDataLst>
              <p:tags r:id="rId3"/>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4"/>
            </p:custDataLst>
          </p:nvPr>
        </p:nvSpPr>
        <p:spPr>
          <a:xfrm>
            <a:off x="8121650" y="209105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143000"/>
            <a:ext cx="10854055" cy="768350"/>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【解析】细节过渡题。第一段提到a young man在火车站门口拉小提琴，此处紧接着应该会提到many people（很多人）把钱放进他面前的帽子里，故此题答案为C。</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478155"/>
            <a:ext cx="1138301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next day, the young man came to the gate of the railway station again, and put his hat on the ground. Then, he did something different today.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said, “Last night, a gentleman named George Sang put an important thing into my hat by mistake. Please come soon, Mr. Sang.” After about half an hour, a middle-aged man ran to the young man in a hurry and said, “It’s you! You do come here. I know that you’re an honest man and will certainly come here again.” The young man asked, “Are you George Sang? Did you lose anything?” “A lottery ticket,” answered the middle-aged man.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_____</a:t>
            </a:r>
            <a:endParaRPr lang="en-US" sz="2400" u="sng"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7991475" y="90297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633095" y="3745548"/>
            <a:ext cx="979678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He took out a large piece of paper and laid it on the ground.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Why didn</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t you just take the prize of the lottery ticket for yourself?</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Many people put money into the hat lying in front of him.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He took out 50 dollars and put it in the hat of the young man.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The young man took out a lottery ticket and gave it to the middle-aged man.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3" name="TextBox 4"/>
          <p:cNvSpPr txBox="1"/>
          <p:nvPr>
            <p:custDataLst>
              <p:tags r:id="rId5"/>
            </p:custDataLst>
          </p:nvPr>
        </p:nvSpPr>
        <p:spPr>
          <a:xfrm>
            <a:off x="8202930" y="282829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E</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1216660"/>
            <a:ext cx="10854055" cy="22764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【解析】细节过渡题。从空格的后一句It said, “Last night, a gentleman named George Sang put an important thing into my hat by mistake. Please come soon, Mr. Sang”可知，年轻人在纸条写了一段话，可以推出前一句应该提到一张纸a piece of paper。故此题答案为A。</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【解析】细节推断题。由上一句“A lottery ticket,” answered the middle-aged man得知，中年男人向年轻人提到了lottery ticket，以此证明他自己是失主，因此这段最后一句应提到年轻人把这张lottery ticket还给中年男人，故此题答案为E。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9720" y="596583"/>
            <a:ext cx="10801985"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prize of the lottery ticket was $ 500,000. Yesterday when the middle-aged man knew he won, he was very happy.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However, the lottery ticket was also thrown in.</a:t>
            </a:r>
            <a:endParaRPr sz="2400" dirty="0">
              <a:solidFill>
                <a:schemeClr val="tx1">
                  <a:lumMod val="75000"/>
                  <a:lumOff val="25000"/>
                </a:schemeClr>
              </a:solidFill>
              <a:latin typeface="Times New Roman" panose="02020603050405020304" charset="0"/>
              <a:cs typeface="Times New Roman" panose="02020603050405020304" charset="0"/>
            </a:endParaRPr>
          </a:p>
          <a:p>
            <a:pPr indent="457200"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Later, someone asked the young man, “You play the violin in the railway station every day to make money.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 The young man said, “Although I don’t have much money, I live happily. But if I lose honesty, I won’t be happy forever.”</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13" name="TextBox 4"/>
          <p:cNvSpPr txBox="1"/>
          <p:nvPr>
            <p:custDataLst>
              <p:tags r:id="rId3"/>
            </p:custDataLst>
          </p:nvPr>
        </p:nvSpPr>
        <p:spPr>
          <a:xfrm>
            <a:off x="5521960" y="99949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D</a:t>
            </a:r>
            <a:endParaRPr lang="en-US" sz="2800" dirty="0">
              <a:solidFill>
                <a:srgbClr val="C0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588645" y="3520758"/>
            <a:ext cx="9796780" cy="1938020"/>
          </a:xfrm>
          <a:prstGeom prst="rect">
            <a:avLst/>
          </a:prstGeom>
          <a:solidFill>
            <a:schemeClr val="bg1"/>
          </a:solidFill>
        </p:spPr>
        <p:txBody>
          <a:bodyPr wrap="none" rtlCol="0" anchor="ctr">
            <a:spAutoFit/>
          </a:bodyPr>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A. He took out a large piece of paper and laid it on the ground.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B. Why didn</a:t>
            </a:r>
            <a:r>
              <a:rPr lang="en-US" altLang="zh-CN" sz="2400" dirty="0" smtClean="0">
                <a:solidFill>
                  <a:schemeClr val="tx1">
                    <a:lumMod val="75000"/>
                    <a:lumOff val="25000"/>
                  </a:schemeClr>
                </a:solidFill>
                <a:latin typeface="Times New Roman" panose="02020603050405020304" charset="0"/>
                <a:cs typeface="Times New Roman" panose="02020603050405020304" charset="0"/>
                <a:sym typeface="+mn-ea"/>
              </a:rPr>
              <a:t>’</a:t>
            </a: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t you just take the prize of the lottery ticket for yourself?</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C. Many people put money into the hat lying in front of him.</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D. He took out 50 dollars and put it in the hat of the young man. </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a:p>
            <a:pPr algn="l">
              <a:lnSpc>
                <a:spcPct val="100000"/>
              </a:lnSpc>
            </a:pPr>
            <a:r>
              <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rPr>
              <a:t>E. The young man took out a lottery ticket and gave it to the middle-aged man.</a:t>
            </a:r>
            <a:endParaRPr lang="zh-CN" altLang="en-US" sz="2400" dirty="0" smtClean="0">
              <a:solidFill>
                <a:schemeClr val="tx1">
                  <a:lumMod val="75000"/>
                  <a:lumOff val="25000"/>
                </a:schemeClr>
              </a:solidFill>
              <a:latin typeface="Times New Roman" panose="02020603050405020304" charset="0"/>
              <a:cs typeface="Times New Roman" panose="02020603050405020304" charset="0"/>
              <a:sym typeface="+mn-ea"/>
            </a:endParaRPr>
          </a:p>
        </p:txBody>
      </p:sp>
      <p:sp>
        <p:nvSpPr>
          <p:cNvPr id="2" name="TextBox 4"/>
          <p:cNvSpPr txBox="1"/>
          <p:nvPr>
            <p:custDataLst>
              <p:tags r:id="rId5"/>
            </p:custDataLst>
          </p:nvPr>
        </p:nvSpPr>
        <p:spPr>
          <a:xfrm>
            <a:off x="4134485" y="221996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51460" y="33020"/>
            <a:ext cx="6214110" cy="530860"/>
          </a:xfrm>
          <a:prstGeom prst="rect">
            <a:avLst/>
          </a:prstGeom>
          <a:noFill/>
        </p:spPr>
        <p:txBody>
          <a:bodyPr wrap="square" rtlCol="0">
            <a:spAutoFit/>
          </a:bodyPr>
          <a:lstStyle/>
          <a:p>
            <a:pPr>
              <a:lnSpc>
                <a:spcPct val="110000"/>
              </a:lnSpc>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Ⅰ. 补全对话（5小题，共10分）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nvSpPr>
        <p:spPr>
          <a:xfrm>
            <a:off x="1035050" y="779780"/>
            <a:ext cx="10274300" cy="650875"/>
          </a:xfrm>
          <a:prstGeom prst="rect">
            <a:avLst/>
          </a:prstGeom>
          <a:noFill/>
        </p:spPr>
        <p:txBody>
          <a:bodyPr wrap="square" rtlCol="0" anchor="t">
            <a:spAutoFit/>
          </a:bodyPr>
          <a:lstStyle/>
          <a:p>
            <a:pPr algn="just" fontAlgn="auto">
              <a:lnSpc>
                <a:spcPct val="140000"/>
              </a:lnSpc>
            </a:pPr>
            <a:r>
              <a:rPr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阅读下列简短对话，从A、B、C、D中选出最佳答案，将对话补全。</a:t>
            </a:r>
            <a:r>
              <a:rPr 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1"/>
            </p:custDataLst>
          </p:nvPr>
        </p:nvSpPr>
        <p:spPr>
          <a:xfrm>
            <a:off x="1381125" y="1370330"/>
            <a:ext cx="10274300" cy="3192145"/>
          </a:xfrm>
          <a:prstGeom prst="rect">
            <a:avLst/>
          </a:prstGeom>
          <a:noFill/>
        </p:spPr>
        <p:txBody>
          <a:bodyPr wrap="square" rtlCol="0" anchor="t">
            <a:spAutoFit/>
          </a:bodyPr>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Have you finished your task?</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Not yet, my old computer doesn’t work any more.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____________________. I think you should get a new one.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Yes, you are right.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Good 			B. Be careful</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Sounds great		 D. Come on</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2"/>
            </p:custDataLst>
          </p:nvPr>
        </p:nvSpPr>
        <p:spPr>
          <a:xfrm>
            <a:off x="1329267" y="1430905"/>
            <a:ext cx="10306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custDataLst>
              <p:tags r:id="rId3"/>
            </p:custDataLst>
          </p:nvPr>
        </p:nvSpPr>
        <p:spPr>
          <a:xfrm>
            <a:off x="949960" y="4999990"/>
            <a:ext cx="1044448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【解析】根据I think you should get a new one（我认为你应该换台新电脑了），可以判断D项Come on（快点儿，尤指催促、鼓励）符合上下文。A项“好的”，B项“小心点”，C项“听起来很好”，均不符合语境。因此，答案是D。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600075" y="916940"/>
            <a:ext cx="10854055" cy="2276475"/>
          </a:xfrm>
          <a:prstGeom prst="rect">
            <a:avLst/>
          </a:prstGeom>
          <a:noFill/>
        </p:spPr>
        <p:txBody>
          <a:bodyPr wrap="square">
            <a:spAutoFit/>
          </a:bodyPr>
          <a:lstStyle/>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【解析】细节推断题。上一句提到中年男人中奖了，而第三段最后一句又提到他把lottery ticket也放进去了，那么中间这句应该提到他掏钱出来放进年轻人的帽子里，才会有最后一句，即他连lottery ticket也一起放进去了。故此题答案为D。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【解析】逻辑判断题。由上一句Later, someone asked the young man, “You play the violin in the railway station every day to make money可以知道，横线上这句话还是someone问年轻人的，因此这句的主语应为you。故此题答案为B。</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rPr>
              <a:t>Ⅴ. 语法填空</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95910" y="110490"/>
            <a:ext cx="12063730" cy="530860"/>
          </a:xfrm>
          <a:prstGeom prst="rect">
            <a:avLst/>
          </a:prstGeom>
          <a:noFill/>
        </p:spPr>
        <p:txBody>
          <a:bodyPr wrap="square" rtlCol="0">
            <a:spAutoFit/>
          </a:bodyPr>
          <a:lstStyle/>
          <a:p>
            <a:pPr algn="l">
              <a:lnSpc>
                <a:spcPct val="11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Ⅴ. 语法填空（5小题，共15分）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5" name="文本框 4"/>
          <p:cNvSpPr txBox="1"/>
          <p:nvPr/>
        </p:nvSpPr>
        <p:spPr>
          <a:xfrm>
            <a:off x="295910" y="714967"/>
            <a:ext cx="11276329" cy="1050290"/>
          </a:xfrm>
          <a:prstGeom prst="rect">
            <a:avLst/>
          </a:prstGeom>
          <a:noFill/>
        </p:spPr>
        <p:txBody>
          <a:bodyPr wrap="square" rtlCol="0" anchor="t">
            <a:spAutoFit/>
          </a:bodyPr>
          <a:lstStyle/>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阅读下面短文，按照句子结构的语法性和上下文连贯的要求，在空格处填入一个适当的词或使用括号中词语的正确形式填空。</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386080" y="2129790"/>
            <a:ext cx="1139634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Nowadays wireless household appliances are very popular among Chinese housewives. </a:t>
            </a:r>
            <a:endParaRPr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Compared with wired ones, these wireless appliances are </a:t>
            </a:r>
            <a:r>
              <a:rPr sz="2400" u="sng" dirty="0">
                <a:latin typeface="Times New Roman" panose="02020603050405020304" charset="0"/>
                <a:ea typeface="宋体" panose="02010600030101010101" pitchFamily="2" charset="-122"/>
                <a:cs typeface="Times New Roman" panose="02020603050405020304" charset="0"/>
              </a:rPr>
              <a:t>46</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(expensive). One day, Mrs. Chen </a:t>
            </a:r>
            <a:r>
              <a:rPr sz="2400" u="sng" dirty="0">
                <a:latin typeface="Times New Roman" panose="02020603050405020304" charset="0"/>
                <a:ea typeface="宋体" panose="02010600030101010101" pitchFamily="2" charset="-122"/>
                <a:cs typeface="Times New Roman" panose="02020603050405020304" charset="0"/>
              </a:rPr>
              <a:t>47</a:t>
            </a:r>
            <a:r>
              <a:rPr lang="en-US" sz="2400" u="sng"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 (enter) a household electrical appliance store and wanted to buy a wireless vacuum cleaner.</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11" name="文本框 10">
            <a:hlinkClick r:id="rId1" action="ppaction://hlinksldjump"/>
          </p:cNvPr>
          <p:cNvSpPr txBox="1"/>
          <p:nvPr/>
        </p:nvSpPr>
        <p:spPr>
          <a:xfrm>
            <a:off x="5019673" y="56926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 name="TextBox 4"/>
          <p:cNvSpPr txBox="1"/>
          <p:nvPr>
            <p:custDataLst>
              <p:tags r:id="rId2"/>
            </p:custDataLst>
          </p:nvPr>
        </p:nvSpPr>
        <p:spPr>
          <a:xfrm>
            <a:off x="7689215" y="2550795"/>
            <a:ext cx="277495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more expensive</a:t>
            </a:r>
            <a:endParaRPr lang="en-US" sz="2800" dirty="0">
              <a:solidFill>
                <a:srgbClr val="C00000"/>
              </a:solidFill>
              <a:latin typeface="Times New Roman" panose="02020603050405020304" charset="0"/>
              <a:cs typeface="Times New Roman" panose="02020603050405020304" charset="0"/>
            </a:endParaRPr>
          </a:p>
        </p:txBody>
      </p:sp>
      <p:sp>
        <p:nvSpPr>
          <p:cNvPr id="4" name="TextBox 4"/>
          <p:cNvSpPr txBox="1"/>
          <p:nvPr>
            <p:custDataLst>
              <p:tags r:id="rId3"/>
            </p:custDataLst>
          </p:nvPr>
        </p:nvSpPr>
        <p:spPr>
          <a:xfrm>
            <a:off x="3174309" y="299202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entered</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104390"/>
          </a:xfrm>
          <a:prstGeom prst="rect">
            <a:avLst/>
          </a:prstGeom>
          <a:noFill/>
        </p:spPr>
        <p:txBody>
          <a:bodyPr wrap="square">
            <a:spAutoFit/>
          </a:bodyPr>
          <a:lstStyle/>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【解析】本题考查形容词比较级。前半句Compared with wired ones意为“与有线的那些相比”，后半句应为“这些无线的电器更贵”。由下文可以得知，Mrs. Chen正是因为觉得贵所以才不买的。故此题正确答案为more expensive。</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【解析】本题考查动词的时态变化。One day（有一天）提示后面句子的时态为一般过去时，故此题正确答案为entered。</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495" y="568960"/>
            <a:ext cx="1138301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She noticed a handheld one and asked the sales assistant how much it </a:t>
            </a:r>
            <a:r>
              <a:rPr sz="2400" u="sng" dirty="0">
                <a:solidFill>
                  <a:schemeClr val="tx1">
                    <a:lumMod val="75000"/>
                    <a:lumOff val="25000"/>
                  </a:schemeClr>
                </a:solidFill>
                <a:latin typeface="Times New Roman" panose="02020603050405020304" charset="0"/>
                <a:cs typeface="Times New Roman" panose="02020603050405020304" charset="0"/>
              </a:rPr>
              <a:t>48</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(be). The sales assistant told her that the price was 380 yuan. Mrs. Chen felt surprised because she didn’t expect the price to be so high. She thought the price should be between 100 and 200 yuan. The sales assistant asked Mrs. Chen to see a wired vacuum cleaner. It was much cheaper </a:t>
            </a:r>
            <a:r>
              <a:rPr sz="2400" u="sng" dirty="0">
                <a:solidFill>
                  <a:schemeClr val="tx1">
                    <a:lumMod val="75000"/>
                    <a:lumOff val="25000"/>
                  </a:schemeClr>
                </a:solidFill>
                <a:latin typeface="Times New Roman" panose="02020603050405020304" charset="0"/>
                <a:cs typeface="Times New Roman" panose="02020603050405020304" charset="0"/>
              </a:rPr>
              <a:t>49</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wireless one, but there was an electric wire of ten </a:t>
            </a:r>
            <a:r>
              <a:rPr sz="2400" u="sng" dirty="0">
                <a:solidFill>
                  <a:schemeClr val="tx1">
                    <a:lumMod val="75000"/>
                    <a:lumOff val="25000"/>
                  </a:schemeClr>
                </a:solidFill>
                <a:latin typeface="Times New Roman" panose="02020603050405020304" charset="0"/>
                <a:cs typeface="Times New Roman" panose="02020603050405020304" charset="0"/>
              </a:rPr>
              <a:t>50</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(meter). Mrs. Chen didn’t like it. Just at that moment, another housewife came in. The sales assistant asked to be excused and went away. During the time, Mrs. Chen talked to herself, “I’m not a buyer. I’m just a passer-by. It’s time for lunch and I have to return home for cooking.” Then she walked out of the store, raising up her head.</a:t>
            </a:r>
            <a:endParaRPr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1" action="ppaction://hlinksldjump"/>
          </p:cNvPr>
          <p:cNvSpPr txBox="1"/>
          <p:nvPr>
            <p:custDataLst>
              <p:tags r:id="rId2"/>
            </p:custDataLst>
          </p:nvPr>
        </p:nvSpPr>
        <p:spPr>
          <a:xfrm>
            <a:off x="4691378" y="5126271"/>
            <a:ext cx="1219200" cy="558038"/>
          </a:xfrm>
          <a:prstGeom prst="rect">
            <a:avLst/>
          </a:prstGeom>
          <a:solidFill>
            <a:srgbClr val="C00000"/>
          </a:solidFill>
        </p:spPr>
        <p:txBody>
          <a:bodyPr wrap="square" rtlCol="0" anchor="ctr">
            <a:spAutoFit/>
          </a:bodyPr>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2" name="TextBox 4"/>
          <p:cNvSpPr txBox="1"/>
          <p:nvPr>
            <p:custDataLst>
              <p:tags r:id="rId3"/>
            </p:custDataLst>
          </p:nvPr>
        </p:nvSpPr>
        <p:spPr>
          <a:xfrm>
            <a:off x="10080625" y="568960"/>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was</a:t>
            </a:r>
            <a:endParaRPr lang="en-US" sz="2800" dirty="0">
              <a:solidFill>
                <a:srgbClr val="C00000"/>
              </a:solidFill>
              <a:latin typeface="Times New Roman" panose="02020603050405020304" charset="0"/>
              <a:cs typeface="Times New Roman" panose="02020603050405020304" charset="0"/>
            </a:endParaRPr>
          </a:p>
        </p:txBody>
      </p:sp>
      <p:sp>
        <p:nvSpPr>
          <p:cNvPr id="3" name="TextBox 4"/>
          <p:cNvSpPr txBox="1"/>
          <p:nvPr>
            <p:custDataLst>
              <p:tags r:id="rId4"/>
            </p:custDataLst>
          </p:nvPr>
        </p:nvSpPr>
        <p:spPr>
          <a:xfrm>
            <a:off x="1710055" y="2179955"/>
            <a:ext cx="885190"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than</a:t>
            </a:r>
            <a:endParaRPr lang="en-US" sz="2800" dirty="0">
              <a:solidFill>
                <a:srgbClr val="C00000"/>
              </a:solidFill>
              <a:latin typeface="Times New Roman" panose="02020603050405020304" charset="0"/>
              <a:cs typeface="Times New Roman" panose="02020603050405020304" charset="0"/>
            </a:endParaRPr>
          </a:p>
        </p:txBody>
      </p:sp>
      <p:sp>
        <p:nvSpPr>
          <p:cNvPr id="5" name="TextBox 4"/>
          <p:cNvSpPr txBox="1"/>
          <p:nvPr>
            <p:custDataLst>
              <p:tags r:id="rId5"/>
            </p:custDataLst>
          </p:nvPr>
        </p:nvSpPr>
        <p:spPr>
          <a:xfrm>
            <a:off x="9441815" y="2179955"/>
            <a:ext cx="1360805" cy="521970"/>
          </a:xfrm>
          <a:prstGeom prst="rect">
            <a:avLst/>
          </a:prstGeom>
          <a:noFill/>
        </p:spPr>
        <p:txBody>
          <a:bodyPr wrap="square" rtlCol="0">
            <a:spAutoFit/>
          </a:bodyPr>
          <a:p>
            <a:pPr algn="ctr"/>
            <a:r>
              <a:rPr lang="en-US" sz="2800" dirty="0">
                <a:solidFill>
                  <a:srgbClr val="C00000"/>
                </a:solidFill>
                <a:latin typeface="Times New Roman" panose="02020603050405020304" charset="0"/>
                <a:cs typeface="Times New Roman" panose="02020603050405020304" charset="0"/>
              </a:rPr>
              <a:t>meters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2630170"/>
          </a:xfrm>
          <a:prstGeom prst="rect">
            <a:avLst/>
          </a:prstGeom>
          <a:noFill/>
        </p:spPr>
        <p:txBody>
          <a:bodyPr wrap="square">
            <a:spAutoFit/>
          </a:bodyPr>
          <a:lstStyle/>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【解析】本题考查be动词的选择。根据noticed和asked判断，句子的时态为一般过去时，又因为从句主语为it，因此此处be动词应选择单数过去式，故此题正确答案为was。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49.【解析】本题考查比较级句型及连词。根据句意及much cheaper判断，这里是缺表示比较的连词than，故此题正确答案为than。</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10000"/>
              </a:lnSpc>
              <a:spcAft>
                <a:spcPts val="1200"/>
              </a:spcAft>
            </a:pPr>
            <a:r>
              <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【解析】本题考查名词单复数。meter是可数名词，意为“米”。ten meters意为“十米”，故此题正确答案为meters。</a:t>
            </a:r>
            <a:endParaRPr sz="2200" dirty="0">
              <a:solidFill>
                <a:srgbClr val="C00000"/>
              </a:solidFill>
              <a:uFillTx/>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10945"/>
            <a:ext cx="12191365" cy="3877310"/>
          </a:xfrm>
          <a:prstGeom prst="rect">
            <a:avLst/>
          </a:prstGeom>
        </p:spPr>
      </p:pic>
      <p:sp>
        <p:nvSpPr>
          <p:cNvPr id="2" name="文本框 1"/>
          <p:cNvSpPr txBox="1"/>
          <p:nvPr/>
        </p:nvSpPr>
        <p:spPr>
          <a:xfrm>
            <a:off x="3599815" y="2088515"/>
            <a:ext cx="5057140" cy="1088390"/>
          </a:xfrm>
          <a:prstGeom prst="rect">
            <a:avLst/>
          </a:prstGeom>
          <a:noFill/>
        </p:spPr>
        <p:txBody>
          <a:bodyPr wrap="square" rtlCol="0" anchor="ctr">
            <a:spAutoFit/>
          </a:bodyPr>
          <a:p>
            <a:pPr algn="dist">
              <a:lnSpc>
                <a:spcPct val="120000"/>
              </a:lnSpc>
            </a:pPr>
            <a:r>
              <a:rPr sz="5400" b="1" spc="300" dirty="0">
                <a:latin typeface="+mj-ea"/>
                <a:ea typeface="+mj-ea"/>
                <a:sym typeface="+mn-ea"/>
              </a:rPr>
              <a:t>Ⅵ. 完成句子</a:t>
            </a:r>
            <a:endParaRPr sz="5400" b="1" spc="300" dirty="0">
              <a:latin typeface="+mj-ea"/>
              <a:ea typeface="+mj-ea"/>
            </a:endParaRPr>
          </a:p>
        </p:txBody>
      </p:sp>
      <p:pic>
        <p:nvPicPr>
          <p:cNvPr id="105" name="图片 104"/>
          <p:cNvPicPr/>
          <p:nvPr/>
        </p:nvPicPr>
        <p:blipFill>
          <a:blip r:embed="rId2">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510540" y="2132330"/>
            <a:ext cx="10920095" cy="977265"/>
          </a:xfrm>
          <a:prstGeom prst="rect">
            <a:avLst/>
          </a:prstGeom>
          <a:noFill/>
        </p:spPr>
        <p:txBody>
          <a:bodyPr wrap="square" rtlCol="0" anchor="t">
            <a:spAutoFit/>
          </a:bodyPr>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51. I _____________________________ (正在做调研) about common online activities.</a:t>
            </a:r>
            <a:endParaRPr sz="2400" dirty="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2"/>
            </p:custDataLst>
          </p:nvPr>
        </p:nvSpPr>
        <p:spPr>
          <a:xfrm>
            <a:off x="129540" y="33020"/>
            <a:ext cx="12406630" cy="610870"/>
          </a:xfrm>
          <a:prstGeom prst="rect">
            <a:avLst/>
          </a:prstGeom>
          <a:noFill/>
        </p:spPr>
        <p:txBody>
          <a:bodyPr wrap="square" rtlCol="0">
            <a:spAutoFit/>
          </a:bodyPr>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Ⅵ. 完成句子（5小题，共20分）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6" name="文本框 5"/>
          <p:cNvSpPr txBox="1"/>
          <p:nvPr>
            <p:custDataLst>
              <p:tags r:id="rId3"/>
            </p:custDataLst>
          </p:nvPr>
        </p:nvSpPr>
        <p:spPr>
          <a:xfrm>
            <a:off x="510457" y="946623"/>
            <a:ext cx="11276329" cy="570865"/>
          </a:xfrm>
          <a:prstGeom prst="rect">
            <a:avLst/>
          </a:prstGeom>
          <a:noFill/>
        </p:spPr>
        <p:txBody>
          <a:bodyPr wrap="square" rtlCol="0" anchor="t">
            <a:spAutoFit/>
          </a:bodyPr>
          <a:p>
            <a:pPr indent="0" algn="just" fontAlgn="auto">
              <a:lnSpc>
                <a:spcPct val="120000"/>
              </a:lnSpc>
            </a:pPr>
            <a:r>
              <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rPr>
              <a:t>根据所给汉语提示，完成英语句子。</a:t>
            </a:r>
            <a:endParaRPr lang="zh-CN" altLang="en-US" sz="2600" b="1" dirty="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custDataLst>
              <p:tags r:id="rId4"/>
            </p:custDataLst>
          </p:nvPr>
        </p:nvSpPr>
        <p:spPr>
          <a:xfrm>
            <a:off x="1666875" y="2132330"/>
            <a:ext cx="3704590" cy="460375"/>
          </a:xfrm>
          <a:prstGeom prst="rect">
            <a:avLst/>
          </a:prstGeom>
          <a:noFill/>
        </p:spPr>
        <p:txBody>
          <a:bodyPr wrap="square" rtlCol="0">
            <a:spAutoFit/>
          </a:bodyPr>
          <a:p>
            <a:pPr algn="ctr"/>
            <a:r>
              <a:rPr lang="en-US" sz="2400" dirty="0">
                <a:solidFill>
                  <a:srgbClr val="C00000"/>
                </a:solidFill>
                <a:latin typeface="Times New Roman" panose="02020603050405020304" charset="0"/>
                <a:cs typeface="Times New Roman" panose="02020603050405020304" charset="0"/>
              </a:rPr>
              <a:t>am doing a survey</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5"/>
            </p:custDataLst>
          </p:nvPr>
        </p:nvSpPr>
        <p:spPr>
          <a:xfrm>
            <a:off x="716915" y="4598035"/>
            <a:ext cx="10659745"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【解析】本题考查现在进行时及动词短语。“做调研”译为do a survey。“正在做”提示动词do需用现在进行时，现在进行时的完整结构为“be动词+V-ing”，故本题的正确答案为am doing a survey。</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custDataLst>
              <p:tags r:id="rId1"/>
            </p:custDataLst>
          </p:nvPr>
        </p:nvSpPr>
        <p:spPr>
          <a:xfrm>
            <a:off x="1159510" y="159462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52. _____________________________ (当你准备好的时候), unlock the box and see what is inside.</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29105" y="1481455"/>
            <a:ext cx="370141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When you get ready</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2"/>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【解析】本题考查动词短语。“做好准备”译为get ready。结合中文提示，“当你准备好的时候”需用时间状语从句来表达，故本题的正确答案为When you get ready。</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51940" y="1717175"/>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53. You can’t _____________________________ (依赖网络) to help you with everything.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3978275" y="1651635"/>
            <a:ext cx="377507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depend on the Internet</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【解析】本题考查动词短语。“依赖”译为depend on。情态动词can’t后跟动词原形，故本题正确答案为depend on the Internet。</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062355"/>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What can I do for you?</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Can you tell me how to get access to the Internet, please?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M: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Go ahead 				B. Sure. Wait a minute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It’s very kind of you 		D. That’s all right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827617" y="121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1890" algn="just" fontAlgn="auto">
              <a:lnSpc>
                <a:spcPts val="3200"/>
              </a:lnSpc>
            </a:pPr>
            <a:r>
              <a:rPr sz="2200" dirty="0">
                <a:solidFill>
                  <a:srgbClr val="C00000"/>
                </a:solidFill>
                <a:uFillTx/>
                <a:latin typeface="Times New Roman" panose="02020603050405020304" charset="0"/>
                <a:cs typeface="Times New Roman" panose="02020603050405020304" charset="0"/>
              </a:rPr>
              <a:t>【解析】Can you tell me how to get access to the Internet, please（请问你能告诉我如何能连接到网络吗）是请求用语。B项“当然可以，稍等”表示应允对方的请求。A项“请继续”，C项“你真好”，D项“没关系”，均不符合语境。因此，答案是B。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79500" y="1579380"/>
            <a:ext cx="10200005" cy="97726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54. If I _________________________________ (想出好建议), I will tell you about it.</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953895" y="1579245"/>
            <a:ext cx="554672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come up with good suggestions/advice</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【解析】本题考查动词短语。“想出”译为come up with。If引导的条件状语从句用一般现在时表将来，故本题的正确答案为come up with good suggestions/advice。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415925" y="1916430"/>
            <a:ext cx="11498580" cy="534035"/>
          </a:xfrm>
          <a:prstGeom prst="rect">
            <a:avLst/>
          </a:prstGeom>
          <a:noFill/>
        </p:spPr>
        <p:txBody>
          <a:bodyPr wrap="square" rtlCol="0" anchor="t">
            <a:spAutoFit/>
          </a:bodyPr>
          <a:lstStyle/>
          <a:p>
            <a:pPr marL="431800"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55. Don’t _____________________________ (一直看短视频). Go and relax your eyes.</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743075" y="1984375"/>
            <a:ext cx="4424045" cy="466090"/>
          </a:xfrm>
          <a:prstGeom prst="rect">
            <a:avLst/>
          </a:prstGeom>
          <a:noFill/>
        </p:spPr>
        <p:txBody>
          <a:bodyPr wrap="square" rtlCol="0">
            <a:noAutofit/>
          </a:bodyPr>
          <a:lstStyle/>
          <a:p>
            <a:pPr algn="ctr"/>
            <a:r>
              <a:rPr lang="en-US" sz="2400" dirty="0">
                <a:solidFill>
                  <a:srgbClr val="C00000"/>
                </a:solidFill>
                <a:latin typeface="Times New Roman" panose="02020603050405020304" charset="0"/>
                <a:cs typeface="Times New Roman" panose="02020603050405020304" charset="0"/>
              </a:rPr>
              <a:t>watch short videos all the time</a:t>
            </a:r>
            <a:endParaRPr lang="en-US" sz="24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345565" y="4591685"/>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【解析】本题考查副词短语。“一直”译为all the time。看短视频的“看”为“观看”，用动词watch。故本题的正确答案为watch short videos all the time。</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a:stretch>
            <a:fillRect/>
          </a:stretch>
        </p:blipFill>
        <p:spPr>
          <a:xfrm>
            <a:off x="0" y="1210945"/>
            <a:ext cx="12191365" cy="3877310"/>
          </a:xfrm>
          <a:prstGeom prst="rect">
            <a:avLst/>
          </a:prstGeom>
        </p:spPr>
      </p:pic>
      <p:sp>
        <p:nvSpPr>
          <p:cNvPr id="2" name="文本框 1"/>
          <p:cNvSpPr txBox="1"/>
          <p:nvPr>
            <p:custDataLst>
              <p:tags r:id="rId3"/>
            </p:custDataLst>
          </p:nvPr>
        </p:nvSpPr>
        <p:spPr>
          <a:xfrm>
            <a:off x="3852545" y="2088515"/>
            <a:ext cx="4914265" cy="1088390"/>
          </a:xfrm>
          <a:prstGeom prst="rect">
            <a:avLst/>
          </a:prstGeom>
          <a:noFill/>
        </p:spPr>
        <p:txBody>
          <a:bodyPr wrap="square" rtlCol="0" anchor="ctr">
            <a:spAutoFit/>
          </a:bodyPr>
          <a:p>
            <a:pPr algn="dist">
              <a:lnSpc>
                <a:spcPct val="120000"/>
              </a:lnSpc>
            </a:pPr>
            <a:r>
              <a:rPr sz="5400" b="1" spc="300" dirty="0">
                <a:latin typeface="+mj-ea"/>
                <a:ea typeface="+mj-ea"/>
              </a:rPr>
              <a:t>Ⅶ. 应用写作</a:t>
            </a:r>
            <a:endParaRPr sz="5400" b="1" spc="300" dirty="0">
              <a:latin typeface="+mj-ea"/>
              <a:ea typeface="+mj-ea"/>
            </a:endParaRPr>
          </a:p>
        </p:txBody>
      </p:sp>
      <p:pic>
        <p:nvPicPr>
          <p:cNvPr id="105" name="图片 104"/>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3425190" y="2733040"/>
            <a:ext cx="5341620" cy="4068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barn(inVertical)">
                                      <p:cBhvr>
                                        <p:cTn id="14"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rPr>
              <a:t>Ⅶ. 应用写作（1小题，共10分）</a:t>
            </a:r>
            <a:endParaRPr sz="2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iekie pocangqiong" panose="02000503000000000000" pitchFamily="2" charset="-122"/>
            </a:endParaRPr>
          </a:p>
        </p:txBody>
      </p:sp>
      <p:sp>
        <p:nvSpPr>
          <p:cNvPr id="4" name="矩形 3"/>
          <p:cNvSpPr/>
          <p:nvPr/>
        </p:nvSpPr>
        <p:spPr>
          <a:xfrm>
            <a:off x="718820" y="1043305"/>
            <a:ext cx="10446385" cy="363601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56.【写作内容】假设你是刘红，你打算给美国的网友David写一封电子邮件，告诉他最近你上网都做些什么。具体包括以下几点内容：</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（1）星期一到星期五下午放学回家，花一个小时看新闻；</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（2）周末在网上学习英语；</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45720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（3）有空的时候上网和朋友聊天。</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【写作要求】正文约40个英语单词，文中不可出现你自己的真实姓名、学校名称等信息。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endPar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2" name="文本框 1">
            <a:hlinkClick r:id="rId1" action="ppaction://hlinksldjump"/>
          </p:cNvPr>
          <p:cNvSpPr txBox="1"/>
          <p:nvPr/>
        </p:nvSpPr>
        <p:spPr>
          <a:xfrm>
            <a:off x="4681219" y="5112054"/>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1" action="ppaction://hlinksldjump"/>
          </p:cNvPr>
          <p:cNvSpPr txBox="1"/>
          <p:nvPr userDrawn="1"/>
        </p:nvSpPr>
        <p:spPr>
          <a:xfrm>
            <a:off x="10716260" y="6247130"/>
            <a:ext cx="1475740" cy="610870"/>
          </a:xfrm>
          <a:prstGeom prst="rect">
            <a:avLst/>
          </a:prstGeom>
          <a:solidFill>
            <a:srgbClr val="B28600"/>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endPar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endParaRPr>
          </a:p>
        </p:txBody>
      </p:sp>
      <p:sp>
        <p:nvSpPr>
          <p:cNvPr id="2" name="文本框 1"/>
          <p:cNvSpPr txBox="1"/>
          <p:nvPr/>
        </p:nvSpPr>
        <p:spPr>
          <a:xfrm>
            <a:off x="1603375" y="1612900"/>
            <a:ext cx="9831070" cy="4078605"/>
          </a:xfrm>
          <a:prstGeom prst="rect">
            <a:avLst/>
          </a:prstGeom>
          <a:noFill/>
        </p:spPr>
        <p:txBody>
          <a:bodyPr wrap="square" rtlCol="0" anchor="ctr">
            <a:spAutoFit/>
          </a:bodyPr>
          <a:lstStyle/>
          <a:p>
            <a:pPr algn="r">
              <a:lnSpc>
                <a:spcPct val="120000"/>
              </a:lnSpc>
            </a:pPr>
            <a:r>
              <a:rPr lang="en-US" altLang="zh-CN" sz="2400" dirty="0">
                <a:solidFill>
                  <a:srgbClr val="C00000"/>
                </a:solidFill>
                <a:latin typeface="Times New Roman" panose="02020603050405020304" charset="0"/>
                <a:cs typeface="Times New Roman" panose="02020603050405020304" charset="0"/>
              </a:rPr>
              <a:t>May 25, 2023</a:t>
            </a: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David,</a:t>
            </a:r>
            <a:endParaRPr lang="en-US" altLang="zh-CN" sz="2400" dirty="0">
              <a:solidFill>
                <a:srgbClr val="C00000"/>
              </a:solidFill>
              <a:latin typeface="Times New Roman" panose="02020603050405020304" charset="0"/>
              <a:cs typeface="Times New Roman" panose="02020603050405020304" charset="0"/>
            </a:endParaRPr>
          </a:p>
          <a:p>
            <a:pPr indent="457200" algn="just">
              <a:lnSpc>
                <a:spcPct val="120000"/>
              </a:lnSpc>
            </a:pPr>
            <a:r>
              <a:rPr lang="en-US" altLang="zh-CN" sz="2400" dirty="0">
                <a:solidFill>
                  <a:srgbClr val="C00000"/>
                </a:solidFill>
                <a:latin typeface="Times New Roman" panose="02020603050405020304" charset="0"/>
                <a:cs typeface="Times New Roman" panose="02020603050405020304" charset="0"/>
              </a:rPr>
              <a:t>How’s everything going? I’d like to tell you that I often use the Internet in my daily life. I spend an hour reading news online after school from Monday to Friday. On weekends, I learn English on the Internet. When I am free, I chat with friends online. What do you do with the Internet? Looking forward to hearing from you!</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endParaRPr lang="en-US" altLang="zh-CN" sz="2400" dirty="0">
              <a:solidFill>
                <a:srgbClr val="C00000"/>
              </a:solidFill>
              <a:latin typeface="Times New Roman" panose="02020603050405020304" charset="0"/>
              <a:cs typeface="Times New Roman" panose="02020603050405020304" charset="0"/>
            </a:endParaRP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Liu Hong</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0" y="-24765"/>
            <a:ext cx="12192000" cy="6882765"/>
          </a:xfrm>
          <a:prstGeom prst="rect">
            <a:avLst/>
          </a:prstGeom>
        </p:spPr>
      </p:pic>
      <p:grpSp>
        <p:nvGrpSpPr>
          <p:cNvPr id="11" name="组合 10"/>
          <p:cNvGrpSpPr/>
          <p:nvPr/>
        </p:nvGrpSpPr>
        <p:grpSpPr>
          <a:xfrm>
            <a:off x="1332230" y="270510"/>
            <a:ext cx="9726930" cy="6116320"/>
            <a:chOff x="2856" y="2355"/>
            <a:chExt cx="11600" cy="6892"/>
          </a:xfrm>
        </p:grpSpPr>
        <p:sp>
          <p:nvSpPr>
            <p:cNvPr id="2" name="矩形 1"/>
            <p:cNvSpPr/>
            <p:nvPr>
              <p:custDataLst>
                <p:tags r:id="rId3"/>
              </p:custDataLst>
            </p:nvPr>
          </p:nvSpPr>
          <p:spPr>
            <a:xfrm>
              <a:off x="3810" y="3256"/>
              <a:ext cx="9767" cy="5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custDataLst>
                <p:tags r:id="rId4"/>
              </p:custDataLst>
            </p:nvPr>
          </p:nvPicPr>
          <p:blipFill>
            <a:blip r:embed="rId5">
              <a:clrChange>
                <a:clrFrom>
                  <a:srgbClr val="FFFFFF">
                    <a:alpha val="100000"/>
                  </a:srgbClr>
                </a:clrFrom>
                <a:clrTo>
                  <a:srgbClr val="FFFFFF">
                    <a:alpha val="100000"/>
                    <a:alpha val="0"/>
                  </a:srgbClr>
                </a:clrTo>
              </a:clrChange>
            </a:blip>
            <a:stretch>
              <a:fillRect/>
            </a:stretch>
          </p:blipFill>
          <p:spPr>
            <a:xfrm>
              <a:off x="2856" y="2355"/>
              <a:ext cx="11601" cy="6893"/>
            </a:xfrm>
            <a:prstGeom prst="rect">
              <a:avLst/>
            </a:prstGeom>
            <a:noFill/>
            <a:ln w="9525">
              <a:noFill/>
            </a:ln>
          </p:spPr>
        </p:pic>
      </p:grpSp>
      <p:pic>
        <p:nvPicPr>
          <p:cNvPr id="4" name="图片 3"/>
          <p:cNvPicPr>
            <a:picLocks noChangeAspect="1"/>
          </p:cNvPicPr>
          <p:nvPr/>
        </p:nvPicPr>
        <p:blipFill>
          <a:blip r:embed="rId6">
            <a:clrChange>
              <a:clrFrom>
                <a:srgbClr val="F4CA54">
                  <a:alpha val="100000"/>
                </a:srgbClr>
              </a:clrFrom>
              <a:clrTo>
                <a:srgbClr val="F4CA54">
                  <a:alpha val="100000"/>
                  <a:alpha val="0"/>
                </a:srgbClr>
              </a:clrTo>
            </a:clrChange>
          </a:blip>
          <a:stretch>
            <a:fillRect/>
          </a:stretch>
        </p:blipFill>
        <p:spPr>
          <a:xfrm>
            <a:off x="7637780" y="3769995"/>
            <a:ext cx="4604385" cy="2896870"/>
          </a:xfrm>
          <a:prstGeom prst="rect">
            <a:avLst/>
          </a:prstGeom>
        </p:spPr>
      </p:pic>
      <p:sp>
        <p:nvSpPr>
          <p:cNvPr id="3" name="PA_矩形 259"/>
          <p:cNvSpPr>
            <a:spLocks noChangeArrowheads="1"/>
          </p:cNvSpPr>
          <p:nvPr>
            <p:custDataLst>
              <p:tags r:id="rId7"/>
            </p:custDataLst>
          </p:nvPr>
        </p:nvSpPr>
        <p:spPr bwMode="auto">
          <a:xfrm>
            <a:off x="3604260" y="2785110"/>
            <a:ext cx="5183505" cy="92329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fontAlgn="auto">
              <a:spcBef>
                <a:spcPts val="0"/>
              </a:spcBef>
              <a:buNone/>
            </a:pPr>
            <a:r>
              <a:rPr lang="en-US" altLang="zh-CN" sz="6000" b="1" kern="5000" spc="300" dirty="0">
                <a:solidFill>
                  <a:sysClr val="windowText" lastClr="000000"/>
                </a:solidFill>
                <a:cs typeface="Arial" panose="020B0604020202020204" pitchFamily="34" charset="0"/>
              </a:rPr>
              <a:t>Thank you</a:t>
            </a:r>
            <a:r>
              <a:rPr lang="zh-CN" altLang="en-US" sz="6000" b="1" kern="5000" spc="300" dirty="0">
                <a:solidFill>
                  <a:sysClr val="windowText" lastClr="000000"/>
                </a:solidFill>
                <a:cs typeface="Arial" panose="020B0604020202020204" pitchFamily="34" charset="0"/>
              </a:rPr>
              <a:t>！</a:t>
            </a:r>
            <a:endParaRPr lang="zh-CN" altLang="en-US" sz="6000" b="1" kern="5000" spc="300" dirty="0">
              <a:solidFill>
                <a:sysClr val="windowText" lastClr="000000"/>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85215" y="772795"/>
            <a:ext cx="10274300" cy="319214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At 2:00. Hurry! There are only ten minutes left.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What time is it?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B. Would you like to see the movie with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Sorry, I’m late.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D. Could you tell me when we should set off?</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909320" y="88201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15390" y="425450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【解析】根据回答At 2:00（在两点钟）可推测前一句是在询问某事件发生的时间点，D项“你能告诉我我们应该什么时候出发吗？”符合对话情境。A项What time is it（现在几点钟）的回答应是具体的时刻，不能有介词at；B项“你想要一起去看电影吗”和C项“我很抱歉我迟到了”，均不符合语境。因此，答案是D。</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1033145" y="1100455"/>
            <a:ext cx="1062609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How often do you play online games?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Almost every day 			B. Three hours</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often play it 			D. For too long</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36" name="TextBox 4"/>
          <p:cNvSpPr txBox="1"/>
          <p:nvPr/>
        </p:nvSpPr>
        <p:spPr>
          <a:xfrm>
            <a:off x="1145540" y="1159510"/>
            <a:ext cx="5022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1232535" y="4357370"/>
            <a:ext cx="1001395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【解析】根据How often得知题目是在问做某事的频率，只有A项“几乎每天”是表达频率的。B项“3小时”，C项“我经常玩”，D项“持续太久”，均不符合语境。因此，答案是A。</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111125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Can you answer the phone for me?</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 ____________________. I am busy searching for information on the Internet.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Certainly 			B. Sorry, I can’t</a:t>
            </a:r>
            <a:endParaRPr lang="en-US" altLang="zh-CN" sz="2400" dirty="0">
              <a:latin typeface="Times New Roman" panose="02020603050405020304" charset="0"/>
              <a:ea typeface="宋体" panose="02010600030101010101" pitchFamily="2" charset="-122"/>
              <a:cs typeface="Times New Roman" panose="02020603050405020304" charset="0"/>
            </a:endParaRPr>
          </a:p>
          <a:p>
            <a:pPr marL="457200" lvl="1"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No, thanks 			D. OK</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568960" y="11863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2" name="TextBox 4"/>
          <p:cNvSpPr txBox="1"/>
          <p:nvPr>
            <p:custDataLst>
              <p:tags r:id="rId1"/>
            </p:custDataLst>
          </p:nvPr>
        </p:nvSpPr>
        <p:spPr>
          <a:xfrm>
            <a:off x="802640" y="4441825"/>
            <a:ext cx="10933430" cy="1610995"/>
          </a:xfrm>
          <a:prstGeom prst="rect">
            <a:avLst/>
          </a:prstGeom>
          <a:noFill/>
        </p:spPr>
        <p:txBody>
          <a:bodyPr wrap="square" rtlCol="0">
            <a:noAutofit/>
          </a:bodyPr>
          <a:p>
            <a:pPr marL="1151890" indent="-11520170" algn="just" fontAlgn="auto">
              <a:lnSpc>
                <a:spcPts val="3200"/>
              </a:lnSpc>
            </a:pPr>
            <a:r>
              <a:rPr sz="2200" dirty="0">
                <a:solidFill>
                  <a:srgbClr val="C00000"/>
                </a:solidFill>
                <a:uFillTx/>
                <a:latin typeface="Times New Roman" panose="02020603050405020304" charset="0"/>
                <a:cs typeface="Times New Roman" panose="02020603050405020304" charset="0"/>
              </a:rPr>
              <a:t>【解析】Can you answer the phone for me（你能帮我接电话吗）是请求用语。从I am busy searching for information on the Internet（我正忙着在互联网上搜寻信息）可以判断对方拒绝了请求，所以B项“对不起，我不能”符合情境。A项“当然可以”，C项“不，谢谢”，D项“好的”，均不符合语境。因此，答案是B。</a:t>
            </a:r>
            <a:endParaRPr sz="2200" dirty="0">
              <a:solidFill>
                <a:srgbClr val="C00000"/>
              </a:solidFill>
              <a:uFillTx/>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PA" val="v4.0.0"/>
</p:tagLst>
</file>

<file path=ppt/tags/tag10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OTZhODQ0MzExYTJkODJhZmUzYjhiZjJlMzExMzg5NzMifQ=="/>
  <p:tag name="KSO_WPP_MARK_KEY" val="701d8dcb-fc31-49ff-a5fe-424c51c9548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千图网PPT模板">
  <a:themeElements>
    <a:clrScheme name="">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1D91A3"/>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20186</Words>
  <Application>WPS 演示</Application>
  <PresentationFormat>宽屏</PresentationFormat>
  <Paragraphs>545</Paragraphs>
  <Slides>65</Slides>
  <Notes>76</Notes>
  <HiddenSlides>8</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65</vt:i4>
      </vt:variant>
    </vt:vector>
  </HeadingPairs>
  <TitlesOfParts>
    <vt:vector size="83" baseType="lpstr">
      <vt:lpstr>Arial</vt:lpstr>
      <vt:lpstr>宋体</vt:lpstr>
      <vt:lpstr>Wingdings</vt:lpstr>
      <vt:lpstr>方正公文黑体</vt:lpstr>
      <vt:lpstr>方正黑体简体</vt:lpstr>
      <vt:lpstr>iekie pocangqiong</vt:lpstr>
      <vt:lpstr>微软雅黑</vt:lpstr>
      <vt:lpstr>Calibri</vt:lpstr>
      <vt:lpstr>Impact</vt:lpstr>
      <vt:lpstr>Kozuka Gothic Pro M</vt:lpstr>
      <vt:lpstr>Helvetica-Roman-SemiB</vt:lpstr>
      <vt:lpstr>朗太書体</vt:lpstr>
      <vt:lpstr>SimSun-ExtB</vt:lpstr>
      <vt:lpstr>Times New Roman</vt:lpstr>
      <vt:lpstr>黑体</vt:lpstr>
      <vt:lpstr>Arial Unicode MS</vt:lpstr>
      <vt:lpstr>等线</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Administrator</cp:lastModifiedBy>
  <cp:revision>135</cp:revision>
  <dcterms:created xsi:type="dcterms:W3CDTF">2021-08-19T06:32:00Z</dcterms:created>
  <dcterms:modified xsi:type="dcterms:W3CDTF">2023-09-26T03:09:52Z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42DC84A8738C4DF8BC801915A5DDE167_13</vt:lpwstr>
  </property>
  <property fmtid="{D5CDD505-2E9C-101B-9397-08002B2CF9AE}" pid="3" name="KSOProductBuildVer">
    <vt:lpwstr>2052-11.1.0.14309</vt:lpwstr>
  </property>
</Properties>
</file>