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10.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4"/>
  </p:notesMasterIdLst>
  <p:sldIdLst>
    <p:sldId id="256" r:id="rId3"/>
    <p:sldId id="461" r:id="rId5"/>
    <p:sldId id="257" r:id="rId6"/>
    <p:sldId id="258" r:id="rId7"/>
    <p:sldId id="259" r:id="rId8"/>
    <p:sldId id="268" r:id="rId9"/>
    <p:sldId id="331" r:id="rId10"/>
    <p:sldId id="269" r:id="rId11"/>
    <p:sldId id="270" r:id="rId12"/>
    <p:sldId id="293" r:id="rId13"/>
    <p:sldId id="333" r:id="rId14"/>
    <p:sldId id="334" r:id="rId15"/>
    <p:sldId id="335" r:id="rId16"/>
    <p:sldId id="336" r:id="rId17"/>
    <p:sldId id="337" r:id="rId18"/>
    <p:sldId id="338" r:id="rId19"/>
    <p:sldId id="339" r:id="rId20"/>
    <p:sldId id="340" r:id="rId21"/>
    <p:sldId id="341" r:id="rId22"/>
    <p:sldId id="342" r:id="rId23"/>
    <p:sldId id="355" r:id="rId24"/>
    <p:sldId id="332" r:id="rId25"/>
    <p:sldId id="371" r:id="rId26"/>
    <p:sldId id="295" r:id="rId27"/>
    <p:sldId id="372" r:id="rId28"/>
    <p:sldId id="373" r:id="rId29"/>
    <p:sldId id="374" r:id="rId30"/>
    <p:sldId id="375" r:id="rId31"/>
    <p:sldId id="376" r:id="rId32"/>
    <p:sldId id="301" r:id="rId33"/>
    <p:sldId id="302" r:id="rId34"/>
    <p:sldId id="303" r:id="rId35"/>
    <p:sldId id="525" r:id="rId36"/>
    <p:sldId id="462" r:id="rId37"/>
    <p:sldId id="463" r:id="rId38"/>
    <p:sldId id="464" r:id="rId39"/>
    <p:sldId id="465" r:id="rId40"/>
    <p:sldId id="466" r:id="rId41"/>
    <p:sldId id="360" r:id="rId42"/>
    <p:sldId id="361" r:id="rId43"/>
    <p:sldId id="467" r:id="rId44"/>
    <p:sldId id="468" r:id="rId45"/>
    <p:sldId id="469" r:id="rId46"/>
    <p:sldId id="470" r:id="rId47"/>
    <p:sldId id="471" r:id="rId48"/>
    <p:sldId id="365" r:id="rId49"/>
    <p:sldId id="431" r:id="rId50"/>
    <p:sldId id="366" r:id="rId51"/>
    <p:sldId id="432" r:id="rId52"/>
    <p:sldId id="307" r:id="rId53"/>
    <p:sldId id="308" r:id="rId54"/>
    <p:sldId id="377" r:id="rId55"/>
    <p:sldId id="480" r:id="rId56"/>
    <p:sldId id="474" r:id="rId57"/>
    <p:sldId id="476" r:id="rId58"/>
    <p:sldId id="477" r:id="rId59"/>
    <p:sldId id="478" r:id="rId60"/>
    <p:sldId id="479" r:id="rId61"/>
    <p:sldId id="314" r:id="rId62"/>
    <p:sldId id="315" r:id="rId63"/>
    <p:sldId id="326" r:id="rId64"/>
    <p:sldId id="430" r:id="rId65"/>
  </p:sldIdLst>
  <p:sldSz cx="12192000" cy="6858000"/>
  <p:notesSz cx="6858000" cy="9144000"/>
  <p:embeddedFontLst>
    <p:embeddedFont>
      <p:font typeface="方正公文黑体" panose="02000500000000000000" charset="-122"/>
      <p:regular r:id="rId69"/>
    </p:embeddedFont>
    <p:embeddedFont>
      <p:font typeface="方正黑体简体" panose="03000509000000000000" charset="-122"/>
      <p:regular r:id="rId70"/>
    </p:embeddedFont>
    <p:embeddedFont>
      <p:font typeface="微软雅黑" panose="020B0503020204020204" pitchFamily="34" charset="-122"/>
      <p:regular r:id="rId71"/>
    </p:embeddedFont>
    <p:embeddedFont>
      <p:font typeface="Calibri" panose="020F0502020204030204" pitchFamily="34" charset="0"/>
      <p:regular r:id="rId72"/>
      <p:bold r:id="rId73"/>
      <p:italic r:id="rId74"/>
      <p:boldItalic r:id="rId75"/>
    </p:embeddedFont>
    <p:embeddedFont>
      <p:font typeface="Impact" panose="020B0806030902050204" pitchFamily="34" charset="0"/>
      <p:regular r:id="rId76"/>
    </p:embeddedFont>
    <p:embeddedFont>
      <p:font typeface="黑体" panose="02010609060101010101" charset="-122"/>
      <p:regular r:id="rId77"/>
    </p:embeddedFont>
    <p:embeddedFont>
      <p:font typeface="等线" panose="02010600030101010101" charset="-122"/>
      <p:regular r:id="rId78"/>
    </p:embeddedFont>
  </p:embeddedFontLst>
  <p:custDataLst>
    <p:tags r:id="rId7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69" userDrawn="1">
          <p15:clr>
            <a:srgbClr val="A4A3A4"/>
          </p15:clr>
        </p15:guide>
        <p15:guide id="2" orient="horz" pos="4240" userDrawn="1">
          <p15:clr>
            <a:srgbClr val="A4A3A4"/>
          </p15:clr>
        </p15:guide>
        <p15:guide id="3" pos="186" userDrawn="1">
          <p15:clr>
            <a:srgbClr val="A4A3A4"/>
          </p15:clr>
        </p15:guide>
        <p15:guide id="4" pos="7426" userDrawn="1">
          <p15:clr>
            <a:srgbClr val="A4A3A4"/>
          </p15:clr>
        </p15:guide>
        <p15:guide id="5" orient="horz" pos="3935"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CEAAD"/>
    <a:srgbClr val="FDF3D0"/>
    <a:srgbClr val="FCEEBD"/>
    <a:srgbClr val="F7D663"/>
    <a:srgbClr val="FED799"/>
    <a:srgbClr val="FDC367"/>
    <a:srgbClr val="1D91A3"/>
    <a:srgbClr val="FFFFFF"/>
    <a:srgbClr val="B28600"/>
    <a:srgbClr val="20987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18" autoAdjust="0"/>
  </p:normalViewPr>
  <p:slideViewPr>
    <p:cSldViewPr snapToGrid="0" showGuides="1">
      <p:cViewPr varScale="1">
        <p:scale>
          <a:sx n="67" d="100"/>
          <a:sy n="67" d="100"/>
        </p:scale>
        <p:origin x="516" y="44"/>
      </p:cViewPr>
      <p:guideLst>
        <p:guide orient="horz" pos="69"/>
        <p:guide orient="horz" pos="4240"/>
        <p:guide pos="186"/>
        <p:guide pos="7426"/>
        <p:guide orient="horz" pos="3935"/>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9" Type="http://schemas.openxmlformats.org/officeDocument/2006/relationships/tags" Target="tags/tag95.xml"/><Relationship Id="rId78" Type="http://schemas.openxmlformats.org/officeDocument/2006/relationships/font" Target="fonts/font10.fntdata"/><Relationship Id="rId77" Type="http://schemas.openxmlformats.org/officeDocument/2006/relationships/font" Target="fonts/font9.fntdata"/><Relationship Id="rId76" Type="http://schemas.openxmlformats.org/officeDocument/2006/relationships/font" Target="fonts/font8.fntdata"/><Relationship Id="rId75" Type="http://schemas.openxmlformats.org/officeDocument/2006/relationships/font" Target="fonts/font7.fntdata"/><Relationship Id="rId74" Type="http://schemas.openxmlformats.org/officeDocument/2006/relationships/font" Target="fonts/font6.fntdata"/><Relationship Id="rId73" Type="http://schemas.openxmlformats.org/officeDocument/2006/relationships/font" Target="fonts/font5.fntdata"/><Relationship Id="rId72" Type="http://schemas.openxmlformats.org/officeDocument/2006/relationships/font" Target="fonts/font4.fntdata"/><Relationship Id="rId71" Type="http://schemas.openxmlformats.org/officeDocument/2006/relationships/font" Target="fonts/font3.fntdata"/><Relationship Id="rId70" Type="http://schemas.openxmlformats.org/officeDocument/2006/relationships/font" Target="fonts/font2.fntdata"/><Relationship Id="rId7" Type="http://schemas.openxmlformats.org/officeDocument/2006/relationships/slide" Target="slides/slide4.xml"/><Relationship Id="rId69" Type="http://schemas.openxmlformats.org/officeDocument/2006/relationships/font" Target="fonts/font1.fntdata"/><Relationship Id="rId68" Type="http://schemas.openxmlformats.org/officeDocument/2006/relationships/tableStyles" Target="tableStyles.xml"/><Relationship Id="rId67" Type="http://schemas.openxmlformats.org/officeDocument/2006/relationships/viewProps" Target="viewProps.xml"/><Relationship Id="rId66" Type="http://schemas.openxmlformats.org/officeDocument/2006/relationships/presProps" Target="presProps.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41743F9-9B08-422F-9ECE-BE7148BC7DDC}"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34C0232-94FA-4EBE-BB9B-79FBE486032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5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5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6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6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2.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本</a:t>
            </a:r>
            <a:r>
              <a:rPr lang="en-US" altLang="zh-CN" sz="1200" b="0" i="0" kern="1200" dirty="0">
                <a:solidFill>
                  <a:schemeClr val="tx1"/>
                </a:solidFill>
                <a:effectLst/>
                <a:latin typeface="+mn-lt"/>
                <a:ea typeface="+mn-ea"/>
                <a:cs typeface="+mn-cs"/>
              </a:rPr>
              <a:t>PPT</a:t>
            </a:r>
            <a:r>
              <a:rPr lang="zh-CN" altLang="en-US" sz="1200" b="0" i="0" kern="1200" dirty="0">
                <a:solidFill>
                  <a:schemeClr val="tx1"/>
                </a:solidFill>
                <a:effectLst/>
                <a:latin typeface="+mn-lt"/>
                <a:ea typeface="+mn-ea"/>
                <a:cs typeface="+mn-cs"/>
              </a:rPr>
              <a:t>模板部分元素使用了幻灯片母版制作。如果需要修改，点击</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视图</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幻灯片母版</a:t>
            </a:r>
            <a:r>
              <a:rPr lang="en-US" altLang="zh-CN" sz="1200" b="0" i="0" kern="1200" dirty="0">
                <a:solidFill>
                  <a:schemeClr val="tx1"/>
                </a:solidFill>
                <a:effectLst/>
                <a:latin typeface="+mn-lt"/>
                <a:ea typeface="+mn-ea"/>
                <a:cs typeface="+mn-cs"/>
              </a:rPr>
              <a:t>-</a:t>
            </a:r>
            <a:r>
              <a:rPr lang="zh-CN" altLang="en-US" sz="1200" b="0" i="0" kern="1200">
                <a:solidFill>
                  <a:schemeClr val="tx1"/>
                </a:solidFill>
                <a:effectLst/>
                <a:latin typeface="+mn-lt"/>
                <a:ea typeface="+mn-ea"/>
                <a:cs typeface="+mn-cs"/>
              </a:rPr>
              <a:t>修改 完成后关闭编辑母版即可。</a:t>
            </a:r>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本</a:t>
            </a:r>
            <a:r>
              <a:rPr lang="en-US" altLang="zh-CN" sz="1200" b="0" i="0" kern="1200" dirty="0">
                <a:solidFill>
                  <a:schemeClr val="tx1"/>
                </a:solidFill>
                <a:effectLst/>
                <a:latin typeface="+mn-lt"/>
                <a:ea typeface="+mn-ea"/>
                <a:cs typeface="+mn-cs"/>
              </a:rPr>
              <a:t>PPT</a:t>
            </a:r>
            <a:r>
              <a:rPr lang="zh-CN" altLang="en-US" sz="1200" b="0" i="0" kern="1200" dirty="0">
                <a:solidFill>
                  <a:schemeClr val="tx1"/>
                </a:solidFill>
                <a:effectLst/>
                <a:latin typeface="+mn-lt"/>
                <a:ea typeface="+mn-ea"/>
                <a:cs typeface="+mn-cs"/>
              </a:rPr>
              <a:t>模板部分元素使用了幻灯片母版制作。如果需要修改，点击</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视图</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幻灯片母版</a:t>
            </a:r>
            <a:r>
              <a:rPr lang="en-US" altLang="zh-CN" sz="1200" b="0" i="0" kern="1200" dirty="0">
                <a:solidFill>
                  <a:schemeClr val="tx1"/>
                </a:solidFill>
                <a:effectLst/>
                <a:latin typeface="+mn-lt"/>
                <a:ea typeface="+mn-ea"/>
                <a:cs typeface="+mn-cs"/>
              </a:rPr>
              <a:t>-</a:t>
            </a:r>
            <a:r>
              <a:rPr lang="zh-CN" altLang="en-US" sz="1200" b="0" i="0" kern="1200">
                <a:solidFill>
                  <a:schemeClr val="tx1"/>
                </a:solidFill>
                <a:effectLst/>
                <a:latin typeface="+mn-lt"/>
                <a:ea typeface="+mn-ea"/>
                <a:cs typeface="+mn-cs"/>
              </a:rPr>
              <a:t>修改 完成后关闭编辑母版即可。</a:t>
            </a:r>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4" Type="http://schemas.openxmlformats.org/officeDocument/2006/relationships/tags" Target="../tags/tag2.xml"/><Relationship Id="rId3" Type="http://schemas.openxmlformats.org/officeDocument/2006/relationships/tags" Target="../tags/tag1.xml"/><Relationship Id="rId2" Type="http://schemas.openxmlformats.org/officeDocument/2006/relationships/slide" Target="../slides/slide3.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5" Type="http://schemas.openxmlformats.org/officeDocument/2006/relationships/image" Target="../media/image1.png"/><Relationship Id="rId4" Type="http://schemas.openxmlformats.org/officeDocument/2006/relationships/tags" Target="../tags/tag4.xml"/><Relationship Id="rId3" Type="http://schemas.openxmlformats.org/officeDocument/2006/relationships/slide" Target="../slides/slide3.xml"/><Relationship Id="rId2" Type="http://schemas.openxmlformats.org/officeDocument/2006/relationships/tags" Target="../tags/tag3.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slide" Target="../slides/slide3.xml"/><Relationship Id="rId2" Type="http://schemas.openxmlformats.org/officeDocument/2006/relationships/tags" Target="../tags/tag5.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4" Type="http://schemas.openxmlformats.org/officeDocument/2006/relationships/image" Target="../media/image1.png"/><Relationship Id="rId3" Type="http://schemas.openxmlformats.org/officeDocument/2006/relationships/tags" Target="../tags/tag6.xml"/><Relationship Id="rId2" Type="http://schemas.openxmlformats.org/officeDocument/2006/relationships/slide" Target="../slides/slide3.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首尾页">
    <p:spTree>
      <p:nvGrpSpPr>
        <p:cNvPr id="1" name=""/>
        <p:cNvGrpSpPr/>
        <p:nvPr/>
      </p:nvGrpSpPr>
      <p:grpSpPr>
        <a:xfrm>
          <a:off x="0" y="0"/>
          <a:ext cx="0" cy="0"/>
          <a:chOff x="0" y="0"/>
          <a:chExt cx="0" cy="0"/>
        </a:xfrm>
      </p:grpSpPr>
      <p:sp>
        <p:nvSpPr>
          <p:cNvPr id="8" name="文本框 7">
            <a:hlinkClick r:id="rId2" action="ppaction://hlinksldjump"/>
          </p:cNvPr>
          <p:cNvSpPr txBox="1"/>
          <p:nvPr userDrawn="1">
            <p:custDataLst>
              <p:tags r:id="rId3"/>
            </p:custDataLst>
          </p:nvPr>
        </p:nvSpPr>
        <p:spPr>
          <a:xfrm>
            <a:off x="0" y="6247130"/>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p>
            <a:pPr algn="ctr" fontAlgn="auto">
              <a:lnSpc>
                <a:spcPct val="130000"/>
              </a:lnSpc>
            </a:pPr>
            <a:r>
              <a:rPr lang="zh-CN" altLang="en-US" sz="2600" dirty="0">
                <a:solidFill>
                  <a:schemeClr val="bg1"/>
                </a:solidFill>
                <a:latin typeface="方正公文黑体" panose="02000500000000000000" charset="-122"/>
                <a:ea typeface="方正公文黑体" panose="02000500000000000000" charset="-122"/>
                <a:cs typeface="方正黑体简体" panose="03000509000000000000" charset="-122"/>
                <a:sym typeface="iekie pocangqiong" panose="02000503000000000000" pitchFamily="2" charset="-122"/>
              </a:rPr>
              <a:t>目录</a:t>
            </a:r>
            <a:endParaRPr lang="zh-CN" altLang="en-US" sz="2600" dirty="0">
              <a:solidFill>
                <a:schemeClr val="bg1"/>
              </a:solidFill>
              <a:latin typeface="方正公文黑体" panose="02000500000000000000" charset="-122"/>
              <a:ea typeface="方正公文黑体" panose="02000500000000000000" charset="-122"/>
              <a:cs typeface="方正黑体简体" panose="03000509000000000000" charset="-122"/>
              <a:sym typeface="iekie pocangqiong" panose="02000503000000000000" pitchFamily="2" charset="-122"/>
            </a:endParaRPr>
          </a:p>
        </p:txBody>
      </p:sp>
      <p:sp>
        <p:nvSpPr>
          <p:cNvPr id="2" name="文本框 1">
            <a:hlinkClick r:id="" action="ppaction://hlinkshowjump?jump=nextslide"/>
          </p:cNvPr>
          <p:cNvSpPr txBox="1"/>
          <p:nvPr userDrawn="1">
            <p:custDataLst>
              <p:tags r:id="rId4"/>
            </p:custDataLst>
          </p:nvPr>
        </p:nvSpPr>
        <p:spPr>
          <a:xfrm>
            <a:off x="10704830" y="6237605"/>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黑体简体" panose="03000509000000000000" charset="-122"/>
                <a:sym typeface="iekie pocangqiong" panose="02000503000000000000" pitchFamily="2" charset="-122"/>
              </a:rPr>
              <a:t>下一页</a:t>
            </a:r>
            <a:endParaRPr lang="zh-CN" sz="2600" dirty="0">
              <a:solidFill>
                <a:schemeClr val="bg1"/>
              </a:solidFill>
              <a:latin typeface="方正公文黑体" panose="02000500000000000000" charset="-122"/>
              <a:ea typeface="方正公文黑体" panose="02000500000000000000" charset="-122"/>
              <a:cs typeface="方正黑体简体" panose="03000509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ripple/>
      </p:transition>
    </mc:Choice>
    <mc:Fallback>
      <p:transition spd="slow" advClick="0" advTm="500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sp>
        <p:nvSpPr>
          <p:cNvPr id="7" name="矩形 6"/>
          <p:cNvSpPr/>
          <p:nvPr userDrawn="1">
            <p:custDataLst>
              <p:tags r:id="rId2"/>
            </p:custDataLst>
          </p:nvPr>
        </p:nvSpPr>
        <p:spPr>
          <a:xfrm>
            <a:off x="0" y="4424680"/>
            <a:ext cx="12180570" cy="2423795"/>
          </a:xfrm>
          <a:prstGeom prst="rect">
            <a:avLst/>
          </a:prstGeom>
          <a:solidFill>
            <a:srgbClr val="FDF3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6" name="直接连接符 5"/>
          <p:cNvCxnSpPr/>
          <p:nvPr userDrawn="1"/>
        </p:nvCxnSpPr>
        <p:spPr>
          <a:xfrm flipH="1">
            <a:off x="0" y="629285"/>
            <a:ext cx="12208510" cy="0"/>
          </a:xfrm>
          <a:prstGeom prst="line">
            <a:avLst/>
          </a:prstGeom>
          <a:ln w="38100">
            <a:solidFill>
              <a:srgbClr val="FDC367"/>
            </a:solidFill>
          </a:ln>
        </p:spPr>
        <p:style>
          <a:lnRef idx="1">
            <a:schemeClr val="accent1"/>
          </a:lnRef>
          <a:fillRef idx="0">
            <a:schemeClr val="accent1"/>
          </a:fillRef>
          <a:effectRef idx="0">
            <a:schemeClr val="accent1"/>
          </a:effectRef>
          <a:fontRef idx="minor">
            <a:schemeClr val="tx1"/>
          </a:fontRef>
        </p:style>
      </p:cxnSp>
      <p:sp>
        <p:nvSpPr>
          <p:cNvPr id="8" name="文本框 7">
            <a:hlinkClick r:id="rId3" action="ppaction://hlinksldjump"/>
          </p:cNvPr>
          <p:cNvSpPr txBox="1"/>
          <p:nvPr userDrawn="1"/>
        </p:nvSpPr>
        <p:spPr>
          <a:xfrm>
            <a:off x="0" y="6247130"/>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bg1"/>
                </a:solidFill>
                <a:latin typeface="方正公文黑体" panose="02000500000000000000" charset="-122"/>
                <a:ea typeface="方正公文黑体" panose="02000500000000000000" charset="-122"/>
                <a:cs typeface="方正黑体简体" panose="03000509000000000000" charset="-122"/>
                <a:sym typeface="iekie pocangqiong" panose="02000503000000000000" pitchFamily="2" charset="-122"/>
              </a:rPr>
              <a:t>目录</a:t>
            </a:r>
            <a:endParaRPr lang="zh-CN" altLang="en-US" sz="2600" dirty="0">
              <a:solidFill>
                <a:schemeClr val="bg1"/>
              </a:solidFill>
              <a:latin typeface="方正公文黑体" panose="02000500000000000000" charset="-122"/>
              <a:ea typeface="方正公文黑体" panose="02000500000000000000" charset="-122"/>
              <a:cs typeface="方正黑体简体" panose="03000509000000000000" charset="-122"/>
              <a:sym typeface="iekie pocangqiong" panose="02000503000000000000" pitchFamily="2" charset="-122"/>
            </a:endParaRPr>
          </a:p>
        </p:txBody>
      </p:sp>
      <p:sp>
        <p:nvSpPr>
          <p:cNvPr id="2" name="文本框 1">
            <a:hlinkClick r:id="" action="ppaction://hlinkshowjump?jump=nextslide"/>
          </p:cNvPr>
          <p:cNvSpPr txBox="1"/>
          <p:nvPr userDrawn="1"/>
        </p:nvSpPr>
        <p:spPr>
          <a:xfrm>
            <a:off x="10704830" y="6237605"/>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黑体简体" panose="03000509000000000000" charset="-122"/>
                <a:sym typeface="iekie pocangqiong" panose="02000503000000000000" pitchFamily="2" charset="-122"/>
              </a:rPr>
              <a:t>下一页</a:t>
            </a:r>
            <a:endParaRPr lang="zh-CN" sz="2600" dirty="0">
              <a:solidFill>
                <a:schemeClr val="bg1"/>
              </a:solidFill>
              <a:latin typeface="方正公文黑体" panose="02000500000000000000" charset="-122"/>
              <a:ea typeface="方正公文黑体" panose="02000500000000000000" charset="-122"/>
              <a:cs typeface="方正黑体简体" panose="03000509000000000000" charset="-122"/>
              <a:sym typeface="iekie pocangqiong" panose="02000503000000000000" pitchFamily="2" charset="-122"/>
            </a:endParaRPr>
          </a:p>
        </p:txBody>
      </p:sp>
      <p:pic>
        <p:nvPicPr>
          <p:cNvPr id="3" name="图片 2"/>
          <p:cNvPicPr>
            <a:picLocks noChangeAspect="1"/>
          </p:cNvPicPr>
          <p:nvPr userDrawn="1">
            <p:custDataLst>
              <p:tags r:id="rId4"/>
            </p:custDataLst>
          </p:nvPr>
        </p:nvPicPr>
        <p:blipFill>
          <a:blip r:embed="rId5"/>
          <a:stretch>
            <a:fillRect/>
          </a:stretch>
        </p:blipFill>
        <p:spPr>
          <a:xfrm>
            <a:off x="0" y="0"/>
            <a:ext cx="12208510" cy="5715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目录页">
    <p:spTree>
      <p:nvGrpSpPr>
        <p:cNvPr id="1" name=""/>
        <p:cNvGrpSpPr/>
        <p:nvPr/>
      </p:nvGrpSpPr>
      <p:grpSpPr>
        <a:xfrm>
          <a:off x="0" y="0"/>
          <a:ext cx="0" cy="0"/>
          <a:chOff x="0" y="0"/>
          <a:chExt cx="0" cy="0"/>
        </a:xfrm>
      </p:grpSpPr>
      <p:sp>
        <p:nvSpPr>
          <p:cNvPr id="7" name="矩形 6"/>
          <p:cNvSpPr/>
          <p:nvPr userDrawn="1">
            <p:custDataLst>
              <p:tags r:id="rId2"/>
            </p:custDataLst>
          </p:nvPr>
        </p:nvSpPr>
        <p:spPr>
          <a:xfrm>
            <a:off x="0" y="4397375"/>
            <a:ext cx="12180570" cy="2451100"/>
          </a:xfrm>
          <a:prstGeom prst="rect">
            <a:avLst/>
          </a:prstGeom>
          <a:solidFill>
            <a:srgbClr val="FDF3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 name="文本框 10">
            <a:hlinkClick r:id="" action="ppaction://hlinkshowjump?jump=nextslide"/>
          </p:cNvPr>
          <p:cNvSpPr txBox="1"/>
          <p:nvPr userDrawn="1"/>
        </p:nvSpPr>
        <p:spPr>
          <a:xfrm>
            <a:off x="10704830" y="6237605"/>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2" name="文本框 1">
            <a:hlinkClick r:id="rId3" action="ppaction://hlinksldjump"/>
          </p:cNvPr>
          <p:cNvSpPr txBox="1"/>
          <p:nvPr userDrawn="1"/>
        </p:nvSpPr>
        <p:spPr>
          <a:xfrm>
            <a:off x="0" y="6247130"/>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目录页">
    <p:spTree>
      <p:nvGrpSpPr>
        <p:cNvPr id="1" name=""/>
        <p:cNvGrpSpPr/>
        <p:nvPr/>
      </p:nvGrpSpPr>
      <p:grpSpPr>
        <a:xfrm>
          <a:off x="0" y="0"/>
          <a:ext cx="0" cy="0"/>
          <a:chOff x="0" y="0"/>
          <a:chExt cx="0" cy="0"/>
        </a:xfrm>
      </p:grpSpPr>
      <p:sp>
        <p:nvSpPr>
          <p:cNvPr id="4" name="矩形 3"/>
          <p:cNvSpPr/>
          <p:nvPr userDrawn="1"/>
        </p:nvSpPr>
        <p:spPr>
          <a:xfrm>
            <a:off x="0" y="732790"/>
            <a:ext cx="12192000" cy="6125210"/>
          </a:xfrm>
          <a:prstGeom prst="rect">
            <a:avLst/>
          </a:prstGeom>
          <a:solidFill>
            <a:srgbClr val="FCEA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userDrawn="1"/>
        </p:nvCxnSpPr>
        <p:spPr>
          <a:xfrm flipH="1">
            <a:off x="0" y="652145"/>
            <a:ext cx="12208510" cy="0"/>
          </a:xfrm>
          <a:prstGeom prst="line">
            <a:avLst/>
          </a:prstGeom>
          <a:ln w="38100">
            <a:solidFill>
              <a:srgbClr val="FDC367"/>
            </a:solidFill>
          </a:ln>
        </p:spPr>
        <p:style>
          <a:lnRef idx="1">
            <a:schemeClr val="accent1"/>
          </a:lnRef>
          <a:fillRef idx="0">
            <a:schemeClr val="accent1"/>
          </a:fillRef>
          <a:effectRef idx="0">
            <a:schemeClr val="accent1"/>
          </a:effectRef>
          <a:fontRef idx="minor">
            <a:schemeClr val="tx1"/>
          </a:fontRef>
        </p:style>
      </p:cxnSp>
      <p:sp>
        <p:nvSpPr>
          <p:cNvPr id="11" name="文本框 10">
            <a:hlinkClick r:id="" action="ppaction://hlinkshowjump?jump=nextslide"/>
          </p:cNvPr>
          <p:cNvSpPr txBox="1"/>
          <p:nvPr userDrawn="1"/>
        </p:nvSpPr>
        <p:spPr>
          <a:xfrm>
            <a:off x="10704830" y="6237605"/>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endParaRPr lang="zh-CN" sz="2600" dirty="0">
              <a:solidFill>
                <a:schemeClr val="bg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
        <p:nvSpPr>
          <p:cNvPr id="2" name="文本框 1">
            <a:hlinkClick r:id="rId2" action="ppaction://hlinksldjump"/>
          </p:cNvPr>
          <p:cNvSpPr txBox="1"/>
          <p:nvPr userDrawn="1"/>
        </p:nvSpPr>
        <p:spPr>
          <a:xfrm>
            <a:off x="0" y="6237605"/>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pic>
        <p:nvPicPr>
          <p:cNvPr id="3" name="图片 2"/>
          <p:cNvPicPr>
            <a:picLocks noChangeAspect="1"/>
          </p:cNvPicPr>
          <p:nvPr userDrawn="1">
            <p:custDataLst>
              <p:tags r:id="rId3"/>
            </p:custDataLst>
          </p:nvPr>
        </p:nvPicPr>
        <p:blipFill>
          <a:blip r:embed="rId4"/>
          <a:stretch>
            <a:fillRect/>
          </a:stretch>
        </p:blipFill>
        <p:spPr>
          <a:xfrm>
            <a:off x="0" y="0"/>
            <a:ext cx="12208510" cy="5715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过度页1">
    <p:spTree>
      <p:nvGrpSpPr>
        <p:cNvPr id="1" name=""/>
        <p:cNvGrpSpPr/>
        <p:nvPr/>
      </p:nvGrpSpPr>
      <p:grpSpPr>
        <a:xfrm>
          <a:off x="0" y="0"/>
          <a:ext cx="0" cy="0"/>
          <a:chOff x="0" y="0"/>
          <a:chExt cx="0" cy="0"/>
        </a:xfrm>
      </p:grpSpPr>
      <p:sp>
        <p:nvSpPr>
          <p:cNvPr id="4" name="矩形 3"/>
          <p:cNvSpPr/>
          <p:nvPr userDrawn="1"/>
        </p:nvSpPr>
        <p:spPr>
          <a:xfrm>
            <a:off x="0" y="0"/>
            <a:ext cx="12192000" cy="6858000"/>
          </a:xfrm>
          <a:prstGeom prst="rect">
            <a:avLst/>
          </a:prstGeom>
          <a:solidFill>
            <a:srgbClr val="FCEA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a:hlinkClick r:id="" action="ppaction://hlinkshowjump?jump=nextslide"/>
          </p:cNvPr>
          <p:cNvSpPr txBox="1"/>
          <p:nvPr userDrawn="1"/>
        </p:nvSpPr>
        <p:spPr>
          <a:xfrm>
            <a:off x="10704830" y="6237605"/>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endParaRPr lang="zh-CN" sz="2600" dirty="0">
              <a:solidFill>
                <a:schemeClr val="bg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
        <p:nvSpPr>
          <p:cNvPr id="2" name="文本框 1">
            <a:hlinkClick r:id="rId2" action="ppaction://hlinksldjump"/>
          </p:cNvPr>
          <p:cNvSpPr txBox="1"/>
          <p:nvPr userDrawn="1"/>
        </p:nvSpPr>
        <p:spPr>
          <a:xfrm>
            <a:off x="0" y="6247130"/>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1_过度页1">
    <p:spTree>
      <p:nvGrpSpPr>
        <p:cNvPr id="1" name=""/>
        <p:cNvGrpSpPr/>
        <p:nvPr/>
      </p:nvGrpSpPr>
      <p:grpSpPr>
        <a:xfrm>
          <a:off x="0" y="0"/>
          <a:ext cx="0" cy="0"/>
          <a:chOff x="0" y="0"/>
          <a:chExt cx="0" cy="0"/>
        </a:xfrm>
      </p:grpSpPr>
      <p:sp>
        <p:nvSpPr>
          <p:cNvPr id="4" name="矩形 3"/>
          <p:cNvSpPr/>
          <p:nvPr userDrawn="1"/>
        </p:nvSpPr>
        <p:spPr>
          <a:xfrm>
            <a:off x="0" y="0"/>
            <a:ext cx="12192000" cy="6858000"/>
          </a:xfrm>
          <a:prstGeom prst="rect">
            <a:avLst/>
          </a:prstGeom>
          <a:solidFill>
            <a:srgbClr val="FCEA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a:hlinkClick r:id="rId2" action="ppaction://hlinksldjump"/>
          </p:cNvPr>
          <p:cNvSpPr txBox="1"/>
          <p:nvPr userDrawn="1"/>
        </p:nvSpPr>
        <p:spPr>
          <a:xfrm>
            <a:off x="0" y="6247130"/>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sldLayout>
</file>

<file path=ppt/slideMasters/_rels/slideMaster1.xml.rels><?xml version="1.0" encoding="UTF-8" standalone="yes"?>
<Relationships xmlns="http://schemas.openxmlformats.org/package/2006/relationships"><Relationship Id="rId7" Type="http://schemas.openxmlformats.org/officeDocument/2006/relationships/theme" Target="../theme/theme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mc:AlternateContent xmlns:mc="http://schemas.openxmlformats.org/markup-compatibility/2006">
    <mc:Choice xmlns:p14="http://schemas.microsoft.com/office/powerpoint/2010/main" Requires="p14">
      <p:transition p14:dur="10" advClick="0" advTm="5000"/>
    </mc:Choice>
    <mc:Fallback>
      <p:transition advClick="0" advTm="500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tags" Target="../tags/tag11.xml"/><Relationship Id="rId8" Type="http://schemas.openxmlformats.org/officeDocument/2006/relationships/tags" Target="../tags/tag10.xml"/><Relationship Id="rId7" Type="http://schemas.openxmlformats.org/officeDocument/2006/relationships/image" Target="../media/image5.jpeg"/><Relationship Id="rId6" Type="http://schemas.openxmlformats.org/officeDocument/2006/relationships/image" Target="../media/image4.png"/><Relationship Id="rId5" Type="http://schemas.openxmlformats.org/officeDocument/2006/relationships/image" Target="../media/image3.jpeg"/><Relationship Id="rId4" Type="http://schemas.openxmlformats.org/officeDocument/2006/relationships/tags" Target="../tags/tag9.xml"/><Relationship Id="rId3" Type="http://schemas.openxmlformats.org/officeDocument/2006/relationships/tags" Target="../tags/tag8.xml"/><Relationship Id="rId2" Type="http://schemas.openxmlformats.org/officeDocument/2006/relationships/image" Target="../media/image2.png"/><Relationship Id="rId11" Type="http://schemas.openxmlformats.org/officeDocument/2006/relationships/notesSlide" Target="../notesSlides/notesSlide1.xml"/><Relationship Id="rId10" Type="http://schemas.openxmlformats.org/officeDocument/2006/relationships/slideLayout" Target="../slideLayouts/slideLayout1.xml"/><Relationship Id="rId1" Type="http://schemas.openxmlformats.org/officeDocument/2006/relationships/tags" Target="../tags/tag7.xml"/></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1.xml"/><Relationship Id="rId2" Type="http://schemas.openxmlformats.org/officeDocument/2006/relationships/image" Target="../media/image9.jpeg"/><Relationship Id="rId1" Type="http://schemas.openxmlformats.org/officeDocument/2006/relationships/image" Target="../media/image2.png"/></Relationships>
</file>

<file path=ppt/slides/_rels/slide11.xml.rels><?xml version="1.0" encoding="UTF-8" standalone="yes"?>
<Relationships xmlns="http://schemas.openxmlformats.org/package/2006/relationships"><Relationship Id="rId5" Type="http://schemas.openxmlformats.org/officeDocument/2006/relationships/notesSlide" Target="../notesSlides/notesSlide10.xml"/><Relationship Id="rId4" Type="http://schemas.openxmlformats.org/officeDocument/2006/relationships/slideLayout" Target="../slideLayouts/slideLayout2.xml"/><Relationship Id="rId3" Type="http://schemas.openxmlformats.org/officeDocument/2006/relationships/tags" Target="../tags/tag41.xml"/><Relationship Id="rId2" Type="http://schemas.openxmlformats.org/officeDocument/2006/relationships/tags" Target="../tags/tag40.xml"/><Relationship Id="rId1" Type="http://schemas.openxmlformats.org/officeDocument/2006/relationships/tags" Target="../tags/tag39.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3.xml"/><Relationship Id="rId1" Type="http://schemas.openxmlformats.org/officeDocument/2006/relationships/tags" Target="../tags/tag42.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3.xml"/><Relationship Id="rId1" Type="http://schemas.openxmlformats.org/officeDocument/2006/relationships/tags" Target="../tags/tag43.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3.xml"/><Relationship Id="rId1" Type="http://schemas.openxmlformats.org/officeDocument/2006/relationships/tags" Target="../tags/tag44.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3.xml"/><Relationship Id="rId1" Type="http://schemas.openxmlformats.org/officeDocument/2006/relationships/tags" Target="../tags/tag45.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3.xml"/><Relationship Id="rId1" Type="http://schemas.openxmlformats.org/officeDocument/2006/relationships/tags" Target="../tags/tag46.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3.xml"/><Relationship Id="rId1" Type="http://schemas.openxmlformats.org/officeDocument/2006/relationships/tags" Target="../tags/tag47.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3.xml"/><Relationship Id="rId1" Type="http://schemas.openxmlformats.org/officeDocument/2006/relationships/tags" Target="../tags/tag48.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3.xml"/><Relationship Id="rId1" Type="http://schemas.openxmlformats.org/officeDocument/2006/relationships/tags" Target="../tags/tag49.xml"/></Relationships>
</file>

<file path=ppt/slides/_rels/slide2.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image" Target="../media/image4.png"/><Relationship Id="rId6" Type="http://schemas.openxmlformats.org/officeDocument/2006/relationships/image" Target="../media/image6.jpeg"/><Relationship Id="rId5" Type="http://schemas.openxmlformats.org/officeDocument/2006/relationships/image" Target="../media/image3.jpeg"/><Relationship Id="rId4" Type="http://schemas.openxmlformats.org/officeDocument/2006/relationships/tags" Target="../tags/tag14.xml"/><Relationship Id="rId3" Type="http://schemas.openxmlformats.org/officeDocument/2006/relationships/tags" Target="../tags/tag13.xml"/><Relationship Id="rId2" Type="http://schemas.openxmlformats.org/officeDocument/2006/relationships/image" Target="../media/image2.png"/><Relationship Id="rId1" Type="http://schemas.openxmlformats.org/officeDocument/2006/relationships/tags" Target="../tags/tag12.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3.xml"/><Relationship Id="rId1" Type="http://schemas.openxmlformats.org/officeDocument/2006/relationships/tags" Target="../tags/tag50.xml"/></Relationships>
</file>

<file path=ppt/slides/_rels/slide21.xml.rels><?xml version="1.0" encoding="UTF-8" standalone="yes"?>
<Relationships xmlns="http://schemas.openxmlformats.org/package/2006/relationships"><Relationship Id="rId4" Type="http://schemas.openxmlformats.org/officeDocument/2006/relationships/notesSlide" Target="../notesSlides/notesSlide20.xml"/><Relationship Id="rId3" Type="http://schemas.openxmlformats.org/officeDocument/2006/relationships/slideLayout" Target="../slideLayouts/slideLayout1.xml"/><Relationship Id="rId2" Type="http://schemas.openxmlformats.org/officeDocument/2006/relationships/image" Target="../media/image9.jpeg"/><Relationship Id="rId1" Type="http://schemas.openxmlformats.org/officeDocument/2006/relationships/image" Target="../media/image2.png"/></Relationships>
</file>

<file path=ppt/slides/_rels/slide22.xml.rels><?xml version="1.0" encoding="UTF-8" standalone="yes"?>
<Relationships xmlns="http://schemas.openxmlformats.org/package/2006/relationships"><Relationship Id="rId5" Type="http://schemas.openxmlformats.org/officeDocument/2006/relationships/notesSlide" Target="../notesSlides/notesSlide21.xml"/><Relationship Id="rId4" Type="http://schemas.openxmlformats.org/officeDocument/2006/relationships/slideLayout" Target="../slideLayouts/slideLayout4.xml"/><Relationship Id="rId3" Type="http://schemas.openxmlformats.org/officeDocument/2006/relationships/tags" Target="../tags/tag52.xml"/><Relationship Id="rId2" Type="http://schemas.openxmlformats.org/officeDocument/2006/relationships/tags" Target="../tags/tag51.xml"/><Relationship Id="rId1" Type="http://schemas.openxmlformats.org/officeDocument/2006/relationships/slide" Target="slide23.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6.xml"/><Relationship Id="rId1" Type="http://schemas.openxmlformats.org/officeDocument/2006/relationships/slide" Target="slide22.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5.xml"/><Relationship Id="rId1" Type="http://schemas.openxmlformats.org/officeDocument/2006/relationships/slide" Target="slide25.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6.xml"/><Relationship Id="rId1" Type="http://schemas.openxmlformats.org/officeDocument/2006/relationships/slide" Target="slide24.xml"/></Relationships>
</file>

<file path=ppt/slides/_rels/slide26.xml.rels><?xml version="1.0" encoding="UTF-8" standalone="yes"?>
<Relationships xmlns="http://schemas.openxmlformats.org/package/2006/relationships"><Relationship Id="rId5" Type="http://schemas.openxmlformats.org/officeDocument/2006/relationships/notesSlide" Target="../notesSlides/notesSlide25.xml"/><Relationship Id="rId4" Type="http://schemas.openxmlformats.org/officeDocument/2006/relationships/slideLayout" Target="../slideLayouts/slideLayout5.xml"/><Relationship Id="rId3" Type="http://schemas.openxmlformats.org/officeDocument/2006/relationships/tags" Target="../tags/tag54.xml"/><Relationship Id="rId2" Type="http://schemas.openxmlformats.org/officeDocument/2006/relationships/tags" Target="../tags/tag53.xml"/><Relationship Id="rId1" Type="http://schemas.openxmlformats.org/officeDocument/2006/relationships/slide" Target="slide27.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6.xml"/><Relationship Id="rId1" Type="http://schemas.openxmlformats.org/officeDocument/2006/relationships/slide" Target="slide26.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5.xml"/><Relationship Id="rId1" Type="http://schemas.openxmlformats.org/officeDocument/2006/relationships/slide" Target="slide29.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6.xml"/><Relationship Id="rId1" Type="http://schemas.openxmlformats.org/officeDocument/2006/relationships/slide" Target="slide28.xml"/></Relationships>
</file>

<file path=ppt/slides/_rels/slide3.xml.rels><?xml version="1.0" encoding="UTF-8" standalone="yes"?>
<Relationships xmlns="http://schemas.openxmlformats.org/package/2006/relationships"><Relationship Id="rId9" Type="http://schemas.openxmlformats.org/officeDocument/2006/relationships/tags" Target="../tags/tag19.xml"/><Relationship Id="rId8" Type="http://schemas.openxmlformats.org/officeDocument/2006/relationships/tags" Target="../tags/tag18.xml"/><Relationship Id="rId7" Type="http://schemas.openxmlformats.org/officeDocument/2006/relationships/slide" Target="slide4.xml"/><Relationship Id="rId6" Type="http://schemas.openxmlformats.org/officeDocument/2006/relationships/image" Target="../media/image7.jpeg"/><Relationship Id="rId5" Type="http://schemas.openxmlformats.org/officeDocument/2006/relationships/image" Target="../media/image3.jpeg"/><Relationship Id="rId4" Type="http://schemas.openxmlformats.org/officeDocument/2006/relationships/tags" Target="../tags/tag17.xml"/><Relationship Id="rId30" Type="http://schemas.openxmlformats.org/officeDocument/2006/relationships/notesSlide" Target="../notesSlides/notesSlide2.xml"/><Relationship Id="rId3" Type="http://schemas.openxmlformats.org/officeDocument/2006/relationships/tags" Target="../tags/tag16.xml"/><Relationship Id="rId29" Type="http://schemas.openxmlformats.org/officeDocument/2006/relationships/slideLayout" Target="../slideLayouts/slideLayout1.xml"/><Relationship Id="rId28" Type="http://schemas.openxmlformats.org/officeDocument/2006/relationships/image" Target="../media/image8.jpeg"/><Relationship Id="rId27" Type="http://schemas.openxmlformats.org/officeDocument/2006/relationships/tags" Target="../tags/tag31.xml"/><Relationship Id="rId26" Type="http://schemas.openxmlformats.org/officeDocument/2006/relationships/tags" Target="../tags/tag30.xml"/><Relationship Id="rId25" Type="http://schemas.openxmlformats.org/officeDocument/2006/relationships/slide" Target="slide59.xml"/><Relationship Id="rId24" Type="http://schemas.openxmlformats.org/officeDocument/2006/relationships/tags" Target="../tags/tag29.xml"/><Relationship Id="rId23" Type="http://schemas.openxmlformats.org/officeDocument/2006/relationships/tags" Target="../tags/tag28.xml"/><Relationship Id="rId22" Type="http://schemas.openxmlformats.org/officeDocument/2006/relationships/slide" Target="slide53.xml"/><Relationship Id="rId21" Type="http://schemas.openxmlformats.org/officeDocument/2006/relationships/tags" Target="../tags/tag27.xml"/><Relationship Id="rId20" Type="http://schemas.openxmlformats.org/officeDocument/2006/relationships/tags" Target="../tags/tag26.xml"/><Relationship Id="rId2" Type="http://schemas.openxmlformats.org/officeDocument/2006/relationships/image" Target="../media/image2.png"/><Relationship Id="rId19" Type="http://schemas.openxmlformats.org/officeDocument/2006/relationships/slide" Target="slide50.xml"/><Relationship Id="rId18" Type="http://schemas.openxmlformats.org/officeDocument/2006/relationships/tags" Target="../tags/tag25.xml"/><Relationship Id="rId17" Type="http://schemas.openxmlformats.org/officeDocument/2006/relationships/tags" Target="../tags/tag24.xml"/><Relationship Id="rId16" Type="http://schemas.openxmlformats.org/officeDocument/2006/relationships/slide" Target="slide30.xml"/><Relationship Id="rId15" Type="http://schemas.openxmlformats.org/officeDocument/2006/relationships/tags" Target="../tags/tag23.xml"/><Relationship Id="rId14" Type="http://schemas.openxmlformats.org/officeDocument/2006/relationships/tags" Target="../tags/tag22.xml"/><Relationship Id="rId13" Type="http://schemas.openxmlformats.org/officeDocument/2006/relationships/slide" Target="slide21.xml"/><Relationship Id="rId12" Type="http://schemas.openxmlformats.org/officeDocument/2006/relationships/tags" Target="../tags/tag21.xml"/><Relationship Id="rId11" Type="http://schemas.openxmlformats.org/officeDocument/2006/relationships/tags" Target="../tags/tag20.xml"/><Relationship Id="rId10" Type="http://schemas.openxmlformats.org/officeDocument/2006/relationships/slide" Target="slide10.xml"/><Relationship Id="rId1" Type="http://schemas.openxmlformats.org/officeDocument/2006/relationships/tags" Target="../tags/tag15.xml"/></Relationships>
</file>

<file path=ppt/slides/_rels/slide30.xml.rels><?xml version="1.0" encoding="UTF-8" standalone="yes"?>
<Relationships xmlns="http://schemas.openxmlformats.org/package/2006/relationships"><Relationship Id="rId4" Type="http://schemas.openxmlformats.org/officeDocument/2006/relationships/notesSlide" Target="../notesSlides/notesSlide29.xml"/><Relationship Id="rId3" Type="http://schemas.openxmlformats.org/officeDocument/2006/relationships/slideLayout" Target="../slideLayouts/slideLayout1.xml"/><Relationship Id="rId2" Type="http://schemas.openxmlformats.org/officeDocument/2006/relationships/image" Target="../media/image9.jpeg"/><Relationship Id="rId1" Type="http://schemas.openxmlformats.org/officeDocument/2006/relationships/image" Target="../media/image2.pn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5.xml"/><Relationship Id="rId1" Type="http://schemas.openxmlformats.org/officeDocument/2006/relationships/tags" Target="../tags/tag55.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5.xml"/><Relationship Id="rId1" Type="http://schemas.openxmlformats.org/officeDocument/2006/relationships/tags" Target="../tags/tag56.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3.xml"/><Relationship Id="rId1" Type="http://schemas.openxmlformats.org/officeDocument/2006/relationships/tags" Target="../tags/tag57.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3.xml"/><Relationship Id="rId1" Type="http://schemas.openxmlformats.org/officeDocument/2006/relationships/tags" Target="../tags/tag58.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3.xml"/><Relationship Id="rId1" Type="http://schemas.openxmlformats.org/officeDocument/2006/relationships/tags" Target="../tags/tag59.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3.xml"/><Relationship Id="rId1" Type="http://schemas.openxmlformats.org/officeDocument/2006/relationships/tags" Target="../tags/tag60.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3.xml"/><Relationship Id="rId1" Type="http://schemas.openxmlformats.org/officeDocument/2006/relationships/tags" Target="../tags/tag61.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1.xml"/><Relationship Id="rId2" Type="http://schemas.openxmlformats.org/officeDocument/2006/relationships/image" Target="../media/image9.jpeg"/><Relationship Id="rId1" Type="http://schemas.openxmlformats.org/officeDocument/2006/relationships/image" Target="../media/image2.pn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3.xml"/><Relationship Id="rId1" Type="http://schemas.openxmlformats.org/officeDocument/2006/relationships/tags" Target="../tags/tag62.xml"/></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3.xml"/><Relationship Id="rId1" Type="http://schemas.openxmlformats.org/officeDocument/2006/relationships/tags" Target="../tags/tag63.xml"/></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3.xml"/><Relationship Id="rId1" Type="http://schemas.openxmlformats.org/officeDocument/2006/relationships/tags" Target="../tags/tag64.xml"/></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3.xml"/><Relationship Id="rId1" Type="http://schemas.openxmlformats.org/officeDocument/2006/relationships/tags" Target="../tags/tag65.xml"/></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3.xml"/><Relationship Id="rId1" Type="http://schemas.openxmlformats.org/officeDocument/2006/relationships/tags" Target="../tags/tag66.xml"/></Relationships>
</file>

<file path=ppt/slides/_rels/slide46.xml.rels><?xml version="1.0" encoding="UTF-8" standalone="yes"?>
<Relationships xmlns="http://schemas.openxmlformats.org/package/2006/relationships"><Relationship Id="rId7" Type="http://schemas.openxmlformats.org/officeDocument/2006/relationships/notesSlide" Target="../notesSlides/notesSlide45.xml"/><Relationship Id="rId6" Type="http://schemas.openxmlformats.org/officeDocument/2006/relationships/slideLayout" Target="../slideLayouts/slideLayout5.xml"/><Relationship Id="rId5" Type="http://schemas.openxmlformats.org/officeDocument/2006/relationships/tags" Target="../tags/tag70.xml"/><Relationship Id="rId4" Type="http://schemas.openxmlformats.org/officeDocument/2006/relationships/tags" Target="../tags/tag69.xml"/><Relationship Id="rId3" Type="http://schemas.openxmlformats.org/officeDocument/2006/relationships/slide" Target="slide47.xml"/><Relationship Id="rId2" Type="http://schemas.openxmlformats.org/officeDocument/2006/relationships/tags" Target="../tags/tag68.xml"/><Relationship Id="rId1" Type="http://schemas.openxmlformats.org/officeDocument/2006/relationships/tags" Target="../tags/tag67.xml"/></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6.xml"/><Relationship Id="rId1" Type="http://schemas.openxmlformats.org/officeDocument/2006/relationships/slide" Target="slide46.xml"/></Relationships>
</file>

<file path=ppt/slides/_rels/slide48.xml.rels><?xml version="1.0" encoding="UTF-8" standalone="yes"?>
<Relationships xmlns="http://schemas.openxmlformats.org/package/2006/relationships"><Relationship Id="rId8" Type="http://schemas.openxmlformats.org/officeDocument/2006/relationships/notesSlide" Target="../notesSlides/notesSlide47.xml"/><Relationship Id="rId7" Type="http://schemas.openxmlformats.org/officeDocument/2006/relationships/slideLayout" Target="../slideLayouts/slideLayout5.xml"/><Relationship Id="rId6" Type="http://schemas.openxmlformats.org/officeDocument/2006/relationships/tags" Target="../tags/tag75.xml"/><Relationship Id="rId5" Type="http://schemas.openxmlformats.org/officeDocument/2006/relationships/tags" Target="../tags/tag74.xml"/><Relationship Id="rId4" Type="http://schemas.openxmlformats.org/officeDocument/2006/relationships/tags" Target="../tags/tag73.xml"/><Relationship Id="rId3" Type="http://schemas.openxmlformats.org/officeDocument/2006/relationships/tags" Target="../tags/tag72.xml"/><Relationship Id="rId2" Type="http://schemas.openxmlformats.org/officeDocument/2006/relationships/tags" Target="../tags/tag71.xml"/><Relationship Id="rId1" Type="http://schemas.openxmlformats.org/officeDocument/2006/relationships/slide" Target="slide49.xml"/></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48.xml"/><Relationship Id="rId2" Type="http://schemas.openxmlformats.org/officeDocument/2006/relationships/slideLayout" Target="../slideLayouts/slideLayout6.xml"/><Relationship Id="rId1" Type="http://schemas.openxmlformats.org/officeDocument/2006/relationships/slide" Target="slide48.xml"/></Relationships>
</file>

<file path=ppt/slides/_rels/slide5.xml.rels><?xml version="1.0" encoding="UTF-8" standalone="yes"?>
<Relationships xmlns="http://schemas.openxmlformats.org/package/2006/relationships"><Relationship Id="rId5" Type="http://schemas.openxmlformats.org/officeDocument/2006/relationships/notesSlide" Target="../notesSlides/notesSlide4.xml"/><Relationship Id="rId4" Type="http://schemas.openxmlformats.org/officeDocument/2006/relationships/slideLayout" Target="../slideLayouts/slideLayout2.xml"/><Relationship Id="rId3" Type="http://schemas.openxmlformats.org/officeDocument/2006/relationships/tags" Target="../tags/tag34.xml"/><Relationship Id="rId2" Type="http://schemas.openxmlformats.org/officeDocument/2006/relationships/tags" Target="../tags/tag33.xml"/><Relationship Id="rId1" Type="http://schemas.openxmlformats.org/officeDocument/2006/relationships/tags" Target="../tags/tag32.xml"/></Relationships>
</file>

<file path=ppt/slides/_rels/slide50.xml.rels><?xml version="1.0" encoding="UTF-8" standalone="yes"?>
<Relationships xmlns="http://schemas.openxmlformats.org/package/2006/relationships"><Relationship Id="rId4" Type="http://schemas.openxmlformats.org/officeDocument/2006/relationships/notesSlide" Target="../notesSlides/notesSlide49.xml"/><Relationship Id="rId3" Type="http://schemas.openxmlformats.org/officeDocument/2006/relationships/slideLayout" Target="../slideLayouts/slideLayout1.xml"/><Relationship Id="rId2" Type="http://schemas.openxmlformats.org/officeDocument/2006/relationships/image" Target="../media/image9.jpeg"/><Relationship Id="rId1" Type="http://schemas.openxmlformats.org/officeDocument/2006/relationships/image" Target="../media/image2.png"/></Relationships>
</file>

<file path=ppt/slides/_rels/slide51.xml.rels><?xml version="1.0" encoding="UTF-8" standalone="yes"?>
<Relationships xmlns="http://schemas.openxmlformats.org/package/2006/relationships"><Relationship Id="rId6" Type="http://schemas.openxmlformats.org/officeDocument/2006/relationships/notesSlide" Target="../notesSlides/notesSlide50.xml"/><Relationship Id="rId5" Type="http://schemas.openxmlformats.org/officeDocument/2006/relationships/slideLayout" Target="../slideLayouts/slideLayout4.xml"/><Relationship Id="rId4" Type="http://schemas.openxmlformats.org/officeDocument/2006/relationships/tags" Target="../tags/tag78.xml"/><Relationship Id="rId3" Type="http://schemas.openxmlformats.org/officeDocument/2006/relationships/tags" Target="../tags/tag77.xml"/><Relationship Id="rId2" Type="http://schemas.openxmlformats.org/officeDocument/2006/relationships/tags" Target="../tags/tag76.xml"/><Relationship Id="rId1" Type="http://schemas.openxmlformats.org/officeDocument/2006/relationships/slide" Target="slide52.xml"/></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51.xml"/><Relationship Id="rId2" Type="http://schemas.openxmlformats.org/officeDocument/2006/relationships/slideLayout" Target="../slideLayouts/slideLayout6.xml"/><Relationship Id="rId1" Type="http://schemas.openxmlformats.org/officeDocument/2006/relationships/slide" Target="slide51.xml"/></Relationships>
</file>

<file path=ppt/slides/_rels/slide53.xml.rels><?xml version="1.0" encoding="UTF-8" standalone="yes"?>
<Relationships xmlns="http://schemas.openxmlformats.org/package/2006/relationships"><Relationship Id="rId4" Type="http://schemas.openxmlformats.org/officeDocument/2006/relationships/notesSlide" Target="../notesSlides/notesSlide52.xml"/><Relationship Id="rId3" Type="http://schemas.openxmlformats.org/officeDocument/2006/relationships/slideLayout" Target="../slideLayouts/slideLayout1.xml"/><Relationship Id="rId2" Type="http://schemas.openxmlformats.org/officeDocument/2006/relationships/image" Target="../media/image9.jpeg"/><Relationship Id="rId1" Type="http://schemas.openxmlformats.org/officeDocument/2006/relationships/image" Target="../media/image2.png"/></Relationships>
</file>

<file path=ppt/slides/_rels/slide54.xml.rels><?xml version="1.0" encoding="UTF-8" standalone="yes"?>
<Relationships xmlns="http://schemas.openxmlformats.org/package/2006/relationships"><Relationship Id="rId7" Type="http://schemas.openxmlformats.org/officeDocument/2006/relationships/notesSlide" Target="../notesSlides/notesSlide53.xml"/><Relationship Id="rId6" Type="http://schemas.openxmlformats.org/officeDocument/2006/relationships/slideLayout" Target="../slideLayouts/slideLayout2.xml"/><Relationship Id="rId5" Type="http://schemas.openxmlformats.org/officeDocument/2006/relationships/tags" Target="../tags/tag83.xml"/><Relationship Id="rId4" Type="http://schemas.openxmlformats.org/officeDocument/2006/relationships/tags" Target="../tags/tag82.xml"/><Relationship Id="rId3" Type="http://schemas.openxmlformats.org/officeDocument/2006/relationships/tags" Target="../tags/tag81.xml"/><Relationship Id="rId2" Type="http://schemas.openxmlformats.org/officeDocument/2006/relationships/tags" Target="../tags/tag80.xml"/><Relationship Id="rId1" Type="http://schemas.openxmlformats.org/officeDocument/2006/relationships/tags" Target="../tags/tag79.xml"/></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54.xml"/><Relationship Id="rId2" Type="http://schemas.openxmlformats.org/officeDocument/2006/relationships/slideLayout" Target="../slideLayouts/slideLayout3.xml"/><Relationship Id="rId1" Type="http://schemas.openxmlformats.org/officeDocument/2006/relationships/tags" Target="../tags/tag84.xml"/></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55.xml"/><Relationship Id="rId2" Type="http://schemas.openxmlformats.org/officeDocument/2006/relationships/slideLayout" Target="../slideLayouts/slideLayout3.xml"/><Relationship Id="rId1" Type="http://schemas.openxmlformats.org/officeDocument/2006/relationships/tags" Target="../tags/tag85.xml"/></Relationships>
</file>

<file path=ppt/slides/_rels/slide57.xml.rels><?xml version="1.0" encoding="UTF-8" standalone="yes"?>
<Relationships xmlns="http://schemas.openxmlformats.org/package/2006/relationships"><Relationship Id="rId3" Type="http://schemas.openxmlformats.org/officeDocument/2006/relationships/notesSlide" Target="../notesSlides/notesSlide56.xml"/><Relationship Id="rId2" Type="http://schemas.openxmlformats.org/officeDocument/2006/relationships/slideLayout" Target="../slideLayouts/slideLayout3.xml"/><Relationship Id="rId1" Type="http://schemas.openxmlformats.org/officeDocument/2006/relationships/tags" Target="../tags/tag86.xml"/></Relationships>
</file>

<file path=ppt/slides/_rels/slide58.xml.rels><?xml version="1.0" encoding="UTF-8" standalone="yes"?>
<Relationships xmlns="http://schemas.openxmlformats.org/package/2006/relationships"><Relationship Id="rId3" Type="http://schemas.openxmlformats.org/officeDocument/2006/relationships/notesSlide" Target="../notesSlides/notesSlide57.xml"/><Relationship Id="rId2" Type="http://schemas.openxmlformats.org/officeDocument/2006/relationships/slideLayout" Target="../slideLayouts/slideLayout3.xml"/><Relationship Id="rId1" Type="http://schemas.openxmlformats.org/officeDocument/2006/relationships/tags" Target="../tags/tag87.xml"/></Relationships>
</file>

<file path=ppt/slides/_rels/slide59.xml.rels><?xml version="1.0" encoding="UTF-8" standalone="yes"?>
<Relationships xmlns="http://schemas.openxmlformats.org/package/2006/relationships"><Relationship Id="rId7" Type="http://schemas.openxmlformats.org/officeDocument/2006/relationships/notesSlide" Target="../notesSlides/notesSlide58.xml"/><Relationship Id="rId6" Type="http://schemas.openxmlformats.org/officeDocument/2006/relationships/slideLayout" Target="../slideLayouts/slideLayout1.xml"/><Relationship Id="rId5" Type="http://schemas.openxmlformats.org/officeDocument/2006/relationships/image" Target="../media/image9.jpeg"/><Relationship Id="rId4" Type="http://schemas.openxmlformats.org/officeDocument/2006/relationships/tags" Target="../tags/tag90.xml"/><Relationship Id="rId3" Type="http://schemas.openxmlformats.org/officeDocument/2006/relationships/tags" Target="../tags/tag89.xml"/><Relationship Id="rId2" Type="http://schemas.openxmlformats.org/officeDocument/2006/relationships/image" Target="../media/image2.png"/><Relationship Id="rId1" Type="http://schemas.openxmlformats.org/officeDocument/2006/relationships/tags" Target="../tags/tag88.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3.xml"/><Relationship Id="rId1" Type="http://schemas.openxmlformats.org/officeDocument/2006/relationships/tags" Target="../tags/tag35.xml"/></Relationships>
</file>

<file path=ppt/slides/_rels/slide60.xml.rels><?xml version="1.0" encoding="UTF-8" standalone="yes"?>
<Relationships xmlns="http://schemas.openxmlformats.org/package/2006/relationships"><Relationship Id="rId3" Type="http://schemas.openxmlformats.org/officeDocument/2006/relationships/notesSlide" Target="../notesSlides/notesSlide59.xml"/><Relationship Id="rId2" Type="http://schemas.openxmlformats.org/officeDocument/2006/relationships/slideLayout" Target="../slideLayouts/slideLayout4.xml"/><Relationship Id="rId1" Type="http://schemas.openxmlformats.org/officeDocument/2006/relationships/slide" Target="slide61.xml"/></Relationships>
</file>

<file path=ppt/slides/_rels/slide61.xml.rels><?xml version="1.0" encoding="UTF-8" standalone="yes"?>
<Relationships xmlns="http://schemas.openxmlformats.org/package/2006/relationships"><Relationship Id="rId3" Type="http://schemas.openxmlformats.org/officeDocument/2006/relationships/notesSlide" Target="../notesSlides/notesSlide60.xml"/><Relationship Id="rId2" Type="http://schemas.openxmlformats.org/officeDocument/2006/relationships/slideLayout" Target="../slideLayouts/slideLayout6.xml"/><Relationship Id="rId1" Type="http://schemas.openxmlformats.org/officeDocument/2006/relationships/slide" Target="slide60.xml"/></Relationships>
</file>

<file path=ppt/slides/_rels/slide62.xml.rels><?xml version="1.0" encoding="UTF-8" standalone="yes"?>
<Relationships xmlns="http://schemas.openxmlformats.org/package/2006/relationships"><Relationship Id="rId9" Type="http://schemas.openxmlformats.org/officeDocument/2006/relationships/notesSlide" Target="../notesSlides/notesSlide61.xml"/><Relationship Id="rId8" Type="http://schemas.openxmlformats.org/officeDocument/2006/relationships/slideLayout" Target="../slideLayouts/slideLayout1.xml"/><Relationship Id="rId7" Type="http://schemas.openxmlformats.org/officeDocument/2006/relationships/tags" Target="../tags/tag94.xml"/><Relationship Id="rId6" Type="http://schemas.openxmlformats.org/officeDocument/2006/relationships/image" Target="../media/image4.png"/><Relationship Id="rId5" Type="http://schemas.openxmlformats.org/officeDocument/2006/relationships/image" Target="../media/image3.jpeg"/><Relationship Id="rId4" Type="http://schemas.openxmlformats.org/officeDocument/2006/relationships/tags" Target="../tags/tag93.xml"/><Relationship Id="rId3" Type="http://schemas.openxmlformats.org/officeDocument/2006/relationships/tags" Target="../tags/tag92.xml"/><Relationship Id="rId2" Type="http://schemas.openxmlformats.org/officeDocument/2006/relationships/image" Target="../media/image2.png"/><Relationship Id="rId1" Type="http://schemas.openxmlformats.org/officeDocument/2006/relationships/tags" Target="../tags/tag91.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3.xml"/><Relationship Id="rId1" Type="http://schemas.openxmlformats.org/officeDocument/2006/relationships/tags" Target="../tags/tag36.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3.xml"/><Relationship Id="rId1" Type="http://schemas.openxmlformats.org/officeDocument/2006/relationships/tags" Target="../tags/tag37.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3.xml"/><Relationship Id="rId1" Type="http://schemas.openxmlformats.org/officeDocument/2006/relationships/tags" Target="../tags/tag38.xml"/></Relationships>
</file>

<file path=ppt/slides/slide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pic>
        <p:nvPicPr>
          <p:cNvPr id="9" name="图片 8"/>
          <p:cNvPicPr>
            <a:picLocks noChangeAspect="1"/>
          </p:cNvPicPr>
          <p:nvPr>
            <p:custDataLst>
              <p:tags r:id="rId1"/>
            </p:custDataLst>
          </p:nvPr>
        </p:nvPicPr>
        <p:blipFill>
          <a:blip r:embed="rId2"/>
          <a:stretch>
            <a:fillRect/>
          </a:stretch>
        </p:blipFill>
        <p:spPr>
          <a:xfrm>
            <a:off x="0" y="-24765"/>
            <a:ext cx="12192000" cy="6882765"/>
          </a:xfrm>
          <a:prstGeom prst="rect">
            <a:avLst/>
          </a:prstGeom>
        </p:spPr>
      </p:pic>
      <p:grpSp>
        <p:nvGrpSpPr>
          <p:cNvPr id="11" name="组合 10"/>
          <p:cNvGrpSpPr/>
          <p:nvPr/>
        </p:nvGrpSpPr>
        <p:grpSpPr>
          <a:xfrm>
            <a:off x="1332230" y="270510"/>
            <a:ext cx="9726930" cy="6116320"/>
            <a:chOff x="2856" y="2355"/>
            <a:chExt cx="11600" cy="6892"/>
          </a:xfrm>
        </p:grpSpPr>
        <p:sp>
          <p:nvSpPr>
            <p:cNvPr id="10" name="矩形 9"/>
            <p:cNvSpPr/>
            <p:nvPr>
              <p:custDataLst>
                <p:tags r:id="rId3"/>
              </p:custDataLst>
            </p:nvPr>
          </p:nvSpPr>
          <p:spPr>
            <a:xfrm>
              <a:off x="3810" y="3256"/>
              <a:ext cx="9767" cy="509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00" name="图片 99"/>
            <p:cNvPicPr/>
            <p:nvPr>
              <p:custDataLst>
                <p:tags r:id="rId4"/>
              </p:custDataLst>
            </p:nvPr>
          </p:nvPicPr>
          <p:blipFill>
            <a:blip r:embed="rId5">
              <a:clrChange>
                <a:clrFrom>
                  <a:srgbClr val="FFFFFF">
                    <a:alpha val="100000"/>
                  </a:srgbClr>
                </a:clrFrom>
                <a:clrTo>
                  <a:srgbClr val="FFFFFF">
                    <a:alpha val="100000"/>
                    <a:alpha val="0"/>
                  </a:srgbClr>
                </a:clrTo>
              </a:clrChange>
            </a:blip>
            <a:stretch>
              <a:fillRect/>
            </a:stretch>
          </p:blipFill>
          <p:spPr>
            <a:xfrm>
              <a:off x="2856" y="2355"/>
              <a:ext cx="11601" cy="6893"/>
            </a:xfrm>
            <a:prstGeom prst="rect">
              <a:avLst/>
            </a:prstGeom>
            <a:noFill/>
            <a:ln w="9525">
              <a:noFill/>
            </a:ln>
          </p:spPr>
        </p:pic>
      </p:grpSp>
      <p:pic>
        <p:nvPicPr>
          <p:cNvPr id="8" name="图片 7"/>
          <p:cNvPicPr>
            <a:picLocks noChangeAspect="1"/>
          </p:cNvPicPr>
          <p:nvPr/>
        </p:nvPicPr>
        <p:blipFill>
          <a:blip r:embed="rId6">
            <a:clrChange>
              <a:clrFrom>
                <a:srgbClr val="F4CA54">
                  <a:alpha val="100000"/>
                </a:srgbClr>
              </a:clrFrom>
              <a:clrTo>
                <a:srgbClr val="F4CA54">
                  <a:alpha val="100000"/>
                  <a:alpha val="0"/>
                </a:srgbClr>
              </a:clrTo>
            </a:clrChange>
          </a:blip>
          <a:stretch>
            <a:fillRect/>
          </a:stretch>
        </p:blipFill>
        <p:spPr>
          <a:xfrm>
            <a:off x="7815580" y="3881755"/>
            <a:ext cx="4426585" cy="2785110"/>
          </a:xfrm>
          <a:prstGeom prst="rect">
            <a:avLst/>
          </a:prstGeom>
        </p:spPr>
      </p:pic>
      <p:pic>
        <p:nvPicPr>
          <p:cNvPr id="104" name="图片 103"/>
          <p:cNvPicPr/>
          <p:nvPr/>
        </p:nvPicPr>
        <p:blipFill>
          <a:blip r:embed="rId7">
            <a:clrChange>
              <a:clrFrom>
                <a:srgbClr val="FFFFFF">
                  <a:alpha val="100000"/>
                </a:srgbClr>
              </a:clrFrom>
              <a:clrTo>
                <a:srgbClr val="FFFFFF">
                  <a:alpha val="100000"/>
                  <a:alpha val="0"/>
                </a:srgbClr>
              </a:clrTo>
            </a:clrChange>
          </a:blip>
          <a:stretch>
            <a:fillRect/>
          </a:stretch>
        </p:blipFill>
        <p:spPr>
          <a:xfrm>
            <a:off x="-316230" y="2131695"/>
            <a:ext cx="3199765" cy="3026410"/>
          </a:xfrm>
          <a:prstGeom prst="rect">
            <a:avLst/>
          </a:prstGeom>
          <a:noFill/>
          <a:ln w="9525">
            <a:noFill/>
          </a:ln>
        </p:spPr>
      </p:pic>
      <p:sp>
        <p:nvSpPr>
          <p:cNvPr id="45" name="文本框 44"/>
          <p:cNvSpPr txBox="1"/>
          <p:nvPr/>
        </p:nvSpPr>
        <p:spPr>
          <a:xfrm>
            <a:off x="4213860" y="4831715"/>
            <a:ext cx="3856355" cy="429895"/>
          </a:xfrm>
          <a:prstGeom prst="rect">
            <a:avLst/>
          </a:prstGeom>
          <a:noFill/>
        </p:spPr>
        <p:txBody>
          <a:bodyPr wrap="square" rtlCol="0">
            <a:spAutoFit/>
          </a:bodyPr>
          <a:p>
            <a:pPr indent="0" fontAlgn="auto">
              <a:lnSpc>
                <a:spcPct val="110000"/>
              </a:lnSpc>
            </a:pPr>
            <a:r>
              <a:rPr lang="zh-CN" altLang="en-US" sz="2000" b="1">
                <a:latin typeface="微软雅黑" panose="020B0503020204020204" pitchFamily="34" charset="-122"/>
                <a:ea typeface="微软雅黑" panose="020B0503020204020204" pitchFamily="34" charset="-122"/>
              </a:rPr>
              <a:t>主 编 </a:t>
            </a:r>
            <a:r>
              <a:rPr lang="en-US" altLang="zh-CN" sz="2000" b="1">
                <a:latin typeface="微软雅黑" panose="020B0503020204020204" pitchFamily="34" charset="-122"/>
                <a:ea typeface="微软雅黑" panose="020B0503020204020204" pitchFamily="34" charset="-122"/>
              </a:rPr>
              <a:t> </a:t>
            </a:r>
            <a:r>
              <a:rPr lang="zh-CN" altLang="en-US" sz="2000" b="1">
                <a:latin typeface="微软雅黑" panose="020B0503020204020204" pitchFamily="34" charset="-122"/>
                <a:ea typeface="微软雅黑" panose="020B0503020204020204" pitchFamily="34" charset="-122"/>
              </a:rPr>
              <a:t>温丽璇 潘思奇 古汉金</a:t>
            </a:r>
            <a:endParaRPr lang="zh-CN" altLang="en-US" sz="2000" b="1">
              <a:latin typeface="微软雅黑" panose="020B0503020204020204" pitchFamily="34" charset="-122"/>
              <a:ea typeface="微软雅黑" panose="020B0503020204020204" pitchFamily="34" charset="-122"/>
            </a:endParaRPr>
          </a:p>
        </p:txBody>
      </p:sp>
      <p:sp>
        <p:nvSpPr>
          <p:cNvPr id="14" name="PA_矩形 259"/>
          <p:cNvSpPr>
            <a:spLocks noChangeArrowheads="1"/>
          </p:cNvSpPr>
          <p:nvPr>
            <p:custDataLst>
              <p:tags r:id="rId8"/>
            </p:custDataLst>
          </p:nvPr>
        </p:nvSpPr>
        <p:spPr bwMode="auto">
          <a:xfrm>
            <a:off x="2801620" y="2793365"/>
            <a:ext cx="6704965" cy="812165"/>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indent="0" algn="dist">
              <a:lnSpc>
                <a:spcPct val="120000"/>
              </a:lnSpc>
              <a:buNone/>
            </a:pPr>
            <a:r>
              <a:rPr lang="zh-CN" altLang="en-US" sz="4400" b="1" kern="5000" spc="300" dirty="0">
                <a:solidFill>
                  <a:sysClr val="windowText" lastClr="000000"/>
                </a:solidFill>
                <a:effectLst>
                  <a:outerShdw blurRad="60007" dist="310007" dir="7680000" sy="30000" kx="1300200" algn="ctr" rotWithShape="0">
                    <a:prstClr val="black">
                      <a:alpha val="32000"/>
                    </a:prstClr>
                  </a:outerShdw>
                </a:effectLst>
                <a:cs typeface="Arial" panose="020B0604020202020204" pitchFamily="34" charset="0"/>
              </a:rPr>
              <a:t>基础模块1·单元测试卷</a:t>
            </a:r>
            <a:endParaRPr lang="zh-CN" altLang="en-US" sz="4400" b="1" kern="5000" spc="300" dirty="0">
              <a:solidFill>
                <a:sysClr val="windowText" lastClr="000000"/>
              </a:solidFill>
              <a:effectLst>
                <a:outerShdw blurRad="60007" dist="310007" dir="7680000" sy="30000" kx="1300200" algn="ctr" rotWithShape="0">
                  <a:prstClr val="black">
                    <a:alpha val="32000"/>
                  </a:prstClr>
                </a:outerShdw>
              </a:effectLst>
              <a:cs typeface="Arial" panose="020B0604020202020204" pitchFamily="34" charset="0"/>
            </a:endParaRPr>
          </a:p>
        </p:txBody>
      </p:sp>
      <p:sp>
        <p:nvSpPr>
          <p:cNvPr id="12" name="PA_矩形 259"/>
          <p:cNvSpPr>
            <a:spLocks noChangeArrowheads="1"/>
          </p:cNvSpPr>
          <p:nvPr>
            <p:custDataLst>
              <p:tags r:id="rId9"/>
            </p:custDataLst>
          </p:nvPr>
        </p:nvSpPr>
        <p:spPr bwMode="auto">
          <a:xfrm>
            <a:off x="4403725" y="1630045"/>
            <a:ext cx="3500120" cy="1107440"/>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indent="0" algn="dist">
              <a:lnSpc>
                <a:spcPct val="120000"/>
              </a:lnSpc>
              <a:buNone/>
            </a:pPr>
            <a:r>
              <a:rPr lang="zh-CN" altLang="en-US" sz="6000" b="1" kern="5000" spc="300" dirty="0">
                <a:ln>
                  <a:solidFill>
                    <a:srgbClr val="1D91A3"/>
                  </a:solidFill>
                </a:ln>
                <a:solidFill>
                  <a:schemeClr val="bg1"/>
                </a:solidFill>
                <a:effectLst>
                  <a:outerShdw blurRad="47244" dist="297180" dir="7680000" sy="30000" kx="1300200" algn="ctr" rotWithShape="0">
                    <a:prstClr val="black">
                      <a:alpha val="32000"/>
                    </a:prstClr>
                  </a:outerShdw>
                </a:effectLst>
                <a:cs typeface="Arial" panose="020B0604020202020204" pitchFamily="34" charset="0"/>
              </a:rPr>
              <a:t>中职英语</a:t>
            </a:r>
            <a:endParaRPr lang="zh-CN" altLang="en-US" sz="6000" b="1" kern="5000" spc="300" dirty="0">
              <a:ln>
                <a:solidFill>
                  <a:srgbClr val="1D91A3"/>
                </a:solidFill>
              </a:ln>
              <a:solidFill>
                <a:schemeClr val="bg1"/>
              </a:solidFill>
              <a:effectLst>
                <a:outerShdw blurRad="47244" dist="297180" dir="7680000" sy="30000" kx="1300200" algn="ctr" rotWithShape="0">
                  <a:prstClr val="black">
                    <a:alpha val="32000"/>
                  </a:prstClr>
                </a:outerShdw>
              </a:effectLst>
              <a:cs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barn(inVertical)">
                                      <p:cBhvr>
                                        <p:cTn id="10" dur="500"/>
                                        <p:tgtEl>
                                          <p:spTgt spid="12"/>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barn(inVertical)">
                                      <p:cBhvr>
                                        <p:cTn id="13" dur="500"/>
                                        <p:tgtEl>
                                          <p:spTgt spid="14"/>
                                        </p:tgtEl>
                                      </p:cBhvr>
                                    </p:animEffect>
                                  </p:childTnLst>
                                </p:cTn>
                              </p:par>
                            </p:childTnLst>
                          </p:cTn>
                        </p:par>
                        <p:par>
                          <p:cTn id="14" fill="hold">
                            <p:stCondLst>
                              <p:cond delay="500"/>
                            </p:stCondLst>
                            <p:childTnLst>
                              <p:par>
                                <p:cTn id="15" presetID="16" presetClass="entr" presetSubtype="21" fill="hold" grpId="0" nodeType="afterEffect">
                                  <p:stCondLst>
                                    <p:cond delay="0"/>
                                  </p:stCondLst>
                                  <p:childTnLst>
                                    <p:set>
                                      <p:cBhvr>
                                        <p:cTn id="16" dur="1" fill="hold">
                                          <p:stCondLst>
                                            <p:cond delay="0"/>
                                          </p:stCondLst>
                                        </p:cTn>
                                        <p:tgtEl>
                                          <p:spTgt spid="45"/>
                                        </p:tgtEl>
                                        <p:attrNameLst>
                                          <p:attrName>style.visibility</p:attrName>
                                        </p:attrNameLst>
                                      </p:cBhvr>
                                      <p:to>
                                        <p:strVal val="visible"/>
                                      </p:to>
                                    </p:set>
                                    <p:animEffect transition="in" filter="barn(inVertical)">
                                      <p:cBhvr>
                                        <p:cTn id="17" dur="500"/>
                                        <p:tgtEl>
                                          <p:spTgt spid="45"/>
                                        </p:tgtEl>
                                      </p:cBhvr>
                                    </p:animEffect>
                                  </p:childTnLst>
                                </p:cTn>
                              </p:par>
                            </p:childTnLst>
                          </p:cTn>
                        </p:par>
                        <p:par>
                          <p:cTn id="18" fill="hold">
                            <p:stCondLst>
                              <p:cond delay="1000"/>
                            </p:stCondLst>
                            <p:childTnLst>
                              <p:par>
                                <p:cTn id="19" presetID="16" presetClass="entr" presetSubtype="21" fill="hold" nodeType="afterEffect">
                                  <p:stCondLst>
                                    <p:cond delay="0"/>
                                  </p:stCondLst>
                                  <p:childTnLst>
                                    <p:set>
                                      <p:cBhvr>
                                        <p:cTn id="20" dur="1" fill="hold">
                                          <p:stCondLst>
                                            <p:cond delay="0"/>
                                          </p:stCondLst>
                                        </p:cTn>
                                        <p:tgtEl>
                                          <p:spTgt spid="104"/>
                                        </p:tgtEl>
                                        <p:attrNameLst>
                                          <p:attrName>style.visibility</p:attrName>
                                        </p:attrNameLst>
                                      </p:cBhvr>
                                      <p:to>
                                        <p:strVal val="visible"/>
                                      </p:to>
                                    </p:set>
                                    <p:animEffect transition="in" filter="barn(inVertical)">
                                      <p:cBhvr>
                                        <p:cTn id="21" dur="500"/>
                                        <p:tgtEl>
                                          <p:spTgt spid="104"/>
                                        </p:tgtEl>
                                      </p:cBhvr>
                                    </p:animEffect>
                                  </p:childTnLst>
                                </p:cTn>
                              </p:par>
                              <p:par>
                                <p:cTn id="22" presetID="16" presetClass="entr" presetSubtype="21" fill="hold" nodeType="with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barn(inVertical)">
                                      <p:cBhvr>
                                        <p:cTn id="2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4" grpId="0"/>
      <p:bldP spid="4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a:blip r:embed="rId1"/>
          <a:stretch>
            <a:fillRect/>
          </a:stretch>
        </p:blipFill>
        <p:spPr>
          <a:xfrm>
            <a:off x="0" y="1210945"/>
            <a:ext cx="12191365" cy="3877310"/>
          </a:xfrm>
          <a:prstGeom prst="rect">
            <a:avLst/>
          </a:prstGeom>
        </p:spPr>
      </p:pic>
      <p:sp>
        <p:nvSpPr>
          <p:cNvPr id="2" name="文本框 1"/>
          <p:cNvSpPr txBox="1"/>
          <p:nvPr/>
        </p:nvSpPr>
        <p:spPr>
          <a:xfrm>
            <a:off x="4395470" y="2088515"/>
            <a:ext cx="3175000" cy="1088390"/>
          </a:xfrm>
          <a:prstGeom prst="rect">
            <a:avLst/>
          </a:prstGeom>
          <a:noFill/>
        </p:spPr>
        <p:txBody>
          <a:bodyPr wrap="square" rtlCol="0" anchor="ctr">
            <a:spAutoFit/>
          </a:bodyPr>
          <a:p>
            <a:pPr algn="dist">
              <a:lnSpc>
                <a:spcPct val="120000"/>
              </a:lnSpc>
            </a:pPr>
            <a:r>
              <a:rPr sz="5400" b="1" spc="300" dirty="0">
                <a:latin typeface="+mj-ea"/>
                <a:ea typeface="+mj-ea"/>
              </a:rPr>
              <a:t>Ⅱ. 词汇</a:t>
            </a:r>
            <a:endParaRPr sz="5400" b="1" spc="300" dirty="0">
              <a:latin typeface="+mj-ea"/>
              <a:ea typeface="+mj-ea"/>
            </a:endParaRPr>
          </a:p>
        </p:txBody>
      </p:sp>
      <p:pic>
        <p:nvPicPr>
          <p:cNvPr id="105" name="图片 104"/>
          <p:cNvPicPr/>
          <p:nvPr/>
        </p:nvPicPr>
        <p:blipFill>
          <a:blip r:embed="rId2">
            <a:clrChange>
              <a:clrFrom>
                <a:srgbClr val="FFFFFF">
                  <a:alpha val="100000"/>
                </a:srgbClr>
              </a:clrFrom>
              <a:clrTo>
                <a:srgbClr val="FFFFFF">
                  <a:alpha val="100000"/>
                  <a:alpha val="0"/>
                </a:srgbClr>
              </a:clrTo>
            </a:clrChange>
          </a:blip>
          <a:stretch>
            <a:fillRect/>
          </a:stretch>
        </p:blipFill>
        <p:spPr>
          <a:xfrm>
            <a:off x="3425190" y="2733040"/>
            <a:ext cx="5341620" cy="406844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arn(inVertical)">
                                      <p:cBhvr>
                                        <p:cTn id="7" dur="500"/>
                                        <p:tgtEl>
                                          <p:spTgt spid="1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arn(inVertical)">
                                      <p:cBhvr>
                                        <p:cTn id="10" dur="500"/>
                                        <p:tgtEl>
                                          <p:spTgt spid="2"/>
                                        </p:tgtEl>
                                      </p:cBhvr>
                                    </p:animEffect>
                                  </p:childTnLst>
                                </p:cTn>
                              </p:par>
                            </p:childTnLst>
                          </p:cTn>
                        </p:par>
                        <p:par>
                          <p:cTn id="11" fill="hold">
                            <p:stCondLst>
                              <p:cond delay="500"/>
                            </p:stCondLst>
                            <p:childTnLst>
                              <p:par>
                                <p:cTn id="12" presetID="16" presetClass="entr" presetSubtype="21" fill="hold" nodeType="afterEffect">
                                  <p:stCondLst>
                                    <p:cond delay="0"/>
                                  </p:stCondLst>
                                  <p:childTnLst>
                                    <p:set>
                                      <p:cBhvr>
                                        <p:cTn id="13" dur="1" fill="hold">
                                          <p:stCondLst>
                                            <p:cond delay="0"/>
                                          </p:stCondLst>
                                        </p:cTn>
                                        <p:tgtEl>
                                          <p:spTgt spid="105"/>
                                        </p:tgtEl>
                                        <p:attrNameLst>
                                          <p:attrName>style.visibility</p:attrName>
                                        </p:attrNameLst>
                                      </p:cBhvr>
                                      <p:to>
                                        <p:strVal val="visible"/>
                                      </p:to>
                                    </p:set>
                                    <p:animEffect transition="in" filter="barn(inVertical)">
                                      <p:cBhvr>
                                        <p:cTn id="14" dur="500"/>
                                        <p:tgtEl>
                                          <p:spTgt spid="1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sz="2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iekie pocangqiong" panose="02000503000000000000" pitchFamily="2" charset="-122"/>
              </a:rPr>
              <a:t>Ⅱ. 词汇（10小题，共20分）</a:t>
            </a:r>
            <a:endParaRPr sz="2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iekie pocangqiong" panose="02000503000000000000" pitchFamily="2" charset="-122"/>
            </a:endParaRPr>
          </a:p>
        </p:txBody>
      </p:sp>
      <p:sp>
        <p:nvSpPr>
          <p:cNvPr id="4" name="文本框 3"/>
          <p:cNvSpPr txBox="1"/>
          <p:nvPr/>
        </p:nvSpPr>
        <p:spPr>
          <a:xfrm>
            <a:off x="753746" y="1302215"/>
            <a:ext cx="10990580" cy="570865"/>
          </a:xfrm>
          <a:prstGeom prst="rect">
            <a:avLst/>
          </a:prstGeom>
          <a:noFill/>
        </p:spPr>
        <p:txBody>
          <a:bodyPr wrap="square" rtlCol="0" anchor="t">
            <a:spAutoFit/>
          </a:bodyPr>
          <a:lstStyle/>
          <a:p>
            <a:pPr indent="0" algn="just" fontAlgn="auto">
              <a:lnSpc>
                <a:spcPct val="120000"/>
              </a:lnSpc>
            </a:pPr>
            <a:r>
              <a:rPr sz="2600" b="1" dirty="0">
                <a:solidFill>
                  <a:schemeClr val="tx1"/>
                </a:solidFill>
                <a:uFillTx/>
                <a:latin typeface="Times New Roman" panose="02020603050405020304" charset="0"/>
                <a:ea typeface="宋体" panose="02010600030101010101" pitchFamily="2" charset="-122"/>
                <a:cs typeface="Times New Roman" panose="02020603050405020304" charset="0"/>
              </a:rPr>
              <a:t>阅读下列句子，从A、B、C、D中选出句中画线的单词或词组的意义。</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p:txBody>
      </p:sp>
      <p:sp>
        <p:nvSpPr>
          <p:cNvPr id="65" name="文本框 64"/>
          <p:cNvSpPr txBox="1"/>
          <p:nvPr>
            <p:custDataLst>
              <p:tags r:id="rId1"/>
            </p:custDataLst>
          </p:nvPr>
        </p:nvSpPr>
        <p:spPr>
          <a:xfrm>
            <a:off x="918210" y="2362325"/>
            <a:ext cx="11039475" cy="1420495"/>
          </a:xfrm>
          <a:prstGeom prst="rect">
            <a:avLst/>
          </a:prstGeom>
          <a:noFill/>
        </p:spPr>
        <p:txBody>
          <a:bodyPr wrap="square" rtlCol="0" anchor="t">
            <a:spAutoFit/>
          </a:bodyPr>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6. Jiangsu </a:t>
            </a:r>
            <a:r>
              <a:rPr lang="en-US" altLang="zh-CN" sz="2400" u="sng" dirty="0">
                <a:latin typeface="Times New Roman" panose="02020603050405020304" charset="0"/>
                <a:ea typeface="宋体" panose="02010600030101010101" pitchFamily="2" charset="-122"/>
                <a:cs typeface="Times New Roman" panose="02020603050405020304" charset="0"/>
              </a:rPr>
              <a:t>Province </a:t>
            </a:r>
            <a:r>
              <a:rPr lang="en-US" altLang="zh-CN" sz="2400" dirty="0">
                <a:latin typeface="Times New Roman" panose="02020603050405020304" charset="0"/>
                <a:ea typeface="宋体" panose="02010600030101010101" pitchFamily="2" charset="-122"/>
                <a:cs typeface="Times New Roman" panose="02020603050405020304" charset="0"/>
              </a:rPr>
              <a:t>is busy and prosperous.</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乡镇	 B. 城市	 C. 省份	 D. 国家</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custDataLst>
              <p:tags r:id="rId2"/>
            </p:custDataLst>
          </p:nvPr>
        </p:nvSpPr>
        <p:spPr>
          <a:xfrm>
            <a:off x="820420" y="2475990"/>
            <a:ext cx="1030605"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3"/>
            </p:custDataLst>
          </p:nvPr>
        </p:nvSpPr>
        <p:spPr>
          <a:xfrm>
            <a:off x="1345565" y="474154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【解析】本题考查名词province（省份）。结合句意“江苏省是一个繁忙而富足的省份”，C项符合句意。</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923925" y="1537970"/>
            <a:ext cx="10833100"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7. It’s </a:t>
            </a:r>
            <a:r>
              <a:rPr lang="en-US" altLang="zh-CN" sz="2400" u="sng" dirty="0">
                <a:latin typeface="Times New Roman" panose="02020603050405020304" charset="0"/>
                <a:ea typeface="宋体" panose="02010600030101010101" pitchFamily="2" charset="-122"/>
                <a:cs typeface="Times New Roman" panose="02020603050405020304" charset="0"/>
              </a:rPr>
              <a:t>convenient</a:t>
            </a:r>
            <a:r>
              <a:rPr lang="en-US" altLang="zh-CN" sz="2400" dirty="0">
                <a:latin typeface="Times New Roman" panose="02020603050405020304" charset="0"/>
                <a:ea typeface="宋体" panose="02010600030101010101" pitchFamily="2" charset="-122"/>
                <a:cs typeface="Times New Roman" panose="02020603050405020304" charset="0"/>
              </a:rPr>
              <a:t> for us to take a bus to the train station.</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困难的 		B. 方便的		 C. 愉快的 		D. 快速的</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746125" y="161302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【解析】本题考查形容词convenient（方便的）。结合句意“乘公共汽车去火车站对我们来说很方便”，B项符合句意。</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08100" y="972738"/>
            <a:ext cx="1103947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8. Yesterday, Lily went to the </a:t>
            </a:r>
            <a:r>
              <a:rPr lang="en-US" altLang="zh-CN" sz="2400" u="sng" dirty="0">
                <a:latin typeface="Times New Roman" panose="02020603050405020304" charset="0"/>
                <a:ea typeface="宋体" panose="02010600030101010101" pitchFamily="2" charset="-122"/>
                <a:cs typeface="Times New Roman" panose="02020603050405020304" charset="0"/>
              </a:rPr>
              <a:t>airport</a:t>
            </a:r>
            <a:r>
              <a:rPr lang="en-US" altLang="zh-CN" sz="2400" dirty="0">
                <a:latin typeface="Times New Roman" panose="02020603050405020304" charset="0"/>
                <a:ea typeface="宋体" panose="02010600030101010101" pitchFamily="2" charset="-122"/>
                <a:cs typeface="Times New Roman" panose="02020603050405020304" charset="0"/>
              </a:rPr>
              <a:t> to pick up her sister.</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机场 		B. 火车站 		C. 广场 		D. 公交站</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216660" y="106689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【解析】本题考查名词airport（机场）。结合句意“昨天，莉莉去机场接她的妹妹”，A项符合句意。</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45800" y="1053600"/>
            <a:ext cx="1103947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9. Since 1949, our country has</a:t>
            </a:r>
            <a:r>
              <a:rPr lang="en-US" altLang="zh-CN" sz="2400" u="sng" dirty="0">
                <a:latin typeface="Times New Roman" panose="02020603050405020304" charset="0"/>
                <a:ea typeface="宋体" panose="02010600030101010101" pitchFamily="2" charset="-122"/>
                <a:cs typeface="Times New Roman" panose="02020603050405020304" charset="0"/>
              </a:rPr>
              <a:t> changed</a:t>
            </a:r>
            <a:r>
              <a:rPr lang="en-US" altLang="zh-CN" sz="2400" dirty="0">
                <a:latin typeface="Times New Roman" panose="02020603050405020304" charset="0"/>
                <a:ea typeface="宋体" panose="02010600030101010101" pitchFamily="2" charset="-122"/>
                <a:cs typeface="Times New Roman" panose="02020603050405020304" charset="0"/>
              </a:rPr>
              <a:t> a lot.</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发展 	B. 改变 	C. 参观 	D. 移动</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255395" y="115328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【解析】本题考查动词change（改变，变化）。结合句意“自从1949年以来，我们的国家发生了很大的变化”，B项符合句意。</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31195" y="1157105"/>
            <a:ext cx="1103947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10. Tom had a poor sense of </a:t>
            </a:r>
            <a:r>
              <a:rPr lang="en-US" altLang="zh-CN" sz="2400" u="sng" dirty="0">
                <a:latin typeface="Times New Roman" panose="02020603050405020304" charset="0"/>
                <a:ea typeface="宋体" panose="02010600030101010101" pitchFamily="2" charset="-122"/>
                <a:cs typeface="Times New Roman" panose="02020603050405020304" charset="0"/>
              </a:rPr>
              <a:t>direction</a:t>
            </a:r>
            <a:r>
              <a:rPr lang="en-US" altLang="zh-CN" sz="2400" dirty="0">
                <a:latin typeface="Times New Roman" panose="02020603050405020304" charset="0"/>
                <a:ea typeface="宋体" panose="02010600030101010101" pitchFamily="2" charset="-122"/>
                <a:cs typeface="Times New Roman" panose="02020603050405020304" charset="0"/>
              </a:rPr>
              <a:t> and soon got lost.</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方向 	B. 感官	 C. 幽默 	D. 罪恶</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254760" y="121869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【解析】本题考查名词direction（方向，方位）。结合句意“汤姆的方向感很差，很快就迷路了”，A项符合句意。</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21435" y="885190"/>
            <a:ext cx="9925050"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11. I can’t find your new house. Please send me your</a:t>
            </a:r>
            <a:r>
              <a:rPr lang="en-US" altLang="zh-CN" sz="2400" u="sng" dirty="0">
                <a:latin typeface="Times New Roman" panose="02020603050405020304" charset="0"/>
                <a:ea typeface="宋体" panose="02010600030101010101" pitchFamily="2" charset="-122"/>
                <a:cs typeface="Times New Roman" panose="02020603050405020304" charset="0"/>
              </a:rPr>
              <a:t> address</a:t>
            </a:r>
            <a:r>
              <a:rPr lang="en-US" altLang="zh-CN" sz="2400" dirty="0">
                <a:latin typeface="Times New Roman" panose="02020603050405020304" charset="0"/>
                <a:ea typeface="宋体" panose="02010600030101010101" pitchFamily="2" charset="-122"/>
                <a:cs typeface="Times New Roman" panose="02020603050405020304" charset="0"/>
              </a:rPr>
              <a:t>.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影院 	B. 情况 	C. 电话 	D. 地址</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198880" y="90055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【解析】本题考查名词address（地址，住址）。结合句意“我找不到你的新家，请把你的地址发给我”，D项符合句意。</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198880" y="1231900"/>
            <a:ext cx="10487660"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12. Turn left at the second</a:t>
            </a:r>
            <a:r>
              <a:rPr lang="en-US" altLang="zh-CN" sz="2400" u="sng" dirty="0">
                <a:latin typeface="Times New Roman" panose="02020603050405020304" charset="0"/>
                <a:ea typeface="宋体" panose="02010600030101010101" pitchFamily="2" charset="-122"/>
                <a:cs typeface="Times New Roman" panose="02020603050405020304" charset="0"/>
              </a:rPr>
              <a:t> crossing</a:t>
            </a:r>
            <a:r>
              <a:rPr lang="en-US" altLang="zh-CN" sz="2400" dirty="0">
                <a:latin typeface="Times New Roman" panose="02020603050405020304" charset="0"/>
                <a:ea typeface="宋体" panose="02010600030101010101" pitchFamily="2" charset="-122"/>
                <a:cs typeface="Times New Roman" panose="02020603050405020304" charset="0"/>
              </a:rPr>
              <a:t>.</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信号灯 	B. 十字路口	 C. 转弯处	 D. 马路</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143000" y="132219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【解析】本题考查名词crossing（交叉口，十字路口）。结合句意“在第二个十字路口向左拐”，B项符合句意。</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277620" y="885325"/>
            <a:ext cx="1103947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13. According to the map, People’s Park is in Wenhua </a:t>
            </a:r>
            <a:r>
              <a:rPr lang="en-US" altLang="zh-CN" sz="2400" u="sng" dirty="0">
                <a:latin typeface="Times New Roman" panose="02020603050405020304" charset="0"/>
                <a:ea typeface="宋体" panose="02010600030101010101" pitchFamily="2" charset="-122"/>
                <a:cs typeface="Times New Roman" panose="02020603050405020304" charset="0"/>
              </a:rPr>
              <a:t>District</a:t>
            </a:r>
            <a:r>
              <a:rPr lang="en-US" altLang="zh-CN" sz="2400" dirty="0">
                <a:latin typeface="Times New Roman" panose="02020603050405020304" charset="0"/>
                <a:ea typeface="宋体" panose="02010600030101010101" pitchFamily="2" charset="-122"/>
                <a:cs typeface="Times New Roman" panose="02020603050405020304" charset="0"/>
              </a:rPr>
              <a:t>.</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乡 		B. 镇		 C. 区 		D. 县</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198880" y="90055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【解析】本题考查名词district（区域，行政区）。结合句意“根据地图，人民公园在文华区”，C项符合句意。</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288098" y="850471"/>
            <a:ext cx="1103947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14. Nowadays people in big cities always take the </a:t>
            </a:r>
            <a:r>
              <a:rPr lang="en-US" altLang="zh-CN" sz="2400" u="sng" dirty="0">
                <a:latin typeface="Times New Roman" panose="02020603050405020304" charset="0"/>
                <a:ea typeface="宋体" panose="02010600030101010101" pitchFamily="2" charset="-122"/>
                <a:cs typeface="Times New Roman" panose="02020603050405020304" charset="0"/>
              </a:rPr>
              <a:t>subway</a:t>
            </a:r>
            <a:r>
              <a:rPr lang="en-US" altLang="zh-CN" sz="2400" dirty="0">
                <a:latin typeface="Times New Roman" panose="02020603050405020304" charset="0"/>
                <a:ea typeface="宋体" panose="02010600030101010101" pitchFamily="2" charset="-122"/>
                <a:cs typeface="Times New Roman" panose="02020603050405020304" charset="0"/>
              </a:rPr>
              <a:t> to work.</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汽车 	B. 地铁 	C. 出租车 	D. 公交车</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198880" y="90055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【解析】本题考查名词subway（地铁）。结合句意“现在在大城市人们总是乘地铁上班”，B项符合句意。</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9" name="图片 8"/>
          <p:cNvPicPr>
            <a:picLocks noChangeAspect="1"/>
          </p:cNvPicPr>
          <p:nvPr>
            <p:custDataLst>
              <p:tags r:id="rId1"/>
            </p:custDataLst>
          </p:nvPr>
        </p:nvPicPr>
        <p:blipFill>
          <a:blip r:embed="rId2"/>
          <a:stretch>
            <a:fillRect/>
          </a:stretch>
        </p:blipFill>
        <p:spPr>
          <a:xfrm>
            <a:off x="0" y="-24765"/>
            <a:ext cx="12192000" cy="6882765"/>
          </a:xfrm>
          <a:prstGeom prst="rect">
            <a:avLst/>
          </a:prstGeom>
        </p:spPr>
      </p:pic>
      <p:grpSp>
        <p:nvGrpSpPr>
          <p:cNvPr id="11" name="组合 10"/>
          <p:cNvGrpSpPr/>
          <p:nvPr/>
        </p:nvGrpSpPr>
        <p:grpSpPr>
          <a:xfrm>
            <a:off x="1332230" y="270510"/>
            <a:ext cx="9726930" cy="6116320"/>
            <a:chOff x="2856" y="2355"/>
            <a:chExt cx="11600" cy="6892"/>
          </a:xfrm>
        </p:grpSpPr>
        <p:sp>
          <p:nvSpPr>
            <p:cNvPr id="10" name="矩形 9"/>
            <p:cNvSpPr/>
            <p:nvPr>
              <p:custDataLst>
                <p:tags r:id="rId3"/>
              </p:custDataLst>
            </p:nvPr>
          </p:nvSpPr>
          <p:spPr>
            <a:xfrm>
              <a:off x="3810" y="3256"/>
              <a:ext cx="9767" cy="509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00" name="图片 99"/>
            <p:cNvPicPr/>
            <p:nvPr>
              <p:custDataLst>
                <p:tags r:id="rId4"/>
              </p:custDataLst>
            </p:nvPr>
          </p:nvPicPr>
          <p:blipFill>
            <a:blip r:embed="rId5">
              <a:clrChange>
                <a:clrFrom>
                  <a:srgbClr val="FFFFFF">
                    <a:alpha val="100000"/>
                  </a:srgbClr>
                </a:clrFrom>
                <a:clrTo>
                  <a:srgbClr val="FFFFFF">
                    <a:alpha val="100000"/>
                    <a:alpha val="0"/>
                  </a:srgbClr>
                </a:clrTo>
              </a:clrChange>
            </a:blip>
            <a:stretch>
              <a:fillRect/>
            </a:stretch>
          </p:blipFill>
          <p:spPr>
            <a:xfrm>
              <a:off x="2856" y="2355"/>
              <a:ext cx="11601" cy="6893"/>
            </a:xfrm>
            <a:prstGeom prst="rect">
              <a:avLst/>
            </a:prstGeom>
            <a:noFill/>
            <a:ln w="9525">
              <a:noFill/>
            </a:ln>
          </p:spPr>
        </p:pic>
      </p:grpSp>
      <p:sp>
        <p:nvSpPr>
          <p:cNvPr id="2" name="Title 3"/>
          <p:cNvSpPr txBox="1"/>
          <p:nvPr/>
        </p:nvSpPr>
        <p:spPr>
          <a:xfrm>
            <a:off x="2569210" y="2437130"/>
            <a:ext cx="7540625" cy="1292225"/>
          </a:xfrm>
          <a:prstGeom prst="rect">
            <a:avLst/>
          </a:prstGeom>
        </p:spPr>
        <p:txBody>
          <a:bodyPr vert="horz" lIns="45720" tIns="22860" rIns="45720" bIns="22860" rtlCol="0" anchor="ctr">
            <a:noAutofit/>
          </a:bodyPr>
          <a:lstStyle>
            <a:lvl1pPr algn="l" defTabSz="1828165" rtl="0" eaLnBrk="1" latinLnBrk="0" hangingPunct="1">
              <a:lnSpc>
                <a:spcPct val="90000"/>
              </a:lnSpc>
              <a:spcBef>
                <a:spcPct val="0"/>
              </a:spcBef>
              <a:buNone/>
              <a:defRPr sz="7200" kern="1200">
                <a:solidFill>
                  <a:schemeClr val="tx1"/>
                </a:solidFill>
                <a:latin typeface="+mj-lt"/>
                <a:ea typeface="+mj-ea"/>
                <a:cs typeface="+mj-cs"/>
              </a:defRPr>
            </a:lvl1pPr>
          </a:lstStyle>
          <a:p>
            <a:pPr algn="ctr"/>
            <a:r>
              <a:rPr sz="5400" b="1" spc="300" dirty="0">
                <a:effectLst>
                  <a:outerShdw blurRad="60007" dist="310007" dir="7680000" sy="30000" kx="1300200" algn="ctr" rotWithShape="0">
                    <a:prstClr val="black">
                      <a:alpha val="32000"/>
                    </a:prstClr>
                  </a:outerShdw>
                </a:effectLst>
                <a:latin typeface="微软雅黑" panose="020B0503020204020204" pitchFamily="34" charset="-122"/>
                <a:ea typeface="微软雅黑" panose="020B0503020204020204" pitchFamily="34" charset="-122"/>
                <a:cs typeface="微软雅黑" panose="020B0503020204020204" pitchFamily="34" charset="-122"/>
              </a:rPr>
              <a:t>Unit 2 </a:t>
            </a:r>
            <a:r>
              <a:rPr sz="5400" b="1" spc="300" dirty="0">
                <a:ln>
                  <a:solidFill>
                    <a:srgbClr val="209874"/>
                  </a:solidFill>
                </a:ln>
                <a:solidFill>
                  <a:srgbClr val="1D91A3"/>
                </a:solidFill>
                <a:effectLst>
                  <a:outerShdw blurRad="60007" dist="310007" dir="7680000" sy="30000" kx="1300200" algn="ctr" rotWithShape="0">
                    <a:prstClr val="black">
                      <a:alpha val="32000"/>
                    </a:prstClr>
                  </a:outerShdw>
                </a:effectLst>
                <a:latin typeface="微软雅黑" panose="020B0503020204020204" pitchFamily="34" charset="-122"/>
                <a:ea typeface="微软雅黑" panose="020B0503020204020204" pitchFamily="34" charset="-122"/>
                <a:cs typeface="微软雅黑" panose="020B0503020204020204" pitchFamily="34" charset="-122"/>
              </a:rPr>
              <a:t>单元测试卷</a:t>
            </a:r>
            <a:endParaRPr sz="5400" b="1" spc="300" dirty="0">
              <a:ln>
                <a:solidFill>
                  <a:srgbClr val="209874"/>
                </a:solidFill>
              </a:ln>
              <a:solidFill>
                <a:srgbClr val="1D91A3"/>
              </a:solidFill>
              <a:effectLst>
                <a:outerShdw blurRad="60007" dist="310007" dir="7680000" sy="30000" kx="1300200" algn="ctr" rotWithShape="0">
                  <a:prstClr val="black">
                    <a:alpha val="32000"/>
                  </a:prstClr>
                </a:outerShdw>
              </a:effectLst>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104" name="图片 103"/>
          <p:cNvPicPr/>
          <p:nvPr/>
        </p:nvPicPr>
        <p:blipFill>
          <a:blip r:embed="rId6">
            <a:clrChange>
              <a:clrFrom>
                <a:srgbClr val="FFFFFF">
                  <a:alpha val="100000"/>
                </a:srgbClr>
              </a:clrFrom>
              <a:clrTo>
                <a:srgbClr val="FFFFFF">
                  <a:alpha val="100000"/>
                  <a:alpha val="0"/>
                </a:srgbClr>
              </a:clrTo>
            </a:clrChange>
          </a:blip>
          <a:stretch>
            <a:fillRect/>
          </a:stretch>
        </p:blipFill>
        <p:spPr>
          <a:xfrm>
            <a:off x="9389745" y="270510"/>
            <a:ext cx="2961005" cy="2698750"/>
          </a:xfrm>
          <a:prstGeom prst="rect">
            <a:avLst/>
          </a:prstGeom>
          <a:noFill/>
          <a:ln w="9525">
            <a:noFill/>
          </a:ln>
        </p:spPr>
      </p:pic>
      <p:pic>
        <p:nvPicPr>
          <p:cNvPr id="8" name="图片 7"/>
          <p:cNvPicPr>
            <a:picLocks noChangeAspect="1"/>
          </p:cNvPicPr>
          <p:nvPr/>
        </p:nvPicPr>
        <p:blipFill>
          <a:blip r:embed="rId7">
            <a:clrChange>
              <a:clrFrom>
                <a:srgbClr val="F4CA54">
                  <a:alpha val="100000"/>
                </a:srgbClr>
              </a:clrFrom>
              <a:clrTo>
                <a:srgbClr val="F4CA54">
                  <a:alpha val="100000"/>
                  <a:alpha val="0"/>
                </a:srgbClr>
              </a:clrTo>
            </a:clrChange>
          </a:blip>
          <a:stretch>
            <a:fillRect/>
          </a:stretch>
        </p:blipFill>
        <p:spPr>
          <a:xfrm>
            <a:off x="442595" y="3602355"/>
            <a:ext cx="4827905" cy="303784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400" advClick="0" advTm="5000">
        <p14:ripple/>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arn(inVertical)">
                                      <p:cBhvr>
                                        <p:cTn id="10" dur="500"/>
                                        <p:tgtEl>
                                          <p:spTgt spid="2"/>
                                        </p:tgtEl>
                                      </p:cBhvr>
                                    </p:animEffect>
                                  </p:childTnLst>
                                </p:cTn>
                              </p:par>
                            </p:childTnLst>
                          </p:cTn>
                        </p:par>
                        <p:par>
                          <p:cTn id="11" fill="hold">
                            <p:stCondLst>
                              <p:cond delay="500"/>
                            </p:stCondLst>
                            <p:childTnLst>
                              <p:par>
                                <p:cTn id="12" presetID="16" presetClass="entr" presetSubtype="21" fill="hold" nodeType="after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barn(inVertical)">
                                      <p:cBhvr>
                                        <p:cTn id="14" dur="500"/>
                                        <p:tgtEl>
                                          <p:spTgt spid="8"/>
                                        </p:tgtEl>
                                      </p:cBhvr>
                                    </p:animEffect>
                                  </p:childTnLst>
                                </p:cTn>
                              </p:par>
                            </p:childTnLst>
                          </p:cTn>
                        </p:par>
                        <p:par>
                          <p:cTn id="15" fill="hold">
                            <p:stCondLst>
                              <p:cond delay="1000"/>
                            </p:stCondLst>
                            <p:childTnLst>
                              <p:par>
                                <p:cTn id="16" presetID="47" presetClass="entr" presetSubtype="0" fill="hold" nodeType="afterEffect">
                                  <p:stCondLst>
                                    <p:cond delay="0"/>
                                  </p:stCondLst>
                                  <p:childTnLst>
                                    <p:set>
                                      <p:cBhvr>
                                        <p:cTn id="17" dur="1" fill="hold">
                                          <p:stCondLst>
                                            <p:cond delay="0"/>
                                          </p:stCondLst>
                                        </p:cTn>
                                        <p:tgtEl>
                                          <p:spTgt spid="104"/>
                                        </p:tgtEl>
                                        <p:attrNameLst>
                                          <p:attrName>style.visibility</p:attrName>
                                        </p:attrNameLst>
                                      </p:cBhvr>
                                      <p:to>
                                        <p:strVal val="visible"/>
                                      </p:to>
                                    </p:set>
                                    <p:animEffect transition="in" filter="fade">
                                      <p:cBhvr>
                                        <p:cTn id="18" dur="1000"/>
                                        <p:tgtEl>
                                          <p:spTgt spid="104"/>
                                        </p:tgtEl>
                                      </p:cBhvr>
                                    </p:animEffect>
                                    <p:anim calcmode="lin" valueType="num">
                                      <p:cBhvr>
                                        <p:cTn id="19" dur="1000" fill="hold"/>
                                        <p:tgtEl>
                                          <p:spTgt spid="104"/>
                                        </p:tgtEl>
                                        <p:attrNameLst>
                                          <p:attrName>ppt_x</p:attrName>
                                        </p:attrNameLst>
                                      </p:cBhvr>
                                      <p:tavLst>
                                        <p:tav tm="0">
                                          <p:val>
                                            <p:strVal val="#ppt_x"/>
                                          </p:val>
                                        </p:tav>
                                        <p:tav tm="100000">
                                          <p:val>
                                            <p:strVal val="#ppt_x"/>
                                          </p:val>
                                        </p:tav>
                                      </p:tavLst>
                                    </p:anim>
                                    <p:anim calcmode="lin" valueType="num">
                                      <p:cBhvr>
                                        <p:cTn id="20" dur="1000" fill="hold"/>
                                        <p:tgtEl>
                                          <p:spTgt spid="10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296670" y="885325"/>
            <a:ext cx="1020000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15. It’s a </a:t>
            </a:r>
            <a:r>
              <a:rPr lang="en-US" altLang="zh-CN" sz="2400" u="sng" dirty="0">
                <a:latin typeface="Times New Roman" panose="02020603050405020304" charset="0"/>
                <a:ea typeface="宋体" panose="02010600030101010101" pitchFamily="2" charset="-122"/>
                <a:cs typeface="Times New Roman" panose="02020603050405020304" charset="0"/>
              </a:rPr>
              <a:t>green</a:t>
            </a:r>
            <a:r>
              <a:rPr lang="en-US" altLang="zh-CN" sz="2400" dirty="0">
                <a:latin typeface="Times New Roman" panose="02020603050405020304" charset="0"/>
                <a:ea typeface="宋体" panose="02010600030101010101" pitchFamily="2" charset="-122"/>
                <a:cs typeface="Times New Roman" panose="02020603050405020304" charset="0"/>
              </a:rPr>
              <a:t> way to travel by public transportation.</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环保的		 B. 便捷的 	C. 流行的 	D. 新潮的</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184275" y="941070"/>
            <a:ext cx="1030605" cy="466090"/>
          </a:xfrm>
          <a:prstGeom prst="rect">
            <a:avLst/>
          </a:prstGeom>
          <a:noFill/>
        </p:spPr>
        <p:txBody>
          <a:bodyPr wrap="square" rtlCol="0">
            <a:no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【解析】本题考查形容词green（绿色的，环保的）。结合句意“乘坐公共交通工具是一种绿色出行方式”，A项符合句意。</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a:blip r:embed="rId1"/>
          <a:stretch>
            <a:fillRect/>
          </a:stretch>
        </p:blipFill>
        <p:spPr>
          <a:xfrm>
            <a:off x="0" y="1210945"/>
            <a:ext cx="12191365" cy="3877310"/>
          </a:xfrm>
          <a:prstGeom prst="rect">
            <a:avLst/>
          </a:prstGeom>
        </p:spPr>
      </p:pic>
      <p:sp>
        <p:nvSpPr>
          <p:cNvPr id="2" name="文本框 1"/>
          <p:cNvSpPr txBox="1"/>
          <p:nvPr/>
        </p:nvSpPr>
        <p:spPr>
          <a:xfrm>
            <a:off x="3599815" y="2088515"/>
            <a:ext cx="5057140" cy="1088390"/>
          </a:xfrm>
          <a:prstGeom prst="rect">
            <a:avLst/>
          </a:prstGeom>
          <a:noFill/>
        </p:spPr>
        <p:txBody>
          <a:bodyPr wrap="square" rtlCol="0" anchor="ctr">
            <a:spAutoFit/>
          </a:bodyPr>
          <a:p>
            <a:pPr algn="dist">
              <a:lnSpc>
                <a:spcPct val="120000"/>
              </a:lnSpc>
            </a:pPr>
            <a:r>
              <a:rPr sz="5400" b="1" spc="300" dirty="0">
                <a:latin typeface="+mj-ea"/>
                <a:ea typeface="+mj-ea"/>
              </a:rPr>
              <a:t>Ⅲ. 完形填空</a:t>
            </a:r>
            <a:endParaRPr sz="5400" b="1" spc="300" dirty="0">
              <a:latin typeface="+mj-ea"/>
              <a:ea typeface="+mj-ea"/>
            </a:endParaRPr>
          </a:p>
        </p:txBody>
      </p:sp>
      <p:pic>
        <p:nvPicPr>
          <p:cNvPr id="105" name="图片 104"/>
          <p:cNvPicPr/>
          <p:nvPr/>
        </p:nvPicPr>
        <p:blipFill>
          <a:blip r:embed="rId2">
            <a:clrChange>
              <a:clrFrom>
                <a:srgbClr val="FFFFFF">
                  <a:alpha val="100000"/>
                </a:srgbClr>
              </a:clrFrom>
              <a:clrTo>
                <a:srgbClr val="FFFFFF">
                  <a:alpha val="100000"/>
                  <a:alpha val="0"/>
                </a:srgbClr>
              </a:clrTo>
            </a:clrChange>
          </a:blip>
          <a:stretch>
            <a:fillRect/>
          </a:stretch>
        </p:blipFill>
        <p:spPr>
          <a:xfrm>
            <a:off x="3425190" y="2733040"/>
            <a:ext cx="5341620" cy="406844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arn(inVertical)">
                                      <p:cBhvr>
                                        <p:cTn id="7" dur="500"/>
                                        <p:tgtEl>
                                          <p:spTgt spid="1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arn(inVertical)">
                                      <p:cBhvr>
                                        <p:cTn id="10" dur="500"/>
                                        <p:tgtEl>
                                          <p:spTgt spid="2"/>
                                        </p:tgtEl>
                                      </p:cBhvr>
                                    </p:animEffect>
                                  </p:childTnLst>
                                </p:cTn>
                              </p:par>
                            </p:childTnLst>
                          </p:cTn>
                        </p:par>
                        <p:par>
                          <p:cTn id="11" fill="hold">
                            <p:stCondLst>
                              <p:cond delay="500"/>
                            </p:stCondLst>
                            <p:childTnLst>
                              <p:par>
                                <p:cTn id="12" presetID="16" presetClass="entr" presetSubtype="21" fill="hold" nodeType="afterEffect">
                                  <p:stCondLst>
                                    <p:cond delay="0"/>
                                  </p:stCondLst>
                                  <p:childTnLst>
                                    <p:set>
                                      <p:cBhvr>
                                        <p:cTn id="13" dur="1" fill="hold">
                                          <p:stCondLst>
                                            <p:cond delay="0"/>
                                          </p:stCondLst>
                                        </p:cTn>
                                        <p:tgtEl>
                                          <p:spTgt spid="105"/>
                                        </p:tgtEl>
                                        <p:attrNameLst>
                                          <p:attrName>style.visibility</p:attrName>
                                        </p:attrNameLst>
                                      </p:cBhvr>
                                      <p:to>
                                        <p:strVal val="visible"/>
                                      </p:to>
                                    </p:set>
                                    <p:animEffect transition="in" filter="barn(inVertical)">
                                      <p:cBhvr>
                                        <p:cTn id="14" dur="500"/>
                                        <p:tgtEl>
                                          <p:spTgt spid="1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06220" y="3861753"/>
            <a:ext cx="9762490" cy="1863725"/>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16. A. difficult 	B. healthy 	C. easy 		D. sick</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17. A. name 	B. named 	C. naming 		D. be named</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18. A. strange 	B. ugly 	C. wonderful 		D. careful</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19. A. open 	B. kiss 		C. close 		D. throw</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sz="2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iekie pocangqiong" panose="02000503000000000000" pitchFamily="2" charset="-122"/>
              </a:rPr>
              <a:t>Ⅲ. 完形填空（15小题，共30分）</a:t>
            </a:r>
            <a:endParaRPr sz="2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iekie pocangqiong" panose="02000503000000000000" pitchFamily="2" charset="-122"/>
            </a:endParaRPr>
          </a:p>
        </p:txBody>
      </p:sp>
      <p:sp>
        <p:nvSpPr>
          <p:cNvPr id="4" name="文本框 3"/>
          <p:cNvSpPr txBox="1"/>
          <p:nvPr/>
        </p:nvSpPr>
        <p:spPr>
          <a:xfrm>
            <a:off x="457835" y="838200"/>
            <a:ext cx="10873105" cy="891540"/>
          </a:xfrm>
          <a:prstGeom prst="rect">
            <a:avLst/>
          </a:prstGeom>
          <a:noFill/>
        </p:spPr>
        <p:txBody>
          <a:bodyPr wrap="square" rtlCol="0" anchor="t">
            <a:spAutoFit/>
          </a:bodyPr>
          <a:lstStyle/>
          <a:p>
            <a:pPr indent="0" algn="just" fontAlgn="auto">
              <a:lnSpc>
                <a:spcPct val="100000"/>
              </a:lnSpc>
            </a:pPr>
            <a:r>
              <a:rPr lang="zh-CN" altLang="en-US" sz="2600" b="1" dirty="0">
                <a:solidFill>
                  <a:schemeClr val="tx1"/>
                </a:solidFill>
                <a:uFillTx/>
                <a:latin typeface="Times New Roman" panose="02020603050405020304" charset="0"/>
                <a:ea typeface="宋体" panose="02010600030101010101" pitchFamily="2" charset="-122"/>
                <a:cs typeface="Times New Roman" panose="02020603050405020304" charset="0"/>
              </a:rPr>
              <a:t>阅读下列短文，并掌握其大意。然后从各题所给的四个选项中，选出一个最佳答案。</a:t>
            </a:r>
            <a:endParaRPr lang="zh-CN" altLang="en-US" sz="2600" b="1" dirty="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
        <p:nvSpPr>
          <p:cNvPr id="5" name="文本框 4"/>
          <p:cNvSpPr txBox="1"/>
          <p:nvPr/>
        </p:nvSpPr>
        <p:spPr>
          <a:xfrm>
            <a:off x="769620" y="1914743"/>
            <a:ext cx="11276329" cy="186372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Long, long ago, people lived very happily in the beautiful world. Nobody was ever </a:t>
            </a:r>
            <a:r>
              <a:rPr lang="en-US" altLang="zh-CN" sz="2400" u="sng" dirty="0">
                <a:latin typeface="Times New Roman" panose="02020603050405020304" charset="0"/>
                <a:ea typeface="宋体" panose="02010600030101010101" pitchFamily="2" charset="-122"/>
                <a:cs typeface="Times New Roman" panose="02020603050405020304" charset="0"/>
              </a:rPr>
              <a:t>16</a:t>
            </a:r>
            <a:r>
              <a:rPr lang="en-US" altLang="zh-CN" sz="2400" dirty="0">
                <a:latin typeface="Times New Roman" panose="02020603050405020304" charset="0"/>
                <a:ea typeface="宋体" panose="02010600030101010101" pitchFamily="2" charset="-122"/>
                <a:cs typeface="Times New Roman" panose="02020603050405020304" charset="0"/>
              </a:rPr>
              <a:t> .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At that time there was a beautiful little girl </a:t>
            </a:r>
            <a:r>
              <a:rPr lang="en-US" altLang="zh-CN" sz="2400" u="sng" dirty="0">
                <a:latin typeface="Times New Roman" panose="02020603050405020304" charset="0"/>
                <a:ea typeface="宋体" panose="02010600030101010101" pitchFamily="2" charset="-122"/>
                <a:cs typeface="Times New Roman" panose="02020603050405020304" charset="0"/>
              </a:rPr>
              <a:t>17</a:t>
            </a:r>
            <a:r>
              <a:rPr lang="en-US" altLang="zh-CN" sz="2400" dirty="0">
                <a:latin typeface="Times New Roman" panose="02020603050405020304" charset="0"/>
                <a:ea typeface="宋体" panose="02010600030101010101" pitchFamily="2" charset="-122"/>
                <a:cs typeface="Times New Roman" panose="02020603050405020304" charset="0"/>
              </a:rPr>
              <a:t> Pandora. One day a fairy gave her a </a:t>
            </a:r>
            <a:r>
              <a:rPr lang="en-US" altLang="zh-CN" sz="2400" u="sng" dirty="0">
                <a:latin typeface="Times New Roman" panose="02020603050405020304" charset="0"/>
                <a:ea typeface="宋体" panose="02010600030101010101" pitchFamily="2" charset="-122"/>
                <a:cs typeface="Times New Roman" panose="02020603050405020304" charset="0"/>
              </a:rPr>
              <a:t>18</a:t>
            </a:r>
            <a:r>
              <a:rPr lang="en-US" altLang="zh-CN" sz="2400" dirty="0">
                <a:latin typeface="Times New Roman" panose="02020603050405020304" charset="0"/>
                <a:ea typeface="宋体" panose="02010600030101010101" pitchFamily="2" charset="-122"/>
                <a:cs typeface="Times New Roman" panose="02020603050405020304" charset="0"/>
              </a:rPr>
              <a:t> box.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It was tied with a golden cord (细绳) and the fairy asked Pandora to make her promise not to</a:t>
            </a:r>
            <a:r>
              <a:rPr lang="en-US" altLang="zh-CN" sz="2400" u="sng" dirty="0">
                <a:latin typeface="Times New Roman" panose="02020603050405020304" charset="0"/>
                <a:ea typeface="宋体" panose="02010600030101010101" pitchFamily="2" charset="-122"/>
                <a:cs typeface="Times New Roman" panose="02020603050405020304" charset="0"/>
              </a:rPr>
              <a:t> 19</a:t>
            </a:r>
            <a:r>
              <a:rPr lang="en-US" altLang="zh-CN" sz="2400" dirty="0">
                <a:latin typeface="Times New Roman" panose="02020603050405020304" charset="0"/>
                <a:ea typeface="宋体" panose="02010600030101010101" pitchFamily="2" charset="-122"/>
                <a:cs typeface="Times New Roman" panose="02020603050405020304" charset="0"/>
              </a:rPr>
              <a:t> it.</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6" name="TextBox 4"/>
          <p:cNvSpPr txBox="1"/>
          <p:nvPr/>
        </p:nvSpPr>
        <p:spPr>
          <a:xfrm>
            <a:off x="1604010" y="3963035"/>
            <a:ext cx="62992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7" name="TextBox 4"/>
          <p:cNvSpPr txBox="1"/>
          <p:nvPr/>
        </p:nvSpPr>
        <p:spPr>
          <a:xfrm>
            <a:off x="1604010" y="4407535"/>
            <a:ext cx="72771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11" name="文本框 10">
            <a:hlinkClick r:id="rId1" action="ppaction://hlinksldjump"/>
          </p:cNvPr>
          <p:cNvSpPr txBox="1"/>
          <p:nvPr/>
        </p:nvSpPr>
        <p:spPr>
          <a:xfrm>
            <a:off x="5486400" y="5960026"/>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3" name="TextBox 4"/>
          <p:cNvSpPr txBox="1"/>
          <p:nvPr>
            <p:custDataLst>
              <p:tags r:id="rId2"/>
            </p:custDataLst>
          </p:nvPr>
        </p:nvSpPr>
        <p:spPr>
          <a:xfrm>
            <a:off x="1604010" y="4808220"/>
            <a:ext cx="727710"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8" name="TextBox 4"/>
          <p:cNvSpPr txBox="1"/>
          <p:nvPr>
            <p:custDataLst>
              <p:tags r:id="rId3"/>
            </p:custDataLst>
          </p:nvPr>
        </p:nvSpPr>
        <p:spPr>
          <a:xfrm>
            <a:off x="1604010" y="5203825"/>
            <a:ext cx="72771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3" grpId="0"/>
      <p:bldP spid="8" grpId="0"/>
    </p:bldLst>
  </p:timing>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733425" y="485365"/>
            <a:ext cx="10458450" cy="5631180"/>
          </a:xfrm>
          <a:prstGeom prst="rect">
            <a:avLst/>
          </a:prstGeom>
          <a:noFill/>
        </p:spPr>
        <p:txBody>
          <a:bodyPr wrap="square">
            <a:spAutoFit/>
          </a:bodyPr>
          <a:lstStyle/>
          <a:p>
            <a:pPr indent="0" algn="just" fontAlgn="auto">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16. 【解析】本题考查词义辨析和逻辑推理。从上文Long, long ago people lived very happily in the beautiful world得知，很久很久以前，人们幸福地生活在这个美丽的世界里，那下文可推断，这里没有人生病（sick）。A项为“困难的”，B项为“健康的”，C项为“容易的，不费力的”，这三个词的意思都不符合题意。故本题正确答案为D。</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17. 【解析】本题考查非谓语动词。At that time there was a beautiful little girl _______Pandora（那时，有一个美丽的小女孩名字叫潘多拉）这个句子的谓语是was，name和girl为被动关系，所以用动词的过去分词形式named。故本题正确答案为B。</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18. 【解析】本题考查词义辨析和联系上下文。从下文提到的潘多拉和她的朋友Epimetheus（厄庇墨透斯）经常看着这个盒子，好奇里面是什么，可推断出这个盒子是绝妙的、令人惊叹的（wonderful）。A项为“奇怪的”，B项为“丑陋的”，D项为“认真的”，这三个词的意思都不符合题意。故本题正确答案为C。</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19. 【解析】本题考查词义辨析和逻辑推理。上文提到这个盒子是用一根金线绑起来的，而下文提到潘多拉经不住诱惑打开了它，可推断出仙女让潘多拉保证不会打开（open）盒子。B项为“亲吻”，C项为“关上”，D项为“投，掷，扔”，这三个词的意思都不符合题意。故本题正确答案为A。</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1" name="文本框 10">
            <a:hlinkClick r:id="rId1" action="ppaction://hlinksldjump"/>
          </p:cNvPr>
          <p:cNvSpPr txBox="1"/>
          <p:nvPr userDrawn="1"/>
        </p:nvSpPr>
        <p:spPr>
          <a:xfrm>
            <a:off x="10716260" y="6247130"/>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00710" y="499963"/>
            <a:ext cx="11276329"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Pandora and her little friend, Epimetheus, often looked at the box and </a:t>
            </a:r>
            <a:r>
              <a:rPr lang="en-US" altLang="zh-CN" sz="2400" u="sng" dirty="0">
                <a:latin typeface="Times New Roman" panose="02020603050405020304" charset="0"/>
                <a:ea typeface="宋体" panose="02010600030101010101" pitchFamily="2" charset="-122"/>
                <a:cs typeface="Times New Roman" panose="02020603050405020304" charset="0"/>
              </a:rPr>
              <a:t>20</a:t>
            </a:r>
            <a:r>
              <a:rPr lang="en-US" altLang="zh-CN" sz="2400" dirty="0">
                <a:latin typeface="Times New Roman" panose="02020603050405020304" charset="0"/>
                <a:ea typeface="宋体" panose="02010600030101010101" pitchFamily="2" charset="-122"/>
                <a:cs typeface="Times New Roman" panose="02020603050405020304" charset="0"/>
              </a:rPr>
              <a:t> what was in it. For a long time, Pandora kept her </a:t>
            </a:r>
            <a:r>
              <a:rPr lang="en-US" altLang="zh-CN" sz="2400" u="sng" dirty="0">
                <a:latin typeface="Times New Roman" panose="02020603050405020304" charset="0"/>
                <a:ea typeface="宋体" panose="02010600030101010101" pitchFamily="2" charset="-122"/>
                <a:cs typeface="Times New Roman" panose="02020603050405020304" charset="0"/>
              </a:rPr>
              <a:t>21</a:t>
            </a:r>
            <a:r>
              <a:rPr lang="en-US" altLang="zh-CN" sz="2400" dirty="0">
                <a:latin typeface="Times New Roman" panose="02020603050405020304" charset="0"/>
                <a:ea typeface="宋体" panose="02010600030101010101" pitchFamily="2" charset="-122"/>
                <a:cs typeface="Times New Roman" panose="02020603050405020304" charset="0"/>
              </a:rPr>
              <a:t> to the fairy. </a:t>
            </a:r>
            <a:r>
              <a:rPr lang="en-US" altLang="zh-CN" sz="2400" u="sng" dirty="0">
                <a:latin typeface="Times New Roman" panose="02020603050405020304" charset="0"/>
                <a:ea typeface="宋体" panose="02010600030101010101" pitchFamily="2" charset="-122"/>
                <a:cs typeface="Times New Roman" panose="02020603050405020304" charset="0"/>
              </a:rPr>
              <a:t>22</a:t>
            </a:r>
            <a:r>
              <a:rPr lang="en-US" altLang="zh-CN" sz="2400" dirty="0">
                <a:latin typeface="Times New Roman" panose="02020603050405020304" charset="0"/>
                <a:ea typeface="宋体" panose="02010600030101010101" pitchFamily="2" charset="-122"/>
                <a:cs typeface="Times New Roman" panose="02020603050405020304" charset="0"/>
              </a:rPr>
              <a:t> , at last she wanted to peep (偷看) into the box. She untied the cord </a:t>
            </a:r>
            <a:r>
              <a:rPr lang="en-US" altLang="zh-CN" sz="2400" u="sng" dirty="0">
                <a:latin typeface="Times New Roman" panose="02020603050405020304" charset="0"/>
                <a:ea typeface="宋体" panose="02010600030101010101" pitchFamily="2" charset="-122"/>
                <a:cs typeface="Times New Roman" panose="02020603050405020304" charset="0"/>
              </a:rPr>
              <a:t>23</a:t>
            </a:r>
            <a:r>
              <a:rPr lang="en-US" altLang="zh-CN" sz="2400" dirty="0">
                <a:latin typeface="Times New Roman" panose="02020603050405020304" charset="0"/>
                <a:ea typeface="宋体" panose="02010600030101010101" pitchFamily="2" charset="-122"/>
                <a:cs typeface="Times New Roman" panose="02020603050405020304" charset="0"/>
              </a:rPr>
              <a:t> and lifted the lid a little.</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4" name="文本框 3"/>
          <p:cNvSpPr txBox="1"/>
          <p:nvPr/>
        </p:nvSpPr>
        <p:spPr>
          <a:xfrm>
            <a:off x="397510" y="3177540"/>
            <a:ext cx="10343515" cy="1863725"/>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20. A. made 	B. wondered 		C. asked 		D. watched</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21. A. promise 	B. idea 		C. impression 		D. task</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22. A. Because 	B. While 		C. So 			D. However</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23. A. hardly 	B. carelessly 		C. carefully 		D. luckily</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
        <p:nvSpPr>
          <p:cNvPr id="6" name="TextBox 4"/>
          <p:cNvSpPr txBox="1"/>
          <p:nvPr/>
        </p:nvSpPr>
        <p:spPr>
          <a:xfrm>
            <a:off x="397510" y="3261995"/>
            <a:ext cx="89471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7" name="TextBox 4"/>
          <p:cNvSpPr txBox="1"/>
          <p:nvPr/>
        </p:nvSpPr>
        <p:spPr>
          <a:xfrm>
            <a:off x="397510" y="3699510"/>
            <a:ext cx="89471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10" name="文本框 9">
            <a:hlinkClick r:id="rId1" action="ppaction://hlinksldjump"/>
          </p:cNvPr>
          <p:cNvSpPr txBox="1"/>
          <p:nvPr/>
        </p:nvSpPr>
        <p:spPr>
          <a:xfrm>
            <a:off x="5019673" y="5743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11" name="TextBox 4"/>
          <p:cNvSpPr txBox="1"/>
          <p:nvPr/>
        </p:nvSpPr>
        <p:spPr>
          <a:xfrm>
            <a:off x="397510" y="4127500"/>
            <a:ext cx="83248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12" name="TextBox 4"/>
          <p:cNvSpPr txBox="1"/>
          <p:nvPr/>
        </p:nvSpPr>
        <p:spPr>
          <a:xfrm>
            <a:off x="397510" y="4519295"/>
            <a:ext cx="89471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11" grpId="0"/>
      <p:bldP spid="12" grpId="0"/>
    </p:bldLst>
  </p:timing>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676275" y="447675"/>
            <a:ext cx="10496550" cy="5631180"/>
          </a:xfrm>
          <a:prstGeom prst="rect">
            <a:avLst/>
          </a:prstGeom>
          <a:noFill/>
        </p:spPr>
        <p:txBody>
          <a:bodyPr wrap="square">
            <a:spAutoFit/>
          </a:bodyPr>
          <a:lstStyle/>
          <a:p>
            <a:pPr indent="0" algn="just" fontAlgn="auto">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20. 【解析】本题考查词义辨析和逻辑推理。潘多拉和她的朋友厄庇墨透斯经常看着这个盒子，好奇（wondered）里面是什么。A项为“制造”，C项为“询问”，D项为“观察，注视”，这三个词的意思都不符合题意。故本题正确答案为B。</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21. 【解析】本题考查词义辨析和联系上下文。从上文提到的潘多拉保证不会打开盒子，可推断出，很长一段时间，潘多拉信守了她对仙女的承诺（promise）。B项为“主意”，C项为“印象”，D项为“任务”，这三个词的意思都不符合题意。故本题正确答案为A。</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22. 【解析】本题考查词义辨析和逻辑推理。上文提到潘多拉信守了她对仙女的承诺，下文提到，最后她想偷看盒子。两者是转折关系，用however（然而）连接。A项为“因为”，B项为“当……的时候”，C项为“所以”，这三个词的意思都不符合题意。故本题正确答案为D。</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23. 【解析】本题考查词义辨析和逻辑推理。上文提到潘多拉考虑了很久才决定看看盒子里到底是什么，所以她小心地（carefully）解开绳子，轻轻地掀开盖子。A项为“几乎没有”，B项为“粗心地”，D项为“幸运地”，这三个词的意思都不符合题意。故本题正确答案为C。</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872490" y="506095"/>
            <a:ext cx="10873740" cy="186372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Then hundreds of </a:t>
            </a:r>
            <a:r>
              <a:rPr lang="en-US" altLang="zh-CN" sz="2400" u="sng" dirty="0">
                <a:latin typeface="Times New Roman" panose="02020603050405020304" charset="0"/>
                <a:ea typeface="宋体" panose="02010600030101010101" pitchFamily="2" charset="-122"/>
                <a:cs typeface="Times New Roman" panose="02020603050405020304" charset="0"/>
              </a:rPr>
              <a:t>24</a:t>
            </a:r>
            <a:r>
              <a:rPr lang="en-US" altLang="zh-CN" sz="2400" dirty="0">
                <a:latin typeface="Times New Roman" panose="02020603050405020304" charset="0"/>
                <a:ea typeface="宋体" panose="02010600030101010101" pitchFamily="2" charset="-122"/>
                <a:cs typeface="Times New Roman" panose="02020603050405020304" charset="0"/>
              </a:rPr>
              <a:t> little fairies came out. They stung Pandora and she fell </a:t>
            </a:r>
            <a:r>
              <a:rPr lang="en-US" altLang="zh-CN" sz="2400" u="sng" dirty="0">
                <a:latin typeface="Times New Roman" panose="02020603050405020304" charset="0"/>
                <a:ea typeface="宋体" panose="02010600030101010101" pitchFamily="2" charset="-122"/>
                <a:cs typeface="Times New Roman" panose="02020603050405020304" charset="0"/>
              </a:rPr>
              <a:t>25</a:t>
            </a:r>
            <a:r>
              <a:rPr lang="en-US" altLang="zh-CN" sz="2400" dirty="0">
                <a:latin typeface="Times New Roman" panose="02020603050405020304" charset="0"/>
                <a:ea typeface="宋体" panose="02010600030101010101" pitchFamily="2" charset="-122"/>
                <a:cs typeface="Times New Roman" panose="02020603050405020304" charset="0"/>
              </a:rPr>
              <a:t> the floor and screamed. They stung Epimetheus, too. Then they flew out of the door and stung all the children in the world. By and by Pandora </a:t>
            </a:r>
            <a:r>
              <a:rPr lang="en-US" altLang="zh-CN" sz="2400" u="sng" dirty="0">
                <a:latin typeface="Times New Roman" panose="02020603050405020304" charset="0"/>
                <a:ea typeface="宋体" panose="02010600030101010101" pitchFamily="2" charset="-122"/>
                <a:cs typeface="Times New Roman" panose="02020603050405020304" charset="0"/>
              </a:rPr>
              <a:t>26</a:t>
            </a:r>
            <a:r>
              <a:rPr lang="en-US" altLang="zh-CN" sz="2400" dirty="0">
                <a:latin typeface="Times New Roman" panose="02020603050405020304" charset="0"/>
                <a:ea typeface="宋体" panose="02010600030101010101" pitchFamily="2" charset="-122"/>
                <a:cs typeface="Times New Roman" panose="02020603050405020304" charset="0"/>
              </a:rPr>
              <a:t> a little voice. It said, “Let me </a:t>
            </a:r>
            <a:r>
              <a:rPr lang="en-US" altLang="zh-CN" sz="2400" u="sng" dirty="0">
                <a:latin typeface="Times New Roman" panose="02020603050405020304" charset="0"/>
                <a:ea typeface="宋体" panose="02010600030101010101" pitchFamily="2" charset="-122"/>
                <a:cs typeface="Times New Roman" panose="02020603050405020304" charset="0"/>
              </a:rPr>
              <a:t>27</a:t>
            </a:r>
            <a:r>
              <a:rPr lang="en-US" altLang="zh-CN" sz="2400" dirty="0">
                <a:latin typeface="Times New Roman" panose="02020603050405020304" charset="0"/>
                <a:ea typeface="宋体" panose="02010600030101010101" pitchFamily="2" charset="-122"/>
                <a:cs typeface="Times New Roman" panose="02020603050405020304" charset="0"/>
              </a:rPr>
              <a:t> and I will help you.” She opened the box and out flew a beautiful little fairy.</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4" name="文本框 3"/>
          <p:cNvSpPr txBox="1"/>
          <p:nvPr/>
        </p:nvSpPr>
        <p:spPr>
          <a:xfrm>
            <a:off x="1000760" y="2948305"/>
            <a:ext cx="8930005" cy="1863725"/>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24. A. good 	B. bad 		C. cute 		D. kind</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25. A. on 	B. under 	C. behind 		D. near</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26. A. felt 	B. smelled 	C. heard 		D. saw </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27. A. by 	B. at 		C. in			D. out</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
        <p:nvSpPr>
          <p:cNvPr id="5" name="TextBox 4"/>
          <p:cNvSpPr txBox="1"/>
          <p:nvPr/>
        </p:nvSpPr>
        <p:spPr>
          <a:xfrm>
            <a:off x="1082675" y="2948305"/>
            <a:ext cx="72517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6" name="TextBox 4"/>
          <p:cNvSpPr txBox="1"/>
          <p:nvPr/>
        </p:nvSpPr>
        <p:spPr>
          <a:xfrm>
            <a:off x="1085215" y="3429000"/>
            <a:ext cx="64325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10" name="文本框 9">
            <a:hlinkClick r:id="rId1" action="ppaction://hlinksldjump"/>
          </p:cNvPr>
          <p:cNvSpPr txBox="1"/>
          <p:nvPr/>
        </p:nvSpPr>
        <p:spPr>
          <a:xfrm>
            <a:off x="5019673" y="5743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2" name="TextBox 4"/>
          <p:cNvSpPr txBox="1"/>
          <p:nvPr>
            <p:custDataLst>
              <p:tags r:id="rId2"/>
            </p:custDataLst>
          </p:nvPr>
        </p:nvSpPr>
        <p:spPr>
          <a:xfrm>
            <a:off x="1082675" y="3862705"/>
            <a:ext cx="643255"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7" name="TextBox 4"/>
          <p:cNvSpPr txBox="1"/>
          <p:nvPr>
            <p:custDataLst>
              <p:tags r:id="rId3"/>
            </p:custDataLst>
          </p:nvPr>
        </p:nvSpPr>
        <p:spPr>
          <a:xfrm>
            <a:off x="1085215" y="4290060"/>
            <a:ext cx="725170"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2" grpId="0"/>
      <p:bldP spid="7" grpId="0"/>
    </p:bldLst>
  </p:timing>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561975" y="538480"/>
            <a:ext cx="10906760" cy="4954270"/>
          </a:xfrm>
          <a:prstGeom prst="rect">
            <a:avLst/>
          </a:prstGeom>
          <a:noFill/>
        </p:spPr>
        <p:txBody>
          <a:bodyPr wrap="square">
            <a:spAutoFit/>
          </a:bodyPr>
          <a:lstStyle/>
          <a:p>
            <a:pPr indent="0" algn="just" fontAlgn="auto">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24. 【解析】本题考查词义辨析和逻辑推理。下文提到这些小精灵刺伤潘多拉、她的朋友以及其他小孩，由此可推断出它们是邪恶的、坏的（bad）。A项为“好的”，C项为“可爱的”，D项为“和蔼的”，这三个词的意思都不符合题意。故本题正确答案为B。</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25. 【解析】本题考查词义辨析和逻辑推理。这些小精灵刺伤潘多拉，潘多拉倒在地上，尖叫着。“在地面上”译为on the floor。B项为“在……下方”，C项为“在……后方”，D项为“在……旁边”，这三个词的意思都不符合题意。故本题正确答案为A。</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26. 【解析】本题考查词义辨析和逻辑推理。不久，潘多拉听到（heard）了一个小小的声音从盒子里传来。A项为“感受到”，B项为“闻到”，D项为“看到”，这三个词的意思都不符合题意。故本题正确答案为C。</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27. 【解析】本题考查词义辨析和逻辑推理。从下文提到的潘多拉打开盒子，盒子里飞出一个美丽的小仙女，可推断出盒子里的小仙女说“让我出去（out），我来帮助你”。A项为“通过”，B项为“在（表示存在或出现的地点、场所、位置、空间）”，C项为“在……里”，这三个词的意思都不符合题意。故本题正确答案为D。</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1" name="文本框 10">
            <a:hlinkClick r:id="rId1" action="ppaction://hlinksldjump"/>
          </p:cNvPr>
          <p:cNvSpPr txBox="1"/>
          <p:nvPr userDrawn="1"/>
        </p:nvSpPr>
        <p:spPr>
          <a:xfrm>
            <a:off x="10716260" y="6247130"/>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478121" y="501764"/>
            <a:ext cx="11276329"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She told Pandora that her name was Hope. She kissed her and Epimetheus and made them well. Then she flew away to help the other children. To this day, </a:t>
            </a:r>
            <a:r>
              <a:rPr lang="en-US" altLang="zh-CN" sz="2400" u="sng" dirty="0">
                <a:latin typeface="Times New Roman" panose="02020603050405020304" charset="0"/>
                <a:ea typeface="宋体" panose="02010600030101010101" pitchFamily="2" charset="-122"/>
                <a:cs typeface="Times New Roman" panose="02020603050405020304" charset="0"/>
              </a:rPr>
              <a:t>28 </a:t>
            </a:r>
            <a:r>
              <a:rPr lang="en-US" altLang="zh-CN" sz="2400" dirty="0">
                <a:latin typeface="Times New Roman" panose="02020603050405020304" charset="0"/>
                <a:ea typeface="宋体" panose="02010600030101010101" pitchFamily="2" charset="-122"/>
                <a:cs typeface="Times New Roman" panose="02020603050405020304" charset="0"/>
              </a:rPr>
              <a:t>people are sick and</a:t>
            </a:r>
            <a:r>
              <a:rPr lang="en-US" altLang="zh-CN" sz="2400" u="sng" dirty="0">
                <a:latin typeface="Times New Roman" panose="02020603050405020304" charset="0"/>
                <a:ea typeface="宋体" panose="02010600030101010101" pitchFamily="2" charset="-122"/>
                <a:cs typeface="Times New Roman" panose="02020603050405020304" charset="0"/>
              </a:rPr>
              <a:t> 29</a:t>
            </a:r>
            <a:r>
              <a:rPr lang="en-US" altLang="zh-CN" sz="2400" dirty="0">
                <a:latin typeface="Times New Roman" panose="02020603050405020304" charset="0"/>
                <a:ea typeface="宋体" panose="02010600030101010101" pitchFamily="2" charset="-122"/>
                <a:cs typeface="Times New Roman" panose="02020603050405020304" charset="0"/>
              </a:rPr>
              <a:t> , the good little fairy, Hope, comes to </a:t>
            </a:r>
            <a:r>
              <a:rPr lang="en-US" altLang="zh-CN" sz="2400" u="sng" dirty="0">
                <a:latin typeface="Times New Roman" panose="02020603050405020304" charset="0"/>
                <a:ea typeface="宋体" panose="02010600030101010101" pitchFamily="2" charset="-122"/>
                <a:cs typeface="Times New Roman" panose="02020603050405020304" charset="0"/>
              </a:rPr>
              <a:t>30</a:t>
            </a:r>
            <a:r>
              <a:rPr lang="en-US" altLang="zh-CN" sz="2400" dirty="0">
                <a:latin typeface="Times New Roman" panose="02020603050405020304" charset="0"/>
                <a:ea typeface="宋体" panose="02010600030101010101" pitchFamily="2" charset="-122"/>
                <a:cs typeface="Times New Roman" panose="02020603050405020304" charset="0"/>
              </a:rPr>
              <a:t> them.</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4" name="文本框 3"/>
          <p:cNvSpPr txBox="1"/>
          <p:nvPr/>
        </p:nvSpPr>
        <p:spPr>
          <a:xfrm>
            <a:off x="1054735" y="3122613"/>
            <a:ext cx="10699750" cy="1420495"/>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28. A. until 		B. when	 C. although 		D. where	</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29. A. unhappy 		B. happy 	C. convenient 		D. comfortable</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30. A. beat 		B. touch 	C. comfort 		D. smile</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
        <p:nvSpPr>
          <p:cNvPr id="5" name="TextBox 4"/>
          <p:cNvSpPr txBox="1"/>
          <p:nvPr/>
        </p:nvSpPr>
        <p:spPr>
          <a:xfrm>
            <a:off x="975360" y="3215640"/>
            <a:ext cx="98933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6" name="TextBox 4"/>
          <p:cNvSpPr txBox="1"/>
          <p:nvPr/>
        </p:nvSpPr>
        <p:spPr>
          <a:xfrm>
            <a:off x="1054735" y="3642360"/>
            <a:ext cx="76835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7" name="TextBox 4"/>
          <p:cNvSpPr txBox="1"/>
          <p:nvPr/>
        </p:nvSpPr>
        <p:spPr>
          <a:xfrm>
            <a:off x="975360" y="4021455"/>
            <a:ext cx="86868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10" name="文本框 9">
            <a:hlinkClick r:id="rId1" action="ppaction://hlinksldjump"/>
          </p:cNvPr>
          <p:cNvSpPr txBox="1"/>
          <p:nvPr/>
        </p:nvSpPr>
        <p:spPr>
          <a:xfrm>
            <a:off x="5019673" y="5743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Lst>
  </p:timing>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525145" y="890270"/>
            <a:ext cx="10507980" cy="4123055"/>
          </a:xfrm>
          <a:prstGeom prst="rect">
            <a:avLst/>
          </a:prstGeom>
          <a:noFill/>
        </p:spPr>
        <p:txBody>
          <a:bodyPr wrap="square">
            <a:spAutoFit/>
          </a:bodyPr>
          <a:lstStyle/>
          <a:p>
            <a:pPr indent="0" algn="just" fontAlgn="auto">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28. 【解析】本题考查词义辨析和逻辑推理。直到今天，当（when）人们生病或不开心时，善良的小仙女“希望”会来安慰他们。A项为“直到……为止”，C项为“尽管”，D项为“在……的地方”，这三个词的意思都不符合题意。故本题正确答案为B。</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29. 【解析】本题考查词义辨析和逻辑推理。这个空和前面的sick（生病的）应该是同类词，表示当人们需要帮助时，“希望”便会到来。A项为“不开心的”，B项为“开心的”，C项为“方便的”， D项为“舒适的”，只有unhappy符合题意。故本题正确答案为A。</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30. 【解析】本题考查词义辨析和逻辑推理。善良的小仙女“希望”帮助、治愈了人们，因而这里应该是当人们生病或不开心时，善良的小仙女“希望”会来安慰（comfort）他们。A项为“打败”，B项为“触摸”，D项为“微笑”，这三个词的意思都不符合题意。故本题正确答案为C。</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custDataLst>
              <p:tags r:id="rId1"/>
            </p:custDataLst>
          </p:nvPr>
        </p:nvPicPr>
        <p:blipFill>
          <a:blip r:embed="rId2"/>
          <a:stretch>
            <a:fillRect/>
          </a:stretch>
        </p:blipFill>
        <p:spPr>
          <a:xfrm>
            <a:off x="0" y="-24765"/>
            <a:ext cx="12192000" cy="6882765"/>
          </a:xfrm>
          <a:prstGeom prst="rect">
            <a:avLst/>
          </a:prstGeom>
        </p:spPr>
      </p:pic>
      <p:grpSp>
        <p:nvGrpSpPr>
          <p:cNvPr id="15" name="组合 14"/>
          <p:cNvGrpSpPr/>
          <p:nvPr/>
        </p:nvGrpSpPr>
        <p:grpSpPr>
          <a:xfrm>
            <a:off x="2364740" y="852805"/>
            <a:ext cx="8265795" cy="6311900"/>
            <a:chOff x="2856" y="2355"/>
            <a:chExt cx="11600" cy="6892"/>
          </a:xfrm>
        </p:grpSpPr>
        <p:sp>
          <p:nvSpPr>
            <p:cNvPr id="17" name="矩形 16"/>
            <p:cNvSpPr/>
            <p:nvPr>
              <p:custDataLst>
                <p:tags r:id="rId3"/>
              </p:custDataLst>
            </p:nvPr>
          </p:nvSpPr>
          <p:spPr>
            <a:xfrm>
              <a:off x="3810" y="3256"/>
              <a:ext cx="9767" cy="509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00" name="图片 99"/>
            <p:cNvPicPr/>
            <p:nvPr>
              <p:custDataLst>
                <p:tags r:id="rId4"/>
              </p:custDataLst>
            </p:nvPr>
          </p:nvPicPr>
          <p:blipFill>
            <a:blip r:embed="rId5">
              <a:clrChange>
                <a:clrFrom>
                  <a:srgbClr val="FFFFFF">
                    <a:alpha val="100000"/>
                  </a:srgbClr>
                </a:clrFrom>
                <a:clrTo>
                  <a:srgbClr val="FFFFFF">
                    <a:alpha val="100000"/>
                    <a:alpha val="0"/>
                  </a:srgbClr>
                </a:clrTo>
              </a:clrChange>
            </a:blip>
            <a:stretch>
              <a:fillRect/>
            </a:stretch>
          </p:blipFill>
          <p:spPr>
            <a:xfrm>
              <a:off x="2856" y="2355"/>
              <a:ext cx="11601" cy="6893"/>
            </a:xfrm>
            <a:prstGeom prst="rect">
              <a:avLst/>
            </a:prstGeom>
            <a:noFill/>
            <a:ln w="9525">
              <a:noFill/>
            </a:ln>
          </p:spPr>
        </p:pic>
      </p:grpSp>
      <p:sp>
        <p:nvSpPr>
          <p:cNvPr id="13" name="文本框 12"/>
          <p:cNvSpPr txBox="1"/>
          <p:nvPr/>
        </p:nvSpPr>
        <p:spPr>
          <a:xfrm>
            <a:off x="4070985" y="93980"/>
            <a:ext cx="5255260" cy="1322070"/>
          </a:xfrm>
          <a:prstGeom prst="rect">
            <a:avLst/>
          </a:prstGeom>
          <a:noFill/>
          <a:effectLst>
            <a:outerShdw blurRad="76200" dir="13500000" sy="23000" kx="1200000" algn="br" rotWithShape="0">
              <a:prstClr val="black">
                <a:alpha val="20000"/>
              </a:prstClr>
            </a:outerShdw>
          </a:effectLst>
        </p:spPr>
        <p:txBody>
          <a:bodyPr wrap="square" rtlCol="0">
            <a:spAutoFit/>
          </a:bodyPr>
          <a:lstStyle/>
          <a:p>
            <a:pPr marR="0" indent="0" algn="dist" defTabSz="914400" fontAlgn="auto">
              <a:lnSpc>
                <a:spcPct val="100000"/>
              </a:lnSpc>
              <a:spcBef>
                <a:spcPts val="0"/>
              </a:spcBef>
              <a:spcAft>
                <a:spcPts val="0"/>
              </a:spcAft>
              <a:buClrTx/>
              <a:buSzTx/>
              <a:buFontTx/>
              <a:buNone/>
              <a:defRPr/>
            </a:pPr>
            <a:r>
              <a:rPr kumimoji="0" lang="en-US" altLang="zh-CN" sz="8000" b="0" i="0" kern="1200" cap="none" spc="0" normalizeH="0" baseline="0" noProof="0" dirty="0">
                <a:ln>
                  <a:solidFill>
                    <a:srgbClr val="1D91A3"/>
                  </a:solidFill>
                </a:ln>
                <a:solidFill>
                  <a:schemeClr val="bg1"/>
                </a:solidFill>
                <a:effectLst>
                  <a:outerShdw blurRad="60007" dist="310007" dir="7680000" sy="30000" kx="1300200" algn="ctr" rotWithShape="0">
                    <a:prstClr val="black">
                      <a:alpha val="32000"/>
                    </a:prstClr>
                  </a:outerShdw>
                </a:effectLst>
                <a:latin typeface="Impact" panose="020B0806030902050204" pitchFamily="34" charset="0"/>
                <a:ea typeface="Kozuka Gothic Pro M" panose="020B0700000000000000" pitchFamily="34" charset="-128"/>
                <a:cs typeface="+mn-cs"/>
              </a:rPr>
              <a:t>CONTENTS</a:t>
            </a:r>
            <a:endParaRPr kumimoji="0" lang="en-US" altLang="zh-CN" sz="8000" b="0" i="0" kern="1200" cap="none" spc="0" normalizeH="0" baseline="0" noProof="0" dirty="0">
              <a:ln>
                <a:solidFill>
                  <a:srgbClr val="1D91A3"/>
                </a:solidFill>
              </a:ln>
              <a:solidFill>
                <a:schemeClr val="bg1"/>
              </a:solidFill>
              <a:effectLst>
                <a:outerShdw blurRad="60007" dist="310007" dir="7680000" sy="30000" kx="1300200" algn="ctr" rotWithShape="0">
                  <a:prstClr val="black">
                    <a:alpha val="32000"/>
                  </a:prstClr>
                </a:outerShdw>
              </a:effectLst>
              <a:latin typeface="Impact" panose="020B0806030902050204" pitchFamily="34" charset="0"/>
              <a:ea typeface="Kozuka Gothic Pro M" panose="020B0700000000000000" pitchFamily="34" charset="-128"/>
              <a:cs typeface="+mn-cs"/>
            </a:endParaRPr>
          </a:p>
        </p:txBody>
      </p:sp>
      <p:pic>
        <p:nvPicPr>
          <p:cNvPr id="103" name="图片 102"/>
          <p:cNvPicPr/>
          <p:nvPr/>
        </p:nvPicPr>
        <p:blipFill>
          <a:blip r:embed="rId6">
            <a:clrChange>
              <a:clrFrom>
                <a:srgbClr val="F6F6F6">
                  <a:alpha val="100000"/>
                </a:srgbClr>
              </a:clrFrom>
              <a:clrTo>
                <a:srgbClr val="F6F6F6">
                  <a:alpha val="100000"/>
                  <a:alpha val="0"/>
                </a:srgbClr>
              </a:clrTo>
            </a:clrChange>
          </a:blip>
          <a:stretch>
            <a:fillRect/>
          </a:stretch>
        </p:blipFill>
        <p:spPr>
          <a:xfrm flipH="1">
            <a:off x="10631170" y="772160"/>
            <a:ext cx="647700" cy="1336040"/>
          </a:xfrm>
          <a:prstGeom prst="rect">
            <a:avLst/>
          </a:prstGeom>
          <a:noFill/>
          <a:ln w="9525">
            <a:noFill/>
          </a:ln>
        </p:spPr>
      </p:pic>
      <p:grpSp>
        <p:nvGrpSpPr>
          <p:cNvPr id="45" name="组合 44"/>
          <p:cNvGrpSpPr/>
          <p:nvPr/>
        </p:nvGrpSpPr>
        <p:grpSpPr>
          <a:xfrm>
            <a:off x="5182235" y="2132330"/>
            <a:ext cx="4822190" cy="557530"/>
            <a:chOff x="8147" y="3442"/>
            <a:chExt cx="7594" cy="878"/>
          </a:xfrm>
        </p:grpSpPr>
        <p:sp>
          <p:nvSpPr>
            <p:cNvPr id="16" name="文本框 13"/>
            <p:cNvSpPr txBox="1">
              <a:spLocks noChangeArrowheads="1"/>
            </p:cNvSpPr>
            <p:nvPr/>
          </p:nvSpPr>
          <p:spPr bwMode="auto">
            <a:xfrm>
              <a:off x="9169" y="3442"/>
              <a:ext cx="6573"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2800" dirty="0">
                  <a:solidFill>
                    <a:schemeClr val="tx1"/>
                  </a:solidFill>
                  <a:latin typeface="Times New Roman" panose="02020603050405020304" charset="0"/>
                  <a:ea typeface="黑体" panose="02010609060101010101" charset="-122"/>
                  <a:cs typeface="Times New Roman" panose="02020603050405020304" charset="0"/>
                  <a:hlinkClick r:id="rId7" action="ppaction://hlinksldjump"/>
                </a:rPr>
                <a:t>I. </a:t>
              </a:r>
              <a:r>
                <a:rPr lang="zh-CN" altLang="en-US" sz="2800" dirty="0">
                  <a:solidFill>
                    <a:schemeClr val="tx1"/>
                  </a:solidFill>
                  <a:latin typeface="Times New Roman" panose="02020603050405020304" charset="0"/>
                  <a:ea typeface="黑体" panose="02010609060101010101" charset="-122"/>
                  <a:cs typeface="Times New Roman" panose="02020603050405020304" charset="0"/>
                  <a:hlinkClick r:id="rId7" action="ppaction://hlinksldjump"/>
                </a:rPr>
                <a:t>补全对话</a:t>
              </a:r>
              <a:endParaRPr kumimoji="0" lang="zh-CN" altLang="en-US" sz="2800" b="0" i="0" u="none" strike="noStrike" kern="1200" cap="none" spc="0" normalizeH="0" baseline="0" noProof="0" dirty="0">
                <a:ln>
                  <a:noFill/>
                </a:ln>
                <a:solidFill>
                  <a:schemeClr val="tx1"/>
                </a:solidFill>
                <a:effectLst/>
                <a:uLnTx/>
                <a:uFillTx/>
                <a:latin typeface="Times New Roman" panose="02020603050405020304" charset="0"/>
                <a:ea typeface="黑体" panose="02010609060101010101" charset="-122"/>
                <a:cs typeface="Times New Roman" panose="02020603050405020304" charset="0"/>
                <a:hlinkClick r:id="rId7" action="ppaction://hlinksldjump"/>
              </a:endParaRPr>
            </a:p>
          </p:txBody>
        </p:sp>
        <p:grpSp>
          <p:nvGrpSpPr>
            <p:cNvPr id="23" name="组合 22"/>
            <p:cNvGrpSpPr/>
            <p:nvPr/>
          </p:nvGrpSpPr>
          <p:grpSpPr>
            <a:xfrm>
              <a:off x="8147" y="3442"/>
              <a:ext cx="862" cy="879"/>
              <a:chOff x="7015" y="3282"/>
              <a:chExt cx="1142" cy="1142"/>
            </a:xfrm>
          </p:grpSpPr>
          <p:sp>
            <p:nvSpPr>
              <p:cNvPr id="25" name="Oval 2"/>
              <p:cNvSpPr/>
              <p:nvPr>
                <p:custDataLst>
                  <p:tags r:id="rId8"/>
                </p:custDataLst>
              </p:nvPr>
            </p:nvSpPr>
            <p:spPr>
              <a:xfrm>
                <a:off x="7015" y="3282"/>
                <a:ext cx="1143" cy="1143"/>
              </a:xfrm>
              <a:prstGeom prst="ellipse">
                <a:avLst/>
              </a:prstGeom>
              <a:solidFill>
                <a:srgbClr val="B286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26" name="Freeform 154"/>
              <p:cNvSpPr>
                <a:spLocks noChangeArrowheads="1"/>
              </p:cNvSpPr>
              <p:nvPr>
                <p:custDataLst>
                  <p:tags r:id="rId9"/>
                </p:custDataLst>
              </p:nvPr>
            </p:nvSpPr>
            <p:spPr bwMode="auto">
              <a:xfrm>
                <a:off x="7373" y="3555"/>
                <a:ext cx="440" cy="597"/>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p>
                <a:endParaRPr lang="en-US"/>
              </a:p>
            </p:txBody>
          </p:sp>
        </p:grpSp>
      </p:grpSp>
      <p:grpSp>
        <p:nvGrpSpPr>
          <p:cNvPr id="46" name="组合 45"/>
          <p:cNvGrpSpPr/>
          <p:nvPr/>
        </p:nvGrpSpPr>
        <p:grpSpPr>
          <a:xfrm>
            <a:off x="5182235" y="2701925"/>
            <a:ext cx="4822190" cy="558800"/>
            <a:chOff x="8147" y="4339"/>
            <a:chExt cx="7594" cy="880"/>
          </a:xfrm>
        </p:grpSpPr>
        <p:sp>
          <p:nvSpPr>
            <p:cNvPr id="3" name="文本框 13"/>
            <p:cNvSpPr txBox="1">
              <a:spLocks noChangeArrowheads="1"/>
            </p:cNvSpPr>
            <p:nvPr/>
          </p:nvSpPr>
          <p:spPr bwMode="auto">
            <a:xfrm>
              <a:off x="9169" y="4397"/>
              <a:ext cx="6573"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2800" dirty="0">
                  <a:solidFill>
                    <a:schemeClr val="tx1"/>
                  </a:solidFill>
                  <a:latin typeface="Times New Roman" panose="02020603050405020304" charset="0"/>
                  <a:ea typeface="黑体" panose="02010609060101010101" charset="-122"/>
                  <a:cs typeface="Times New Roman" panose="02020603050405020304" charset="0"/>
                  <a:hlinkClick r:id="rId10" action="ppaction://hlinksldjump"/>
                </a:rPr>
                <a:t>II. </a:t>
              </a:r>
              <a:r>
                <a:rPr lang="zh-CN" altLang="en-US" sz="2800" dirty="0">
                  <a:solidFill>
                    <a:schemeClr val="tx1"/>
                  </a:solidFill>
                  <a:latin typeface="Times New Roman" panose="02020603050405020304" charset="0"/>
                  <a:ea typeface="黑体" panose="02010609060101010101" charset="-122"/>
                  <a:cs typeface="Times New Roman" panose="02020603050405020304" charset="0"/>
                  <a:hlinkClick r:id="rId10" action="ppaction://hlinksldjump"/>
                </a:rPr>
                <a:t>词汇</a:t>
              </a:r>
              <a:endParaRPr kumimoji="0" lang="zh-CN" altLang="en-US" sz="2800" b="0" i="0" u="none" strike="noStrike" kern="1200" cap="none" spc="0" normalizeH="0" baseline="0" noProof="0" dirty="0">
                <a:ln>
                  <a:noFill/>
                </a:ln>
                <a:solidFill>
                  <a:schemeClr val="tx1"/>
                </a:solidFill>
                <a:effectLst/>
                <a:uLnTx/>
                <a:uFillTx/>
                <a:latin typeface="Times New Roman" panose="02020603050405020304" charset="0"/>
                <a:ea typeface="黑体" panose="02010609060101010101" charset="-122"/>
                <a:cs typeface="Times New Roman" panose="02020603050405020304" charset="0"/>
              </a:endParaRPr>
            </a:p>
          </p:txBody>
        </p:sp>
        <p:grpSp>
          <p:nvGrpSpPr>
            <p:cNvPr id="24" name="组合 23"/>
            <p:cNvGrpSpPr/>
            <p:nvPr/>
          </p:nvGrpSpPr>
          <p:grpSpPr>
            <a:xfrm>
              <a:off x="8147" y="4339"/>
              <a:ext cx="862" cy="879"/>
              <a:chOff x="7015" y="3282"/>
              <a:chExt cx="1142" cy="1142"/>
            </a:xfrm>
          </p:grpSpPr>
          <p:sp>
            <p:nvSpPr>
              <p:cNvPr id="27" name="Oval 2"/>
              <p:cNvSpPr/>
              <p:nvPr>
                <p:custDataLst>
                  <p:tags r:id="rId11"/>
                </p:custDataLst>
              </p:nvPr>
            </p:nvSpPr>
            <p:spPr>
              <a:xfrm>
                <a:off x="7015" y="3282"/>
                <a:ext cx="1143" cy="1143"/>
              </a:xfrm>
              <a:prstGeom prst="ellipse">
                <a:avLst/>
              </a:prstGeom>
              <a:solidFill>
                <a:srgbClr val="B286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28" name="Freeform 154"/>
              <p:cNvSpPr>
                <a:spLocks noChangeArrowheads="1"/>
              </p:cNvSpPr>
              <p:nvPr>
                <p:custDataLst>
                  <p:tags r:id="rId12"/>
                </p:custDataLst>
              </p:nvPr>
            </p:nvSpPr>
            <p:spPr bwMode="auto">
              <a:xfrm>
                <a:off x="7373" y="3555"/>
                <a:ext cx="440" cy="597"/>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p>
                <a:endParaRPr lang="en-US"/>
              </a:p>
            </p:txBody>
          </p:sp>
        </p:grpSp>
      </p:grpSp>
      <p:grpSp>
        <p:nvGrpSpPr>
          <p:cNvPr id="47" name="组合 46"/>
          <p:cNvGrpSpPr/>
          <p:nvPr/>
        </p:nvGrpSpPr>
        <p:grpSpPr>
          <a:xfrm>
            <a:off x="5182235" y="3272155"/>
            <a:ext cx="4822825" cy="558165"/>
            <a:chOff x="8147" y="5237"/>
            <a:chExt cx="7595" cy="879"/>
          </a:xfrm>
        </p:grpSpPr>
        <p:sp>
          <p:nvSpPr>
            <p:cNvPr id="4" name="文本框 13"/>
            <p:cNvSpPr txBox="1">
              <a:spLocks noChangeArrowheads="1"/>
            </p:cNvSpPr>
            <p:nvPr/>
          </p:nvSpPr>
          <p:spPr bwMode="auto">
            <a:xfrm>
              <a:off x="9169" y="5274"/>
              <a:ext cx="6573"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2800" dirty="0">
                  <a:solidFill>
                    <a:schemeClr val="tx1"/>
                  </a:solidFill>
                  <a:latin typeface="Times New Roman" panose="02020603050405020304" charset="0"/>
                  <a:ea typeface="黑体" panose="02010609060101010101" charset="-122"/>
                  <a:cs typeface="Times New Roman" panose="02020603050405020304" charset="0"/>
                  <a:hlinkClick r:id="rId13" action="ppaction://hlinksldjump"/>
                </a:rPr>
                <a:t>III. </a:t>
              </a:r>
              <a:r>
                <a:rPr lang="zh-CN" altLang="en-US" sz="2800" dirty="0">
                  <a:solidFill>
                    <a:schemeClr val="tx1"/>
                  </a:solidFill>
                  <a:latin typeface="Times New Roman" panose="02020603050405020304" charset="0"/>
                  <a:ea typeface="黑体" panose="02010609060101010101" charset="-122"/>
                  <a:cs typeface="Times New Roman" panose="02020603050405020304" charset="0"/>
                  <a:hlinkClick r:id="rId13" action="ppaction://hlinksldjump"/>
                </a:rPr>
                <a:t>完形填空</a:t>
              </a:r>
              <a:endParaRPr kumimoji="0" lang="zh-CN" altLang="en-US" sz="2800" b="0" i="0" u="none" strike="noStrike" kern="1200" cap="none" spc="0" normalizeH="0" baseline="0" noProof="0" dirty="0">
                <a:ln>
                  <a:noFill/>
                </a:ln>
                <a:solidFill>
                  <a:schemeClr val="tx1"/>
                </a:solidFill>
                <a:effectLst/>
                <a:uLnTx/>
                <a:uFillTx/>
                <a:latin typeface="Times New Roman" panose="02020603050405020304" charset="0"/>
                <a:ea typeface="黑体" panose="02010609060101010101" charset="-122"/>
                <a:cs typeface="Times New Roman" panose="02020603050405020304" charset="0"/>
              </a:endParaRPr>
            </a:p>
          </p:txBody>
        </p:sp>
        <p:grpSp>
          <p:nvGrpSpPr>
            <p:cNvPr id="29" name="组合 28"/>
            <p:cNvGrpSpPr/>
            <p:nvPr/>
          </p:nvGrpSpPr>
          <p:grpSpPr>
            <a:xfrm>
              <a:off x="8147" y="5237"/>
              <a:ext cx="862" cy="879"/>
              <a:chOff x="7015" y="3282"/>
              <a:chExt cx="1142" cy="1142"/>
            </a:xfrm>
          </p:grpSpPr>
          <p:sp>
            <p:nvSpPr>
              <p:cNvPr id="30" name="Oval 2"/>
              <p:cNvSpPr/>
              <p:nvPr>
                <p:custDataLst>
                  <p:tags r:id="rId14"/>
                </p:custDataLst>
              </p:nvPr>
            </p:nvSpPr>
            <p:spPr>
              <a:xfrm>
                <a:off x="7015" y="3282"/>
                <a:ext cx="1143" cy="1143"/>
              </a:xfrm>
              <a:prstGeom prst="ellipse">
                <a:avLst/>
              </a:prstGeom>
              <a:solidFill>
                <a:srgbClr val="B286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31" name="Freeform 154"/>
              <p:cNvSpPr>
                <a:spLocks noChangeArrowheads="1"/>
              </p:cNvSpPr>
              <p:nvPr>
                <p:custDataLst>
                  <p:tags r:id="rId15"/>
                </p:custDataLst>
              </p:nvPr>
            </p:nvSpPr>
            <p:spPr bwMode="auto">
              <a:xfrm>
                <a:off x="7373" y="3555"/>
                <a:ext cx="440" cy="597"/>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p>
                <a:endParaRPr lang="en-US"/>
              </a:p>
            </p:txBody>
          </p:sp>
        </p:grpSp>
      </p:grpSp>
      <p:grpSp>
        <p:nvGrpSpPr>
          <p:cNvPr id="48" name="组合 47"/>
          <p:cNvGrpSpPr/>
          <p:nvPr/>
        </p:nvGrpSpPr>
        <p:grpSpPr>
          <a:xfrm>
            <a:off x="5182235" y="3843020"/>
            <a:ext cx="4831080" cy="558165"/>
            <a:chOff x="8147" y="6136"/>
            <a:chExt cx="7608" cy="879"/>
          </a:xfrm>
        </p:grpSpPr>
        <p:sp>
          <p:nvSpPr>
            <p:cNvPr id="5" name="文本框 13"/>
            <p:cNvSpPr txBox="1">
              <a:spLocks noChangeArrowheads="1"/>
            </p:cNvSpPr>
            <p:nvPr/>
          </p:nvSpPr>
          <p:spPr bwMode="auto">
            <a:xfrm>
              <a:off x="9182" y="6188"/>
              <a:ext cx="6573"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2800" dirty="0">
                  <a:solidFill>
                    <a:schemeClr val="tx1"/>
                  </a:solidFill>
                  <a:latin typeface="Times New Roman" panose="02020603050405020304" charset="0"/>
                  <a:ea typeface="黑体" panose="02010609060101010101" charset="-122"/>
                  <a:cs typeface="Times New Roman" panose="02020603050405020304" charset="0"/>
                  <a:hlinkClick r:id="rId16" action="ppaction://hlinksldjump"/>
                </a:rPr>
                <a:t>IV. </a:t>
              </a:r>
              <a:r>
                <a:rPr lang="zh-CN" altLang="en-US" sz="2800" dirty="0">
                  <a:solidFill>
                    <a:schemeClr val="tx1"/>
                  </a:solidFill>
                  <a:latin typeface="Times New Roman" panose="02020603050405020304" charset="0"/>
                  <a:ea typeface="黑体" panose="02010609060101010101" charset="-122"/>
                  <a:cs typeface="Times New Roman" panose="02020603050405020304" charset="0"/>
                  <a:hlinkClick r:id="rId16" action="ppaction://hlinksldjump"/>
                </a:rPr>
                <a:t>阅读理解</a:t>
              </a:r>
              <a:endParaRPr kumimoji="0" lang="zh-CN" altLang="en-US" sz="2800" b="0" i="0" u="none" strike="noStrike" kern="1200" cap="none" spc="0" normalizeH="0" baseline="0" noProof="0" dirty="0">
                <a:ln>
                  <a:noFill/>
                </a:ln>
                <a:solidFill>
                  <a:schemeClr val="tx1"/>
                </a:solidFill>
                <a:effectLst/>
                <a:uLnTx/>
                <a:uFillTx/>
                <a:latin typeface="Times New Roman" panose="02020603050405020304" charset="0"/>
                <a:ea typeface="黑体" panose="02010609060101010101" charset="-122"/>
                <a:cs typeface="Times New Roman" panose="02020603050405020304" charset="0"/>
              </a:endParaRPr>
            </a:p>
          </p:txBody>
        </p:sp>
        <p:grpSp>
          <p:nvGrpSpPr>
            <p:cNvPr id="32" name="组合 31"/>
            <p:cNvGrpSpPr/>
            <p:nvPr/>
          </p:nvGrpSpPr>
          <p:grpSpPr>
            <a:xfrm>
              <a:off x="8147" y="6136"/>
              <a:ext cx="862" cy="879"/>
              <a:chOff x="7015" y="3282"/>
              <a:chExt cx="1142" cy="1142"/>
            </a:xfrm>
          </p:grpSpPr>
          <p:sp>
            <p:nvSpPr>
              <p:cNvPr id="33" name="Oval 2"/>
              <p:cNvSpPr/>
              <p:nvPr>
                <p:custDataLst>
                  <p:tags r:id="rId17"/>
                </p:custDataLst>
              </p:nvPr>
            </p:nvSpPr>
            <p:spPr>
              <a:xfrm>
                <a:off x="7015" y="3282"/>
                <a:ext cx="1143" cy="1143"/>
              </a:xfrm>
              <a:prstGeom prst="ellipse">
                <a:avLst/>
              </a:prstGeom>
              <a:solidFill>
                <a:srgbClr val="B286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34" name="Freeform 154"/>
              <p:cNvSpPr>
                <a:spLocks noChangeArrowheads="1"/>
              </p:cNvSpPr>
              <p:nvPr>
                <p:custDataLst>
                  <p:tags r:id="rId18"/>
                </p:custDataLst>
              </p:nvPr>
            </p:nvSpPr>
            <p:spPr bwMode="auto">
              <a:xfrm>
                <a:off x="7373" y="3555"/>
                <a:ext cx="440" cy="597"/>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p>
                <a:endParaRPr lang="en-US"/>
              </a:p>
            </p:txBody>
          </p:sp>
        </p:grpSp>
      </p:grpSp>
      <p:grpSp>
        <p:nvGrpSpPr>
          <p:cNvPr id="49" name="组合 48"/>
          <p:cNvGrpSpPr/>
          <p:nvPr/>
        </p:nvGrpSpPr>
        <p:grpSpPr>
          <a:xfrm>
            <a:off x="5182235" y="4466590"/>
            <a:ext cx="4822825" cy="558165"/>
            <a:chOff x="8147" y="7118"/>
            <a:chExt cx="7595" cy="879"/>
          </a:xfrm>
        </p:grpSpPr>
        <p:sp>
          <p:nvSpPr>
            <p:cNvPr id="6" name="文本框 13"/>
            <p:cNvSpPr txBox="1">
              <a:spLocks noChangeArrowheads="1"/>
            </p:cNvSpPr>
            <p:nvPr/>
          </p:nvSpPr>
          <p:spPr bwMode="auto">
            <a:xfrm>
              <a:off x="9169" y="7162"/>
              <a:ext cx="6573"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2800" dirty="0">
                  <a:solidFill>
                    <a:schemeClr val="tx1"/>
                  </a:solidFill>
                  <a:latin typeface="Times New Roman" panose="02020603050405020304" charset="0"/>
                  <a:ea typeface="黑体" panose="02010609060101010101" charset="-122"/>
                  <a:cs typeface="Times New Roman" panose="02020603050405020304" charset="0"/>
                  <a:hlinkClick r:id="rId19" action="ppaction://hlinksldjump"/>
                </a:rPr>
                <a:t>V. </a:t>
              </a:r>
              <a:r>
                <a:rPr lang="zh-CN" altLang="en-US" sz="2800" dirty="0">
                  <a:solidFill>
                    <a:schemeClr val="tx1"/>
                  </a:solidFill>
                  <a:latin typeface="Times New Roman" panose="02020603050405020304" charset="0"/>
                  <a:ea typeface="黑体" panose="02010609060101010101" charset="-122"/>
                  <a:cs typeface="Times New Roman" panose="02020603050405020304" charset="0"/>
                  <a:hlinkClick r:id="rId19" action="ppaction://hlinksldjump"/>
                </a:rPr>
                <a:t>语法填空</a:t>
              </a:r>
              <a:endParaRPr kumimoji="0" lang="zh-CN" altLang="en-US" sz="2800" b="0" i="0" u="none" strike="noStrike" kern="1200" cap="none" spc="0" normalizeH="0" baseline="0" noProof="0" dirty="0">
                <a:ln>
                  <a:noFill/>
                </a:ln>
                <a:solidFill>
                  <a:schemeClr val="tx1"/>
                </a:solidFill>
                <a:effectLst/>
                <a:uLnTx/>
                <a:uFillTx/>
                <a:latin typeface="Times New Roman" panose="02020603050405020304" charset="0"/>
                <a:ea typeface="黑体" panose="02010609060101010101" charset="-122"/>
                <a:cs typeface="Times New Roman" panose="02020603050405020304" charset="0"/>
              </a:endParaRPr>
            </a:p>
          </p:txBody>
        </p:sp>
        <p:grpSp>
          <p:nvGrpSpPr>
            <p:cNvPr id="35" name="组合 34"/>
            <p:cNvGrpSpPr/>
            <p:nvPr/>
          </p:nvGrpSpPr>
          <p:grpSpPr>
            <a:xfrm>
              <a:off x="8147" y="7118"/>
              <a:ext cx="862" cy="879"/>
              <a:chOff x="7015" y="3282"/>
              <a:chExt cx="1142" cy="1142"/>
            </a:xfrm>
          </p:grpSpPr>
          <p:sp>
            <p:nvSpPr>
              <p:cNvPr id="36" name="Oval 2"/>
              <p:cNvSpPr/>
              <p:nvPr>
                <p:custDataLst>
                  <p:tags r:id="rId20"/>
                </p:custDataLst>
              </p:nvPr>
            </p:nvSpPr>
            <p:spPr>
              <a:xfrm>
                <a:off x="7015" y="3282"/>
                <a:ext cx="1143" cy="1143"/>
              </a:xfrm>
              <a:prstGeom prst="ellipse">
                <a:avLst/>
              </a:prstGeom>
              <a:solidFill>
                <a:srgbClr val="B286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37" name="Freeform 154"/>
              <p:cNvSpPr>
                <a:spLocks noChangeArrowheads="1"/>
              </p:cNvSpPr>
              <p:nvPr>
                <p:custDataLst>
                  <p:tags r:id="rId21"/>
                </p:custDataLst>
              </p:nvPr>
            </p:nvSpPr>
            <p:spPr bwMode="auto">
              <a:xfrm>
                <a:off x="7373" y="3555"/>
                <a:ext cx="440" cy="597"/>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p>
                <a:endParaRPr lang="en-US"/>
              </a:p>
            </p:txBody>
          </p:sp>
        </p:grpSp>
      </p:grpSp>
      <p:grpSp>
        <p:nvGrpSpPr>
          <p:cNvPr id="50" name="组合 49"/>
          <p:cNvGrpSpPr/>
          <p:nvPr/>
        </p:nvGrpSpPr>
        <p:grpSpPr>
          <a:xfrm>
            <a:off x="5182235" y="5090160"/>
            <a:ext cx="4822825" cy="558165"/>
            <a:chOff x="8147" y="8100"/>
            <a:chExt cx="7595" cy="879"/>
          </a:xfrm>
        </p:grpSpPr>
        <p:sp>
          <p:nvSpPr>
            <p:cNvPr id="7" name="文本框 13">
              <a:hlinkClick r:id="" action="ppaction://noaction"/>
            </p:cNvPr>
            <p:cNvSpPr txBox="1">
              <a:spLocks noChangeArrowheads="1"/>
            </p:cNvSpPr>
            <p:nvPr/>
          </p:nvSpPr>
          <p:spPr bwMode="auto">
            <a:xfrm>
              <a:off x="9169" y="8136"/>
              <a:ext cx="6573"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2800" dirty="0">
                  <a:solidFill>
                    <a:schemeClr val="tx1"/>
                  </a:solidFill>
                  <a:latin typeface="Times New Roman" panose="02020603050405020304" charset="0"/>
                  <a:ea typeface="黑体" panose="02010609060101010101" charset="-122"/>
                  <a:cs typeface="Times New Roman" panose="02020603050405020304" charset="0"/>
                  <a:hlinkClick r:id="rId22" action="ppaction://hlinksldjump"/>
                </a:rPr>
                <a:t>VI. </a:t>
              </a:r>
              <a:r>
                <a:rPr lang="zh-CN" altLang="en-US" sz="2800" dirty="0">
                  <a:solidFill>
                    <a:schemeClr val="tx1"/>
                  </a:solidFill>
                  <a:latin typeface="Times New Roman" panose="02020603050405020304" charset="0"/>
                  <a:ea typeface="黑体" panose="02010609060101010101" charset="-122"/>
                  <a:cs typeface="Times New Roman" panose="02020603050405020304" charset="0"/>
                  <a:hlinkClick r:id="rId22" action="ppaction://hlinksldjump"/>
                </a:rPr>
                <a:t>完成句子</a:t>
              </a:r>
              <a:endParaRPr kumimoji="0" lang="zh-CN" altLang="en-US" sz="2800" b="0" i="0" u="none" strike="noStrike" kern="1200" cap="none" spc="0" normalizeH="0" baseline="0" noProof="0" dirty="0">
                <a:ln>
                  <a:noFill/>
                </a:ln>
                <a:solidFill>
                  <a:schemeClr val="tx1"/>
                </a:solidFill>
                <a:effectLst/>
                <a:uLnTx/>
                <a:uFillTx/>
                <a:latin typeface="Times New Roman" panose="02020603050405020304" charset="0"/>
                <a:ea typeface="黑体" panose="02010609060101010101" charset="-122"/>
                <a:cs typeface="Times New Roman" panose="02020603050405020304" charset="0"/>
              </a:endParaRPr>
            </a:p>
          </p:txBody>
        </p:sp>
        <p:grpSp>
          <p:nvGrpSpPr>
            <p:cNvPr id="38" name="组合 37"/>
            <p:cNvGrpSpPr/>
            <p:nvPr/>
          </p:nvGrpSpPr>
          <p:grpSpPr>
            <a:xfrm>
              <a:off x="8147" y="8100"/>
              <a:ext cx="862" cy="879"/>
              <a:chOff x="7015" y="3282"/>
              <a:chExt cx="1142" cy="1142"/>
            </a:xfrm>
          </p:grpSpPr>
          <p:sp>
            <p:nvSpPr>
              <p:cNvPr id="39" name="Oval 2"/>
              <p:cNvSpPr/>
              <p:nvPr>
                <p:custDataLst>
                  <p:tags r:id="rId23"/>
                </p:custDataLst>
              </p:nvPr>
            </p:nvSpPr>
            <p:spPr>
              <a:xfrm>
                <a:off x="7015" y="3282"/>
                <a:ext cx="1143" cy="1143"/>
              </a:xfrm>
              <a:prstGeom prst="ellipse">
                <a:avLst/>
              </a:prstGeom>
              <a:solidFill>
                <a:srgbClr val="B286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40" name="Freeform 154"/>
              <p:cNvSpPr>
                <a:spLocks noChangeArrowheads="1"/>
              </p:cNvSpPr>
              <p:nvPr>
                <p:custDataLst>
                  <p:tags r:id="rId24"/>
                </p:custDataLst>
              </p:nvPr>
            </p:nvSpPr>
            <p:spPr bwMode="auto">
              <a:xfrm>
                <a:off x="7373" y="3555"/>
                <a:ext cx="440" cy="597"/>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p>
                <a:endParaRPr lang="en-US"/>
              </a:p>
            </p:txBody>
          </p:sp>
        </p:grpSp>
      </p:grpSp>
      <p:grpSp>
        <p:nvGrpSpPr>
          <p:cNvPr id="51" name="组合 50"/>
          <p:cNvGrpSpPr/>
          <p:nvPr/>
        </p:nvGrpSpPr>
        <p:grpSpPr>
          <a:xfrm>
            <a:off x="5182235" y="5661025"/>
            <a:ext cx="4822190" cy="610870"/>
            <a:chOff x="8147" y="8999"/>
            <a:chExt cx="7594" cy="962"/>
          </a:xfrm>
        </p:grpSpPr>
        <p:sp>
          <p:nvSpPr>
            <p:cNvPr id="8" name="文本框 13"/>
            <p:cNvSpPr txBox="1">
              <a:spLocks noChangeArrowheads="1"/>
            </p:cNvSpPr>
            <p:nvPr/>
          </p:nvSpPr>
          <p:spPr bwMode="auto">
            <a:xfrm>
              <a:off x="9169" y="9139"/>
              <a:ext cx="6573"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2800" dirty="0">
                  <a:solidFill>
                    <a:schemeClr val="tx1"/>
                  </a:solidFill>
                  <a:latin typeface="Times New Roman" panose="02020603050405020304" charset="0"/>
                  <a:ea typeface="黑体" panose="02010609060101010101" charset="-122"/>
                  <a:cs typeface="Times New Roman" panose="02020603050405020304" charset="0"/>
                  <a:hlinkClick r:id="rId25" action="ppaction://hlinksldjump"/>
                </a:rPr>
                <a:t>VII. </a:t>
              </a:r>
              <a:r>
                <a:rPr lang="zh-CN" altLang="en-US" sz="2800" dirty="0">
                  <a:solidFill>
                    <a:schemeClr val="tx1"/>
                  </a:solidFill>
                  <a:latin typeface="Times New Roman" panose="02020603050405020304" charset="0"/>
                  <a:ea typeface="黑体" panose="02010609060101010101" charset="-122"/>
                  <a:cs typeface="Times New Roman" panose="02020603050405020304" charset="0"/>
                  <a:hlinkClick r:id="rId25" action="ppaction://hlinksldjump"/>
                </a:rPr>
                <a:t>应用写作</a:t>
              </a:r>
              <a:endParaRPr kumimoji="0" lang="zh-CN" altLang="en-US" sz="2800" b="0" i="0" u="none" strike="noStrike" kern="1200" cap="none" spc="0" normalizeH="0" baseline="0" noProof="0" dirty="0">
                <a:ln>
                  <a:noFill/>
                </a:ln>
                <a:solidFill>
                  <a:schemeClr val="tx1"/>
                </a:solidFill>
                <a:effectLst/>
                <a:uLnTx/>
                <a:uFillTx/>
                <a:latin typeface="Times New Roman" panose="02020603050405020304" charset="0"/>
                <a:ea typeface="黑体" panose="02010609060101010101" charset="-122"/>
                <a:cs typeface="Times New Roman" panose="02020603050405020304" charset="0"/>
              </a:endParaRPr>
            </a:p>
          </p:txBody>
        </p:sp>
        <p:grpSp>
          <p:nvGrpSpPr>
            <p:cNvPr id="41" name="组合 40"/>
            <p:cNvGrpSpPr/>
            <p:nvPr/>
          </p:nvGrpSpPr>
          <p:grpSpPr>
            <a:xfrm>
              <a:off x="8147" y="8999"/>
              <a:ext cx="862" cy="879"/>
              <a:chOff x="7015" y="3282"/>
              <a:chExt cx="1142" cy="1142"/>
            </a:xfrm>
          </p:grpSpPr>
          <p:sp>
            <p:nvSpPr>
              <p:cNvPr id="42" name="Oval 2"/>
              <p:cNvSpPr/>
              <p:nvPr>
                <p:custDataLst>
                  <p:tags r:id="rId26"/>
                </p:custDataLst>
              </p:nvPr>
            </p:nvSpPr>
            <p:spPr>
              <a:xfrm>
                <a:off x="7015" y="3282"/>
                <a:ext cx="1143" cy="1143"/>
              </a:xfrm>
              <a:prstGeom prst="ellipse">
                <a:avLst/>
              </a:prstGeom>
              <a:solidFill>
                <a:srgbClr val="B286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43" name="Freeform 154"/>
              <p:cNvSpPr>
                <a:spLocks noChangeArrowheads="1"/>
              </p:cNvSpPr>
              <p:nvPr>
                <p:custDataLst>
                  <p:tags r:id="rId27"/>
                </p:custDataLst>
              </p:nvPr>
            </p:nvSpPr>
            <p:spPr bwMode="auto">
              <a:xfrm>
                <a:off x="7373" y="3555"/>
                <a:ext cx="440" cy="597"/>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p>
                <a:endParaRPr lang="en-US"/>
              </a:p>
            </p:txBody>
          </p:sp>
        </p:grpSp>
      </p:grpSp>
      <p:pic>
        <p:nvPicPr>
          <p:cNvPr id="44" name="图片 43"/>
          <p:cNvPicPr/>
          <p:nvPr/>
        </p:nvPicPr>
        <p:blipFill>
          <a:blip r:embed="rId28">
            <a:clrChange>
              <a:clrFrom>
                <a:srgbClr val="F6F6F6">
                  <a:alpha val="100000"/>
                </a:srgbClr>
              </a:clrFrom>
              <a:clrTo>
                <a:srgbClr val="F6F6F6">
                  <a:alpha val="100000"/>
                  <a:alpha val="0"/>
                </a:srgbClr>
              </a:clrTo>
            </a:clrChange>
          </a:blip>
          <a:stretch>
            <a:fillRect/>
          </a:stretch>
        </p:blipFill>
        <p:spPr>
          <a:xfrm>
            <a:off x="229870" y="3540125"/>
            <a:ext cx="4009390" cy="331787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arn(inVertical)">
                                      <p:cBhvr>
                                        <p:cTn id="7" dur="500"/>
                                        <p:tgtEl>
                                          <p:spTgt spid="13"/>
                                        </p:tgtEl>
                                      </p:cBhvr>
                                    </p:animEffect>
                                  </p:childTnLst>
                                </p:cTn>
                              </p:par>
                              <p:par>
                                <p:cTn id="8" presetID="16" presetClass="entr" presetSubtype="21" fill="hold"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barn(inVertical)">
                                      <p:cBhvr>
                                        <p:cTn id="10" dur="500"/>
                                        <p:tgtEl>
                                          <p:spTgt spid="15"/>
                                        </p:tgtEl>
                                      </p:cBhvr>
                                    </p:animEffect>
                                  </p:childTnLst>
                                </p:cTn>
                              </p:par>
                            </p:childTnLst>
                          </p:cTn>
                        </p:par>
                        <p:par>
                          <p:cTn id="11" fill="hold">
                            <p:stCondLst>
                              <p:cond delay="500"/>
                            </p:stCondLst>
                            <p:childTnLst>
                              <p:par>
                                <p:cTn id="12" presetID="47" presetClass="entr" presetSubtype="0" fill="hold" nodeType="afterEffect">
                                  <p:stCondLst>
                                    <p:cond delay="0"/>
                                  </p:stCondLst>
                                  <p:childTnLst>
                                    <p:set>
                                      <p:cBhvr>
                                        <p:cTn id="13" dur="1" fill="hold">
                                          <p:stCondLst>
                                            <p:cond delay="0"/>
                                          </p:stCondLst>
                                        </p:cTn>
                                        <p:tgtEl>
                                          <p:spTgt spid="103"/>
                                        </p:tgtEl>
                                        <p:attrNameLst>
                                          <p:attrName>style.visibility</p:attrName>
                                        </p:attrNameLst>
                                      </p:cBhvr>
                                      <p:to>
                                        <p:strVal val="visible"/>
                                      </p:to>
                                    </p:set>
                                    <p:animEffect transition="in" filter="fade">
                                      <p:cBhvr>
                                        <p:cTn id="14" dur="1000"/>
                                        <p:tgtEl>
                                          <p:spTgt spid="103"/>
                                        </p:tgtEl>
                                      </p:cBhvr>
                                    </p:animEffect>
                                    <p:anim calcmode="lin" valueType="num">
                                      <p:cBhvr>
                                        <p:cTn id="15" dur="1000" fill="hold"/>
                                        <p:tgtEl>
                                          <p:spTgt spid="103"/>
                                        </p:tgtEl>
                                        <p:attrNameLst>
                                          <p:attrName>ppt_x</p:attrName>
                                        </p:attrNameLst>
                                      </p:cBhvr>
                                      <p:tavLst>
                                        <p:tav tm="0">
                                          <p:val>
                                            <p:strVal val="#ppt_x"/>
                                          </p:val>
                                        </p:tav>
                                        <p:tav tm="100000">
                                          <p:val>
                                            <p:strVal val="#ppt_x"/>
                                          </p:val>
                                        </p:tav>
                                      </p:tavLst>
                                    </p:anim>
                                    <p:anim calcmode="lin" valueType="num">
                                      <p:cBhvr>
                                        <p:cTn id="16" dur="1000" fill="hold"/>
                                        <p:tgtEl>
                                          <p:spTgt spid="103"/>
                                        </p:tgtEl>
                                        <p:attrNameLst>
                                          <p:attrName>ppt_y</p:attrName>
                                        </p:attrNameLst>
                                      </p:cBhvr>
                                      <p:tavLst>
                                        <p:tav tm="0">
                                          <p:val>
                                            <p:strVal val="#ppt_y-.1"/>
                                          </p:val>
                                        </p:tav>
                                        <p:tav tm="100000">
                                          <p:val>
                                            <p:strVal val="#ppt_y"/>
                                          </p:val>
                                        </p:tav>
                                      </p:tavLst>
                                    </p:anim>
                                  </p:childTnLst>
                                </p:cTn>
                              </p:par>
                              <p:par>
                                <p:cTn id="17" presetID="47" presetClass="entr" presetSubtype="0" fill="hold" nodeType="withEffect">
                                  <p:stCondLst>
                                    <p:cond delay="0"/>
                                  </p:stCondLst>
                                  <p:childTnLst>
                                    <p:set>
                                      <p:cBhvr>
                                        <p:cTn id="18" dur="1" fill="hold">
                                          <p:stCondLst>
                                            <p:cond delay="0"/>
                                          </p:stCondLst>
                                        </p:cTn>
                                        <p:tgtEl>
                                          <p:spTgt spid="44"/>
                                        </p:tgtEl>
                                        <p:attrNameLst>
                                          <p:attrName>style.visibility</p:attrName>
                                        </p:attrNameLst>
                                      </p:cBhvr>
                                      <p:to>
                                        <p:strVal val="visible"/>
                                      </p:to>
                                    </p:set>
                                    <p:animEffect transition="in" filter="fade">
                                      <p:cBhvr>
                                        <p:cTn id="19" dur="1000"/>
                                        <p:tgtEl>
                                          <p:spTgt spid="44"/>
                                        </p:tgtEl>
                                      </p:cBhvr>
                                    </p:animEffect>
                                    <p:anim calcmode="lin" valueType="num">
                                      <p:cBhvr>
                                        <p:cTn id="20" dur="1000" fill="hold"/>
                                        <p:tgtEl>
                                          <p:spTgt spid="44"/>
                                        </p:tgtEl>
                                        <p:attrNameLst>
                                          <p:attrName>ppt_x</p:attrName>
                                        </p:attrNameLst>
                                      </p:cBhvr>
                                      <p:tavLst>
                                        <p:tav tm="0">
                                          <p:val>
                                            <p:strVal val="#ppt_x"/>
                                          </p:val>
                                        </p:tav>
                                        <p:tav tm="100000">
                                          <p:val>
                                            <p:strVal val="#ppt_x"/>
                                          </p:val>
                                        </p:tav>
                                      </p:tavLst>
                                    </p:anim>
                                    <p:anim calcmode="lin" valueType="num">
                                      <p:cBhvr>
                                        <p:cTn id="21" dur="1000" fill="hold"/>
                                        <p:tgtEl>
                                          <p:spTgt spid="44"/>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12" presetClass="entr" presetSubtype="4" fill="hold" nodeType="afterEffect">
                                  <p:stCondLst>
                                    <p:cond delay="0"/>
                                  </p:stCondLst>
                                  <p:childTnLst>
                                    <p:set>
                                      <p:cBhvr>
                                        <p:cTn id="24" dur="1" fill="hold">
                                          <p:stCondLst>
                                            <p:cond delay="0"/>
                                          </p:stCondLst>
                                        </p:cTn>
                                        <p:tgtEl>
                                          <p:spTgt spid="45"/>
                                        </p:tgtEl>
                                        <p:attrNameLst>
                                          <p:attrName>style.visibility</p:attrName>
                                        </p:attrNameLst>
                                      </p:cBhvr>
                                      <p:to>
                                        <p:strVal val="visible"/>
                                      </p:to>
                                    </p:set>
                                    <p:anim calcmode="lin" valueType="num">
                                      <p:cBhvr additive="base">
                                        <p:cTn id="25" dur="500"/>
                                        <p:tgtEl>
                                          <p:spTgt spid="45"/>
                                        </p:tgtEl>
                                        <p:attrNameLst>
                                          <p:attrName>ppt_y</p:attrName>
                                        </p:attrNameLst>
                                      </p:cBhvr>
                                      <p:tavLst>
                                        <p:tav tm="0">
                                          <p:val>
                                            <p:strVal val="#ppt_y+#ppt_h*1.125000"/>
                                          </p:val>
                                        </p:tav>
                                        <p:tav tm="100000">
                                          <p:val>
                                            <p:strVal val="#ppt_y"/>
                                          </p:val>
                                        </p:tav>
                                      </p:tavLst>
                                    </p:anim>
                                    <p:animEffect transition="in" filter="wipe(up)">
                                      <p:cBhvr>
                                        <p:cTn id="26" dur="500"/>
                                        <p:tgtEl>
                                          <p:spTgt spid="45"/>
                                        </p:tgtEl>
                                      </p:cBhvr>
                                    </p:animEffect>
                                  </p:childTnLst>
                                </p:cTn>
                              </p:par>
                            </p:childTnLst>
                          </p:cTn>
                        </p:par>
                        <p:par>
                          <p:cTn id="27" fill="hold">
                            <p:stCondLst>
                              <p:cond delay="2000"/>
                            </p:stCondLst>
                            <p:childTnLst>
                              <p:par>
                                <p:cTn id="28" presetID="12" presetClass="entr" presetSubtype="4" fill="hold" nodeType="afterEffect">
                                  <p:stCondLst>
                                    <p:cond delay="0"/>
                                  </p:stCondLst>
                                  <p:childTnLst>
                                    <p:set>
                                      <p:cBhvr>
                                        <p:cTn id="29" dur="1" fill="hold">
                                          <p:stCondLst>
                                            <p:cond delay="0"/>
                                          </p:stCondLst>
                                        </p:cTn>
                                        <p:tgtEl>
                                          <p:spTgt spid="46"/>
                                        </p:tgtEl>
                                        <p:attrNameLst>
                                          <p:attrName>style.visibility</p:attrName>
                                        </p:attrNameLst>
                                      </p:cBhvr>
                                      <p:to>
                                        <p:strVal val="visible"/>
                                      </p:to>
                                    </p:set>
                                    <p:anim calcmode="lin" valueType="num">
                                      <p:cBhvr additive="base">
                                        <p:cTn id="30" dur="500"/>
                                        <p:tgtEl>
                                          <p:spTgt spid="46"/>
                                        </p:tgtEl>
                                        <p:attrNameLst>
                                          <p:attrName>ppt_y</p:attrName>
                                        </p:attrNameLst>
                                      </p:cBhvr>
                                      <p:tavLst>
                                        <p:tav tm="0">
                                          <p:val>
                                            <p:strVal val="#ppt_y+#ppt_h*1.125000"/>
                                          </p:val>
                                        </p:tav>
                                        <p:tav tm="100000">
                                          <p:val>
                                            <p:strVal val="#ppt_y"/>
                                          </p:val>
                                        </p:tav>
                                      </p:tavLst>
                                    </p:anim>
                                    <p:animEffect transition="in" filter="wipe(up)">
                                      <p:cBhvr>
                                        <p:cTn id="31" dur="500"/>
                                        <p:tgtEl>
                                          <p:spTgt spid="46"/>
                                        </p:tgtEl>
                                      </p:cBhvr>
                                    </p:animEffect>
                                  </p:childTnLst>
                                </p:cTn>
                              </p:par>
                            </p:childTnLst>
                          </p:cTn>
                        </p:par>
                        <p:par>
                          <p:cTn id="32" fill="hold">
                            <p:stCondLst>
                              <p:cond delay="2500"/>
                            </p:stCondLst>
                            <p:childTnLst>
                              <p:par>
                                <p:cTn id="33" presetID="12" presetClass="entr" presetSubtype="4" fill="hold" nodeType="afterEffect">
                                  <p:stCondLst>
                                    <p:cond delay="0"/>
                                  </p:stCondLst>
                                  <p:childTnLst>
                                    <p:set>
                                      <p:cBhvr>
                                        <p:cTn id="34" dur="1" fill="hold">
                                          <p:stCondLst>
                                            <p:cond delay="0"/>
                                          </p:stCondLst>
                                        </p:cTn>
                                        <p:tgtEl>
                                          <p:spTgt spid="47"/>
                                        </p:tgtEl>
                                        <p:attrNameLst>
                                          <p:attrName>style.visibility</p:attrName>
                                        </p:attrNameLst>
                                      </p:cBhvr>
                                      <p:to>
                                        <p:strVal val="visible"/>
                                      </p:to>
                                    </p:set>
                                    <p:anim calcmode="lin" valueType="num">
                                      <p:cBhvr additive="base">
                                        <p:cTn id="35" dur="500"/>
                                        <p:tgtEl>
                                          <p:spTgt spid="47"/>
                                        </p:tgtEl>
                                        <p:attrNameLst>
                                          <p:attrName>ppt_y</p:attrName>
                                        </p:attrNameLst>
                                      </p:cBhvr>
                                      <p:tavLst>
                                        <p:tav tm="0">
                                          <p:val>
                                            <p:strVal val="#ppt_y+#ppt_h*1.125000"/>
                                          </p:val>
                                        </p:tav>
                                        <p:tav tm="100000">
                                          <p:val>
                                            <p:strVal val="#ppt_y"/>
                                          </p:val>
                                        </p:tav>
                                      </p:tavLst>
                                    </p:anim>
                                    <p:animEffect transition="in" filter="wipe(up)">
                                      <p:cBhvr>
                                        <p:cTn id="36" dur="500"/>
                                        <p:tgtEl>
                                          <p:spTgt spid="47"/>
                                        </p:tgtEl>
                                      </p:cBhvr>
                                    </p:animEffect>
                                  </p:childTnLst>
                                </p:cTn>
                              </p:par>
                            </p:childTnLst>
                          </p:cTn>
                        </p:par>
                        <p:par>
                          <p:cTn id="37" fill="hold">
                            <p:stCondLst>
                              <p:cond delay="3000"/>
                            </p:stCondLst>
                            <p:childTnLst>
                              <p:par>
                                <p:cTn id="38" presetID="12" presetClass="entr" presetSubtype="4" fill="hold" nodeType="afterEffect">
                                  <p:stCondLst>
                                    <p:cond delay="0"/>
                                  </p:stCondLst>
                                  <p:childTnLst>
                                    <p:set>
                                      <p:cBhvr>
                                        <p:cTn id="39" dur="1" fill="hold">
                                          <p:stCondLst>
                                            <p:cond delay="0"/>
                                          </p:stCondLst>
                                        </p:cTn>
                                        <p:tgtEl>
                                          <p:spTgt spid="48"/>
                                        </p:tgtEl>
                                        <p:attrNameLst>
                                          <p:attrName>style.visibility</p:attrName>
                                        </p:attrNameLst>
                                      </p:cBhvr>
                                      <p:to>
                                        <p:strVal val="visible"/>
                                      </p:to>
                                    </p:set>
                                    <p:anim calcmode="lin" valueType="num">
                                      <p:cBhvr additive="base">
                                        <p:cTn id="40" dur="500"/>
                                        <p:tgtEl>
                                          <p:spTgt spid="48"/>
                                        </p:tgtEl>
                                        <p:attrNameLst>
                                          <p:attrName>ppt_y</p:attrName>
                                        </p:attrNameLst>
                                      </p:cBhvr>
                                      <p:tavLst>
                                        <p:tav tm="0">
                                          <p:val>
                                            <p:strVal val="#ppt_y+#ppt_h*1.125000"/>
                                          </p:val>
                                        </p:tav>
                                        <p:tav tm="100000">
                                          <p:val>
                                            <p:strVal val="#ppt_y"/>
                                          </p:val>
                                        </p:tav>
                                      </p:tavLst>
                                    </p:anim>
                                    <p:animEffect transition="in" filter="wipe(up)">
                                      <p:cBhvr>
                                        <p:cTn id="41" dur="500"/>
                                        <p:tgtEl>
                                          <p:spTgt spid="48"/>
                                        </p:tgtEl>
                                      </p:cBhvr>
                                    </p:animEffect>
                                  </p:childTnLst>
                                </p:cTn>
                              </p:par>
                            </p:childTnLst>
                          </p:cTn>
                        </p:par>
                        <p:par>
                          <p:cTn id="42" fill="hold">
                            <p:stCondLst>
                              <p:cond delay="3500"/>
                            </p:stCondLst>
                            <p:childTnLst>
                              <p:par>
                                <p:cTn id="43" presetID="12" presetClass="entr" presetSubtype="4" fill="hold" nodeType="afterEffect">
                                  <p:stCondLst>
                                    <p:cond delay="0"/>
                                  </p:stCondLst>
                                  <p:childTnLst>
                                    <p:set>
                                      <p:cBhvr>
                                        <p:cTn id="44" dur="1" fill="hold">
                                          <p:stCondLst>
                                            <p:cond delay="0"/>
                                          </p:stCondLst>
                                        </p:cTn>
                                        <p:tgtEl>
                                          <p:spTgt spid="49"/>
                                        </p:tgtEl>
                                        <p:attrNameLst>
                                          <p:attrName>style.visibility</p:attrName>
                                        </p:attrNameLst>
                                      </p:cBhvr>
                                      <p:to>
                                        <p:strVal val="visible"/>
                                      </p:to>
                                    </p:set>
                                    <p:anim calcmode="lin" valueType="num">
                                      <p:cBhvr additive="base">
                                        <p:cTn id="45" dur="500"/>
                                        <p:tgtEl>
                                          <p:spTgt spid="49"/>
                                        </p:tgtEl>
                                        <p:attrNameLst>
                                          <p:attrName>ppt_y</p:attrName>
                                        </p:attrNameLst>
                                      </p:cBhvr>
                                      <p:tavLst>
                                        <p:tav tm="0">
                                          <p:val>
                                            <p:strVal val="#ppt_y+#ppt_h*1.125000"/>
                                          </p:val>
                                        </p:tav>
                                        <p:tav tm="100000">
                                          <p:val>
                                            <p:strVal val="#ppt_y"/>
                                          </p:val>
                                        </p:tav>
                                      </p:tavLst>
                                    </p:anim>
                                    <p:animEffect transition="in" filter="wipe(up)">
                                      <p:cBhvr>
                                        <p:cTn id="46" dur="500"/>
                                        <p:tgtEl>
                                          <p:spTgt spid="49"/>
                                        </p:tgtEl>
                                      </p:cBhvr>
                                    </p:animEffect>
                                  </p:childTnLst>
                                </p:cTn>
                              </p:par>
                            </p:childTnLst>
                          </p:cTn>
                        </p:par>
                        <p:par>
                          <p:cTn id="47" fill="hold">
                            <p:stCondLst>
                              <p:cond delay="4000"/>
                            </p:stCondLst>
                            <p:childTnLst>
                              <p:par>
                                <p:cTn id="48" presetID="12" presetClass="entr" presetSubtype="4" fill="hold" nodeType="afterEffect">
                                  <p:stCondLst>
                                    <p:cond delay="0"/>
                                  </p:stCondLst>
                                  <p:childTnLst>
                                    <p:set>
                                      <p:cBhvr>
                                        <p:cTn id="49" dur="1" fill="hold">
                                          <p:stCondLst>
                                            <p:cond delay="0"/>
                                          </p:stCondLst>
                                        </p:cTn>
                                        <p:tgtEl>
                                          <p:spTgt spid="50"/>
                                        </p:tgtEl>
                                        <p:attrNameLst>
                                          <p:attrName>style.visibility</p:attrName>
                                        </p:attrNameLst>
                                      </p:cBhvr>
                                      <p:to>
                                        <p:strVal val="visible"/>
                                      </p:to>
                                    </p:set>
                                    <p:anim calcmode="lin" valueType="num">
                                      <p:cBhvr additive="base">
                                        <p:cTn id="50" dur="500"/>
                                        <p:tgtEl>
                                          <p:spTgt spid="50"/>
                                        </p:tgtEl>
                                        <p:attrNameLst>
                                          <p:attrName>ppt_y</p:attrName>
                                        </p:attrNameLst>
                                      </p:cBhvr>
                                      <p:tavLst>
                                        <p:tav tm="0">
                                          <p:val>
                                            <p:strVal val="#ppt_y+#ppt_h*1.125000"/>
                                          </p:val>
                                        </p:tav>
                                        <p:tav tm="100000">
                                          <p:val>
                                            <p:strVal val="#ppt_y"/>
                                          </p:val>
                                        </p:tav>
                                      </p:tavLst>
                                    </p:anim>
                                    <p:animEffect transition="in" filter="wipe(up)">
                                      <p:cBhvr>
                                        <p:cTn id="51" dur="500"/>
                                        <p:tgtEl>
                                          <p:spTgt spid="50"/>
                                        </p:tgtEl>
                                      </p:cBhvr>
                                    </p:animEffect>
                                  </p:childTnLst>
                                </p:cTn>
                              </p:par>
                            </p:childTnLst>
                          </p:cTn>
                        </p:par>
                        <p:par>
                          <p:cTn id="52" fill="hold">
                            <p:stCondLst>
                              <p:cond delay="4500"/>
                            </p:stCondLst>
                            <p:childTnLst>
                              <p:par>
                                <p:cTn id="53" presetID="12" presetClass="entr" presetSubtype="4" fill="hold" nodeType="afterEffect">
                                  <p:stCondLst>
                                    <p:cond delay="0"/>
                                  </p:stCondLst>
                                  <p:childTnLst>
                                    <p:set>
                                      <p:cBhvr>
                                        <p:cTn id="54" dur="1" fill="hold">
                                          <p:stCondLst>
                                            <p:cond delay="0"/>
                                          </p:stCondLst>
                                        </p:cTn>
                                        <p:tgtEl>
                                          <p:spTgt spid="51"/>
                                        </p:tgtEl>
                                        <p:attrNameLst>
                                          <p:attrName>style.visibility</p:attrName>
                                        </p:attrNameLst>
                                      </p:cBhvr>
                                      <p:to>
                                        <p:strVal val="visible"/>
                                      </p:to>
                                    </p:set>
                                    <p:anim calcmode="lin" valueType="num">
                                      <p:cBhvr additive="base">
                                        <p:cTn id="55" dur="500"/>
                                        <p:tgtEl>
                                          <p:spTgt spid="51"/>
                                        </p:tgtEl>
                                        <p:attrNameLst>
                                          <p:attrName>ppt_y</p:attrName>
                                        </p:attrNameLst>
                                      </p:cBhvr>
                                      <p:tavLst>
                                        <p:tav tm="0">
                                          <p:val>
                                            <p:strVal val="#ppt_y+#ppt_h*1.125000"/>
                                          </p:val>
                                        </p:tav>
                                        <p:tav tm="100000">
                                          <p:val>
                                            <p:strVal val="#ppt_y"/>
                                          </p:val>
                                        </p:tav>
                                      </p:tavLst>
                                    </p:anim>
                                    <p:animEffect transition="in" filter="wipe(up)">
                                      <p:cBhvr>
                                        <p:cTn id="56"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a:blip r:embed="rId1"/>
          <a:stretch>
            <a:fillRect/>
          </a:stretch>
        </p:blipFill>
        <p:spPr>
          <a:xfrm>
            <a:off x="0" y="1210945"/>
            <a:ext cx="12191365" cy="3877310"/>
          </a:xfrm>
          <a:prstGeom prst="rect">
            <a:avLst/>
          </a:prstGeom>
        </p:spPr>
      </p:pic>
      <p:sp>
        <p:nvSpPr>
          <p:cNvPr id="2" name="文本框 1"/>
          <p:cNvSpPr txBox="1"/>
          <p:nvPr/>
        </p:nvSpPr>
        <p:spPr>
          <a:xfrm>
            <a:off x="3599815" y="2088515"/>
            <a:ext cx="5057140" cy="1088390"/>
          </a:xfrm>
          <a:prstGeom prst="rect">
            <a:avLst/>
          </a:prstGeom>
          <a:noFill/>
        </p:spPr>
        <p:txBody>
          <a:bodyPr wrap="square" rtlCol="0" anchor="ctr">
            <a:spAutoFit/>
          </a:bodyPr>
          <a:p>
            <a:pPr algn="dist">
              <a:lnSpc>
                <a:spcPct val="120000"/>
              </a:lnSpc>
            </a:pPr>
            <a:r>
              <a:rPr sz="5400" b="1" spc="300" dirty="0">
                <a:latin typeface="+mj-ea"/>
                <a:ea typeface="+mj-ea"/>
              </a:rPr>
              <a:t>Ⅳ. 阅读理解</a:t>
            </a:r>
            <a:endParaRPr sz="5400" b="1" spc="300" dirty="0">
              <a:latin typeface="+mj-ea"/>
              <a:ea typeface="+mj-ea"/>
            </a:endParaRPr>
          </a:p>
        </p:txBody>
      </p:sp>
      <p:pic>
        <p:nvPicPr>
          <p:cNvPr id="105" name="图片 104"/>
          <p:cNvPicPr/>
          <p:nvPr/>
        </p:nvPicPr>
        <p:blipFill>
          <a:blip r:embed="rId2">
            <a:clrChange>
              <a:clrFrom>
                <a:srgbClr val="FFFFFF">
                  <a:alpha val="100000"/>
                </a:srgbClr>
              </a:clrFrom>
              <a:clrTo>
                <a:srgbClr val="FFFFFF">
                  <a:alpha val="100000"/>
                  <a:alpha val="0"/>
                </a:srgbClr>
              </a:clrTo>
            </a:clrChange>
          </a:blip>
          <a:stretch>
            <a:fillRect/>
          </a:stretch>
        </p:blipFill>
        <p:spPr>
          <a:xfrm>
            <a:off x="3425190" y="2733040"/>
            <a:ext cx="5341620" cy="406844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arn(inVertical)">
                                      <p:cBhvr>
                                        <p:cTn id="7" dur="500"/>
                                        <p:tgtEl>
                                          <p:spTgt spid="1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arn(inVertical)">
                                      <p:cBhvr>
                                        <p:cTn id="10" dur="500"/>
                                        <p:tgtEl>
                                          <p:spTgt spid="2"/>
                                        </p:tgtEl>
                                      </p:cBhvr>
                                    </p:animEffect>
                                  </p:childTnLst>
                                </p:cTn>
                              </p:par>
                            </p:childTnLst>
                          </p:cTn>
                        </p:par>
                        <p:par>
                          <p:cTn id="11" fill="hold">
                            <p:stCondLst>
                              <p:cond delay="500"/>
                            </p:stCondLst>
                            <p:childTnLst>
                              <p:par>
                                <p:cTn id="12" presetID="16" presetClass="entr" presetSubtype="21" fill="hold" nodeType="afterEffect">
                                  <p:stCondLst>
                                    <p:cond delay="0"/>
                                  </p:stCondLst>
                                  <p:childTnLst>
                                    <p:set>
                                      <p:cBhvr>
                                        <p:cTn id="13" dur="1" fill="hold">
                                          <p:stCondLst>
                                            <p:cond delay="0"/>
                                          </p:stCondLst>
                                        </p:cTn>
                                        <p:tgtEl>
                                          <p:spTgt spid="105"/>
                                        </p:tgtEl>
                                        <p:attrNameLst>
                                          <p:attrName>style.visibility</p:attrName>
                                        </p:attrNameLst>
                                      </p:cBhvr>
                                      <p:to>
                                        <p:strVal val="visible"/>
                                      </p:to>
                                    </p:set>
                                    <p:animEffect transition="in" filter="barn(inVertical)">
                                      <p:cBhvr>
                                        <p:cTn id="14" dur="500"/>
                                        <p:tgtEl>
                                          <p:spTgt spid="1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sz="2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iekie pocangqiong" panose="02000503000000000000" pitchFamily="2" charset="-122"/>
              </a:rPr>
              <a:t>Ⅳ. 阅读理解（15小题，共45分）</a:t>
            </a:r>
            <a:endParaRPr sz="2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iekie pocangqiong" panose="02000503000000000000" pitchFamily="2" charset="-122"/>
            </a:endParaRPr>
          </a:p>
        </p:txBody>
      </p:sp>
      <p:sp>
        <p:nvSpPr>
          <p:cNvPr id="2" name="文本框 1"/>
          <p:cNvSpPr txBox="1"/>
          <p:nvPr/>
        </p:nvSpPr>
        <p:spPr>
          <a:xfrm>
            <a:off x="609599" y="2413472"/>
            <a:ext cx="10648949" cy="2379980"/>
          </a:xfrm>
          <a:prstGeom prst="rect">
            <a:avLst/>
          </a:prstGeom>
          <a:noFill/>
        </p:spPr>
        <p:txBody>
          <a:bodyPr wrap="square" rtlCol="0" anchor="ctr">
            <a:spAutoFit/>
          </a:bodyPr>
          <a:lstStyle/>
          <a:p>
            <a:pPr>
              <a:lnSpc>
                <a:spcPct val="120000"/>
              </a:lnSpc>
            </a:pPr>
            <a:r>
              <a:rPr lang="en-US" altLang="zh-CN" sz="2400" b="1" dirty="0">
                <a:solidFill>
                  <a:schemeClr val="tx1">
                    <a:lumMod val="75000"/>
                    <a:lumOff val="25000"/>
                  </a:schemeClr>
                </a:solidFill>
                <a:latin typeface="Times New Roman" panose="02020603050405020304" charset="0"/>
                <a:cs typeface="Times New Roman" panose="02020603050405020304" charset="0"/>
              </a:rPr>
              <a:t>                                                                   </a:t>
            </a:r>
            <a:r>
              <a:rPr lang="en-US" altLang="zh-CN" sz="2800" b="1" dirty="0">
                <a:solidFill>
                  <a:schemeClr val="tx1">
                    <a:lumMod val="75000"/>
                    <a:lumOff val="25000"/>
                  </a:schemeClr>
                </a:solidFill>
                <a:latin typeface="Times New Roman" panose="02020603050405020304" charset="0"/>
                <a:cs typeface="Times New Roman" panose="02020603050405020304" charset="0"/>
              </a:rPr>
              <a:t>A</a:t>
            </a:r>
            <a:endParaRPr lang="en-US" altLang="zh-CN" sz="2800" b="1"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Welcome to Olympic National Park! The park is located in the western state of </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Washington. It is on the Olympic Peninsula (半岛), in the northwest part of the state. The park covers more than 400,000 hectares. </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indent="457200"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The following are its features.</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
        <p:nvSpPr>
          <p:cNvPr id="6" name="文本框 5"/>
          <p:cNvSpPr txBox="1"/>
          <p:nvPr/>
        </p:nvSpPr>
        <p:spPr>
          <a:xfrm>
            <a:off x="295910" y="1052152"/>
            <a:ext cx="11276329" cy="891540"/>
          </a:xfrm>
          <a:prstGeom prst="rect">
            <a:avLst/>
          </a:prstGeom>
          <a:noFill/>
        </p:spPr>
        <p:txBody>
          <a:bodyPr wrap="square" rtlCol="0" anchor="t">
            <a:spAutoFit/>
          </a:bodyPr>
          <a:lstStyle/>
          <a:p>
            <a:pPr indent="0" algn="just" fontAlgn="auto">
              <a:lnSpc>
                <a:spcPct val="100000"/>
              </a:lnSpc>
            </a:pPr>
            <a:r>
              <a:rPr lang="zh-CN" altLang="en-US" sz="2600" b="1" dirty="0">
                <a:solidFill>
                  <a:schemeClr val="tx1"/>
                </a:solidFill>
                <a:uFillTx/>
                <a:latin typeface="Times New Roman" panose="02020603050405020304" charset="0"/>
                <a:ea typeface="宋体" panose="02010600030101010101" pitchFamily="2" charset="-122"/>
                <a:cs typeface="Times New Roman" panose="02020603050405020304" charset="0"/>
              </a:rPr>
              <a:t>A）阅读下列短文，并做短文后的题目。从四个选项中，选出能回答所提问题或完成所给句子的最佳答案。</a:t>
            </a:r>
            <a:endParaRPr lang="zh-CN" altLang="en-US" sz="2600" b="1" dirty="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p:nvPr>
            <p:custDataLst>
              <p:tags r:id="rId1"/>
            </p:custDataLst>
          </p:nvPr>
        </p:nvGraphicFramePr>
        <p:xfrm>
          <a:off x="1167130" y="508000"/>
          <a:ext cx="10222230" cy="5120640"/>
        </p:xfrm>
        <a:graphic>
          <a:graphicData uri="http://schemas.openxmlformats.org/drawingml/2006/table">
            <a:tbl>
              <a:tblPr firstRow="1" bandRow="1">
                <a:tableStyleId>{5940675A-B579-460E-94D1-54222C63F5DA}</a:tableStyleId>
              </a:tblPr>
              <a:tblGrid>
                <a:gridCol w="2493645"/>
                <a:gridCol w="7728585"/>
              </a:tblGrid>
              <a:tr h="1000760">
                <a:tc>
                  <a:txBody>
                    <a:bodyPr/>
                    <a:p>
                      <a:pPr>
                        <a:buNone/>
                      </a:pPr>
                      <a:r>
                        <a:rPr lang="zh-CN" altLang="en-US" sz="2400" b="1">
                          <a:solidFill>
                            <a:schemeClr val="tx1"/>
                          </a:solidFill>
                          <a:latin typeface="Times New Roman" panose="02020603050405020304" charset="0"/>
                          <a:cs typeface="Times New Roman" panose="02020603050405020304" charset="0"/>
                        </a:rPr>
                        <a:t>People</a:t>
                      </a:r>
                      <a:endParaRPr lang="zh-CN" altLang="en-US" sz="2400" b="1">
                        <a:solidFill>
                          <a:schemeClr val="tx1"/>
                        </a:solidFill>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r>
                        <a:rPr lang="zh-CN" altLang="en-US" sz="2400">
                          <a:solidFill>
                            <a:schemeClr val="tx1"/>
                          </a:solidFill>
                          <a:latin typeface="Times New Roman" panose="02020603050405020304" charset="0"/>
                          <a:cs typeface="Times New Roman" panose="02020603050405020304" charset="0"/>
                        </a:rPr>
                        <a:t>Eight Native American tribes (部落) are closely connected to the area. Protecting fish resources is important to the Native Americans living on the Olympic Peninsula.</a:t>
                      </a:r>
                      <a:endParaRPr lang="zh-CN" altLang="en-US" sz="2400">
                        <a:solidFill>
                          <a:schemeClr val="tx1"/>
                        </a:solidFill>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1018540">
                <a:tc>
                  <a:txBody>
                    <a:bodyPr/>
                    <a:p>
                      <a:pPr>
                        <a:buNone/>
                      </a:pPr>
                      <a:r>
                        <a:rPr lang="zh-CN" altLang="en-US" sz="2400" b="1">
                          <a:solidFill>
                            <a:schemeClr val="tx1"/>
                          </a:solidFill>
                          <a:latin typeface="Times New Roman" panose="02020603050405020304" charset="0"/>
                          <a:cs typeface="Times New Roman" panose="02020603050405020304" charset="0"/>
                        </a:rPr>
                        <a:t>Hoh River Valley</a:t>
                      </a:r>
                      <a:endParaRPr lang="zh-CN" altLang="en-US" sz="2400" b="1">
                        <a:solidFill>
                          <a:schemeClr val="tx1"/>
                        </a:solidFill>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r>
                        <a:rPr lang="zh-CN" altLang="en-US" sz="2400">
                          <a:solidFill>
                            <a:schemeClr val="tx1"/>
                          </a:solidFill>
                          <a:latin typeface="Times New Roman" panose="02020603050405020304" charset="0"/>
                          <a:cs typeface="Times New Roman" panose="02020603050405020304" charset="0"/>
                        </a:rPr>
                        <a:t>The Hoh River is on the west side of the park. The river is formed from melted glacial ice on top of Mount Olympus. The river is 80 kilometers long.</a:t>
                      </a:r>
                      <a:endParaRPr lang="zh-CN" altLang="en-US" sz="2400">
                        <a:solidFill>
                          <a:schemeClr val="tx1"/>
                        </a:solidFill>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1357630">
                <a:tc>
                  <a:txBody>
                    <a:bodyPr/>
                    <a:p>
                      <a:pPr>
                        <a:buNone/>
                      </a:pPr>
                      <a:r>
                        <a:rPr lang="zh-CN" altLang="en-US" sz="2400" b="1">
                          <a:solidFill>
                            <a:schemeClr val="tx1"/>
                          </a:solidFill>
                          <a:latin typeface="Times New Roman" panose="02020603050405020304" charset="0"/>
                          <a:cs typeface="Times New Roman" panose="02020603050405020304" charset="0"/>
                        </a:rPr>
                        <a:t>Hurricane Ridge</a:t>
                      </a:r>
                      <a:endParaRPr lang="zh-CN" altLang="en-US" sz="2400" b="1">
                        <a:solidFill>
                          <a:schemeClr val="tx1"/>
                        </a:solidFill>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r>
                        <a:rPr lang="zh-CN" altLang="en-US" sz="2400">
                          <a:solidFill>
                            <a:schemeClr val="tx1"/>
                          </a:solidFill>
                          <a:latin typeface="Times New Roman" panose="02020603050405020304" charset="0"/>
                          <a:cs typeface="Times New Roman" panose="02020603050405020304" charset="0"/>
                        </a:rPr>
                        <a:t>Hurricane Ridge is a mountain area in the northern part of the park. Hurricane Ridge usually has snow from December through the end of March. Visitors must be prepared for icy roads and severe weather.</a:t>
                      </a:r>
                      <a:endParaRPr lang="zh-CN" altLang="en-US" sz="2400">
                        <a:solidFill>
                          <a:schemeClr val="tx1"/>
                        </a:solidFill>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1111885">
                <a:tc>
                  <a:txBody>
                    <a:bodyPr/>
                    <a:p>
                      <a:pPr>
                        <a:buNone/>
                      </a:pPr>
                      <a:r>
                        <a:rPr lang="zh-CN" altLang="en-US" sz="2400" b="1">
                          <a:solidFill>
                            <a:schemeClr val="tx1"/>
                          </a:solidFill>
                          <a:latin typeface="Times New Roman" panose="02020603050405020304" charset="0"/>
                          <a:cs typeface="Times New Roman" panose="02020603050405020304" charset="0"/>
                        </a:rPr>
                        <a:t>The Coast</a:t>
                      </a:r>
                      <a:endParaRPr lang="zh-CN" altLang="en-US" sz="2400" b="1">
                        <a:solidFill>
                          <a:schemeClr val="tx1"/>
                        </a:solidFill>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r>
                        <a:rPr lang="zh-CN" altLang="en-US" sz="2400">
                          <a:solidFill>
                            <a:schemeClr val="tx1"/>
                          </a:solidFill>
                          <a:latin typeface="Times New Roman" panose="02020603050405020304" charset="0"/>
                          <a:cs typeface="Times New Roman" panose="02020603050405020304" charset="0"/>
                        </a:rPr>
                        <a:t>The westernmost part of the park is Pacific coastline. The coastline areas offer hiking and camping. They are some of the most popular places in the park.</a:t>
                      </a:r>
                      <a:endParaRPr lang="zh-CN" altLang="en-US" sz="2400">
                        <a:solidFill>
                          <a:schemeClr val="tx1"/>
                        </a:solidFill>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custDataLst>
              <p:tags r:id="rId1"/>
            </p:custDataLst>
          </p:nvPr>
        </p:nvSpPr>
        <p:spPr>
          <a:xfrm>
            <a:off x="909320" y="1472565"/>
            <a:ext cx="9665970" cy="1420495"/>
          </a:xfrm>
          <a:prstGeom prst="rect">
            <a:avLst/>
          </a:prstGeom>
          <a:noFill/>
        </p:spPr>
        <p:txBody>
          <a:bodyPr wrap="square" rtlCol="0" anchor="ctr">
            <a:spAutoFit/>
          </a:bodyPr>
          <a:p>
            <a:pPr indent="457200"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Olympic National Park offers difficult mountain hikes. It offers relaxing beaches, and exciting walks through green rainforests. There truly is something for everyone at Olympic National Park.</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165860" y="576715"/>
            <a:ext cx="10200005" cy="274955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31. Which of the following statements about Olympic National Park is 	WRONG? </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It is located in the western state of Washington.</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B. It offers beaches and walks through green rainforests.</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C. It covers less than 400,000 hectares.</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D. It is on the Olympic Peninsula.</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071880" y="669925"/>
            <a:ext cx="1030605" cy="466090"/>
          </a:xfrm>
          <a:prstGeom prst="rect">
            <a:avLst/>
          </a:prstGeom>
          <a:noFill/>
        </p:spPr>
        <p:txBody>
          <a:bodyPr wrap="square" rtlCol="0">
            <a:no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696595" y="3712845"/>
            <a:ext cx="10474325" cy="285305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【解析】细节判断题。根据第一段第二句The park is located in the western state of</a:t>
            </a:r>
            <a:r>
              <a:rPr lang="en-US" sz="2200" dirty="0">
                <a:solidFill>
                  <a:srgbClr val="C00000"/>
                </a:solidFill>
                <a:uFillTx/>
                <a:latin typeface="Times New Roman" panose="02020603050405020304" charset="0"/>
                <a:cs typeface="Times New Roman" panose="02020603050405020304" charset="0"/>
              </a:rPr>
              <a:t> Washington可知，该公园位于华盛顿州西部，A项正确；根据最后一段第二句It offers relaxing beaches, and exciting walks through green rainforests可知，这里有令人放松的海滩，还有令人兴奋的绿色雨林漫步，B项正确；根据第一段第四句The park covers more than 400,000 hectares可知，这个公园占地40多万公顷，C项错误；根据第一段第三句It is on the Olympic Peninsula可知，它位于奥林匹克半岛上，D项正确。故此题答案为C。</a:t>
            </a:r>
            <a:endParaRPr lang="en-US"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184275" y="1016770"/>
            <a:ext cx="10200005" cy="230632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32. How many Native American tribes are closely connected to the area? </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Seven.</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B. Eight.</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C. Nine.</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D. Ten.</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016000" y="1016635"/>
            <a:ext cx="1030605" cy="466090"/>
          </a:xfrm>
          <a:prstGeom prst="rect">
            <a:avLst/>
          </a:prstGeom>
          <a:noFill/>
        </p:spPr>
        <p:txBody>
          <a:bodyPr wrap="square" rtlCol="0">
            <a:no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【解析】细节判断题。根据表格第一行第一句Eight Native American tribes are closely connected to the area可知，8个美洲土著部落与该地区紧密相连。故此题答案为B。</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184275" y="1016770"/>
            <a:ext cx="10200005" cy="230632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33. When does Hurricane Ridge have snow? </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From November to the end of February.</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B. From February to the end of November.</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C. From March to the end of December.</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D. From December to the end of March.</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090930" y="1072515"/>
            <a:ext cx="1030605" cy="466090"/>
          </a:xfrm>
          <a:prstGeom prst="rect">
            <a:avLst/>
          </a:prstGeom>
          <a:noFill/>
        </p:spPr>
        <p:txBody>
          <a:bodyPr wrap="square" rtlCol="0">
            <a:no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【解析】细节判断题。根据表格第三行第二句Hurricane Ridge usually has snow from December through the end of March可知，飓风岭通常从12月到3月底都会下雪。故此题答案为D。</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184275" y="1016770"/>
            <a:ext cx="10200005" cy="230632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34. What can’t visitors do in the coastline areas?</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Go hiking.</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B. Go camping.</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C. Go hiking and go camping.</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D. Go surfing.</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016000" y="1128395"/>
            <a:ext cx="1030605" cy="466090"/>
          </a:xfrm>
          <a:prstGeom prst="rect">
            <a:avLst/>
          </a:prstGeom>
          <a:noFill/>
        </p:spPr>
        <p:txBody>
          <a:bodyPr wrap="square" rtlCol="0">
            <a:no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479290"/>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【解析】细节判断题。根据表格第四行第二句The coastline areas offer hiking and camping可知，海岸线地区提供徒步旅行和露营，不提供冲浪。故此题答案为D。</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184275" y="1016770"/>
            <a:ext cx="10200005" cy="230632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35. This passage is probably from the __________ Column of a magazine.</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Sport and Health</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B. Science and Technology</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C. Custom and Culture</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D. Tour and Sightseeing</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016000" y="1128395"/>
            <a:ext cx="1030605" cy="466090"/>
          </a:xfrm>
          <a:prstGeom prst="rect">
            <a:avLst/>
          </a:prstGeom>
          <a:noFill/>
        </p:spPr>
        <p:txBody>
          <a:bodyPr wrap="square" rtlCol="0">
            <a:no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【解析】推理判断题。本篇文章是关于奥林匹克国家公园的简介，因而可推断出自杂志的“旅游与观光（Tour and Sightseeing）”栏目。A项为“体育与健康”，B项为“科学与技术”，C项为“习俗与文化”。故此题答案为D。</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38480" y="710294"/>
            <a:ext cx="11115675" cy="5029835"/>
          </a:xfrm>
          <a:prstGeom prst="rect">
            <a:avLst/>
          </a:prstGeom>
          <a:noFill/>
        </p:spPr>
        <p:txBody>
          <a:bodyPr wrap="square" rtlCol="0" anchor="ctr">
            <a:spAutoFit/>
          </a:bodyPr>
          <a:lstStyle/>
          <a:p>
            <a:pPr algn="ctr">
              <a:lnSpc>
                <a:spcPct val="11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lang="en-US" altLang="zh-CN" sz="2800" b="1" dirty="0">
                <a:solidFill>
                  <a:schemeClr val="tx1">
                    <a:lumMod val="75000"/>
                    <a:lumOff val="25000"/>
                  </a:schemeClr>
                </a:solidFill>
                <a:latin typeface="Times New Roman" panose="02020603050405020304" charset="0"/>
                <a:cs typeface="Times New Roman" panose="02020603050405020304" charset="0"/>
              </a:rPr>
              <a:t>B</a:t>
            </a:r>
            <a:endParaRPr lang="en-US" altLang="zh-CN" sz="2400" b="1" dirty="0">
              <a:solidFill>
                <a:schemeClr val="tx1">
                  <a:lumMod val="75000"/>
                  <a:lumOff val="25000"/>
                </a:schemeClr>
              </a:solidFill>
              <a:latin typeface="Times New Roman" panose="02020603050405020304" charset="0"/>
              <a:cs typeface="Times New Roman" panose="02020603050405020304" charset="0"/>
            </a:endParaRPr>
          </a:p>
          <a:p>
            <a:pPr algn="just">
              <a:lnSpc>
                <a:spcPct val="11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Many people know of Pablo Picasso, the Spanish artist who created some of the 20th </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1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century’s most famous paintings. But few, until recently, have heard of “Pigcasso”.</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indent="457200" algn="just">
              <a:lnSpc>
                <a:spcPct val="11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Pigcasso is the name given to an artistic pig that was rescued from a slaughter house (屠宰场) in 2016. The pig currently lives and creates art at an animal sanctuary (避难所) in South Africa.</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indent="457200" algn="just">
              <a:lnSpc>
                <a:spcPct val="11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Joanne Lefson runs the sanctuary. She says pigs are very smart animals that like to keep their minds active. “When I brought Pigcasso here, I thought, ‘How do I keep her entertained?’” she said. Lefson gave Pigcasso some balls, paintbrushes and other objects to play with. “She basically ate or destroyed everything except these paintbrushes. She loved </a:t>
            </a:r>
            <a:r>
              <a:rPr lang="en-US" altLang="zh-CN" sz="2400" u="sng" dirty="0">
                <a:solidFill>
                  <a:schemeClr val="tx1">
                    <a:lumMod val="75000"/>
                    <a:lumOff val="25000"/>
                  </a:schemeClr>
                </a:solidFill>
                <a:latin typeface="Times New Roman" panose="02020603050405020304" charset="0"/>
                <a:cs typeface="Times New Roman" panose="02020603050405020304" charset="0"/>
              </a:rPr>
              <a:t>them</a:t>
            </a:r>
            <a:r>
              <a:rPr lang="en-US" altLang="zh-CN" sz="2400" dirty="0">
                <a:solidFill>
                  <a:schemeClr val="tx1">
                    <a:lumMod val="75000"/>
                    <a:lumOff val="25000"/>
                  </a:schemeClr>
                </a:solidFill>
                <a:latin typeface="Times New Roman" panose="02020603050405020304" charset="0"/>
                <a:cs typeface="Times New Roman" panose="02020603050405020304" charset="0"/>
              </a:rPr>
              <a:t> so much,” Lefson said. Soon the pig was using those paintbrushes to create art.</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a:blip r:embed="rId1"/>
          <a:stretch>
            <a:fillRect/>
          </a:stretch>
        </p:blipFill>
        <p:spPr>
          <a:xfrm>
            <a:off x="0" y="1210945"/>
            <a:ext cx="12191365" cy="3877310"/>
          </a:xfrm>
          <a:prstGeom prst="rect">
            <a:avLst/>
          </a:prstGeom>
        </p:spPr>
      </p:pic>
      <p:sp>
        <p:nvSpPr>
          <p:cNvPr id="20" name="文本框 19"/>
          <p:cNvSpPr txBox="1"/>
          <p:nvPr/>
        </p:nvSpPr>
        <p:spPr>
          <a:xfrm>
            <a:off x="4011930" y="2163445"/>
            <a:ext cx="4166870" cy="1088390"/>
          </a:xfrm>
          <a:prstGeom prst="rect">
            <a:avLst/>
          </a:prstGeom>
          <a:noFill/>
        </p:spPr>
        <p:txBody>
          <a:bodyPr wrap="square" rtlCol="0" anchor="ctr">
            <a:spAutoFit/>
          </a:bodyPr>
          <a:lstStyle/>
          <a:p>
            <a:pPr algn="dist">
              <a:lnSpc>
                <a:spcPct val="120000"/>
              </a:lnSpc>
            </a:pPr>
            <a:r>
              <a:rPr lang="en-US" sz="5400" b="1" spc="300" dirty="0">
                <a:latin typeface="+mj-ea"/>
                <a:ea typeface="+mj-ea"/>
              </a:rPr>
              <a:t>I. </a:t>
            </a:r>
            <a:r>
              <a:rPr lang="zh-CN" altLang="en-US" sz="5400" b="1" spc="300" dirty="0">
                <a:latin typeface="+mj-ea"/>
                <a:ea typeface="+mj-ea"/>
              </a:rPr>
              <a:t>补全对话</a:t>
            </a:r>
            <a:endParaRPr lang="zh-CN" altLang="en-US" sz="5400" b="1" spc="300" dirty="0">
              <a:latin typeface="+mj-ea"/>
              <a:ea typeface="+mj-ea"/>
            </a:endParaRPr>
          </a:p>
        </p:txBody>
      </p:sp>
      <p:pic>
        <p:nvPicPr>
          <p:cNvPr id="105" name="图片 104"/>
          <p:cNvPicPr/>
          <p:nvPr/>
        </p:nvPicPr>
        <p:blipFill>
          <a:blip r:embed="rId2">
            <a:clrChange>
              <a:clrFrom>
                <a:srgbClr val="FFFFFF">
                  <a:alpha val="100000"/>
                </a:srgbClr>
              </a:clrFrom>
              <a:clrTo>
                <a:srgbClr val="FFFFFF">
                  <a:alpha val="100000"/>
                  <a:alpha val="0"/>
                </a:srgbClr>
              </a:clrTo>
            </a:clrChange>
          </a:blip>
          <a:stretch>
            <a:fillRect/>
          </a:stretch>
        </p:blipFill>
        <p:spPr>
          <a:xfrm>
            <a:off x="3425190" y="2733040"/>
            <a:ext cx="5341620" cy="406844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arn(inVertical)">
                                      <p:cBhvr>
                                        <p:cTn id="7" dur="500"/>
                                        <p:tgtEl>
                                          <p:spTgt spid="1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20"/>
                                        </p:tgtEl>
                                        <p:attrNameLst>
                                          <p:attrName>style.visibility</p:attrName>
                                        </p:attrNameLst>
                                      </p:cBhvr>
                                      <p:to>
                                        <p:strVal val="visible"/>
                                      </p:to>
                                    </p:set>
                                    <p:animEffect transition="in" filter="barn(inVertical)">
                                      <p:cBhvr>
                                        <p:cTn id="10" dur="500"/>
                                        <p:tgtEl>
                                          <p:spTgt spid="20"/>
                                        </p:tgtEl>
                                      </p:cBhvr>
                                    </p:animEffect>
                                  </p:childTnLst>
                                </p:cTn>
                              </p:par>
                            </p:childTnLst>
                          </p:cTn>
                        </p:par>
                        <p:par>
                          <p:cTn id="11" fill="hold">
                            <p:stCondLst>
                              <p:cond delay="500"/>
                            </p:stCondLst>
                            <p:childTnLst>
                              <p:par>
                                <p:cTn id="12" presetID="16" presetClass="entr" presetSubtype="21" fill="hold" nodeType="afterEffect">
                                  <p:stCondLst>
                                    <p:cond delay="0"/>
                                  </p:stCondLst>
                                  <p:childTnLst>
                                    <p:set>
                                      <p:cBhvr>
                                        <p:cTn id="13" dur="1" fill="hold">
                                          <p:stCondLst>
                                            <p:cond delay="0"/>
                                          </p:stCondLst>
                                        </p:cTn>
                                        <p:tgtEl>
                                          <p:spTgt spid="105"/>
                                        </p:tgtEl>
                                        <p:attrNameLst>
                                          <p:attrName>style.visibility</p:attrName>
                                        </p:attrNameLst>
                                      </p:cBhvr>
                                      <p:to>
                                        <p:strVal val="visible"/>
                                      </p:to>
                                    </p:set>
                                    <p:animEffect transition="in" filter="barn(inVertical)">
                                      <p:cBhvr>
                                        <p:cTn id="14" dur="500"/>
                                        <p:tgtEl>
                                          <p:spTgt spid="1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00050" y="1534840"/>
            <a:ext cx="11115675" cy="2749550"/>
          </a:xfrm>
          <a:prstGeom prst="rect">
            <a:avLst/>
          </a:prstGeom>
          <a:noFill/>
        </p:spPr>
        <p:txBody>
          <a:bodyPr wrap="square" rtlCol="0" anchor="ctr">
            <a:spAutoFit/>
          </a:bodyPr>
          <a:lstStyle/>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Her paintings can sell for almost $ 4,000. The money from her sales goes to animal welfare. Pigcasso has even had one of her artworks turned into a watch face by Swatch, a </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Swiss watchmaking company. The limited edition “Flying Pig by Ms. Pigcasso” has green, blue and pink colors and sells for $ 120.</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indent="457200"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Lefson says, “You can’t exactly define what she’s painting. But I can tell you that her </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style slightly changes depending on her mood like any great artist.”</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184275" y="1016770"/>
            <a:ext cx="10200005" cy="230632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36. Who is “Pigcasso” in this passage?</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A famous artist.</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B. A sanctuary owner.</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C. An artistic pig.</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D. A slaughter house.</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016000" y="1128395"/>
            <a:ext cx="1030605" cy="466090"/>
          </a:xfrm>
          <a:prstGeom prst="rect">
            <a:avLst/>
          </a:prstGeom>
          <a:noFill/>
        </p:spPr>
        <p:txBody>
          <a:bodyPr wrap="square" rtlCol="0">
            <a:no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【解析】细节判断题。根据第二段第一句Pigcasso is the name given to an artistic pig that was rescued from a slaughter house in 2016可知，Pigcasso是2016年从屠宰场救出的艺术猪的名字。故此题答案为C。</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184275" y="1016770"/>
            <a:ext cx="10200005" cy="230632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37. The underlined word “them” in Paragraph 3 refers to __________.</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paintbrushes</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B. balls</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C. artistic pigs</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D. other objects</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016000" y="1128395"/>
            <a:ext cx="1030605" cy="466090"/>
          </a:xfrm>
          <a:prstGeom prst="rect">
            <a:avLst/>
          </a:prstGeom>
          <a:noFill/>
        </p:spPr>
        <p:txBody>
          <a:bodyPr wrap="square" rtlCol="0">
            <a:no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723390"/>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【解析】根据第三段第五句She basically ate or destroyed everything except these paintbrushes（除了这些画笔，她把其他东西都吃了或者毁了）可知，下文中的them指的是paintbrushes。故此题答案为A。</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184275" y="1016770"/>
            <a:ext cx="10200005" cy="274955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38. If you want to buy three pieces of limited edition “Flying Pig by Ms. 	Pigcasso”, you should pay __________.</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$ 120</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B. $ 4,000</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C. $ 360</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D. $ 12,000</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016000" y="1128395"/>
            <a:ext cx="1030605" cy="466090"/>
          </a:xfrm>
          <a:prstGeom prst="rect">
            <a:avLst/>
          </a:prstGeom>
          <a:noFill/>
        </p:spPr>
        <p:txBody>
          <a:bodyPr wrap="square" rtlCol="0">
            <a:no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277620" y="4460240"/>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【解析】推理判断题。根据第四段最后一句The limited edition “Flying Pig by Ms. Pigcasso” has green, blue and pink colors and sells for $ 120可知，Pigcasso女士的限量版“飞猪”手表售价为120美元。因而，三块“飞猪”手表价格为360美元。故此题答案为C。</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184275" y="1456825"/>
            <a:ext cx="10200005" cy="274955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39. In Lefson’s opinion, Pigcasso’s painting style changes because 	__________.</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she doesn’t like painting</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B. her creation changes according to her mood like the other artists</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C. Lefson asks her to change it</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D. Lefson gives her different paintbrushes</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016000" y="1550035"/>
            <a:ext cx="1040130" cy="372745"/>
          </a:xfrm>
          <a:prstGeom prst="rect">
            <a:avLst/>
          </a:prstGeom>
          <a:noFill/>
        </p:spPr>
        <p:txBody>
          <a:bodyPr wrap="square" rtlCol="0">
            <a:no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【解析】细节判断题。根据最后一段最后一句her style slightly changes depending on her mood like any great artist可知，像任何伟大的艺术家一样，她的风格会随着心情的变化而变化。故此题答案为B。</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184275" y="1016770"/>
            <a:ext cx="10200005" cy="230632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40. What can be the title of this passage?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The Story of an Artistic Pig—Pigcasso.</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B. The Artistic Works of Pigcasso.</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C. Joanne Lefson’s Sanctuary.</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D. The Story of Pablo Picasso.</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016000" y="1016635"/>
            <a:ext cx="1134110" cy="466090"/>
          </a:xfrm>
          <a:prstGeom prst="rect">
            <a:avLst/>
          </a:prstGeom>
          <a:noFill/>
        </p:spPr>
        <p:txBody>
          <a:bodyPr wrap="square" rtlCol="0">
            <a:no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184275" y="449770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【解析】A项为“艺术猪Pigcasso的故事”，B项为“Pigcasso的艺术作品”，C项为“Joanne Lefson的避难所”，D项为“Pablo Picasso的故事”，本文叙述了艺术猪Pigcasso获救后开始进行艺术创作的故事。故此题答案为A。</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47675" y="1006475"/>
            <a:ext cx="11341735" cy="2676525"/>
          </a:xfrm>
          <a:prstGeom prst="rect">
            <a:avLst/>
          </a:prstGeom>
          <a:noFill/>
        </p:spPr>
        <p:txBody>
          <a:bodyPr wrap="square" rtlCol="0" anchor="ctr">
            <a:spAutoFit/>
          </a:bodyPr>
          <a:lstStyle/>
          <a:p>
            <a:pPr algn="just">
              <a:lnSpc>
                <a:spcPct val="10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Many people try to save water just to do the right thing. But when a serious drought hits, state and local governments enforce restrictions. </a:t>
            </a:r>
            <a:r>
              <a:rPr lang="en-US" altLang="zh-CN" sz="2400" u="sng" dirty="0">
                <a:solidFill>
                  <a:schemeClr val="tx1">
                    <a:lumMod val="75000"/>
                    <a:lumOff val="25000"/>
                  </a:schemeClr>
                </a:solidFill>
                <a:latin typeface="Times New Roman" panose="02020603050405020304" charset="0"/>
                <a:cs typeface="Times New Roman" panose="02020603050405020304" charset="0"/>
              </a:rPr>
              <a:t>41_______</a:t>
            </a:r>
            <a:r>
              <a:rPr lang="en-US" altLang="zh-CN" sz="2400" dirty="0">
                <a:solidFill>
                  <a:schemeClr val="tx1">
                    <a:lumMod val="75000"/>
                    <a:lumOff val="25000"/>
                  </a:schemeClr>
                </a:solidFill>
                <a:latin typeface="Times New Roman" panose="02020603050405020304" charset="0"/>
                <a:cs typeface="Times New Roman" panose="02020603050405020304" charset="0"/>
              </a:rPr>
              <a:t> </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indent="457200" algn="just">
              <a:lnSpc>
                <a:spcPct val="10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So far this summer, nearly 65 percent of the United States is experiencing “abnormally </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0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dry” weather, the U.S. Drought Monitor reports. Almost 43 percent of those areas are dealing with “moderate” drought. And nearly 47 percent are dealing with “severe”, “extreme”, or “exceptional” drought. That means more than 109 million people are living under drought conditions.</a:t>
            </a:r>
            <a:r>
              <a:rPr lang="en-US" altLang="zh-CN" sz="2400" u="sng" dirty="0">
                <a:solidFill>
                  <a:schemeClr val="tx1">
                    <a:lumMod val="75000"/>
                    <a:lumOff val="25000"/>
                  </a:schemeClr>
                </a:solidFill>
                <a:latin typeface="Times New Roman" panose="02020603050405020304" charset="0"/>
                <a:cs typeface="Times New Roman" panose="02020603050405020304" charset="0"/>
              </a:rPr>
              <a:t> 42_______</a:t>
            </a:r>
            <a:endParaRPr lang="en-US" altLang="zh-CN" sz="2400" u="sng" dirty="0">
              <a:solidFill>
                <a:schemeClr val="tx1">
                  <a:lumMod val="75000"/>
                  <a:lumOff val="25000"/>
                </a:schemeClr>
              </a:solidFill>
              <a:latin typeface="Times New Roman" panose="02020603050405020304" charset="0"/>
              <a:cs typeface="Times New Roman" panose="02020603050405020304" charset="0"/>
            </a:endParaRPr>
          </a:p>
        </p:txBody>
      </p:sp>
      <p:sp>
        <p:nvSpPr>
          <p:cNvPr id="6" name="文本框 5"/>
          <p:cNvSpPr txBox="1"/>
          <p:nvPr>
            <p:custDataLst>
              <p:tags r:id="rId1"/>
            </p:custDataLst>
          </p:nvPr>
        </p:nvSpPr>
        <p:spPr>
          <a:xfrm>
            <a:off x="351790" y="161290"/>
            <a:ext cx="10923270" cy="570865"/>
          </a:xfrm>
          <a:prstGeom prst="rect">
            <a:avLst/>
          </a:prstGeom>
          <a:noFill/>
        </p:spPr>
        <p:txBody>
          <a:bodyPr wrap="square" rtlCol="0" anchor="t">
            <a:spAutoFit/>
          </a:bodyPr>
          <a:p>
            <a:pPr indent="0" algn="just" fontAlgn="auto">
              <a:lnSpc>
                <a:spcPct val="120000"/>
              </a:lnSpc>
            </a:pPr>
            <a:r>
              <a:rPr lang="zh-CN" altLang="en-US" sz="2600" b="1" dirty="0">
                <a:solidFill>
                  <a:schemeClr val="tx1"/>
                </a:solidFill>
                <a:uFillTx/>
                <a:latin typeface="Times New Roman" panose="02020603050405020304" charset="0"/>
                <a:ea typeface="宋体" panose="02010600030101010101" pitchFamily="2" charset="-122"/>
                <a:cs typeface="Times New Roman" panose="02020603050405020304" charset="0"/>
              </a:rPr>
              <a:t>B）阅读下面短文，从短文后的选项中选出可以填入空白处的最佳选项。</a:t>
            </a:r>
            <a:endParaRPr lang="zh-CN" altLang="en-US" sz="2600" b="1" dirty="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nvSpPr>
        <p:spPr>
          <a:xfrm>
            <a:off x="962025" y="3867468"/>
            <a:ext cx="10397490" cy="1938020"/>
          </a:xfrm>
          <a:prstGeom prst="rect">
            <a:avLst/>
          </a:prstGeom>
          <a:solidFill>
            <a:schemeClr val="bg1"/>
          </a:solidFill>
        </p:spPr>
        <p:txBody>
          <a:bodyPr wrap="none" rtlCol="0" anchor="ctr">
            <a:spAutoFit/>
          </a:bodyPr>
          <a:p>
            <a:pPr algn="l">
              <a:lnSpc>
                <a:spcPct val="100000"/>
              </a:lnSpc>
            </a:pPr>
            <a:r>
              <a:rPr lang="zh-CN" altLang="en-US" sz="2400" dirty="0" smtClean="0">
                <a:solidFill>
                  <a:schemeClr val="tx1">
                    <a:lumMod val="75000"/>
                    <a:lumOff val="25000"/>
                  </a:schemeClr>
                </a:solidFill>
                <a:latin typeface="Times New Roman" panose="02020603050405020304" charset="0"/>
                <a:cs typeface="Times New Roman" panose="02020603050405020304" charset="0"/>
              </a:rPr>
              <a:t>A. Divide it over two or three times per week.</a:t>
            </a:r>
            <a:endParaRPr lang="zh-CN" altLang="en-US" sz="2400" dirty="0" smtClean="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smtClean="0">
                <a:solidFill>
                  <a:schemeClr val="tx1">
                    <a:lumMod val="75000"/>
                    <a:lumOff val="25000"/>
                  </a:schemeClr>
                </a:solidFill>
                <a:latin typeface="Times New Roman" panose="02020603050405020304" charset="0"/>
                <a:cs typeface="Times New Roman" panose="02020603050405020304" charset="0"/>
              </a:rPr>
              <a:t>B. Fourth, avoid fertilizing plants during drought.</a:t>
            </a:r>
            <a:endParaRPr lang="zh-CN" altLang="en-US" sz="2400" dirty="0" smtClean="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smtClean="0">
                <a:solidFill>
                  <a:schemeClr val="tx1">
                    <a:lumMod val="75000"/>
                    <a:lumOff val="25000"/>
                  </a:schemeClr>
                </a:solidFill>
                <a:latin typeface="Times New Roman" panose="02020603050405020304" charset="0"/>
                <a:cs typeface="Times New Roman" panose="02020603050405020304" charset="0"/>
              </a:rPr>
              <a:t>C. Saving water then becomes a must.</a:t>
            </a:r>
            <a:endParaRPr lang="zh-CN" altLang="en-US" sz="2400" dirty="0" smtClean="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smtClean="0">
                <a:solidFill>
                  <a:schemeClr val="tx1">
                    <a:lumMod val="75000"/>
                    <a:lumOff val="25000"/>
                  </a:schemeClr>
                </a:solidFill>
                <a:latin typeface="Times New Roman" panose="02020603050405020304" charset="0"/>
                <a:cs typeface="Times New Roman" panose="02020603050405020304" charset="0"/>
              </a:rPr>
              <a:t>D. She tells people how to keep their garden healthy during periods of dry weather. </a:t>
            </a:r>
            <a:endParaRPr lang="zh-CN" altLang="en-US" sz="2400" dirty="0" smtClean="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smtClean="0">
                <a:solidFill>
                  <a:schemeClr val="tx1">
                    <a:lumMod val="75000"/>
                    <a:lumOff val="25000"/>
                  </a:schemeClr>
                </a:solidFill>
                <a:latin typeface="Times New Roman" panose="02020603050405020304" charset="0"/>
                <a:cs typeface="Times New Roman" panose="02020603050405020304" charset="0"/>
              </a:rPr>
              <a:t>E. And a lot of them have plants or yards to worry about.</a:t>
            </a:r>
            <a:endParaRPr lang="zh-CN" altLang="en-US" sz="2400" dirty="0" smtClean="0">
              <a:solidFill>
                <a:schemeClr val="tx1">
                  <a:lumMod val="75000"/>
                  <a:lumOff val="25000"/>
                </a:schemeClr>
              </a:solidFill>
              <a:latin typeface="Times New Roman" panose="02020603050405020304" charset="0"/>
              <a:cs typeface="Times New Roman" panose="02020603050405020304" charset="0"/>
            </a:endParaRPr>
          </a:p>
        </p:txBody>
      </p:sp>
      <p:sp>
        <p:nvSpPr>
          <p:cNvPr id="13" name="TextBox 4"/>
          <p:cNvSpPr txBox="1"/>
          <p:nvPr>
            <p:custDataLst>
              <p:tags r:id="rId2"/>
            </p:custDataLst>
          </p:nvPr>
        </p:nvSpPr>
        <p:spPr>
          <a:xfrm>
            <a:off x="7378700" y="1324610"/>
            <a:ext cx="885190"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10" name="文本框 9">
            <a:hlinkClick r:id="rId3" action="ppaction://hlinksldjump"/>
          </p:cNvPr>
          <p:cNvSpPr txBox="1"/>
          <p:nvPr>
            <p:custDataLst>
              <p:tags r:id="rId4"/>
            </p:custDataLst>
          </p:nvPr>
        </p:nvSpPr>
        <p:spPr>
          <a:xfrm>
            <a:off x="5019673" y="5987966"/>
            <a:ext cx="1219200" cy="558038"/>
          </a:xfrm>
          <a:prstGeom prst="rect">
            <a:avLst/>
          </a:prstGeom>
          <a:solidFill>
            <a:srgbClr val="C00000"/>
          </a:solidFill>
        </p:spPr>
        <p:txBody>
          <a:bodyPr wrap="square" rtlCol="0" anchor="ctr">
            <a:spAutoFit/>
          </a:bodyPr>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2" name="TextBox 4"/>
          <p:cNvSpPr txBox="1"/>
          <p:nvPr>
            <p:custDataLst>
              <p:tags r:id="rId5"/>
            </p:custDataLst>
          </p:nvPr>
        </p:nvSpPr>
        <p:spPr>
          <a:xfrm>
            <a:off x="3983355" y="3100705"/>
            <a:ext cx="885190"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E</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circle(in)">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2" grpId="0"/>
    </p:bldLst>
  </p:timing>
</p:sld>
</file>

<file path=ppt/slides/slide4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600075" y="1143000"/>
            <a:ext cx="10854055" cy="4307840"/>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41. 【解析】联系上文，根据第一段第一、二句Many people try to save water just to do the right thing. But when a serious drought hits, state and local governments enforce restrictions（许多人努力节约用水只是为了做正确的事情。但当严重干旱来袭时，州和地方政府会实施节水措施），推测下文应为Saving water then becomes a must（节约用水就成为必须），故此题答案为C。</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42. 【解析】推理判断题。根据前一句That means more than 109 million people are living under drought conditions（这意味着超过1.09亿人生活在干旱条件下）以及后一句For these problems, Jessica Damiano with the Associated Press has some suggestions（对于这些问题，美联社的杰西卡·达米亚诺有一些建议）可判断出这一空应提到干旱所带来的问题，结合下文可知，这里的问题指的是植物和花园照料的问题，故此题答案为E。</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68630" y="420688"/>
            <a:ext cx="11242040" cy="3415030"/>
          </a:xfrm>
          <a:prstGeom prst="rect">
            <a:avLst/>
          </a:prstGeom>
          <a:noFill/>
        </p:spPr>
        <p:txBody>
          <a:bodyPr wrap="square" rtlCol="0" anchor="ctr">
            <a:spAutoFit/>
          </a:bodyPr>
          <a:lstStyle/>
          <a:p>
            <a:pPr algn="just">
              <a:lnSpc>
                <a:spcPct val="10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sz="2400" dirty="0">
                <a:solidFill>
                  <a:schemeClr val="tx1">
                    <a:lumMod val="75000"/>
                    <a:lumOff val="25000"/>
                  </a:schemeClr>
                </a:solidFill>
                <a:latin typeface="Times New Roman" panose="02020603050405020304" charset="0"/>
                <a:cs typeface="Times New Roman" panose="02020603050405020304" charset="0"/>
              </a:rPr>
              <a:t> For these problems, Jessica Damiano with the Associated Press has some suggestions. </a:t>
            </a:r>
            <a:endParaRPr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00000"/>
              </a:lnSpc>
            </a:pPr>
            <a:r>
              <a:rPr sz="2400" u="sng" dirty="0">
                <a:solidFill>
                  <a:schemeClr val="tx1">
                    <a:lumMod val="75000"/>
                    <a:lumOff val="25000"/>
                  </a:schemeClr>
                </a:solidFill>
                <a:latin typeface="Times New Roman" panose="02020603050405020304" charset="0"/>
                <a:cs typeface="Times New Roman" panose="02020603050405020304" charset="0"/>
              </a:rPr>
              <a:t> 43 </a:t>
            </a:r>
            <a:r>
              <a:rPr lang="en-US" sz="2400" u="sng" dirty="0">
                <a:solidFill>
                  <a:schemeClr val="tx1">
                    <a:lumMod val="75000"/>
                    <a:lumOff val="25000"/>
                  </a:schemeClr>
                </a:solidFill>
                <a:latin typeface="Times New Roman" panose="02020603050405020304" charset="0"/>
                <a:cs typeface="Times New Roman" panose="02020603050405020304" charset="0"/>
              </a:rPr>
              <a:t>________</a:t>
            </a:r>
            <a:endParaRPr sz="2400" u="sng" dirty="0">
              <a:solidFill>
                <a:schemeClr val="tx1">
                  <a:lumMod val="75000"/>
                  <a:lumOff val="25000"/>
                </a:schemeClr>
              </a:solidFill>
              <a:latin typeface="Times New Roman" panose="02020603050405020304" charset="0"/>
              <a:cs typeface="Times New Roman" panose="02020603050405020304" charset="0"/>
            </a:endParaRPr>
          </a:p>
          <a:p>
            <a:pPr indent="457200" algn="just">
              <a:lnSpc>
                <a:spcPct val="100000"/>
              </a:lnSpc>
            </a:pPr>
            <a:r>
              <a:rPr sz="2400" dirty="0">
                <a:solidFill>
                  <a:schemeClr val="tx1">
                    <a:lumMod val="75000"/>
                    <a:lumOff val="25000"/>
                  </a:schemeClr>
                </a:solidFill>
                <a:latin typeface="Times New Roman" panose="02020603050405020304" charset="0"/>
                <a:cs typeface="Times New Roman" panose="02020603050405020304" charset="0"/>
              </a:rPr>
              <a:t>First, choose plants to water. If you are gardening under water restrictions, decide which plants need water the most. Second, water effectively. Do not offer your plants their weekly water needs all at once. </a:t>
            </a:r>
            <a:r>
              <a:rPr sz="2400" u="sng" dirty="0">
                <a:solidFill>
                  <a:schemeClr val="tx1">
                    <a:lumMod val="75000"/>
                    <a:lumOff val="25000"/>
                  </a:schemeClr>
                </a:solidFill>
                <a:latin typeface="Times New Roman" panose="02020603050405020304" charset="0"/>
                <a:cs typeface="Times New Roman" panose="02020603050405020304" charset="0"/>
              </a:rPr>
              <a:t>44</a:t>
            </a:r>
            <a:r>
              <a:rPr lang="en-US" sz="2400" u="sng" dirty="0">
                <a:solidFill>
                  <a:schemeClr val="tx1">
                    <a:lumMod val="75000"/>
                    <a:lumOff val="25000"/>
                  </a:schemeClr>
                </a:solidFill>
                <a:latin typeface="Times New Roman" panose="02020603050405020304" charset="0"/>
                <a:cs typeface="Times New Roman" panose="02020603050405020304" charset="0"/>
              </a:rPr>
              <a:t>______</a:t>
            </a:r>
            <a:r>
              <a:rPr sz="2400" u="sng" dirty="0">
                <a:solidFill>
                  <a:schemeClr val="tx1">
                    <a:lumMod val="75000"/>
                    <a:lumOff val="25000"/>
                  </a:schemeClr>
                </a:solidFill>
                <a:latin typeface="Times New Roman" panose="02020603050405020304" charset="0"/>
                <a:cs typeface="Times New Roman" panose="02020603050405020304" charset="0"/>
              </a:rPr>
              <a:t> </a:t>
            </a:r>
            <a:r>
              <a:rPr sz="2400" dirty="0">
                <a:solidFill>
                  <a:schemeClr val="tx1">
                    <a:lumMod val="75000"/>
                    <a:lumOff val="25000"/>
                  </a:schemeClr>
                </a:solidFill>
                <a:latin typeface="Times New Roman" panose="02020603050405020304" charset="0"/>
                <a:cs typeface="Times New Roman" panose="02020603050405020304" charset="0"/>
              </a:rPr>
              <a:t>Third, keep beds and borders free of weeds. Weeds compete with your plants for water and nutrients. </a:t>
            </a:r>
            <a:r>
              <a:rPr sz="2400" u="sng" dirty="0">
                <a:solidFill>
                  <a:schemeClr val="tx1">
                    <a:lumMod val="75000"/>
                    <a:lumOff val="25000"/>
                  </a:schemeClr>
                </a:solidFill>
                <a:latin typeface="Times New Roman" panose="02020603050405020304" charset="0"/>
                <a:cs typeface="Times New Roman" panose="02020603050405020304" charset="0"/>
              </a:rPr>
              <a:t>45</a:t>
            </a:r>
            <a:r>
              <a:rPr lang="en-US" sz="2400" u="sng" dirty="0">
                <a:solidFill>
                  <a:schemeClr val="tx1">
                    <a:lumMod val="75000"/>
                    <a:lumOff val="25000"/>
                  </a:schemeClr>
                </a:solidFill>
                <a:latin typeface="Times New Roman" panose="02020603050405020304" charset="0"/>
                <a:cs typeface="Times New Roman" panose="02020603050405020304" charset="0"/>
              </a:rPr>
              <a:t>_______</a:t>
            </a:r>
            <a:r>
              <a:rPr sz="2400" dirty="0">
                <a:solidFill>
                  <a:schemeClr val="tx1">
                    <a:lumMod val="75000"/>
                    <a:lumOff val="25000"/>
                  </a:schemeClr>
                </a:solidFill>
                <a:latin typeface="Times New Roman" panose="02020603050405020304" charset="0"/>
                <a:cs typeface="Times New Roman" panose="02020603050405020304" charset="0"/>
              </a:rPr>
              <a:t> Fertilizers cause fast growth, which increases the need for water. Fifth, avoid using weed killers. These can move to other areas in hot weather and are less effective in high temperatures. Sixth, do not plant anything new. And avoid cutting plants, which increases their water needs.</a:t>
            </a:r>
            <a:endParaRPr sz="2400" dirty="0">
              <a:solidFill>
                <a:schemeClr val="tx1">
                  <a:lumMod val="75000"/>
                  <a:lumOff val="25000"/>
                </a:schemeClr>
              </a:solidFill>
              <a:latin typeface="Times New Roman" panose="02020603050405020304" charset="0"/>
              <a:cs typeface="Times New Roman" panose="02020603050405020304" charset="0"/>
            </a:endParaRPr>
          </a:p>
        </p:txBody>
      </p:sp>
      <p:sp>
        <p:nvSpPr>
          <p:cNvPr id="10" name="文本框 9">
            <a:hlinkClick r:id="rId1" action="ppaction://hlinksldjump"/>
          </p:cNvPr>
          <p:cNvSpPr txBox="1"/>
          <p:nvPr>
            <p:custDataLst>
              <p:tags r:id="rId2"/>
            </p:custDataLst>
          </p:nvPr>
        </p:nvSpPr>
        <p:spPr>
          <a:xfrm>
            <a:off x="5019673" y="5987966"/>
            <a:ext cx="1219200" cy="558038"/>
          </a:xfrm>
          <a:prstGeom prst="rect">
            <a:avLst/>
          </a:prstGeom>
          <a:solidFill>
            <a:srgbClr val="C00000"/>
          </a:solidFill>
        </p:spPr>
        <p:txBody>
          <a:bodyPr wrap="square" rtlCol="0" anchor="ctr">
            <a:spAutoFit/>
          </a:bodyPr>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13" name="TextBox 4"/>
          <p:cNvSpPr txBox="1"/>
          <p:nvPr>
            <p:custDataLst>
              <p:tags r:id="rId3"/>
            </p:custDataLst>
          </p:nvPr>
        </p:nvSpPr>
        <p:spPr>
          <a:xfrm>
            <a:off x="1204595" y="728345"/>
            <a:ext cx="885190"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4"/>
            </p:custDataLst>
          </p:nvPr>
        </p:nvSpPr>
        <p:spPr>
          <a:xfrm>
            <a:off x="5019675" y="1867535"/>
            <a:ext cx="885190"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6" name="文本框 5"/>
          <p:cNvSpPr txBox="1"/>
          <p:nvPr>
            <p:custDataLst>
              <p:tags r:id="rId5"/>
            </p:custDataLst>
          </p:nvPr>
        </p:nvSpPr>
        <p:spPr>
          <a:xfrm>
            <a:off x="962025" y="3979863"/>
            <a:ext cx="10397490" cy="1938020"/>
          </a:xfrm>
          <a:prstGeom prst="rect">
            <a:avLst/>
          </a:prstGeom>
          <a:solidFill>
            <a:schemeClr val="bg1"/>
          </a:solidFill>
        </p:spPr>
        <p:txBody>
          <a:bodyPr wrap="none" rtlCol="0" anchor="ctr">
            <a:spAutoFit/>
          </a:bodyPr>
          <a:p>
            <a:pPr algn="l">
              <a:lnSpc>
                <a:spcPct val="100000"/>
              </a:lnSpc>
            </a:pPr>
            <a:r>
              <a:rPr lang="zh-CN" altLang="en-US" sz="2400" dirty="0" smtClean="0">
                <a:solidFill>
                  <a:schemeClr val="tx1">
                    <a:lumMod val="75000"/>
                    <a:lumOff val="25000"/>
                  </a:schemeClr>
                </a:solidFill>
                <a:latin typeface="Times New Roman" panose="02020603050405020304" charset="0"/>
                <a:cs typeface="Times New Roman" panose="02020603050405020304" charset="0"/>
              </a:rPr>
              <a:t>A. Divide it over two or three times per week.</a:t>
            </a:r>
            <a:endParaRPr lang="zh-CN" altLang="en-US" sz="2400" dirty="0" smtClean="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smtClean="0">
                <a:solidFill>
                  <a:schemeClr val="tx1">
                    <a:lumMod val="75000"/>
                    <a:lumOff val="25000"/>
                  </a:schemeClr>
                </a:solidFill>
                <a:latin typeface="Times New Roman" panose="02020603050405020304" charset="0"/>
                <a:cs typeface="Times New Roman" panose="02020603050405020304" charset="0"/>
              </a:rPr>
              <a:t>B. Fourth, avoid fertilizing plants during drought.</a:t>
            </a:r>
            <a:endParaRPr lang="zh-CN" altLang="en-US" sz="2400" dirty="0" smtClean="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smtClean="0">
                <a:solidFill>
                  <a:schemeClr val="tx1">
                    <a:lumMod val="75000"/>
                    <a:lumOff val="25000"/>
                  </a:schemeClr>
                </a:solidFill>
                <a:latin typeface="Times New Roman" panose="02020603050405020304" charset="0"/>
                <a:cs typeface="Times New Roman" panose="02020603050405020304" charset="0"/>
              </a:rPr>
              <a:t>C. Saving water then becomes a must.</a:t>
            </a:r>
            <a:endParaRPr lang="zh-CN" altLang="en-US" sz="2400" dirty="0" smtClean="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smtClean="0">
                <a:solidFill>
                  <a:schemeClr val="tx1">
                    <a:lumMod val="75000"/>
                    <a:lumOff val="25000"/>
                  </a:schemeClr>
                </a:solidFill>
                <a:latin typeface="Times New Roman" panose="02020603050405020304" charset="0"/>
                <a:cs typeface="Times New Roman" panose="02020603050405020304" charset="0"/>
              </a:rPr>
              <a:t>D. She tells people how to keep their garden healthy during periods of dry weather. </a:t>
            </a:r>
            <a:endParaRPr lang="zh-CN" altLang="en-US" sz="2400" dirty="0" smtClean="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smtClean="0">
                <a:solidFill>
                  <a:schemeClr val="tx1">
                    <a:lumMod val="75000"/>
                    <a:lumOff val="25000"/>
                  </a:schemeClr>
                </a:solidFill>
                <a:latin typeface="Times New Roman" panose="02020603050405020304" charset="0"/>
                <a:cs typeface="Times New Roman" panose="02020603050405020304" charset="0"/>
              </a:rPr>
              <a:t>E. And a lot of them have plants or yards to worry about.</a:t>
            </a:r>
            <a:endParaRPr lang="zh-CN" altLang="en-US" sz="2400" dirty="0" smtClean="0">
              <a:solidFill>
                <a:schemeClr val="tx1">
                  <a:lumMod val="75000"/>
                  <a:lumOff val="25000"/>
                </a:schemeClr>
              </a:solidFill>
              <a:latin typeface="Times New Roman" panose="02020603050405020304" charset="0"/>
              <a:cs typeface="Times New Roman" panose="02020603050405020304" charset="0"/>
            </a:endParaRPr>
          </a:p>
        </p:txBody>
      </p:sp>
      <p:sp>
        <p:nvSpPr>
          <p:cNvPr id="3" name="TextBox 4"/>
          <p:cNvSpPr txBox="1"/>
          <p:nvPr>
            <p:custDataLst>
              <p:tags r:id="rId6"/>
            </p:custDataLst>
          </p:nvPr>
        </p:nvSpPr>
        <p:spPr>
          <a:xfrm>
            <a:off x="8032115" y="2200910"/>
            <a:ext cx="885190"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circle(in)">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circle(in)">
                                      <p:cBhvr>
                                        <p:cTn id="1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2" grpId="0"/>
      <p:bldP spid="3" grpId="0"/>
    </p:bldLst>
  </p:timing>
</p:sld>
</file>

<file path=ppt/slides/slide4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600075" y="916940"/>
            <a:ext cx="10854055" cy="4831080"/>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43. 【解析】根据前一句For these problems, Jessica Damiano with the Associated Press has some suggestions（对于这些问题，美联社的杰西卡·达米亚诺有一些建议）可推断后面将讲述建议的内容，即She tells people how to keep their garden healthy during periods of dry weather（她告诉人们如何在干旱时期保持花园健康）。She指前面提到的Jessica Damiano。故此题答案为D。</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44. 【解析】根据前面提到的第二点建议Second, water effectively. Do not offer your plants their weekly water needs all at once（第二，有效地浇水。不要一次性提供植物每周所需的水分），后面应加正确的做法，即Divide it over two or three times per week（每周分成两到三次）。故此题答案为A。</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45. 【解析】最后一段讲述了六点建议，分析可知缺第四点建议：Fourth, avoid fertilizing plants during drought（第四，避免在干旱期间给植物施肥），故此题答案为B。</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251460" y="33020"/>
            <a:ext cx="6214110" cy="530860"/>
          </a:xfrm>
          <a:prstGeom prst="rect">
            <a:avLst/>
          </a:prstGeom>
          <a:noFill/>
        </p:spPr>
        <p:txBody>
          <a:bodyPr wrap="square" rtlCol="0">
            <a:spAutoFit/>
          </a:bodyPr>
          <a:lstStyle/>
          <a:p>
            <a:pPr>
              <a:lnSpc>
                <a:spcPct val="110000"/>
              </a:lnSpc>
            </a:pPr>
            <a:r>
              <a:rPr sz="2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iekie pocangqiong" panose="02000503000000000000" pitchFamily="2" charset="-122"/>
              </a:rPr>
              <a:t>Ⅰ. 补全对话（5小题，共10分）</a:t>
            </a:r>
            <a:endParaRPr sz="2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iekie pocangqiong" panose="02000503000000000000" pitchFamily="2" charset="-122"/>
            </a:endParaRPr>
          </a:p>
        </p:txBody>
      </p:sp>
      <p:sp>
        <p:nvSpPr>
          <p:cNvPr id="6" name="文本框 5"/>
          <p:cNvSpPr txBox="1"/>
          <p:nvPr/>
        </p:nvSpPr>
        <p:spPr>
          <a:xfrm>
            <a:off x="1035050" y="900430"/>
            <a:ext cx="10274300" cy="650875"/>
          </a:xfrm>
          <a:prstGeom prst="rect">
            <a:avLst/>
          </a:prstGeom>
          <a:noFill/>
        </p:spPr>
        <p:txBody>
          <a:bodyPr wrap="square" rtlCol="0" anchor="t">
            <a:spAutoFit/>
          </a:bodyPr>
          <a:lstStyle/>
          <a:p>
            <a:pPr algn="just" fontAlgn="auto">
              <a:lnSpc>
                <a:spcPct val="140000"/>
              </a:lnSpc>
            </a:pPr>
            <a:r>
              <a:rPr sz="2600" b="1" dirty="0">
                <a:solidFill>
                  <a:schemeClr val="tx1"/>
                </a:solidFill>
                <a:uFillTx/>
                <a:latin typeface="Times New Roman" panose="02020603050405020304" charset="0"/>
                <a:ea typeface="宋体" panose="02010600030101010101" pitchFamily="2" charset="-122"/>
                <a:cs typeface="Times New Roman" panose="02020603050405020304" charset="0"/>
              </a:rPr>
              <a:t>阅读下列简短对话，从A、B、C、D中选出最佳答案，将对话补全。</a:t>
            </a:r>
            <a:r>
              <a:rPr lang="en-US" sz="2600" b="1" dirty="0">
                <a:solidFill>
                  <a:schemeClr val="tx1"/>
                </a:solidFill>
                <a:uFillTx/>
                <a:latin typeface="Times New Roman" panose="02020603050405020304" charset="0"/>
                <a:ea typeface="宋体" panose="02010600030101010101" pitchFamily="2" charset="-122"/>
                <a:cs typeface="Times New Roman" panose="02020603050405020304" charset="0"/>
              </a:rPr>
              <a:t> </a:t>
            </a:r>
            <a:endParaRPr lang="en-US" altLang="en-US" sz="2600" b="1" dirty="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
        <p:nvSpPr>
          <p:cNvPr id="2" name="文本框 1"/>
          <p:cNvSpPr txBox="1"/>
          <p:nvPr>
            <p:custDataLst>
              <p:tags r:id="rId1"/>
            </p:custDataLst>
          </p:nvPr>
        </p:nvSpPr>
        <p:spPr>
          <a:xfrm>
            <a:off x="1542415" y="1847850"/>
            <a:ext cx="10274300" cy="2158365"/>
          </a:xfrm>
          <a:prstGeom prst="rect">
            <a:avLst/>
          </a:prstGeom>
          <a:noFill/>
        </p:spPr>
        <p:txBody>
          <a:bodyPr wrap="square" rtlCol="0" anchor="t">
            <a:spAutoFit/>
          </a:bodyPr>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1. M: Excuse me, how can I get to the library?</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W: ____________________.</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A. Don’t ask me 			B. Thank you</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C. All right 				D. Turn right and go straight</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custDataLst>
              <p:tags r:id="rId2"/>
            </p:custDataLst>
          </p:nvPr>
        </p:nvSpPr>
        <p:spPr>
          <a:xfrm>
            <a:off x="1381337" y="1972560"/>
            <a:ext cx="1030605"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 D</a:t>
            </a:r>
            <a:endParaRPr lang="en-US" sz="2800" dirty="0">
              <a:solidFill>
                <a:srgbClr val="C00000"/>
              </a:solidFill>
              <a:latin typeface="Times New Roman" panose="02020603050405020304" charset="0"/>
              <a:cs typeface="Times New Roman" panose="02020603050405020304" charset="0"/>
            </a:endParaRPr>
          </a:p>
        </p:txBody>
      </p:sp>
      <p:sp>
        <p:nvSpPr>
          <p:cNvPr id="109" name="TextBox 4"/>
          <p:cNvSpPr txBox="1"/>
          <p:nvPr>
            <p:custDataLst>
              <p:tags r:id="rId3"/>
            </p:custDataLst>
          </p:nvPr>
        </p:nvSpPr>
        <p:spPr>
          <a:xfrm>
            <a:off x="1542415" y="4591050"/>
            <a:ext cx="9199880" cy="1610995"/>
          </a:xfrm>
          <a:prstGeom prst="rect">
            <a:avLst/>
          </a:prstGeom>
          <a:noFill/>
        </p:spPr>
        <p:txBody>
          <a:bodyPr wrap="square" rtlCol="0">
            <a:noAutofit/>
          </a:bodyPr>
          <a:p>
            <a:pPr marL="1151890" indent="-1151890" algn="just" fontAlgn="auto">
              <a:lnSpc>
                <a:spcPts val="3200"/>
              </a:lnSpc>
            </a:pPr>
            <a:r>
              <a:rPr sz="2200" dirty="0">
                <a:solidFill>
                  <a:srgbClr val="C00000"/>
                </a:solidFill>
                <a:uFillTx/>
                <a:latin typeface="Times New Roman" panose="02020603050405020304" charset="0"/>
                <a:cs typeface="Times New Roman" panose="02020603050405020304" charset="0"/>
              </a:rPr>
              <a:t>【解析】根据Excuse me, how can I get to the library（打扰一下，请问我怎样才能到图书馆）可以判断出是问路，D项“向右转，然后直走”符合对话情境。A项“不要问我”，B项“谢谢”，C项“好的”，均不符合语境。因此，答案是D。</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blinds(horizontal)">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9"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a:blip r:embed="rId1"/>
          <a:stretch>
            <a:fillRect/>
          </a:stretch>
        </p:blipFill>
        <p:spPr>
          <a:xfrm>
            <a:off x="0" y="1210945"/>
            <a:ext cx="12191365" cy="3877310"/>
          </a:xfrm>
          <a:prstGeom prst="rect">
            <a:avLst/>
          </a:prstGeom>
        </p:spPr>
      </p:pic>
      <p:sp>
        <p:nvSpPr>
          <p:cNvPr id="2" name="文本框 1"/>
          <p:cNvSpPr txBox="1"/>
          <p:nvPr/>
        </p:nvSpPr>
        <p:spPr>
          <a:xfrm>
            <a:off x="3599815" y="2088515"/>
            <a:ext cx="5057140" cy="1088390"/>
          </a:xfrm>
          <a:prstGeom prst="rect">
            <a:avLst/>
          </a:prstGeom>
          <a:noFill/>
        </p:spPr>
        <p:txBody>
          <a:bodyPr wrap="square" rtlCol="0" anchor="ctr">
            <a:spAutoFit/>
          </a:bodyPr>
          <a:p>
            <a:pPr algn="dist">
              <a:lnSpc>
                <a:spcPct val="120000"/>
              </a:lnSpc>
            </a:pPr>
            <a:r>
              <a:rPr sz="5400" b="1" spc="300" dirty="0">
                <a:latin typeface="+mj-ea"/>
                <a:ea typeface="+mj-ea"/>
              </a:rPr>
              <a:t>Ⅴ. 语法填空</a:t>
            </a:r>
            <a:endParaRPr sz="5400" b="1" spc="300" dirty="0">
              <a:latin typeface="+mj-ea"/>
              <a:ea typeface="+mj-ea"/>
            </a:endParaRPr>
          </a:p>
        </p:txBody>
      </p:sp>
      <p:pic>
        <p:nvPicPr>
          <p:cNvPr id="105" name="图片 104"/>
          <p:cNvPicPr/>
          <p:nvPr/>
        </p:nvPicPr>
        <p:blipFill>
          <a:blip r:embed="rId2">
            <a:clrChange>
              <a:clrFrom>
                <a:srgbClr val="FFFFFF">
                  <a:alpha val="100000"/>
                </a:srgbClr>
              </a:clrFrom>
              <a:clrTo>
                <a:srgbClr val="FFFFFF">
                  <a:alpha val="100000"/>
                  <a:alpha val="0"/>
                </a:srgbClr>
              </a:clrTo>
            </a:clrChange>
          </a:blip>
          <a:stretch>
            <a:fillRect/>
          </a:stretch>
        </p:blipFill>
        <p:spPr>
          <a:xfrm>
            <a:off x="3425190" y="2733040"/>
            <a:ext cx="5341620" cy="406844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arn(inVertical)">
                                      <p:cBhvr>
                                        <p:cTn id="7" dur="500"/>
                                        <p:tgtEl>
                                          <p:spTgt spid="1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arn(inVertical)">
                                      <p:cBhvr>
                                        <p:cTn id="10" dur="500"/>
                                        <p:tgtEl>
                                          <p:spTgt spid="2"/>
                                        </p:tgtEl>
                                      </p:cBhvr>
                                    </p:animEffect>
                                  </p:childTnLst>
                                </p:cTn>
                              </p:par>
                            </p:childTnLst>
                          </p:cTn>
                        </p:par>
                        <p:par>
                          <p:cTn id="11" fill="hold">
                            <p:stCondLst>
                              <p:cond delay="500"/>
                            </p:stCondLst>
                            <p:childTnLst>
                              <p:par>
                                <p:cTn id="12" presetID="16" presetClass="entr" presetSubtype="21" fill="hold" nodeType="afterEffect">
                                  <p:stCondLst>
                                    <p:cond delay="0"/>
                                  </p:stCondLst>
                                  <p:childTnLst>
                                    <p:set>
                                      <p:cBhvr>
                                        <p:cTn id="13" dur="1" fill="hold">
                                          <p:stCondLst>
                                            <p:cond delay="0"/>
                                          </p:stCondLst>
                                        </p:cTn>
                                        <p:tgtEl>
                                          <p:spTgt spid="105"/>
                                        </p:tgtEl>
                                        <p:attrNameLst>
                                          <p:attrName>style.visibility</p:attrName>
                                        </p:attrNameLst>
                                      </p:cBhvr>
                                      <p:to>
                                        <p:strVal val="visible"/>
                                      </p:to>
                                    </p:set>
                                    <p:animEffect transition="in" filter="barn(inVertical)">
                                      <p:cBhvr>
                                        <p:cTn id="14" dur="500"/>
                                        <p:tgtEl>
                                          <p:spTgt spid="1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295910" y="110490"/>
            <a:ext cx="12063730" cy="530860"/>
          </a:xfrm>
          <a:prstGeom prst="rect">
            <a:avLst/>
          </a:prstGeom>
          <a:noFill/>
        </p:spPr>
        <p:txBody>
          <a:bodyPr wrap="square" rtlCol="0">
            <a:spAutoFit/>
          </a:bodyPr>
          <a:lstStyle/>
          <a:p>
            <a:pPr algn="l">
              <a:lnSpc>
                <a:spcPct val="110000"/>
              </a:lnSpc>
              <a:buClrTx/>
              <a:buSzTx/>
              <a:buFontTx/>
            </a:pPr>
            <a:r>
              <a:rPr sz="2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iekie pocangqiong" panose="02000503000000000000" pitchFamily="2" charset="-122"/>
              </a:rPr>
              <a:t>Ⅴ. 语法填空（5小题，共15分）</a:t>
            </a:r>
            <a:endParaRPr sz="2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iekie pocangqiong" panose="02000503000000000000" pitchFamily="2" charset="-122"/>
            </a:endParaRPr>
          </a:p>
        </p:txBody>
      </p:sp>
      <p:sp>
        <p:nvSpPr>
          <p:cNvPr id="5" name="文本框 4"/>
          <p:cNvSpPr txBox="1"/>
          <p:nvPr/>
        </p:nvSpPr>
        <p:spPr>
          <a:xfrm>
            <a:off x="295910" y="714332"/>
            <a:ext cx="11276329" cy="1050290"/>
          </a:xfrm>
          <a:prstGeom prst="rect">
            <a:avLst/>
          </a:prstGeom>
          <a:noFill/>
        </p:spPr>
        <p:txBody>
          <a:bodyPr wrap="square" rtlCol="0" anchor="t">
            <a:spAutoFit/>
          </a:bodyPr>
          <a:lstStyle/>
          <a:p>
            <a:pPr indent="0" algn="just" fontAlgn="auto">
              <a:lnSpc>
                <a:spcPct val="120000"/>
              </a:lnSpc>
            </a:pPr>
            <a:r>
              <a:rPr lang="zh-CN" altLang="en-US" sz="2600" b="1" dirty="0">
                <a:solidFill>
                  <a:schemeClr val="tx1"/>
                </a:solidFill>
                <a:uFillTx/>
                <a:latin typeface="Times New Roman" panose="02020603050405020304" charset="0"/>
                <a:ea typeface="宋体" panose="02010600030101010101" pitchFamily="2" charset="-122"/>
                <a:cs typeface="Times New Roman" panose="02020603050405020304" charset="0"/>
              </a:rPr>
              <a:t>阅读下面短文，按照句子结构的语法性和上下文连贯的要求，在空格处填入一个适当的词或使用括号中词语的正确形式填空。</a:t>
            </a:r>
            <a:endParaRPr lang="zh-CN" altLang="en-US" sz="2600" b="1" dirty="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
        <p:nvSpPr>
          <p:cNvPr id="6" name="文本框 5"/>
          <p:cNvSpPr txBox="1"/>
          <p:nvPr/>
        </p:nvSpPr>
        <p:spPr>
          <a:xfrm>
            <a:off x="716280" y="1837690"/>
            <a:ext cx="10547350" cy="3743960"/>
          </a:xfrm>
          <a:prstGeom prst="rect">
            <a:avLst/>
          </a:prstGeom>
          <a:noFill/>
        </p:spPr>
        <p:txBody>
          <a:bodyPr wrap="square" rtlCol="0" anchor="t">
            <a:spAutoFit/>
          </a:bodyPr>
          <a:lstStyle/>
          <a:p>
            <a:pPr indent="0" algn="just" fontAlgn="auto">
              <a:lnSpc>
                <a:spcPct val="110000"/>
              </a:lnSpc>
            </a:pPr>
            <a:r>
              <a:rPr lang="en-US" altLang="zh-CN" sz="2400" dirty="0">
                <a:latin typeface="Times New Roman" panose="02020603050405020304" charset="0"/>
                <a:ea typeface="宋体" panose="02010600030101010101" pitchFamily="2" charset="-122"/>
                <a:cs typeface="Times New Roman" panose="02020603050405020304" charset="0"/>
              </a:rPr>
              <a:t>     </a:t>
            </a:r>
            <a:r>
              <a:rPr sz="2400" dirty="0">
                <a:latin typeface="Times New Roman" panose="02020603050405020304" charset="0"/>
                <a:ea typeface="宋体" panose="02010600030101010101" pitchFamily="2" charset="-122"/>
                <a:cs typeface="Times New Roman" panose="02020603050405020304" charset="0"/>
              </a:rPr>
              <a:t>Once a dog was taking a nap in the manger (饲槽) of an ox. It was full of hay. But soon the ox came back from his work to the manger. He wanted </a:t>
            </a:r>
            <a:r>
              <a:rPr sz="2400" u="sng" dirty="0">
                <a:latin typeface="Times New Roman" panose="02020603050405020304" charset="0"/>
                <a:ea typeface="宋体" panose="02010600030101010101" pitchFamily="2" charset="-122"/>
                <a:cs typeface="Times New Roman" panose="02020603050405020304" charset="0"/>
              </a:rPr>
              <a:t>46</a:t>
            </a:r>
            <a:r>
              <a:rPr lang="en-US" sz="2400" u="sng" dirty="0">
                <a:latin typeface="Times New Roman" panose="02020603050405020304" charset="0"/>
                <a:ea typeface="宋体" panose="02010600030101010101" pitchFamily="2" charset="-122"/>
                <a:cs typeface="Times New Roman" panose="02020603050405020304" charset="0"/>
              </a:rPr>
              <a:t>           </a:t>
            </a:r>
            <a:r>
              <a:rPr sz="2400" dirty="0">
                <a:latin typeface="Times New Roman" panose="02020603050405020304" charset="0"/>
                <a:ea typeface="宋体" panose="02010600030101010101" pitchFamily="2" charset="-122"/>
                <a:cs typeface="Times New Roman" panose="02020603050405020304" charset="0"/>
              </a:rPr>
              <a:t> (eat) his own hay. Then the dog awoke, </a:t>
            </a:r>
            <a:r>
              <a:rPr sz="2400" u="sng" dirty="0">
                <a:latin typeface="Times New Roman" panose="02020603050405020304" charset="0"/>
                <a:ea typeface="宋体" panose="02010600030101010101" pitchFamily="2" charset="-122"/>
                <a:cs typeface="Times New Roman" panose="02020603050405020304" charset="0"/>
              </a:rPr>
              <a:t>47</a:t>
            </a:r>
            <a:r>
              <a:rPr lang="en-US" sz="2400" u="sng" dirty="0">
                <a:latin typeface="Times New Roman" panose="02020603050405020304" charset="0"/>
                <a:ea typeface="宋体" panose="02010600030101010101" pitchFamily="2" charset="-122"/>
                <a:cs typeface="Times New Roman" panose="02020603050405020304" charset="0"/>
              </a:rPr>
              <a:t>             </a:t>
            </a:r>
            <a:r>
              <a:rPr sz="2400" dirty="0">
                <a:latin typeface="Times New Roman" panose="02020603050405020304" charset="0"/>
                <a:ea typeface="宋体" panose="02010600030101010101" pitchFamily="2" charset="-122"/>
                <a:cs typeface="Times New Roman" panose="02020603050405020304" charset="0"/>
              </a:rPr>
              <a:t> (stand) up and barked at the ox. The ox said to the dog, “Do you want to eat this hay, too?”</a:t>
            </a:r>
            <a:endParaRPr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10000"/>
              </a:lnSpc>
            </a:pPr>
            <a:r>
              <a:rPr sz="2400" dirty="0">
                <a:latin typeface="Times New Roman" panose="02020603050405020304" charset="0"/>
                <a:ea typeface="宋体" panose="02010600030101010101" pitchFamily="2" charset="-122"/>
                <a:cs typeface="Times New Roman" panose="02020603050405020304" charset="0"/>
              </a:rPr>
              <a:t>“Of course not,” said the dog. </a:t>
            </a:r>
            <a:endParaRPr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10000"/>
              </a:lnSpc>
            </a:pPr>
            <a:r>
              <a:rPr sz="2400" dirty="0">
                <a:latin typeface="Times New Roman" panose="02020603050405020304" charset="0"/>
                <a:ea typeface="宋体" panose="02010600030101010101" pitchFamily="2" charset="-122"/>
                <a:cs typeface="Times New Roman" panose="02020603050405020304" charset="0"/>
              </a:rPr>
              <a:t>“Then, go away and let me eat my own hay.”</a:t>
            </a:r>
            <a:endParaRPr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10000"/>
              </a:lnSpc>
            </a:pPr>
            <a:r>
              <a:rPr sz="2400" dirty="0">
                <a:latin typeface="Times New Roman" panose="02020603050405020304" charset="0"/>
                <a:ea typeface="宋体" panose="02010600030101010101" pitchFamily="2" charset="-122"/>
                <a:cs typeface="Times New Roman" panose="02020603050405020304" charset="0"/>
              </a:rPr>
              <a:t>“Oh, no. You go away and let me </a:t>
            </a:r>
            <a:r>
              <a:rPr sz="2400" u="sng" dirty="0">
                <a:latin typeface="Times New Roman" panose="02020603050405020304" charset="0"/>
                <a:ea typeface="宋体" panose="02010600030101010101" pitchFamily="2" charset="-122"/>
                <a:cs typeface="Times New Roman" panose="02020603050405020304" charset="0"/>
              </a:rPr>
              <a:t>48</a:t>
            </a:r>
            <a:r>
              <a:rPr lang="en-US" sz="2400" u="sng" dirty="0">
                <a:latin typeface="Times New Roman" panose="02020603050405020304" charset="0"/>
                <a:ea typeface="宋体" panose="02010600030101010101" pitchFamily="2" charset="-122"/>
                <a:cs typeface="Times New Roman" panose="02020603050405020304" charset="0"/>
              </a:rPr>
              <a:t>             </a:t>
            </a:r>
            <a:r>
              <a:rPr sz="2400" dirty="0">
                <a:latin typeface="Times New Roman" panose="02020603050405020304" charset="0"/>
                <a:ea typeface="宋体" panose="02010600030101010101" pitchFamily="2" charset="-122"/>
                <a:cs typeface="Times New Roman" panose="02020603050405020304" charset="0"/>
              </a:rPr>
              <a:t> (sleep).”</a:t>
            </a:r>
            <a:endParaRPr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10000"/>
              </a:lnSpc>
            </a:pPr>
            <a:r>
              <a:rPr sz="2400" dirty="0">
                <a:latin typeface="Times New Roman" panose="02020603050405020304" charset="0"/>
                <a:ea typeface="宋体" panose="02010600030101010101" pitchFamily="2" charset="-122"/>
                <a:cs typeface="Times New Roman" panose="02020603050405020304" charset="0"/>
              </a:rPr>
              <a:t>“  </a:t>
            </a:r>
            <a:r>
              <a:rPr sz="2400" u="sng" dirty="0">
                <a:latin typeface="Times New Roman" panose="02020603050405020304" charset="0"/>
                <a:ea typeface="宋体" panose="02010600030101010101" pitchFamily="2" charset="-122"/>
                <a:cs typeface="Times New Roman" panose="02020603050405020304" charset="0"/>
                <a:sym typeface="+mn-ea"/>
              </a:rPr>
              <a:t>49</a:t>
            </a:r>
            <a:r>
              <a:rPr lang="en-US" sz="2400" u="sng" dirty="0">
                <a:latin typeface="Times New Roman" panose="02020603050405020304" charset="0"/>
                <a:ea typeface="宋体" panose="02010600030101010101" pitchFamily="2" charset="-122"/>
                <a:cs typeface="Times New Roman" panose="02020603050405020304" charset="0"/>
                <a:sym typeface="+mn-ea"/>
              </a:rPr>
              <a:t>             </a:t>
            </a:r>
            <a:r>
              <a:rPr sz="2400" dirty="0">
                <a:latin typeface="Times New Roman" panose="02020603050405020304" charset="0"/>
                <a:ea typeface="宋体" panose="02010600030101010101" pitchFamily="2" charset="-122"/>
                <a:cs typeface="Times New Roman" panose="02020603050405020304" charset="0"/>
              </a:rPr>
              <a:t>a selfish dog! He will neither eat the hay himself </a:t>
            </a:r>
            <a:r>
              <a:rPr sz="2400" u="sng" dirty="0">
                <a:latin typeface="Times New Roman" panose="02020603050405020304" charset="0"/>
                <a:ea typeface="宋体" panose="02010600030101010101" pitchFamily="2" charset="-122"/>
                <a:cs typeface="Times New Roman" panose="02020603050405020304" charset="0"/>
              </a:rPr>
              <a:t>50</a:t>
            </a:r>
            <a:r>
              <a:rPr lang="en-US" sz="2400" u="sng" dirty="0">
                <a:latin typeface="Times New Roman" panose="02020603050405020304" charset="0"/>
                <a:ea typeface="宋体" panose="02010600030101010101" pitchFamily="2" charset="-122"/>
                <a:cs typeface="Times New Roman" panose="02020603050405020304" charset="0"/>
              </a:rPr>
              <a:t>             </a:t>
            </a:r>
            <a:r>
              <a:rPr sz="2400" dirty="0">
                <a:latin typeface="Times New Roman" panose="02020603050405020304" charset="0"/>
                <a:ea typeface="宋体" panose="02010600030101010101" pitchFamily="2" charset="-122"/>
                <a:cs typeface="Times New Roman" panose="02020603050405020304" charset="0"/>
              </a:rPr>
              <a:t> let me eat it!” said the ox to himself.</a:t>
            </a:r>
            <a:endParaRPr sz="2400" dirty="0">
              <a:latin typeface="Times New Roman" panose="02020603050405020304" charset="0"/>
              <a:ea typeface="宋体" panose="02010600030101010101" pitchFamily="2" charset="-122"/>
              <a:cs typeface="Times New Roman" panose="02020603050405020304" charset="0"/>
            </a:endParaRPr>
          </a:p>
        </p:txBody>
      </p:sp>
      <p:sp>
        <p:nvSpPr>
          <p:cNvPr id="7" name="TextBox 4"/>
          <p:cNvSpPr txBox="1"/>
          <p:nvPr/>
        </p:nvSpPr>
        <p:spPr>
          <a:xfrm>
            <a:off x="9456157" y="2193664"/>
            <a:ext cx="123528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to eat</a:t>
            </a:r>
            <a:endParaRPr lang="en-US" sz="2800" dirty="0">
              <a:solidFill>
                <a:srgbClr val="C00000"/>
              </a:solidFill>
              <a:latin typeface="Times New Roman" panose="02020603050405020304" charset="0"/>
              <a:cs typeface="Times New Roman" panose="02020603050405020304" charset="0"/>
            </a:endParaRPr>
          </a:p>
        </p:txBody>
      </p:sp>
      <p:sp>
        <p:nvSpPr>
          <p:cNvPr id="8" name="TextBox 4"/>
          <p:cNvSpPr txBox="1"/>
          <p:nvPr/>
        </p:nvSpPr>
        <p:spPr>
          <a:xfrm>
            <a:off x="5375219" y="2654207"/>
            <a:ext cx="1623172"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stood</a:t>
            </a:r>
            <a:endParaRPr lang="en-US" sz="2800" dirty="0">
              <a:solidFill>
                <a:srgbClr val="C00000"/>
              </a:solidFill>
              <a:latin typeface="Times New Roman" panose="02020603050405020304" charset="0"/>
              <a:cs typeface="Times New Roman" panose="02020603050405020304" charset="0"/>
            </a:endParaRPr>
          </a:p>
        </p:txBody>
      </p:sp>
      <p:sp>
        <p:nvSpPr>
          <p:cNvPr id="11" name="文本框 10">
            <a:hlinkClick r:id="rId1" action="ppaction://hlinksldjump"/>
          </p:cNvPr>
          <p:cNvSpPr txBox="1"/>
          <p:nvPr/>
        </p:nvSpPr>
        <p:spPr>
          <a:xfrm>
            <a:off x="5019673" y="5743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2" name="TextBox 4"/>
          <p:cNvSpPr txBox="1"/>
          <p:nvPr>
            <p:custDataLst>
              <p:tags r:id="rId2"/>
            </p:custDataLst>
          </p:nvPr>
        </p:nvSpPr>
        <p:spPr>
          <a:xfrm>
            <a:off x="5439354" y="4199162"/>
            <a:ext cx="1623172"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sleep</a:t>
            </a:r>
            <a:endParaRPr lang="en-US" sz="2800" dirty="0">
              <a:solidFill>
                <a:srgbClr val="C00000"/>
              </a:solidFill>
              <a:latin typeface="Times New Roman" panose="02020603050405020304" charset="0"/>
              <a:cs typeface="Times New Roman" panose="02020603050405020304" charset="0"/>
            </a:endParaRPr>
          </a:p>
        </p:txBody>
      </p:sp>
      <p:sp>
        <p:nvSpPr>
          <p:cNvPr id="3" name="TextBox 4"/>
          <p:cNvSpPr txBox="1"/>
          <p:nvPr>
            <p:custDataLst>
              <p:tags r:id="rId3"/>
            </p:custDataLst>
          </p:nvPr>
        </p:nvSpPr>
        <p:spPr>
          <a:xfrm>
            <a:off x="1599509" y="4615087"/>
            <a:ext cx="1623172"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What</a:t>
            </a:r>
            <a:endParaRPr lang="en-US" sz="2800" dirty="0">
              <a:solidFill>
                <a:srgbClr val="C00000"/>
              </a:solidFill>
              <a:latin typeface="Times New Roman" panose="02020603050405020304" charset="0"/>
              <a:cs typeface="Times New Roman" panose="02020603050405020304" charset="0"/>
            </a:endParaRPr>
          </a:p>
        </p:txBody>
      </p:sp>
      <p:sp>
        <p:nvSpPr>
          <p:cNvPr id="4" name="TextBox 4"/>
          <p:cNvSpPr txBox="1"/>
          <p:nvPr>
            <p:custDataLst>
              <p:tags r:id="rId4"/>
            </p:custDataLst>
          </p:nvPr>
        </p:nvSpPr>
        <p:spPr>
          <a:xfrm>
            <a:off x="9068379" y="4615087"/>
            <a:ext cx="1623172"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nor</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ircle(i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circle(in)">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circle(in)">
                                      <p:cBhvr>
                                        <p:cTn id="17" dur="500"/>
                                        <p:tgtEl>
                                          <p:spTgt spid="2"/>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circle(in)">
                                      <p:cBhvr>
                                        <p:cTn id="22" dur="500"/>
                                        <p:tgtEl>
                                          <p:spTgt spid="3"/>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grpId="0" nodeType="click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circle(in)">
                                      <p:cBhvr>
                                        <p:cTn id="2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2" grpId="0"/>
      <p:bldP spid="3" grpId="0"/>
      <p:bldP spid="4" grpId="0"/>
    </p:bldLst>
  </p:timing>
</p:sld>
</file>

<file path=ppt/slides/slide5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448310" y="694690"/>
            <a:ext cx="10854055" cy="5139055"/>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46. 【解析】本题考查固定短语。want to do意为“想要做……”，故此题正确答案为to eat。</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47.【解析】本题考查时态的运用。根据分析句子结构解题法，awoke, stood, barked为并列谓语，均为一般过去时，故此题正确答案为stood。</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48.【解析】本题考查祈使句。以let开头的祈使句的肯定形式为“Let + sb. +动词原形+其他”，故此题正确答案为sleep。</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49. 【解析】本题考查感叹句的结构。由感叹词what引导的感叹句的结构有两种：“What+a(n)+（形容词）+单数可数名词+主语+谓语!”“What+（形容词）+复数可数名词或不可数名词+主语+谓语!”。由感叹词how引导的感叹句的结构为“How+形容词/副词+主语+谓语!”。由于后面加的是名词，故此题正确答案为What。</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50. 【解析】本题考查固定搭配。neither…nor…意为“既不……也不……”，结合句意“他自己既不吃干草，也不让我吃”，故此题正确答案为nor。</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a:blip r:embed="rId1"/>
          <a:stretch>
            <a:fillRect/>
          </a:stretch>
        </p:blipFill>
        <p:spPr>
          <a:xfrm>
            <a:off x="0" y="1210945"/>
            <a:ext cx="12191365" cy="3877310"/>
          </a:xfrm>
          <a:prstGeom prst="rect">
            <a:avLst/>
          </a:prstGeom>
        </p:spPr>
      </p:pic>
      <p:sp>
        <p:nvSpPr>
          <p:cNvPr id="2" name="文本框 1"/>
          <p:cNvSpPr txBox="1"/>
          <p:nvPr/>
        </p:nvSpPr>
        <p:spPr>
          <a:xfrm>
            <a:off x="3599815" y="2088515"/>
            <a:ext cx="5057140" cy="1088390"/>
          </a:xfrm>
          <a:prstGeom prst="rect">
            <a:avLst/>
          </a:prstGeom>
          <a:noFill/>
        </p:spPr>
        <p:txBody>
          <a:bodyPr wrap="square" rtlCol="0" anchor="ctr">
            <a:spAutoFit/>
          </a:bodyPr>
          <a:p>
            <a:pPr algn="dist">
              <a:lnSpc>
                <a:spcPct val="120000"/>
              </a:lnSpc>
            </a:pPr>
            <a:r>
              <a:rPr sz="5400" b="1" spc="300" dirty="0">
                <a:latin typeface="+mj-ea"/>
                <a:ea typeface="+mj-ea"/>
                <a:sym typeface="+mn-ea"/>
              </a:rPr>
              <a:t>Ⅵ. 完成句子</a:t>
            </a:r>
            <a:endParaRPr sz="5400" b="1" spc="300" dirty="0">
              <a:latin typeface="+mj-ea"/>
              <a:ea typeface="+mj-ea"/>
            </a:endParaRPr>
          </a:p>
        </p:txBody>
      </p:sp>
      <p:pic>
        <p:nvPicPr>
          <p:cNvPr id="105" name="图片 104"/>
          <p:cNvPicPr/>
          <p:nvPr/>
        </p:nvPicPr>
        <p:blipFill>
          <a:blip r:embed="rId2">
            <a:clrChange>
              <a:clrFrom>
                <a:srgbClr val="FFFFFF">
                  <a:alpha val="100000"/>
                </a:srgbClr>
              </a:clrFrom>
              <a:clrTo>
                <a:srgbClr val="FFFFFF">
                  <a:alpha val="100000"/>
                  <a:alpha val="0"/>
                </a:srgbClr>
              </a:clrTo>
            </a:clrChange>
          </a:blip>
          <a:stretch>
            <a:fillRect/>
          </a:stretch>
        </p:blipFill>
        <p:spPr>
          <a:xfrm>
            <a:off x="3425190" y="2733040"/>
            <a:ext cx="5341620" cy="406844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arn(inVertical)">
                                      <p:cBhvr>
                                        <p:cTn id="7" dur="500"/>
                                        <p:tgtEl>
                                          <p:spTgt spid="1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arn(inVertical)">
                                      <p:cBhvr>
                                        <p:cTn id="10" dur="500"/>
                                        <p:tgtEl>
                                          <p:spTgt spid="2"/>
                                        </p:tgtEl>
                                      </p:cBhvr>
                                    </p:animEffect>
                                  </p:childTnLst>
                                </p:cTn>
                              </p:par>
                            </p:childTnLst>
                          </p:cTn>
                        </p:par>
                        <p:par>
                          <p:cTn id="11" fill="hold">
                            <p:stCondLst>
                              <p:cond delay="500"/>
                            </p:stCondLst>
                            <p:childTnLst>
                              <p:par>
                                <p:cTn id="12" presetID="16" presetClass="entr" presetSubtype="21" fill="hold" nodeType="afterEffect">
                                  <p:stCondLst>
                                    <p:cond delay="0"/>
                                  </p:stCondLst>
                                  <p:childTnLst>
                                    <p:set>
                                      <p:cBhvr>
                                        <p:cTn id="13" dur="1" fill="hold">
                                          <p:stCondLst>
                                            <p:cond delay="0"/>
                                          </p:stCondLst>
                                        </p:cTn>
                                        <p:tgtEl>
                                          <p:spTgt spid="105"/>
                                        </p:tgtEl>
                                        <p:attrNameLst>
                                          <p:attrName>style.visibility</p:attrName>
                                        </p:attrNameLst>
                                      </p:cBhvr>
                                      <p:to>
                                        <p:strVal val="visible"/>
                                      </p:to>
                                    </p:set>
                                    <p:animEffect transition="in" filter="barn(inVertical)">
                                      <p:cBhvr>
                                        <p:cTn id="14" dur="500"/>
                                        <p:tgtEl>
                                          <p:spTgt spid="1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custDataLst>
              <p:tags r:id="rId1"/>
            </p:custDataLst>
          </p:nvPr>
        </p:nvSpPr>
        <p:spPr>
          <a:xfrm>
            <a:off x="826770" y="2132283"/>
            <a:ext cx="11276329" cy="534035"/>
          </a:xfrm>
          <a:prstGeom prst="rect">
            <a:avLst/>
          </a:prstGeom>
          <a:noFill/>
        </p:spPr>
        <p:txBody>
          <a:bodyPr wrap="square" rtlCol="0" anchor="t">
            <a:spAutoFit/>
          </a:bodyPr>
          <a:p>
            <a:pPr indent="0" algn="just" fontAlgn="auto">
              <a:lnSpc>
                <a:spcPct val="120000"/>
              </a:lnSpc>
            </a:pPr>
            <a:r>
              <a:rPr sz="2400" dirty="0">
                <a:latin typeface="Times New Roman" panose="02020603050405020304" charset="0"/>
                <a:ea typeface="宋体" panose="02010600030101010101" pitchFamily="2" charset="-122"/>
                <a:cs typeface="Times New Roman" panose="02020603050405020304" charset="0"/>
              </a:rPr>
              <a:t>51. Don’t _____________________________ (担心这个问题), we will solve it soon.</a:t>
            </a:r>
            <a:endParaRPr sz="2400" dirty="0">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custDataLst>
              <p:tags r:id="rId2"/>
            </p:custDataLst>
          </p:nvPr>
        </p:nvSpPr>
        <p:spPr>
          <a:xfrm>
            <a:off x="129540" y="33020"/>
            <a:ext cx="12406630" cy="610870"/>
          </a:xfrm>
          <a:prstGeom prst="rect">
            <a:avLst/>
          </a:prstGeom>
          <a:noFill/>
        </p:spPr>
        <p:txBody>
          <a:bodyPr wrap="square" rtlCol="0">
            <a:spAutoFit/>
          </a:bodyPr>
          <a:p>
            <a:pPr algn="l">
              <a:lnSpc>
                <a:spcPct val="130000"/>
              </a:lnSpc>
              <a:buClrTx/>
              <a:buSzTx/>
              <a:buFontTx/>
            </a:pPr>
            <a:r>
              <a:rPr sz="2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iekie pocangqiong" panose="02000503000000000000" pitchFamily="2" charset="-122"/>
              </a:rPr>
              <a:t>Ⅵ. 完成句子（5小题，共20分）</a:t>
            </a:r>
            <a:endParaRPr sz="2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iekie pocangqiong" panose="02000503000000000000" pitchFamily="2" charset="-122"/>
            </a:endParaRPr>
          </a:p>
        </p:txBody>
      </p:sp>
      <p:sp>
        <p:nvSpPr>
          <p:cNvPr id="6" name="文本框 5"/>
          <p:cNvSpPr txBox="1"/>
          <p:nvPr>
            <p:custDataLst>
              <p:tags r:id="rId3"/>
            </p:custDataLst>
          </p:nvPr>
        </p:nvSpPr>
        <p:spPr>
          <a:xfrm>
            <a:off x="510457" y="946623"/>
            <a:ext cx="11276329" cy="570865"/>
          </a:xfrm>
          <a:prstGeom prst="rect">
            <a:avLst/>
          </a:prstGeom>
          <a:noFill/>
        </p:spPr>
        <p:txBody>
          <a:bodyPr wrap="square" rtlCol="0" anchor="t">
            <a:spAutoFit/>
          </a:bodyPr>
          <a:p>
            <a:pPr indent="0" algn="just" fontAlgn="auto">
              <a:lnSpc>
                <a:spcPct val="120000"/>
              </a:lnSpc>
            </a:pPr>
            <a:r>
              <a:rPr lang="zh-CN" altLang="en-US" sz="2600" b="1" dirty="0">
                <a:solidFill>
                  <a:schemeClr val="tx1"/>
                </a:solidFill>
                <a:uFillTx/>
                <a:latin typeface="Times New Roman" panose="02020603050405020304" charset="0"/>
                <a:ea typeface="宋体" panose="02010600030101010101" pitchFamily="2" charset="-122"/>
                <a:cs typeface="Times New Roman" panose="02020603050405020304" charset="0"/>
              </a:rPr>
              <a:t>根据所给汉语提示，完成英语句子。</a:t>
            </a:r>
            <a:endParaRPr lang="zh-CN" altLang="en-US" sz="2600" b="1" dirty="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custDataLst>
              <p:tags r:id="rId4"/>
            </p:custDataLst>
          </p:nvPr>
        </p:nvSpPr>
        <p:spPr>
          <a:xfrm>
            <a:off x="1841500" y="2132330"/>
            <a:ext cx="4702810"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worry about this problem</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5"/>
            </p:custDataLst>
          </p:nvPr>
        </p:nvSpPr>
        <p:spPr>
          <a:xfrm>
            <a:off x="1141730" y="4629150"/>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【解析】本题考查固定搭配。“担心……”译为worry about…，以Don’t开头的祈使句的否定形式为“Don’t+动词原形+其他”。故本题的正确答案为worry about this problem。</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159510" y="1594620"/>
            <a:ext cx="10200005" cy="977265"/>
          </a:xfrm>
          <a:prstGeom prst="rect">
            <a:avLst/>
          </a:prstGeom>
          <a:noFill/>
        </p:spPr>
        <p:txBody>
          <a:bodyPr wrap="square" rtlCol="0" anchor="t">
            <a:spAutoFit/>
          </a:bodyPr>
          <a:lstStyle/>
          <a:p>
            <a:pPr marL="431800"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52. I can meet my friend Charlie as soon as _____________________________ (我到达西安).</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6777990" y="1522095"/>
            <a:ext cx="3204845" cy="466090"/>
          </a:xfrm>
          <a:prstGeom prst="rect">
            <a:avLst/>
          </a:prstGeom>
          <a:noFill/>
        </p:spPr>
        <p:txBody>
          <a:bodyPr wrap="square" rtlCol="0">
            <a:noAutofit/>
          </a:bodyPr>
          <a:lstStyle/>
          <a:p>
            <a:pPr algn="ctr"/>
            <a:r>
              <a:rPr lang="en-US" sz="2800" dirty="0">
                <a:solidFill>
                  <a:srgbClr val="C00000"/>
                </a:solidFill>
                <a:latin typeface="Times New Roman" panose="02020603050405020304" charset="0"/>
                <a:cs typeface="Times New Roman" panose="02020603050405020304" charset="0"/>
              </a:rPr>
              <a:t>I get to Xi’an</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【解析】本题考查固定搭配。“到达……”译为get to…，故本题的正确答案为I get to Xi’an。</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252220" y="1651770"/>
            <a:ext cx="10200005" cy="977265"/>
          </a:xfrm>
          <a:prstGeom prst="rect">
            <a:avLst/>
          </a:prstGeom>
          <a:noFill/>
        </p:spPr>
        <p:txBody>
          <a:bodyPr wrap="square" rtlCol="0" anchor="t">
            <a:spAutoFit/>
          </a:bodyPr>
          <a:lstStyle/>
          <a:p>
            <a:pPr marL="431800"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53. Peter goes to work early every day in order to _________________________ (避开上班高峰期).</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7498080" y="1651635"/>
            <a:ext cx="3016250" cy="466090"/>
          </a:xfrm>
          <a:prstGeom prst="rect">
            <a:avLst/>
          </a:prstGeom>
          <a:noFill/>
        </p:spPr>
        <p:txBody>
          <a:bodyPr wrap="square" rtlCol="0">
            <a:noAutofit/>
          </a:bodyPr>
          <a:lstStyle/>
          <a:p>
            <a:pPr algn="ctr"/>
            <a:r>
              <a:rPr lang="en-US" sz="2800" dirty="0">
                <a:solidFill>
                  <a:srgbClr val="C00000"/>
                </a:solidFill>
                <a:latin typeface="Times New Roman" panose="02020603050405020304" charset="0"/>
                <a:cs typeface="Times New Roman" panose="02020603050405020304" charset="0"/>
              </a:rPr>
              <a:t>avoid the rush hour</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【解析】本题考查固定搭配。“高峰期”译为rush hour，in order to（为了）后加动词原形，故本题的正确答案为avoid the rush hour。</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079500" y="1579380"/>
            <a:ext cx="10200005" cy="534035"/>
          </a:xfrm>
          <a:prstGeom prst="rect">
            <a:avLst/>
          </a:prstGeom>
          <a:noFill/>
        </p:spPr>
        <p:txBody>
          <a:bodyPr wrap="square" rtlCol="0" anchor="t">
            <a:spAutoFit/>
          </a:bodyPr>
          <a:lstStyle/>
          <a:p>
            <a:pPr marL="431800"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54. ____________________ (记得下车) at the next bus stop.</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505585" y="1579245"/>
            <a:ext cx="3418840" cy="466090"/>
          </a:xfrm>
          <a:prstGeom prst="rect">
            <a:avLst/>
          </a:prstGeom>
          <a:noFill/>
        </p:spPr>
        <p:txBody>
          <a:bodyPr wrap="square" rtlCol="0">
            <a:noAutofit/>
          </a:bodyPr>
          <a:lstStyle/>
          <a:p>
            <a:pPr algn="ctr"/>
            <a:r>
              <a:rPr lang="en-US" sz="2800" dirty="0">
                <a:solidFill>
                  <a:srgbClr val="C00000"/>
                </a:solidFill>
                <a:latin typeface="Times New Roman" panose="02020603050405020304" charset="0"/>
                <a:cs typeface="Times New Roman" panose="02020603050405020304" charset="0"/>
              </a:rPr>
              <a:t>Remember to get off</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160780"/>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【解析】本题考查固定搭配。“记得去做某事”译为remember to do sth.，“下车”译为get off，故本题的正确答案为Remember to get off。</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016000" y="1916565"/>
            <a:ext cx="10200005" cy="977265"/>
          </a:xfrm>
          <a:prstGeom prst="rect">
            <a:avLst/>
          </a:prstGeom>
          <a:noFill/>
        </p:spPr>
        <p:txBody>
          <a:bodyPr wrap="square" rtlCol="0" anchor="t">
            <a:spAutoFit/>
          </a:bodyPr>
          <a:lstStyle/>
          <a:p>
            <a:pPr marL="431800"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55. _____________________________ (你最好早点回家). It’s going to rain soon.</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924050" y="1916430"/>
            <a:ext cx="4209415" cy="466090"/>
          </a:xfrm>
          <a:prstGeom prst="rect">
            <a:avLst/>
          </a:prstGeom>
          <a:noFill/>
        </p:spPr>
        <p:txBody>
          <a:bodyPr wrap="square" rtlCol="0">
            <a:noAutofit/>
          </a:bodyPr>
          <a:lstStyle/>
          <a:p>
            <a:pPr algn="ctr"/>
            <a:r>
              <a:rPr lang="en-US" sz="2800" dirty="0">
                <a:solidFill>
                  <a:srgbClr val="C00000"/>
                </a:solidFill>
                <a:latin typeface="Times New Roman" panose="02020603050405020304" charset="0"/>
                <a:cs typeface="Times New Roman" panose="02020603050405020304" charset="0"/>
              </a:rPr>
              <a:t>You’d better go home early</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【解析】本题考查固定搭配。“你最好做某事”译为you’d better do sth.，故本题的正确答案为You’d better go home early。</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custDataLst>
              <p:tags r:id="rId1"/>
            </p:custDataLst>
          </p:nvPr>
        </p:nvPicPr>
        <p:blipFill>
          <a:blip r:embed="rId2"/>
          <a:stretch>
            <a:fillRect/>
          </a:stretch>
        </p:blipFill>
        <p:spPr>
          <a:xfrm>
            <a:off x="0" y="1210945"/>
            <a:ext cx="12191365" cy="3877310"/>
          </a:xfrm>
          <a:prstGeom prst="rect">
            <a:avLst/>
          </a:prstGeom>
        </p:spPr>
      </p:pic>
      <p:sp>
        <p:nvSpPr>
          <p:cNvPr id="2" name="文本框 1"/>
          <p:cNvSpPr txBox="1"/>
          <p:nvPr>
            <p:custDataLst>
              <p:tags r:id="rId3"/>
            </p:custDataLst>
          </p:nvPr>
        </p:nvSpPr>
        <p:spPr>
          <a:xfrm>
            <a:off x="3852545" y="2088515"/>
            <a:ext cx="4914265" cy="1088390"/>
          </a:xfrm>
          <a:prstGeom prst="rect">
            <a:avLst/>
          </a:prstGeom>
          <a:noFill/>
        </p:spPr>
        <p:txBody>
          <a:bodyPr wrap="square" rtlCol="0" anchor="ctr">
            <a:spAutoFit/>
          </a:bodyPr>
          <a:p>
            <a:pPr algn="dist">
              <a:lnSpc>
                <a:spcPct val="120000"/>
              </a:lnSpc>
            </a:pPr>
            <a:r>
              <a:rPr sz="5400" b="1" spc="300" dirty="0">
                <a:latin typeface="+mj-ea"/>
                <a:ea typeface="+mj-ea"/>
              </a:rPr>
              <a:t>Ⅶ. 应用写作</a:t>
            </a:r>
            <a:endParaRPr sz="5400" b="1" spc="300" dirty="0">
              <a:latin typeface="+mj-ea"/>
              <a:ea typeface="+mj-ea"/>
            </a:endParaRPr>
          </a:p>
        </p:txBody>
      </p:sp>
      <p:pic>
        <p:nvPicPr>
          <p:cNvPr id="105" name="图片 104"/>
          <p:cNvPicPr/>
          <p:nvPr>
            <p:custDataLst>
              <p:tags r:id="rId4"/>
            </p:custDataLst>
          </p:nvPr>
        </p:nvPicPr>
        <p:blipFill>
          <a:blip r:embed="rId5">
            <a:clrChange>
              <a:clrFrom>
                <a:srgbClr val="FFFFFF">
                  <a:alpha val="100000"/>
                </a:srgbClr>
              </a:clrFrom>
              <a:clrTo>
                <a:srgbClr val="FFFFFF">
                  <a:alpha val="100000"/>
                  <a:alpha val="0"/>
                </a:srgbClr>
              </a:clrTo>
            </a:clrChange>
          </a:blip>
          <a:stretch>
            <a:fillRect/>
          </a:stretch>
        </p:blipFill>
        <p:spPr>
          <a:xfrm>
            <a:off x="3425190" y="2733040"/>
            <a:ext cx="5341620" cy="406844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arn(inVertical)">
                                      <p:cBhvr>
                                        <p:cTn id="7" dur="500"/>
                                        <p:tgtEl>
                                          <p:spTgt spid="1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arn(inVertical)">
                                      <p:cBhvr>
                                        <p:cTn id="10" dur="500"/>
                                        <p:tgtEl>
                                          <p:spTgt spid="2"/>
                                        </p:tgtEl>
                                      </p:cBhvr>
                                    </p:animEffect>
                                  </p:childTnLst>
                                </p:cTn>
                              </p:par>
                            </p:childTnLst>
                          </p:cTn>
                        </p:par>
                        <p:par>
                          <p:cTn id="11" fill="hold">
                            <p:stCondLst>
                              <p:cond delay="500"/>
                            </p:stCondLst>
                            <p:childTnLst>
                              <p:par>
                                <p:cTn id="12" presetID="16" presetClass="entr" presetSubtype="21" fill="hold" nodeType="afterEffect">
                                  <p:stCondLst>
                                    <p:cond delay="0"/>
                                  </p:stCondLst>
                                  <p:childTnLst>
                                    <p:set>
                                      <p:cBhvr>
                                        <p:cTn id="13" dur="1" fill="hold">
                                          <p:stCondLst>
                                            <p:cond delay="0"/>
                                          </p:stCondLst>
                                        </p:cTn>
                                        <p:tgtEl>
                                          <p:spTgt spid="105"/>
                                        </p:tgtEl>
                                        <p:attrNameLst>
                                          <p:attrName>style.visibility</p:attrName>
                                        </p:attrNameLst>
                                      </p:cBhvr>
                                      <p:to>
                                        <p:strVal val="visible"/>
                                      </p:to>
                                    </p:set>
                                    <p:animEffect transition="in" filter="barn(inVertical)">
                                      <p:cBhvr>
                                        <p:cTn id="14" dur="500"/>
                                        <p:tgtEl>
                                          <p:spTgt spid="1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958850" y="1062355"/>
            <a:ext cx="10274300" cy="2158365"/>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2. M: My goodness, there’s a traffic jam again!</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W: ____________________. You know it’s rush hour.</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A. Keep cool 				B. No way </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C. Congratulations 			D. No need</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827617" y="121183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A</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1890" algn="just" fontAlgn="auto">
              <a:lnSpc>
                <a:spcPts val="3200"/>
              </a:lnSpc>
            </a:pPr>
            <a:r>
              <a:rPr sz="2200" dirty="0">
                <a:solidFill>
                  <a:srgbClr val="C00000"/>
                </a:solidFill>
                <a:uFillTx/>
                <a:latin typeface="Times New Roman" panose="02020603050405020304" charset="0"/>
                <a:cs typeface="Times New Roman" panose="02020603050405020304" charset="0"/>
              </a:rPr>
              <a:t>【解析】根据My goodness, there’s a traffic jam again（天啊，又堵车了）和You know it’s rush hour（你知道的，现在是上下班高峰期）可以判断出说话人想表示安慰，A项“保持冷静”符合上下文题意。B项“不可能”，C项“祝贺你”，D项“不需要”，均不符合语境。因此，答案是A。</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5240" y="0"/>
            <a:ext cx="12406630" cy="610870"/>
          </a:xfrm>
          <a:prstGeom prst="rect">
            <a:avLst/>
          </a:prstGeom>
          <a:noFill/>
        </p:spPr>
        <p:txBody>
          <a:bodyPr wrap="square" rtlCol="0">
            <a:spAutoFit/>
          </a:bodyPr>
          <a:lstStyle/>
          <a:p>
            <a:pPr algn="l">
              <a:lnSpc>
                <a:spcPct val="130000"/>
              </a:lnSpc>
              <a:buClrTx/>
              <a:buSzTx/>
              <a:buFontTx/>
            </a:pPr>
            <a:r>
              <a:rPr sz="2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iekie pocangqiong" panose="02000503000000000000" pitchFamily="2" charset="-122"/>
              </a:rPr>
              <a:t>Ⅶ. 应用写作（1小题，共10分）</a:t>
            </a:r>
            <a:endParaRPr sz="2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iekie pocangqiong" panose="02000503000000000000" pitchFamily="2" charset="-122"/>
            </a:endParaRPr>
          </a:p>
        </p:txBody>
      </p:sp>
      <p:sp>
        <p:nvSpPr>
          <p:cNvPr id="4" name="矩形 3"/>
          <p:cNvSpPr/>
          <p:nvPr/>
        </p:nvSpPr>
        <p:spPr>
          <a:xfrm>
            <a:off x="718820" y="1324610"/>
            <a:ext cx="10034905" cy="2749550"/>
          </a:xfrm>
          <a:prstGeom prst="rect">
            <a:avLst/>
          </a:prstGeom>
          <a:noFill/>
        </p:spPr>
        <p:txBody>
          <a:bodyPr wrap="square">
            <a:spAutoFit/>
          </a:bodyPr>
          <a:lstStyle/>
          <a:p>
            <a:pPr indent="0" algn="just" fontAlgn="auto">
              <a:lnSpc>
                <a:spcPct val="120000"/>
              </a:lnSpc>
            </a:pPr>
            <a:r>
              <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56.【写作内容】假设你是李华，你的英国朋友Lisa Smith来北京游玩，住在龙华酒店（Longhua Hotel），她将要去故宫（the Forbidden City）游玩，请你给她提供一个交通出行方案。</a:t>
            </a:r>
            <a:endPar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【写作要求】正文约40个英语单词，文中不可出现你自己的真实姓名、学校名称等信息。</a:t>
            </a:r>
            <a:endPar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【评分标准】信息完整，语言规范，语篇连贯。</a:t>
            </a:r>
            <a:endPar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2" name="文本框 1">
            <a:hlinkClick r:id="rId1" action="ppaction://hlinksldjump"/>
          </p:cNvPr>
          <p:cNvSpPr txBox="1"/>
          <p:nvPr/>
        </p:nvSpPr>
        <p:spPr>
          <a:xfrm>
            <a:off x="4504054" y="4543729"/>
            <a:ext cx="1714500" cy="476669"/>
          </a:xfrm>
          <a:prstGeom prst="rect">
            <a:avLst/>
          </a:prstGeom>
          <a:solidFill>
            <a:srgbClr val="C00000"/>
          </a:solidFill>
        </p:spPr>
        <p:txBody>
          <a:bodyPr wrap="square" rtlCol="0" anchor="ctr">
            <a:spAutoFit/>
          </a:bodyPr>
          <a:lstStyle/>
          <a:p>
            <a:pPr>
              <a:lnSpc>
                <a:spcPct val="120000"/>
              </a:lnSpc>
            </a:pPr>
            <a:r>
              <a:rPr lang="zh-CN" altLang="en-US" sz="2400" b="1" dirty="0">
                <a:solidFill>
                  <a:schemeClr val="bg1"/>
                </a:solidFill>
                <a:latin typeface="宋体" panose="02010600030101010101" pitchFamily="2" charset="-122"/>
                <a:ea typeface="宋体" panose="02010600030101010101" pitchFamily="2" charset="-122"/>
                <a:cs typeface="Times New Roman" panose="02020603050405020304" charset="0"/>
              </a:rPr>
              <a:t> 参考例文</a:t>
            </a:r>
            <a:endParaRPr lang="zh-CN" altLang="en-US" sz="2400" b="1" dirty="0">
              <a:solidFill>
                <a:schemeClr val="bg1"/>
              </a:solidFill>
              <a:latin typeface="宋体" panose="02010600030101010101" pitchFamily="2" charset="-122"/>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4" name="文本框 3"/>
          <p:cNvSpPr txBox="1"/>
          <p:nvPr/>
        </p:nvSpPr>
        <p:spPr>
          <a:xfrm>
            <a:off x="522604" y="581329"/>
            <a:ext cx="1714500" cy="476669"/>
          </a:xfrm>
          <a:prstGeom prst="rect">
            <a:avLst/>
          </a:prstGeom>
          <a:solidFill>
            <a:srgbClr val="C00000"/>
          </a:solidFill>
        </p:spPr>
        <p:txBody>
          <a:bodyPr wrap="square" rtlCol="0" anchor="ctr">
            <a:spAutoFit/>
          </a:bodyPr>
          <a:lstStyle/>
          <a:p>
            <a:pPr>
              <a:lnSpc>
                <a:spcPct val="120000"/>
              </a:lnSpc>
            </a:pPr>
            <a:r>
              <a:rPr lang="zh-CN" altLang="en-US" sz="2400" b="1" dirty="0">
                <a:solidFill>
                  <a:schemeClr val="bg1"/>
                </a:solidFill>
                <a:latin typeface="宋体" panose="02010600030101010101" pitchFamily="2" charset="-122"/>
                <a:ea typeface="宋体" panose="02010600030101010101" pitchFamily="2" charset="-122"/>
                <a:cs typeface="Times New Roman" panose="02020603050405020304" charset="0"/>
              </a:rPr>
              <a:t> 参考例文</a:t>
            </a:r>
            <a:endParaRPr lang="zh-CN" altLang="en-US" sz="2400" b="1" dirty="0">
              <a:solidFill>
                <a:schemeClr val="bg1"/>
              </a:solidFill>
              <a:latin typeface="宋体" panose="02010600030101010101" pitchFamily="2" charset="-122"/>
              <a:ea typeface="宋体" panose="02010600030101010101" pitchFamily="2" charset="-122"/>
              <a:cs typeface="Times New Roman" panose="02020603050405020304" charset="0"/>
            </a:endParaRPr>
          </a:p>
        </p:txBody>
      </p:sp>
      <p:sp>
        <p:nvSpPr>
          <p:cNvPr id="2" name="文本框 1"/>
          <p:cNvSpPr txBox="1"/>
          <p:nvPr/>
        </p:nvSpPr>
        <p:spPr>
          <a:xfrm>
            <a:off x="1294129" y="1500190"/>
            <a:ext cx="9324976" cy="4078605"/>
          </a:xfrm>
          <a:prstGeom prst="rect">
            <a:avLst/>
          </a:prstGeom>
          <a:noFill/>
        </p:spPr>
        <p:txBody>
          <a:bodyPr wrap="square" rtlCol="0" anchor="ctr">
            <a:spAutoFit/>
          </a:bodyPr>
          <a:lstStyle/>
          <a:p>
            <a:pPr algn="just">
              <a:lnSpc>
                <a:spcPct val="120000"/>
              </a:lnSpc>
            </a:pPr>
            <a:r>
              <a:rPr lang="en-US" altLang="zh-CN" sz="2400" dirty="0">
                <a:solidFill>
                  <a:srgbClr val="C00000"/>
                </a:solidFill>
                <a:latin typeface="Times New Roman" panose="02020603050405020304" charset="0"/>
                <a:cs typeface="Times New Roman" panose="02020603050405020304" charset="0"/>
              </a:rPr>
              <a:t>Dear Lisa,</a:t>
            </a:r>
            <a:endParaRPr lang="en-US" altLang="zh-CN" sz="2400" dirty="0">
              <a:solidFill>
                <a:srgbClr val="C00000"/>
              </a:solidFill>
              <a:latin typeface="Times New Roman" panose="02020603050405020304" charset="0"/>
              <a:cs typeface="Times New Roman" panose="02020603050405020304" charset="0"/>
            </a:endParaRPr>
          </a:p>
          <a:p>
            <a:pPr indent="457200" algn="just">
              <a:lnSpc>
                <a:spcPct val="120000"/>
              </a:lnSpc>
            </a:pPr>
            <a:r>
              <a:rPr lang="en-US" altLang="zh-CN" sz="2400" dirty="0">
                <a:solidFill>
                  <a:srgbClr val="C00000"/>
                </a:solidFill>
                <a:latin typeface="Times New Roman" panose="02020603050405020304" charset="0"/>
                <a:cs typeface="Times New Roman" panose="02020603050405020304" charset="0"/>
              </a:rPr>
              <a:t>How are you?</a:t>
            </a:r>
            <a:endParaRPr lang="en-US" altLang="zh-CN" sz="2400" dirty="0">
              <a:solidFill>
                <a:srgbClr val="C00000"/>
              </a:solidFill>
              <a:latin typeface="Times New Roman" panose="02020603050405020304" charset="0"/>
              <a:cs typeface="Times New Roman" panose="02020603050405020304" charset="0"/>
            </a:endParaRPr>
          </a:p>
          <a:p>
            <a:pPr indent="457200" algn="just">
              <a:lnSpc>
                <a:spcPct val="120000"/>
              </a:lnSpc>
            </a:pPr>
            <a:r>
              <a:rPr lang="en-US" altLang="zh-CN" sz="2400" dirty="0">
                <a:solidFill>
                  <a:srgbClr val="C00000"/>
                </a:solidFill>
                <a:latin typeface="Times New Roman" panose="02020603050405020304" charset="0"/>
                <a:cs typeface="Times New Roman" panose="02020603050405020304" charset="0"/>
              </a:rPr>
              <a:t>I am very glad that you will come to visit Beijing. If you want to go to the Forbidden City from Longhua Hotel, you’d better go there by subway. Start from Longhua Hotel station, change for Line 2 at Zhonghua Square station, get off at Tian’anmen Square station and take Exit B. I hope you enjoy your trip!</a:t>
            </a:r>
            <a:endParaRPr lang="en-US" altLang="zh-CN" sz="2400" dirty="0">
              <a:solidFill>
                <a:srgbClr val="C00000"/>
              </a:solidFill>
              <a:latin typeface="Times New Roman" panose="02020603050405020304" charset="0"/>
              <a:cs typeface="Times New Roman" panose="02020603050405020304" charset="0"/>
            </a:endParaRPr>
          </a:p>
          <a:p>
            <a:pPr indent="457200" algn="r">
              <a:lnSpc>
                <a:spcPct val="120000"/>
              </a:lnSpc>
            </a:pPr>
            <a:r>
              <a:rPr lang="en-US" altLang="zh-CN" sz="2400" dirty="0">
                <a:solidFill>
                  <a:srgbClr val="C00000"/>
                </a:solidFill>
                <a:latin typeface="Times New Roman" panose="02020603050405020304" charset="0"/>
                <a:cs typeface="Times New Roman" panose="02020603050405020304" charset="0"/>
              </a:rPr>
              <a:t>Yours,</a:t>
            </a:r>
            <a:endParaRPr lang="en-US" altLang="zh-CN" sz="2400" dirty="0">
              <a:solidFill>
                <a:srgbClr val="C00000"/>
              </a:solidFill>
              <a:latin typeface="Times New Roman" panose="02020603050405020304" charset="0"/>
              <a:cs typeface="Times New Roman" panose="02020603050405020304" charset="0"/>
            </a:endParaRPr>
          </a:p>
          <a:p>
            <a:pPr indent="457200" algn="r">
              <a:lnSpc>
                <a:spcPct val="120000"/>
              </a:lnSpc>
            </a:pPr>
            <a:r>
              <a:rPr lang="en-US" altLang="zh-CN" sz="2400" dirty="0">
                <a:solidFill>
                  <a:srgbClr val="C00000"/>
                </a:solidFill>
                <a:latin typeface="Times New Roman" panose="02020603050405020304" charset="0"/>
                <a:cs typeface="Times New Roman" panose="02020603050405020304" charset="0"/>
              </a:rPr>
              <a:t>Li Hua</a:t>
            </a:r>
            <a:endParaRPr lang="en-US" altLang="zh-CN"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pic>
        <p:nvPicPr>
          <p:cNvPr id="9" name="图片 8"/>
          <p:cNvPicPr>
            <a:picLocks noChangeAspect="1"/>
          </p:cNvPicPr>
          <p:nvPr>
            <p:custDataLst>
              <p:tags r:id="rId1"/>
            </p:custDataLst>
          </p:nvPr>
        </p:nvPicPr>
        <p:blipFill>
          <a:blip r:embed="rId2"/>
          <a:stretch>
            <a:fillRect/>
          </a:stretch>
        </p:blipFill>
        <p:spPr>
          <a:xfrm>
            <a:off x="0" y="-24765"/>
            <a:ext cx="12192000" cy="6882765"/>
          </a:xfrm>
          <a:prstGeom prst="rect">
            <a:avLst/>
          </a:prstGeom>
        </p:spPr>
      </p:pic>
      <p:grpSp>
        <p:nvGrpSpPr>
          <p:cNvPr id="11" name="组合 10"/>
          <p:cNvGrpSpPr/>
          <p:nvPr/>
        </p:nvGrpSpPr>
        <p:grpSpPr>
          <a:xfrm>
            <a:off x="1332230" y="270510"/>
            <a:ext cx="9726930" cy="6116320"/>
            <a:chOff x="2856" y="2355"/>
            <a:chExt cx="11600" cy="6892"/>
          </a:xfrm>
        </p:grpSpPr>
        <p:sp>
          <p:nvSpPr>
            <p:cNvPr id="2" name="矩形 1"/>
            <p:cNvSpPr/>
            <p:nvPr>
              <p:custDataLst>
                <p:tags r:id="rId3"/>
              </p:custDataLst>
            </p:nvPr>
          </p:nvSpPr>
          <p:spPr>
            <a:xfrm>
              <a:off x="3810" y="3256"/>
              <a:ext cx="9767" cy="509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00" name="图片 99"/>
            <p:cNvPicPr/>
            <p:nvPr>
              <p:custDataLst>
                <p:tags r:id="rId4"/>
              </p:custDataLst>
            </p:nvPr>
          </p:nvPicPr>
          <p:blipFill>
            <a:blip r:embed="rId5">
              <a:clrChange>
                <a:clrFrom>
                  <a:srgbClr val="FFFFFF">
                    <a:alpha val="100000"/>
                  </a:srgbClr>
                </a:clrFrom>
                <a:clrTo>
                  <a:srgbClr val="FFFFFF">
                    <a:alpha val="100000"/>
                    <a:alpha val="0"/>
                  </a:srgbClr>
                </a:clrTo>
              </a:clrChange>
            </a:blip>
            <a:stretch>
              <a:fillRect/>
            </a:stretch>
          </p:blipFill>
          <p:spPr>
            <a:xfrm>
              <a:off x="2856" y="2355"/>
              <a:ext cx="11601" cy="6893"/>
            </a:xfrm>
            <a:prstGeom prst="rect">
              <a:avLst/>
            </a:prstGeom>
            <a:noFill/>
            <a:ln w="9525">
              <a:noFill/>
            </a:ln>
          </p:spPr>
        </p:pic>
      </p:grpSp>
      <p:pic>
        <p:nvPicPr>
          <p:cNvPr id="4" name="图片 3"/>
          <p:cNvPicPr>
            <a:picLocks noChangeAspect="1"/>
          </p:cNvPicPr>
          <p:nvPr/>
        </p:nvPicPr>
        <p:blipFill>
          <a:blip r:embed="rId6">
            <a:clrChange>
              <a:clrFrom>
                <a:srgbClr val="F4CA54">
                  <a:alpha val="100000"/>
                </a:srgbClr>
              </a:clrFrom>
              <a:clrTo>
                <a:srgbClr val="F4CA54">
                  <a:alpha val="100000"/>
                  <a:alpha val="0"/>
                </a:srgbClr>
              </a:clrTo>
            </a:clrChange>
          </a:blip>
          <a:stretch>
            <a:fillRect/>
          </a:stretch>
        </p:blipFill>
        <p:spPr>
          <a:xfrm>
            <a:off x="7637780" y="3769995"/>
            <a:ext cx="4604385" cy="2896870"/>
          </a:xfrm>
          <a:prstGeom prst="rect">
            <a:avLst/>
          </a:prstGeom>
        </p:spPr>
      </p:pic>
      <p:sp>
        <p:nvSpPr>
          <p:cNvPr id="3" name="PA_矩形 259"/>
          <p:cNvSpPr>
            <a:spLocks noChangeArrowheads="1"/>
          </p:cNvSpPr>
          <p:nvPr>
            <p:custDataLst>
              <p:tags r:id="rId7"/>
            </p:custDataLst>
          </p:nvPr>
        </p:nvSpPr>
        <p:spPr bwMode="auto">
          <a:xfrm>
            <a:off x="3604260" y="2785110"/>
            <a:ext cx="5183505" cy="923290"/>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indent="0" algn="ctr" fontAlgn="auto">
              <a:spcBef>
                <a:spcPts val="0"/>
              </a:spcBef>
              <a:buNone/>
            </a:pPr>
            <a:r>
              <a:rPr lang="en-US" altLang="zh-CN" sz="6000" b="1" kern="5000" spc="300" dirty="0">
                <a:solidFill>
                  <a:sysClr val="windowText" lastClr="000000"/>
                </a:solidFill>
                <a:cs typeface="Arial" panose="020B0604020202020204" pitchFamily="34" charset="0"/>
              </a:rPr>
              <a:t>Thank you</a:t>
            </a:r>
            <a:r>
              <a:rPr lang="zh-CN" altLang="en-US" sz="6000" b="1" kern="5000" spc="300" dirty="0">
                <a:solidFill>
                  <a:sysClr val="windowText" lastClr="000000"/>
                </a:solidFill>
                <a:cs typeface="Arial" panose="020B0604020202020204" pitchFamily="34" charset="0"/>
              </a:rPr>
              <a:t>！</a:t>
            </a:r>
            <a:endParaRPr lang="zh-CN" altLang="en-US" sz="6000" b="1" kern="5000" spc="300" dirty="0">
              <a:solidFill>
                <a:sysClr val="windowText" lastClr="000000"/>
              </a:solidFill>
              <a:cs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par>
                                <p:cTn id="8" presetID="16" presetClass="entr" presetSubtype="21"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arn(inVertical)">
                                      <p:cBhvr>
                                        <p:cTn id="10" dur="500"/>
                                        <p:tgtEl>
                                          <p:spTgt spid="4"/>
                                        </p:tgtEl>
                                      </p:cBhvr>
                                    </p:animEffect>
                                  </p:childTnLst>
                                </p:cTn>
                              </p:par>
                            </p:childTnLst>
                          </p:cTn>
                        </p:par>
                        <p:par>
                          <p:cTn id="11" fill="hold">
                            <p:stCondLst>
                              <p:cond delay="500"/>
                            </p:stCondLst>
                            <p:childTnLst>
                              <p:par>
                                <p:cTn id="12" presetID="53" presetClass="entr" presetSubtype="16"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p:cTn id="14" dur="500" fill="hold"/>
                                        <p:tgtEl>
                                          <p:spTgt spid="3"/>
                                        </p:tgtEl>
                                        <p:attrNameLst>
                                          <p:attrName>ppt_w</p:attrName>
                                        </p:attrNameLst>
                                      </p:cBhvr>
                                      <p:tavLst>
                                        <p:tav tm="0">
                                          <p:val>
                                            <p:fltVal val="0"/>
                                          </p:val>
                                        </p:tav>
                                        <p:tav tm="100000">
                                          <p:val>
                                            <p:strVal val="#ppt_w"/>
                                          </p:val>
                                        </p:tav>
                                      </p:tavLst>
                                    </p:anim>
                                    <p:anim calcmode="lin" valueType="num">
                                      <p:cBhvr>
                                        <p:cTn id="15" dur="500" fill="hold"/>
                                        <p:tgtEl>
                                          <p:spTgt spid="3"/>
                                        </p:tgtEl>
                                        <p:attrNameLst>
                                          <p:attrName>ppt_h</p:attrName>
                                        </p:attrNameLst>
                                      </p:cBhvr>
                                      <p:tavLst>
                                        <p:tav tm="0">
                                          <p:val>
                                            <p:fltVal val="0"/>
                                          </p:val>
                                        </p:tav>
                                        <p:tav tm="100000">
                                          <p:val>
                                            <p:strVal val="#ppt_h"/>
                                          </p:val>
                                        </p:tav>
                                      </p:tavLst>
                                    </p:anim>
                                    <p:animEffect transition="in" filter="fade">
                                      <p:cBhvr>
                                        <p:cTn id="16"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36015" y="856615"/>
            <a:ext cx="10274300" cy="2158365"/>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3. M: Would you mind turning up the radio?</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W: ____________________. I’ll do it right away.</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A. Well done 			B. Of course not </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C. Why not 			D. Never mind</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012190" y="97536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B</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【解析】根据Would you mind turning up the radio（你介意把收音机的音量调大点儿吗）可以判断出回应者应表达介意或不介意，B项“当然不”符合对话情境。A项“做得好”，C项“为什么不”，D项“别放在心上”，均不符合语境。因此，答案是B。</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文本框 34"/>
          <p:cNvSpPr txBox="1"/>
          <p:nvPr/>
        </p:nvSpPr>
        <p:spPr>
          <a:xfrm>
            <a:off x="1033145" y="1100455"/>
            <a:ext cx="9634220" cy="186372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4. M: Happy Mid-Autumn Festival!</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W: ____________________.</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I hope so 				B. The same to you</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C. Sounds good 			D. That’s a good idea</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36" name="TextBox 4"/>
          <p:cNvSpPr txBox="1"/>
          <p:nvPr/>
        </p:nvSpPr>
        <p:spPr>
          <a:xfrm>
            <a:off x="860001" y="115951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【解析】根据Happy Mid-Autumn Festival（中秋节快乐）可以判断出是节日祝福语，B项“同样祝福你”符合对话情境。A项“希望如此”，C项“听起来不错”，D项“好主意”，均不符合语境。因此，答案是B。</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circle(in)">
                                      <p:cBhvr>
                                        <p:cTn id="7" dur="500"/>
                                        <p:tgtEl>
                                          <p:spTgt spid="3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696595" y="1111250"/>
            <a:ext cx="11039475" cy="186372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5. M: By the way, could you give me a ride? My car is broken.</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W: ____________________.</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I don’t like it 			B. I don’t know</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C. With pleasure 			D. Sure, here you are</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568960" y="111137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28968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【解析】根据By the way, could you give me a ride? My car is broken（顺便问一下，你能载我一程吗？我的车坏了）可以判断出说话人在寻求帮助，C项“很乐意”符合对话情境。A项“我不喜欢它”，B项“我不知道”，D项“当然，给你”，均不符合语境。因此，答案是C。</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PA" val="v4.0.0"/>
</p:tagLst>
</file>

<file path=ppt/tags/tag11.xml><?xml version="1.0" encoding="utf-8"?>
<p:tagLst xmlns:p="http://schemas.openxmlformats.org/presentationml/2006/main">
  <p:tag name="PA" val="v4.0.0"/>
</p:tagLst>
</file>

<file path=ppt/tags/tag12.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5.xml><?xml version="1.0" encoding="utf-8"?>
<p:tagLst xmlns:p="http://schemas.openxmlformats.org/presentationml/2006/main">
  <p:tag name="KSO_WM_BEAUTIFY_FLAG" val=""/>
</p:tagLst>
</file>

<file path=ppt/tags/tag26.xml><?xml version="1.0" encoding="utf-8"?>
<p:tagLst xmlns:p="http://schemas.openxmlformats.org/presentationml/2006/main">
  <p:tag name="KSO_WM_BEAUTIFY_FLAG" val=""/>
</p:tagLst>
</file>

<file path=ppt/tags/tag27.xml><?xml version="1.0" encoding="utf-8"?>
<p:tagLst xmlns:p="http://schemas.openxmlformats.org/presentationml/2006/main">
  <p:tag name="KSO_WM_BEAUTIFY_FLAG" val=""/>
</p:tagLst>
</file>

<file path=ppt/tags/tag28.xml><?xml version="1.0" encoding="utf-8"?>
<p:tagLst xmlns:p="http://schemas.openxmlformats.org/presentationml/2006/main">
  <p:tag name="KSO_WM_BEAUTIFY_FLAG" val=""/>
</p:tagLst>
</file>

<file path=ppt/tags/tag29.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KSO_WM_BEAUTIFY_FLAG" val=""/>
</p:tagLst>
</file>

<file path=ppt/tags/tag31.xml><?xml version="1.0" encoding="utf-8"?>
<p:tagLst xmlns:p="http://schemas.openxmlformats.org/presentationml/2006/main">
  <p:tag name="KSO_WM_BEAUTIFY_FLAG" val=""/>
</p:tagLst>
</file>

<file path=ppt/tags/tag32.xml><?xml version="1.0" encoding="utf-8"?>
<p:tagLst xmlns:p="http://schemas.openxmlformats.org/presentationml/2006/main">
  <p:tag name="KSO_WM_BEAUTIFY_FLAG" val=""/>
</p:tagLst>
</file>

<file path=ppt/tags/tag33.xml><?xml version="1.0" encoding="utf-8"?>
<p:tagLst xmlns:p="http://schemas.openxmlformats.org/presentationml/2006/main">
  <p:tag name="KSO_WM_BEAUTIFY_FLAG" val=""/>
</p:tagLst>
</file>

<file path=ppt/tags/tag34.xml><?xml version="1.0" encoding="utf-8"?>
<p:tagLst xmlns:p="http://schemas.openxmlformats.org/presentationml/2006/main">
  <p:tag name="KSO_WM_BEAUTIFY_FLAG" val=""/>
</p:tagLst>
</file>

<file path=ppt/tags/tag35.xml><?xml version="1.0" encoding="utf-8"?>
<p:tagLst xmlns:p="http://schemas.openxmlformats.org/presentationml/2006/main">
  <p:tag name="KSO_WM_BEAUTIFY_FLAG" val=""/>
</p:tagLst>
</file>

<file path=ppt/tags/tag36.xml><?xml version="1.0" encoding="utf-8"?>
<p:tagLst xmlns:p="http://schemas.openxmlformats.org/presentationml/2006/main">
  <p:tag name="KSO_WM_BEAUTIFY_FLAG" val=""/>
</p:tagLst>
</file>

<file path=ppt/tags/tag37.xml><?xml version="1.0" encoding="utf-8"?>
<p:tagLst xmlns:p="http://schemas.openxmlformats.org/presentationml/2006/main">
  <p:tag name="KSO_WM_BEAUTIFY_FLAG" val=""/>
</p:tagLst>
</file>

<file path=ppt/tags/tag38.xml><?xml version="1.0" encoding="utf-8"?>
<p:tagLst xmlns:p="http://schemas.openxmlformats.org/presentationml/2006/main">
  <p:tag name="KSO_WM_BEAUTIFY_FLAG" val=""/>
</p:tagLst>
</file>

<file path=ppt/tags/tag39.xml><?xml version="1.0" encoding="utf-8"?>
<p:tagLst xmlns:p="http://schemas.openxmlformats.org/presentationml/2006/main">
  <p:tag name="KSO_WM_BEAUTIFY_FLAG" val=""/>
</p:tagLst>
</file>

<file path=ppt/tags/tag4.xml><?xml version="1.0" encoding="utf-8"?>
<p:tagLst xmlns:p="http://schemas.openxmlformats.org/presentationml/2006/main">
  <p:tag name="KSO_WM_BEAUTIFY_FLAG" val=""/>
</p:tagLst>
</file>

<file path=ppt/tags/tag40.xml><?xml version="1.0" encoding="utf-8"?>
<p:tagLst xmlns:p="http://schemas.openxmlformats.org/presentationml/2006/main">
  <p:tag name="KSO_WM_BEAUTIFY_FLAG" val=""/>
</p:tagLst>
</file>

<file path=ppt/tags/tag41.xml><?xml version="1.0" encoding="utf-8"?>
<p:tagLst xmlns:p="http://schemas.openxmlformats.org/presentationml/2006/main">
  <p:tag name="KSO_WM_BEAUTIFY_FLAG" val=""/>
</p:tagLst>
</file>

<file path=ppt/tags/tag42.xml><?xml version="1.0" encoding="utf-8"?>
<p:tagLst xmlns:p="http://schemas.openxmlformats.org/presentationml/2006/main">
  <p:tag name="KSO_WM_BEAUTIFY_FLAG" val=""/>
</p:tagLst>
</file>

<file path=ppt/tags/tag43.xml><?xml version="1.0" encoding="utf-8"?>
<p:tagLst xmlns:p="http://schemas.openxmlformats.org/presentationml/2006/main">
  <p:tag name="KSO_WM_BEAUTIFY_FLAG" val=""/>
</p:tagLst>
</file>

<file path=ppt/tags/tag44.xml><?xml version="1.0" encoding="utf-8"?>
<p:tagLst xmlns:p="http://schemas.openxmlformats.org/presentationml/2006/main">
  <p:tag name="KSO_WM_BEAUTIFY_FLAG" val=""/>
</p:tagLst>
</file>

<file path=ppt/tags/tag45.xml><?xml version="1.0" encoding="utf-8"?>
<p:tagLst xmlns:p="http://schemas.openxmlformats.org/presentationml/2006/main">
  <p:tag name="KSO_WM_BEAUTIFY_FLAG" val=""/>
</p:tagLst>
</file>

<file path=ppt/tags/tag46.xml><?xml version="1.0" encoding="utf-8"?>
<p:tagLst xmlns:p="http://schemas.openxmlformats.org/presentationml/2006/main">
  <p:tag name="KSO_WM_BEAUTIFY_FLAG" val=""/>
</p:tagLst>
</file>

<file path=ppt/tags/tag47.xml><?xml version="1.0" encoding="utf-8"?>
<p:tagLst xmlns:p="http://schemas.openxmlformats.org/presentationml/2006/main">
  <p:tag name="KSO_WM_BEAUTIFY_FLAG" val=""/>
</p:tagLst>
</file>

<file path=ppt/tags/tag48.xml><?xml version="1.0" encoding="utf-8"?>
<p:tagLst xmlns:p="http://schemas.openxmlformats.org/presentationml/2006/main">
  <p:tag name="KSO_WM_BEAUTIFY_FLAG" val=""/>
</p:tagLst>
</file>

<file path=ppt/tags/tag49.xml><?xml version="1.0" encoding="utf-8"?>
<p:tagLst xmlns:p="http://schemas.openxmlformats.org/presentationml/2006/main">
  <p:tag name="KSO_WM_BEAUTIFY_FLAG" val=""/>
</p:tagLst>
</file>

<file path=ppt/tags/tag5.xml><?xml version="1.0" encoding="utf-8"?>
<p:tagLst xmlns:p="http://schemas.openxmlformats.org/presentationml/2006/main">
  <p:tag name="KSO_WM_BEAUTIFY_FLAG" val=""/>
</p:tagLst>
</file>

<file path=ppt/tags/tag50.xml><?xml version="1.0" encoding="utf-8"?>
<p:tagLst xmlns:p="http://schemas.openxmlformats.org/presentationml/2006/main">
  <p:tag name="KSO_WM_BEAUTIFY_FLAG" val=""/>
</p:tagLst>
</file>

<file path=ppt/tags/tag51.xml><?xml version="1.0" encoding="utf-8"?>
<p:tagLst xmlns:p="http://schemas.openxmlformats.org/presentationml/2006/main">
  <p:tag name="KSO_WM_BEAUTIFY_FLAG" val=""/>
</p:tagLst>
</file>

<file path=ppt/tags/tag52.xml><?xml version="1.0" encoding="utf-8"?>
<p:tagLst xmlns:p="http://schemas.openxmlformats.org/presentationml/2006/main">
  <p:tag name="KSO_WM_BEAUTIFY_FLAG" val=""/>
</p:tagLst>
</file>

<file path=ppt/tags/tag53.xml><?xml version="1.0" encoding="utf-8"?>
<p:tagLst xmlns:p="http://schemas.openxmlformats.org/presentationml/2006/main">
  <p:tag name="KSO_WM_BEAUTIFY_FLAG" val=""/>
</p:tagLst>
</file>

<file path=ppt/tags/tag54.xml><?xml version="1.0" encoding="utf-8"?>
<p:tagLst xmlns:p="http://schemas.openxmlformats.org/presentationml/2006/main">
  <p:tag name="KSO_WM_BEAUTIFY_FLAG" val=""/>
</p:tagLst>
</file>

<file path=ppt/tags/tag55.xml><?xml version="1.0" encoding="utf-8"?>
<p:tagLst xmlns:p="http://schemas.openxmlformats.org/presentationml/2006/main">
  <p:tag name="TABLE_ENDDRAG_ORIGIN_RECT" val="804*302"/>
  <p:tag name="TABLE_ENDDRAG_RECT" val="91*65*804*302"/>
</p:tagLst>
</file>

<file path=ppt/tags/tag56.xml><?xml version="1.0" encoding="utf-8"?>
<p:tagLst xmlns:p="http://schemas.openxmlformats.org/presentationml/2006/main">
  <p:tag name="KSO_WM_BEAUTIFY_FLAG" val=""/>
</p:tagLst>
</file>

<file path=ppt/tags/tag57.xml><?xml version="1.0" encoding="utf-8"?>
<p:tagLst xmlns:p="http://schemas.openxmlformats.org/presentationml/2006/main">
  <p:tag name="KSO_WM_BEAUTIFY_FLAG" val=""/>
</p:tagLst>
</file>

<file path=ppt/tags/tag58.xml><?xml version="1.0" encoding="utf-8"?>
<p:tagLst xmlns:p="http://schemas.openxmlformats.org/presentationml/2006/main">
  <p:tag name="KSO_WM_BEAUTIFY_FLAG" val=""/>
</p:tagLst>
</file>

<file path=ppt/tags/tag59.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
</p:tagLst>
</file>

<file path=ppt/tags/tag60.xml><?xml version="1.0" encoding="utf-8"?>
<p:tagLst xmlns:p="http://schemas.openxmlformats.org/presentationml/2006/main">
  <p:tag name="KSO_WM_BEAUTIFY_FLAG" val=""/>
</p:tagLst>
</file>

<file path=ppt/tags/tag61.xml><?xml version="1.0" encoding="utf-8"?>
<p:tagLst xmlns:p="http://schemas.openxmlformats.org/presentationml/2006/main">
  <p:tag name="KSO_WM_BEAUTIFY_FLAG" val=""/>
</p:tagLst>
</file>

<file path=ppt/tags/tag62.xml><?xml version="1.0" encoding="utf-8"?>
<p:tagLst xmlns:p="http://schemas.openxmlformats.org/presentationml/2006/main">
  <p:tag name="KSO_WM_BEAUTIFY_FLAG" val=""/>
</p:tagLst>
</file>

<file path=ppt/tags/tag63.xml><?xml version="1.0" encoding="utf-8"?>
<p:tagLst xmlns:p="http://schemas.openxmlformats.org/presentationml/2006/main">
  <p:tag name="KSO_WM_BEAUTIFY_FLAG" val=""/>
</p:tagLst>
</file>

<file path=ppt/tags/tag64.xml><?xml version="1.0" encoding="utf-8"?>
<p:tagLst xmlns:p="http://schemas.openxmlformats.org/presentationml/2006/main">
  <p:tag name="KSO_WM_BEAUTIFY_FLAG" val=""/>
</p:tagLst>
</file>

<file path=ppt/tags/tag65.xml><?xml version="1.0" encoding="utf-8"?>
<p:tagLst xmlns:p="http://schemas.openxmlformats.org/presentationml/2006/main">
  <p:tag name="KSO_WM_BEAUTIFY_FLAG" val=""/>
</p:tagLst>
</file>

<file path=ppt/tags/tag66.xml><?xml version="1.0" encoding="utf-8"?>
<p:tagLst xmlns:p="http://schemas.openxmlformats.org/presentationml/2006/main">
  <p:tag name="KSO_WM_BEAUTIFY_FLAG" val=""/>
</p:tagLst>
</file>

<file path=ppt/tags/tag67.xml><?xml version="1.0" encoding="utf-8"?>
<p:tagLst xmlns:p="http://schemas.openxmlformats.org/presentationml/2006/main">
  <p:tag name="KSO_WM_BEAUTIFY_FLAG" val=""/>
</p:tagLst>
</file>

<file path=ppt/tags/tag68.xml><?xml version="1.0" encoding="utf-8"?>
<p:tagLst xmlns:p="http://schemas.openxmlformats.org/presentationml/2006/main">
  <p:tag name="KSO_WM_BEAUTIFY_FLAG" val=""/>
</p:tagLst>
</file>

<file path=ppt/tags/tag69.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Lst>
</file>

<file path=ppt/tags/tag70.xml><?xml version="1.0" encoding="utf-8"?>
<p:tagLst xmlns:p="http://schemas.openxmlformats.org/presentationml/2006/main">
  <p:tag name="KSO_WM_BEAUTIFY_FLAG" val=""/>
</p:tagLst>
</file>

<file path=ppt/tags/tag71.xml><?xml version="1.0" encoding="utf-8"?>
<p:tagLst xmlns:p="http://schemas.openxmlformats.org/presentationml/2006/main">
  <p:tag name="KSO_WM_BEAUTIFY_FLAG" val=""/>
</p:tagLst>
</file>

<file path=ppt/tags/tag72.xml><?xml version="1.0" encoding="utf-8"?>
<p:tagLst xmlns:p="http://schemas.openxmlformats.org/presentationml/2006/main">
  <p:tag name="KSO_WM_BEAUTIFY_FLAG" val=""/>
</p:tagLst>
</file>

<file path=ppt/tags/tag73.xml><?xml version="1.0" encoding="utf-8"?>
<p:tagLst xmlns:p="http://schemas.openxmlformats.org/presentationml/2006/main">
  <p:tag name="KSO_WM_BEAUTIFY_FLAG" val=""/>
</p:tagLst>
</file>

<file path=ppt/tags/tag74.xml><?xml version="1.0" encoding="utf-8"?>
<p:tagLst xmlns:p="http://schemas.openxmlformats.org/presentationml/2006/main">
  <p:tag name="KSO_WM_BEAUTIFY_FLAG" val=""/>
</p:tagLst>
</file>

<file path=ppt/tags/tag75.xml><?xml version="1.0" encoding="utf-8"?>
<p:tagLst xmlns:p="http://schemas.openxmlformats.org/presentationml/2006/main">
  <p:tag name="KSO_WM_BEAUTIFY_FLAG" val=""/>
</p:tagLst>
</file>

<file path=ppt/tags/tag76.xml><?xml version="1.0" encoding="utf-8"?>
<p:tagLst xmlns:p="http://schemas.openxmlformats.org/presentationml/2006/main">
  <p:tag name="KSO_WM_BEAUTIFY_FLAG" val=""/>
</p:tagLst>
</file>

<file path=ppt/tags/tag77.xml><?xml version="1.0" encoding="utf-8"?>
<p:tagLst xmlns:p="http://schemas.openxmlformats.org/presentationml/2006/main">
  <p:tag name="KSO_WM_BEAUTIFY_FLAG" val=""/>
</p:tagLst>
</file>

<file path=ppt/tags/tag78.xml><?xml version="1.0" encoding="utf-8"?>
<p:tagLst xmlns:p="http://schemas.openxmlformats.org/presentationml/2006/main">
  <p:tag name="KSO_WM_BEAUTIFY_FLAG" val=""/>
</p:tagLst>
</file>

<file path=ppt/tags/tag79.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
</p:tagLst>
</file>

<file path=ppt/tags/tag80.xml><?xml version="1.0" encoding="utf-8"?>
<p:tagLst xmlns:p="http://schemas.openxmlformats.org/presentationml/2006/main">
  <p:tag name="KSO_WM_BEAUTIFY_FLAG" val=""/>
</p:tagLst>
</file>

<file path=ppt/tags/tag81.xml><?xml version="1.0" encoding="utf-8"?>
<p:tagLst xmlns:p="http://schemas.openxmlformats.org/presentationml/2006/main">
  <p:tag name="KSO_WM_BEAUTIFY_FLAG" val=""/>
</p:tagLst>
</file>

<file path=ppt/tags/tag82.xml><?xml version="1.0" encoding="utf-8"?>
<p:tagLst xmlns:p="http://schemas.openxmlformats.org/presentationml/2006/main">
  <p:tag name="KSO_WM_BEAUTIFY_FLAG" val=""/>
</p:tagLst>
</file>

<file path=ppt/tags/tag83.xml><?xml version="1.0" encoding="utf-8"?>
<p:tagLst xmlns:p="http://schemas.openxmlformats.org/presentationml/2006/main">
  <p:tag name="KSO_WM_BEAUTIFY_FLAG" val=""/>
</p:tagLst>
</file>

<file path=ppt/tags/tag84.xml><?xml version="1.0" encoding="utf-8"?>
<p:tagLst xmlns:p="http://schemas.openxmlformats.org/presentationml/2006/main">
  <p:tag name="KSO_WM_BEAUTIFY_FLAG" val=""/>
</p:tagLst>
</file>

<file path=ppt/tags/tag85.xml><?xml version="1.0" encoding="utf-8"?>
<p:tagLst xmlns:p="http://schemas.openxmlformats.org/presentationml/2006/main">
  <p:tag name="KSO_WM_BEAUTIFY_FLAG" val=""/>
</p:tagLst>
</file>

<file path=ppt/tags/tag86.xml><?xml version="1.0" encoding="utf-8"?>
<p:tagLst xmlns:p="http://schemas.openxmlformats.org/presentationml/2006/main">
  <p:tag name="KSO_WM_BEAUTIFY_FLAG" val=""/>
</p:tagLst>
</file>

<file path=ppt/tags/tag87.xml><?xml version="1.0" encoding="utf-8"?>
<p:tagLst xmlns:p="http://schemas.openxmlformats.org/presentationml/2006/main">
  <p:tag name="KSO_WM_BEAUTIFY_FLAG" val=""/>
</p:tagLst>
</file>

<file path=ppt/tags/tag88.xml><?xml version="1.0" encoding="utf-8"?>
<p:tagLst xmlns:p="http://schemas.openxmlformats.org/presentationml/2006/main">
  <p:tag name="KSO_WM_BEAUTIFY_FLAG" val=""/>
</p:tagLst>
</file>

<file path=ppt/tags/tag89.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ags/tag90.xml><?xml version="1.0" encoding="utf-8"?>
<p:tagLst xmlns:p="http://schemas.openxmlformats.org/presentationml/2006/main">
  <p:tag name="KSO_WM_BEAUTIFY_FLAG" val=""/>
</p:tagLst>
</file>

<file path=ppt/tags/tag91.xml><?xml version="1.0" encoding="utf-8"?>
<p:tagLst xmlns:p="http://schemas.openxmlformats.org/presentationml/2006/main">
  <p:tag name="KSO_WM_BEAUTIFY_FLAG" val=""/>
</p:tagLst>
</file>

<file path=ppt/tags/tag92.xml><?xml version="1.0" encoding="utf-8"?>
<p:tagLst xmlns:p="http://schemas.openxmlformats.org/presentationml/2006/main">
  <p:tag name="KSO_WM_BEAUTIFY_FLAG" val=""/>
</p:tagLst>
</file>

<file path=ppt/tags/tag93.xml><?xml version="1.0" encoding="utf-8"?>
<p:tagLst xmlns:p="http://schemas.openxmlformats.org/presentationml/2006/main">
  <p:tag name="KSO_WM_BEAUTIFY_FLAG" val=""/>
</p:tagLst>
</file>

<file path=ppt/tags/tag94.xml><?xml version="1.0" encoding="utf-8"?>
<p:tagLst xmlns:p="http://schemas.openxmlformats.org/presentationml/2006/main">
  <p:tag name="PA" val="v4.0.0"/>
</p:tagLst>
</file>

<file path=ppt/tags/tag95.xml><?xml version="1.0" encoding="utf-8"?>
<p:tagLst xmlns:p="http://schemas.openxmlformats.org/presentationml/2006/main">
  <p:tag name="ISLIDE TOOLS.GUIDESSETTING" val="{&quot;Id&quot;:&quot;GuidesStyle_Normal&quot;,&quot;Name&quot;:&quot;正常&quot;,&quot;HeaderHeight&quot;:10.0,&quot;FooterHeight&quot;:4.0,&quot;SideMargin&quot;:3.0,&quot;TopMargin&quot;:3.0,&quot;BottomMargin&quot;:3.0,&quot;IntervalMargin&quot;:3.0}"/>
  <p:tag name="ISPRING_ULTRA_SCORM_COURSE_ID" val="00A9D133-BE85-4E3A-94B7-5FDC08C95679"/>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内容列表"/>
  <p:tag name="ISPRINGCLOUDFOLDERID" val="0"/>
  <p:tag name="ISPRINGCLOUDFOLDERPATH" val="系统信息库"/>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PRESENTATION_TITLE" val="1"/>
  <p:tag name="COMMONDATA" val="eyJoZGlkIjoiOTZhODQ0MzExYTJkODJhZmUzYjhiZjJlMzExMzg5NzMifQ=="/>
  <p:tag name="KSO_WPP_MARK_KEY" val="701d8dcb-fc31-49ff-a5fe-424c51c95480"/>
</p:tagLst>
</file>

<file path=ppt/theme/theme1.xml><?xml version="1.0" encoding="utf-8"?>
<a:theme xmlns:a="http://schemas.openxmlformats.org/drawingml/2006/main" name="千图网PPT模板">
  <a:themeElements>
    <a:clrScheme name="">
      <a:dk1>
        <a:srgbClr val="000000"/>
      </a:dk1>
      <a:lt1>
        <a:srgbClr val="FFFFFF"/>
      </a:lt1>
      <a:dk2>
        <a:srgbClr val="44546A"/>
      </a:dk2>
      <a:lt2>
        <a:srgbClr val="E7E6E6"/>
      </a:lt2>
      <a:accent1>
        <a:srgbClr val="033455"/>
      </a:accent1>
      <a:accent2>
        <a:srgbClr val="DCC975"/>
      </a:accent2>
      <a:accent3>
        <a:srgbClr val="2D2C2B"/>
      </a:accent3>
      <a:accent4>
        <a:srgbClr val="076C82"/>
      </a:accent4>
      <a:accent5>
        <a:srgbClr val="033455"/>
      </a:accent5>
      <a:accent6>
        <a:srgbClr val="DCC975"/>
      </a:accent6>
      <a:hlink>
        <a:srgbClr val="1D91A3"/>
      </a:hlink>
      <a:folHlink>
        <a:srgbClr val="954F72"/>
      </a:folHlink>
    </a:clrScheme>
    <a:fontScheme name="Arial+微软雅黑">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nchor="ctr">
        <a:spAutoFit/>
      </a:bodyPr>
      <a:lstStyle>
        <a:defPPr>
          <a:lnSpc>
            <a:spcPct val="120000"/>
          </a:lnSpc>
          <a:defRPr dirty="0" smtClean="0">
            <a:solidFill>
              <a:schemeClr val="tx1">
                <a:lumMod val="75000"/>
                <a:lumOff val="25000"/>
              </a:schemeClr>
            </a:solidFill>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QT-</Template>
  <TotalTime>0</TotalTime>
  <Words>18528</Words>
  <Application>WPS 演示</Application>
  <PresentationFormat>宽屏</PresentationFormat>
  <Paragraphs>538</Paragraphs>
  <Slides>62</Slides>
  <Notes>76</Notes>
  <HiddenSlides>8</HiddenSlides>
  <MMClips>0</MMClips>
  <ScaleCrop>false</ScaleCrop>
  <HeadingPairs>
    <vt:vector size="6" baseType="variant">
      <vt:variant>
        <vt:lpstr>已用的字体</vt:lpstr>
      </vt:variant>
      <vt:variant>
        <vt:i4>17</vt:i4>
      </vt:variant>
      <vt:variant>
        <vt:lpstr>主题</vt:lpstr>
      </vt:variant>
      <vt:variant>
        <vt:i4>1</vt:i4>
      </vt:variant>
      <vt:variant>
        <vt:lpstr>幻灯片标题</vt:lpstr>
      </vt:variant>
      <vt:variant>
        <vt:i4>62</vt:i4>
      </vt:variant>
    </vt:vector>
  </HeadingPairs>
  <TitlesOfParts>
    <vt:vector size="80" baseType="lpstr">
      <vt:lpstr>Arial</vt:lpstr>
      <vt:lpstr>宋体</vt:lpstr>
      <vt:lpstr>Wingdings</vt:lpstr>
      <vt:lpstr>方正公文黑体</vt:lpstr>
      <vt:lpstr>方正黑体简体</vt:lpstr>
      <vt:lpstr>iekie pocangqiong</vt:lpstr>
      <vt:lpstr>微软雅黑</vt:lpstr>
      <vt:lpstr>Calibri</vt:lpstr>
      <vt:lpstr>Impact</vt:lpstr>
      <vt:lpstr>Kozuka Gothic Pro M</vt:lpstr>
      <vt:lpstr>Helvetica-Roman-SemiB</vt:lpstr>
      <vt:lpstr>朗太書体</vt:lpstr>
      <vt:lpstr>SimSun-ExtB</vt:lpstr>
      <vt:lpstr>Times New Roman</vt:lpstr>
      <vt:lpstr>黑体</vt:lpstr>
      <vt:lpstr>Arial Unicode MS</vt:lpstr>
      <vt:lpstr>等线</vt:lpstr>
      <vt:lpstr>千图网PPT模板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熊猫办公</dc:title>
  <dc:creator>孙启豪</dc:creator>
  <cp:lastModifiedBy>Administrator</cp:lastModifiedBy>
  <cp:revision>130</cp:revision>
  <dcterms:created xsi:type="dcterms:W3CDTF">2021-08-19T06:32:00Z</dcterms:created>
  <dcterms:modified xsi:type="dcterms:W3CDTF">2023-09-25T10:22:00Z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42DC84A8738C4DF8BC801915A5DDE167_13</vt:lpwstr>
  </property>
  <property fmtid="{D5CDD505-2E9C-101B-9397-08002B2CF9AE}" pid="3" name="KSOProductBuildVer">
    <vt:lpwstr>2052-11.1.0.14309</vt:lpwstr>
  </property>
</Properties>
</file>