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375" r:id="rId31"/>
    <p:sldId id="376" r:id="rId32"/>
    <p:sldId id="301" r:id="rId33"/>
    <p:sldId id="302" r:id="rId34"/>
    <p:sldId id="303" r:id="rId35"/>
    <p:sldId id="462" r:id="rId36"/>
    <p:sldId id="463" r:id="rId37"/>
    <p:sldId id="464" r:id="rId38"/>
    <p:sldId id="465" r:id="rId39"/>
    <p:sldId id="466" r:id="rId40"/>
    <p:sldId id="360" r:id="rId41"/>
    <p:sldId id="361" r:id="rId42"/>
    <p:sldId id="467" r:id="rId43"/>
    <p:sldId id="468" r:id="rId44"/>
    <p:sldId id="469" r:id="rId45"/>
    <p:sldId id="470" r:id="rId46"/>
    <p:sldId id="471" r:id="rId47"/>
    <p:sldId id="365" r:id="rId48"/>
    <p:sldId id="431" r:id="rId49"/>
    <p:sldId id="366" r:id="rId50"/>
    <p:sldId id="432" r:id="rId51"/>
    <p:sldId id="525" r:id="rId52"/>
    <p:sldId id="526" r:id="rId53"/>
    <p:sldId id="307" r:id="rId54"/>
    <p:sldId id="308" r:id="rId55"/>
    <p:sldId id="377" r:id="rId56"/>
    <p:sldId id="543" r:id="rId57"/>
    <p:sldId id="541" r:id="rId58"/>
    <p:sldId id="480" r:id="rId59"/>
    <p:sldId id="474" r:id="rId60"/>
    <p:sldId id="476" r:id="rId61"/>
    <p:sldId id="477" r:id="rId62"/>
    <p:sldId id="478" r:id="rId63"/>
    <p:sldId id="479" r:id="rId64"/>
    <p:sldId id="314" r:id="rId65"/>
    <p:sldId id="315" r:id="rId66"/>
    <p:sldId id="326" r:id="rId67"/>
    <p:sldId id="430" r:id="rId68"/>
  </p:sldIdLst>
  <p:sldSz cx="12192000" cy="6858000"/>
  <p:notesSz cx="6858000" cy="9144000"/>
  <p:embeddedFontLst>
    <p:embeddedFont>
      <p:font typeface="方正公文黑体" panose="02000500000000000000" charset="-122"/>
      <p:regular r:id="rId72"/>
    </p:embeddedFont>
    <p:embeddedFont>
      <p:font typeface="方正黑体简体" panose="03000509000000000000" charset="-122"/>
      <p:regular r:id="rId73"/>
    </p:embeddedFont>
    <p:embeddedFont>
      <p:font typeface="微软雅黑" panose="020B0503020204020204" pitchFamily="34" charset="-122"/>
      <p:regular r:id="rId74"/>
    </p:embeddedFont>
    <p:embeddedFont>
      <p:font typeface="Calibri" panose="020F0502020204030204" pitchFamily="34" charset="0"/>
      <p:regular r:id="rId75"/>
      <p:bold r:id="rId76"/>
      <p:italic r:id="rId77"/>
      <p:boldItalic r:id="rId78"/>
    </p:embeddedFont>
    <p:embeddedFont>
      <p:font typeface="Impact" panose="020B0806030902050204" pitchFamily="34" charset="0"/>
      <p:regular r:id="rId79"/>
    </p:embeddedFont>
    <p:embeddedFont>
      <p:font typeface="黑体" panose="02010609060101010101" charset="-122"/>
      <p:regular r:id="rId80"/>
    </p:embeddedFont>
    <p:embeddedFont>
      <p:font typeface="等线" panose="02010600030101010101" charset="-122"/>
      <p:regular r:id="rId81"/>
    </p:embeddedFont>
  </p:embeddedFontLst>
  <p:custDataLst>
    <p:tags r:id="rId8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2" userDrawn="1">
          <p15:clr>
            <a:srgbClr val="A4A3A4"/>
          </p15:clr>
        </p15:guide>
        <p15:guide id="2" orient="horz" pos="4240" userDrawn="1">
          <p15:clr>
            <a:srgbClr val="A4A3A4"/>
          </p15:clr>
        </p15:guide>
        <p15:guide id="3" pos="186" userDrawn="1">
          <p15:clr>
            <a:srgbClr val="A4A3A4"/>
          </p15:clr>
        </p15:guide>
        <p15:guide id="4" pos="7422"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192"/>
        <p:guide orient="horz" pos="4240"/>
        <p:guide pos="186"/>
        <p:guide pos="7422"/>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gs" Target="tags/tag101.xml"/><Relationship Id="rId81" Type="http://schemas.openxmlformats.org/officeDocument/2006/relationships/font" Target="fonts/font10.fntdata"/><Relationship Id="rId80" Type="http://schemas.openxmlformats.org/officeDocument/2006/relationships/font" Target="fonts/font9.fntdata"/><Relationship Id="rId8" Type="http://schemas.openxmlformats.org/officeDocument/2006/relationships/slide" Target="slides/slide5.xml"/><Relationship Id="rId79" Type="http://schemas.openxmlformats.org/officeDocument/2006/relationships/font" Target="fonts/font8.fntdata"/><Relationship Id="rId78" Type="http://schemas.openxmlformats.org/officeDocument/2006/relationships/font" Target="fonts/font7.fntdata"/><Relationship Id="rId77" Type="http://schemas.openxmlformats.org/officeDocument/2006/relationships/font" Target="fonts/font6.fntdata"/><Relationship Id="rId76" Type="http://schemas.openxmlformats.org/officeDocument/2006/relationships/font" Target="fonts/font5.fntdata"/><Relationship Id="rId75" Type="http://schemas.openxmlformats.org/officeDocument/2006/relationships/font" Target="fonts/font4.fntdata"/><Relationship Id="rId74" Type="http://schemas.openxmlformats.org/officeDocument/2006/relationships/font" Target="fonts/font3.fntdata"/><Relationship Id="rId73" Type="http://schemas.openxmlformats.org/officeDocument/2006/relationships/font" Target="fonts/font2.fntdata"/><Relationship Id="rId72" Type="http://schemas.openxmlformats.org/officeDocument/2006/relationships/font" Target="fonts/font1.fntdata"/><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4.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5.xml"/><Relationship Id="rId2" Type="http://schemas.openxmlformats.org/officeDocument/2006/relationships/tags" Target="../tags/tag52.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5.xml"/><Relationship Id="rId2" Type="http://schemas.openxmlformats.org/officeDocument/2006/relationships/tags" Target="../tags/tag56.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2.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6.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1.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5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5.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slide" Target="slide46.xml"/><Relationship Id="rId2" Type="http://schemas.openxmlformats.org/officeDocument/2006/relationships/tags" Target="../tags/tag69.xml"/><Relationship Id="rId1" Type="http://schemas.openxmlformats.org/officeDocument/2006/relationships/tags" Target="../tags/tag6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5.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5.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8" Type="http://schemas.openxmlformats.org/officeDocument/2006/relationships/notesSlide" Target="../notesSlides/notesSlide53.xml"/><Relationship Id="rId7" Type="http://schemas.openxmlformats.org/officeDocument/2006/relationships/slideLayout" Target="../slideLayouts/slideLayout5.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slide" Target="slide55.xml"/><Relationship Id="rId1" Type="http://schemas.openxmlformats.org/officeDocument/2006/relationships/tags" Target="../tags/tag7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6.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56.xml"/><Relationship Id="rId6" Type="http://schemas.openxmlformats.org/officeDocument/2006/relationships/slideLayout" Target="../slideLayouts/slideLayout2.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3.xml"/><Relationship Id="rId2" Type="http://schemas.openxmlformats.org/officeDocument/2006/relationships/tags" Target="../tags/tag90.xml"/><Relationship Id="rId1" Type="http://schemas.openxmlformats.org/officeDocument/2006/relationships/tags" Target="../tags/tag8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9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93.xml"/></Relationships>
</file>

<file path=ppt/slides/_rels/slide62.xml.rels><?xml version="1.0" encoding="UTF-8" standalone="yes"?>
<Relationships xmlns="http://schemas.openxmlformats.org/package/2006/relationships"><Relationship Id="rId7" Type="http://schemas.openxmlformats.org/officeDocument/2006/relationships/notesSlide" Target="../notesSlides/notesSlide61.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image" Target="../media/image2.png"/><Relationship Id="rId1" Type="http://schemas.openxmlformats.org/officeDocument/2006/relationships/tags" Target="../tags/tag94.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slide" Target="slide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6.xml"/><Relationship Id="rId1" Type="http://schemas.openxmlformats.org/officeDocument/2006/relationships/slide" Target="slide63.xml"/></Relationships>
</file>

<file path=ppt/slides/_rels/slide65.xml.rels><?xml version="1.0" encoding="UTF-8" standalone="yes"?>
<Relationships xmlns="http://schemas.openxmlformats.org/package/2006/relationships"><Relationship Id="rId9" Type="http://schemas.openxmlformats.org/officeDocument/2006/relationships/notesSlide" Target="../notesSlides/notesSlide64.xml"/><Relationship Id="rId8" Type="http://schemas.openxmlformats.org/officeDocument/2006/relationships/slideLayout" Target="../slideLayouts/slideLayout1.xml"/><Relationship Id="rId7" Type="http://schemas.openxmlformats.org/officeDocument/2006/relationships/tags" Target="../tags/tag100.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image" Target="../media/image2.png"/><Relationship Id="rId1" Type="http://schemas.openxmlformats.org/officeDocument/2006/relationships/tags" Target="../tags/tag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8" name="图片 7"/>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815580" y="3881755"/>
            <a:ext cx="4426585" cy="2785110"/>
          </a:xfrm>
          <a:prstGeom prst="rect">
            <a:avLst/>
          </a:prstGeom>
        </p:spPr>
      </p:pic>
      <p:pic>
        <p:nvPicPr>
          <p:cNvPr id="104" name="图片 103"/>
          <p:cNvPicPr/>
          <p:nvPr/>
        </p:nvPicPr>
        <p:blipFill>
          <a:blip r:embed="rId7">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4213860" y="4831715"/>
            <a:ext cx="4135755"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pitchFamily="34" charset="-122"/>
                <a:ea typeface="微软雅黑" panose="020B0503020204020204" pitchFamily="34" charset="-122"/>
              </a:rPr>
              <a:t>主 编 </a:t>
            </a:r>
            <a:r>
              <a:rPr lang="en-US" altLang="zh-CN" sz="2000" b="1">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rPr>
              <a:t>温丽璇 潘思奇 古汉金</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8"/>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基础模块1·单元测试卷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9"/>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Most of the students in that class like </a:t>
            </a:r>
            <a:r>
              <a:rPr lang="en-US" altLang="zh-CN" sz="2400" u="sng" dirty="0">
                <a:latin typeface="Times New Roman" panose="02020603050405020304" charset="0"/>
                <a:ea typeface="宋体" panose="02010600030101010101" pitchFamily="2" charset="-122"/>
                <a:cs typeface="Times New Roman" panose="02020603050405020304" charset="0"/>
              </a:rPr>
              <a:t>going jogging</a:t>
            </a:r>
            <a:r>
              <a:rPr lang="en-US" altLang="zh-CN" sz="2400" dirty="0">
                <a:latin typeface="Times New Roman" panose="02020603050405020304" charset="0"/>
                <a:ea typeface="宋体" panose="02010600030101010101" pitchFamily="2" charset="-122"/>
                <a:cs typeface="Times New Roman" panose="02020603050405020304" charset="0"/>
              </a:rPr>
              <a:t> after school.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散步	 B. 走路	 C. 慢跑	 D. 复习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【解析】本题考查动词短语go jogging（慢跑）。结合句意“那个班里大部分的学生喜欢放学后慢跑”，C项符合句意。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professor</a:t>
            </a:r>
            <a:r>
              <a:rPr lang="en-US" altLang="zh-CN" sz="2400" u="sng" dirty="0">
                <a:latin typeface="Times New Roman" panose="02020603050405020304" charset="0"/>
                <a:ea typeface="宋体" panose="02010600030101010101" pitchFamily="2" charset="-122"/>
                <a:cs typeface="Times New Roman" panose="02020603050405020304" charset="0"/>
              </a:rPr>
              <a:t> introduced</a:t>
            </a:r>
            <a:r>
              <a:rPr lang="en-US" altLang="zh-CN" sz="2400" dirty="0">
                <a:latin typeface="Times New Roman" panose="02020603050405020304" charset="0"/>
                <a:ea typeface="宋体" panose="02010600030101010101" pitchFamily="2" charset="-122"/>
                <a:cs typeface="Times New Roman" panose="02020603050405020304" charset="0"/>
              </a:rPr>
              <a:t> himself at the beginning of the speech.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介绍	 B. 演讲	 C. 自我介绍		 D. 说话</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618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【解析】本题考查动词introduce（介绍）。结合句意“教授在演讲开始的时候介绍了自己”，A项符合句意。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1255"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He’s not in </a:t>
            </a:r>
            <a:r>
              <a:rPr lang="en-US" altLang="zh-CN" sz="2400" u="sng" dirty="0">
                <a:latin typeface="Times New Roman" panose="02020603050405020304" charset="0"/>
                <a:ea typeface="宋体" panose="02010600030101010101" pitchFamily="2" charset="-122"/>
                <a:cs typeface="Times New Roman" panose="02020603050405020304" charset="0"/>
              </a:rPr>
              <a:t>at the moment</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刚刚	 B. 以后	 C. 那时	 D. 现在</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20445" y="10662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【解析】本题考查介词短语at the moment（此时，此刻）。He’s体现了句子时态为一般现在时，结合句意“他现在不在家”，D项符合句意。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He worked in a </a:t>
            </a:r>
            <a:r>
              <a:rPr lang="en-US" altLang="zh-CN" sz="2400" u="sng" dirty="0">
                <a:latin typeface="Times New Roman" panose="02020603050405020304" charset="0"/>
                <a:ea typeface="宋体" panose="02010600030101010101" pitchFamily="2" charset="-122"/>
                <a:cs typeface="Times New Roman" panose="02020603050405020304" charset="0"/>
              </a:rPr>
              <a:t>vocational</a:t>
            </a:r>
            <a:r>
              <a:rPr lang="en-US" altLang="zh-CN" sz="2400" dirty="0">
                <a:latin typeface="Times New Roman" panose="02020603050405020304" charset="0"/>
                <a:ea typeface="宋体" panose="02010600030101010101" pitchFamily="2" charset="-122"/>
                <a:cs typeface="Times New Roman" panose="02020603050405020304" charset="0"/>
              </a:rPr>
              <a:t> school as an English teacher.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职业的 		B. 特殊的 	C. 业余的	 D. 理工的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【解析】本题考查形容词vocational（职业的）。结合句意“他在一个职业学校当英语老师”，A项符合句意。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22230" y="139142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 will come back at a more </a:t>
            </a:r>
            <a:r>
              <a:rPr lang="en-US" altLang="zh-CN" sz="2400" u="sng" dirty="0">
                <a:latin typeface="Times New Roman" panose="02020603050405020304" charset="0"/>
                <a:ea typeface="宋体" panose="02010600030101010101" pitchFamily="2" charset="-122"/>
                <a:cs typeface="Times New Roman" panose="02020603050405020304" charset="0"/>
              </a:rPr>
              <a:t>convenient</a:t>
            </a:r>
            <a:r>
              <a:rPr lang="en-US" altLang="zh-CN" sz="2400" dirty="0">
                <a:latin typeface="Times New Roman" panose="02020603050405020304" charset="0"/>
                <a:ea typeface="宋体" panose="02010600030101010101" pitchFamily="2" charset="-122"/>
                <a:cs typeface="Times New Roman" panose="02020603050405020304" charset="0"/>
              </a:rPr>
              <a:t> time.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方便的	 B. 附近的 	C. 适当的 	D. 经济的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09600" y="1462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【解析】本题考查形容词convenient（方便的，便利的）。结合句意“我会在一个更方便的时间回来”，A项符合句意。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He is preparing a </a:t>
            </a:r>
            <a:r>
              <a:rPr lang="en-US" altLang="zh-CN" sz="2400" u="sng" dirty="0">
                <a:latin typeface="Times New Roman" panose="02020603050405020304" charset="0"/>
                <a:ea typeface="宋体" panose="02010600030101010101" pitchFamily="2" charset="-122"/>
                <a:cs typeface="Times New Roman" panose="02020603050405020304" charset="0"/>
              </a:rPr>
              <a:t>special</a:t>
            </a:r>
            <a:r>
              <a:rPr lang="en-US" altLang="zh-CN" sz="2400" dirty="0">
                <a:latin typeface="Times New Roman" panose="02020603050405020304" charset="0"/>
                <a:ea typeface="宋体" panose="02010600030101010101" pitchFamily="2" charset="-122"/>
                <a:cs typeface="Times New Roman" panose="02020603050405020304" charset="0"/>
              </a:rPr>
              <a:t> gift for his wedding anniuersary.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折扣的 	B. 特别的 	C. 研究深入的	 D. 特色菜</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【解析】本题考查形容词special（特别的）。结合句意“他正在为他的结婚纪念日准备礼物”，B项符合句意。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How do you like this </a:t>
            </a:r>
            <a:r>
              <a:rPr lang="en-US" altLang="zh-CN" sz="2400" u="sng" dirty="0">
                <a:latin typeface="Times New Roman" panose="02020603050405020304" charset="0"/>
                <a:ea typeface="宋体" panose="02010600030101010101" pitchFamily="2" charset="-122"/>
                <a:cs typeface="Times New Roman" panose="02020603050405020304" charset="0"/>
              </a:rPr>
              <a:t>handmade</a:t>
            </a:r>
            <a:r>
              <a:rPr lang="en-US" altLang="zh-CN" sz="2400" dirty="0">
                <a:latin typeface="Times New Roman" panose="02020603050405020304" charset="0"/>
                <a:ea typeface="宋体" panose="02010600030101010101" pitchFamily="2" charset="-122"/>
                <a:cs typeface="Times New Roman" panose="02020603050405020304" charset="0"/>
              </a:rPr>
              <a:t> birthday gift?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精致的	 B. 精美的 	C. 手工的 	D. 国内制造的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【解析】本题考查形容词handmade（手工的，人工制造的）。结合句意“你觉得这个手工制作的生日礼物怎样”，C项符合句意。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children won the first place in the</a:t>
            </a:r>
            <a:r>
              <a:rPr lang="en-US" altLang="zh-CN" sz="2400" u="sng" dirty="0">
                <a:latin typeface="Times New Roman" panose="02020603050405020304" charset="0"/>
                <a:ea typeface="宋体" panose="02010600030101010101" pitchFamily="2" charset="-122"/>
                <a:cs typeface="Times New Roman" panose="02020603050405020304" charset="0"/>
              </a:rPr>
              <a:t> competition</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游戏 	B. 比赛 	C. 辩论 	D. 争论</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【解析】本题考查名词competition（比赛，竞赛）。结合句意“孩子们在比赛中获得了第一名”，B项符合句意。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900430"/>
            <a:ext cx="105994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a:t>
            </a:r>
            <a:r>
              <a:rPr lang="en-US" altLang="zh-CN" sz="2400" dirty="0">
                <a:latin typeface="Times New Roman" panose="02020603050405020304" charset="0"/>
                <a:ea typeface="宋体" panose="02010600030101010101" pitchFamily="2" charset="-122"/>
                <a:cs typeface="Times New Roman" panose="02020603050405020304" charset="0"/>
                <a:sym typeface="+mn-ea"/>
              </a:rPr>
              <a:t>14.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Tight</a:t>
            </a:r>
            <a:r>
              <a:rPr lang="en-US" altLang="zh-CN" sz="2400" dirty="0">
                <a:latin typeface="Times New Roman" panose="02020603050405020304" charset="0"/>
                <a:ea typeface="宋体" panose="02010600030101010101" pitchFamily="2" charset="-122"/>
                <a:cs typeface="Times New Roman" panose="02020603050405020304" charset="0"/>
                <a:sym typeface="+mn-ea"/>
              </a:rPr>
              <a:t> clothes are usually not very good and polite to wear in the office hour.</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A. 亲密的		B. 密集的	 C. 严格的	 D. 紧身的</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105" name="TextBox 4"/>
          <p:cNvSpPr txBox="1"/>
          <p:nvPr/>
        </p:nvSpPr>
        <p:spPr>
          <a:xfrm>
            <a:off x="1114425" y="9570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【解析】本题考查形容词tight（紧身的）。结合句意“在办公时间穿紧身衣不太好，也不礼貌”，D项符合句意。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期中测试卷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8" name="图片 7"/>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442595" y="3602355"/>
            <a:ext cx="4827905" cy="303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 met my old friend in the street in the </a:t>
            </a:r>
            <a:r>
              <a:rPr lang="en-US" altLang="zh-CN" sz="2400" u="sng" dirty="0">
                <a:latin typeface="Times New Roman" panose="02020603050405020304" charset="0"/>
                <a:ea typeface="宋体" panose="02010600030101010101" pitchFamily="2" charset="-122"/>
                <a:cs typeface="Times New Roman" panose="02020603050405020304" charset="0"/>
              </a:rPr>
              <a:t>rush hour</a:t>
            </a:r>
            <a:r>
              <a:rPr lang="en-US" altLang="zh-CN" sz="2400" dirty="0">
                <a:latin typeface="Times New Roman" panose="02020603050405020304" charset="0"/>
                <a:ea typeface="宋体" panose="02010600030101010101" pitchFamily="2" charset="-122"/>
                <a:cs typeface="Times New Roman" panose="02020603050405020304" charset="0"/>
              </a:rPr>
              <a:t> yesterday.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散步时 		B. 悠闲时光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匆忙时期 		D. 交通高峰期</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20777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【解析】本题考查复合名词rush hour（交通高峰期）。结合句意“昨天交通高峰期我在街上遇到了我的老朋友”，D项符合句意。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3500" y="3815080"/>
            <a:ext cx="817943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and 	B. but 		C. or 		D. so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rain 	B. sand 	C. wind 	D. air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good 	B. bad 		C. little 	D. enough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838200"/>
            <a:ext cx="10873105"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83473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You may think there is only sand in the desert of the world,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it is not sure. In the desert, as we all know, there is a little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and it is not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for most plants. Still we can see some plants live in the desert.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431290" y="391858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431290" y="4323080"/>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564125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1431290" y="484505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243014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【解析】本题考查连词词义辨析。You may think there is only和后面的not sure是转折关系，应选用but，故此题正确答案为B。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【解析】本题考查名词词义辨析。根据句意“只有一点雨水，对大多数的植物来说都不够”，故此题正确答案为A。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【解析】本题考查形容词词义辨析。根据句子中not和上下文语境可知雨水不够，应用enough，故此题正确答案为D。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499963"/>
            <a:ext cx="11276329" cy="1863725"/>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There is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in some places in the deserts. We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these places oases (绿洲). In the oases, there are villages and towns. People grow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kinds of vegetables and crops in the fields there.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People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22</a:t>
            </a:r>
            <a:r>
              <a:rPr lang="en-US" altLang="zh-CN" sz="2400" dirty="0">
                <a:latin typeface="Times New Roman" panose="02020603050405020304" charset="0"/>
                <a:ea typeface="宋体" panose="02010600030101010101" pitchFamily="2" charset="-122"/>
                <a:cs typeface="Times New Roman" panose="02020603050405020304" charset="0"/>
                <a:sym typeface="+mn-ea"/>
              </a:rPr>
              <a:t> live outside the oases. They have camels, sheep and other animals.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472440" y="3121660"/>
            <a:ext cx="885571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earth 	B. plants 	C. wood 	D. water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say 	B. call 		C. tell 		D. find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every 	B. all 		C. few 		D. each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also 	B. too 		C. either 	D. still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397510" y="31775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397510" y="357251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472440" y="407098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472440" y="4463415"/>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76275" y="728345"/>
            <a:ext cx="10496550" cy="326136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【解析】本题考查名词词义辨析。根据句意“沙漠中的一些地方是有水的”可知此处应用water，故答案选D。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【解析】本题考查动词词义辨析。根据We call...oases，再联系上下文语境可知，我们把这些地方叫做绿洲，call意为“称呼，称作”，故此题正确答案为B。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【解析】本题考查代词的固定搭配。句意为“人们在田地里种植各种各样的蔬菜和庄稼”。all kinds of意为“各种各样的”，为固定搭配，故此题正确答案为B。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【解析】本题考查副词词义辨析。根据上一段中的in the oases和本句中的outside the oases，所以用also，故此题正确答案为A。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1515" y="387985"/>
            <a:ext cx="10808970" cy="1863725"/>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These animals live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the desert plants for their food and do not need much water.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are useful to the desert people in many ways. They eat the</a:t>
            </a:r>
            <a:r>
              <a:rPr lang="en-US" altLang="zh-CN" sz="2400" u="sng" dirty="0">
                <a:latin typeface="Times New Roman" panose="02020603050405020304" charset="0"/>
                <a:ea typeface="宋体" panose="02010600030101010101" pitchFamily="2" charset="-122"/>
                <a:cs typeface="Times New Roman" panose="02020603050405020304" charset="0"/>
              </a:rPr>
              <a:t> 25</a:t>
            </a:r>
            <a:r>
              <a:rPr lang="en-US" altLang="zh-CN" sz="2400" dirty="0">
                <a:latin typeface="Times New Roman" panose="02020603050405020304" charset="0"/>
                <a:ea typeface="宋体" panose="02010600030101010101" pitchFamily="2" charset="-122"/>
                <a:cs typeface="Times New Roman" panose="02020603050405020304" charset="0"/>
              </a:rPr>
              <a:t> and drink the milk of the animals. They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the camels for carrying the water, food, tents and something else.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38505" y="3429000"/>
            <a:ext cx="859917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on	 B. with	 C. of	 	D. by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water 	B. plants	 C. animals 	D. food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meal 	B. meat 	C. body 	D. drinks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let 	B. make 	C. drive	 D. use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822960" y="351345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822960" y="3938905"/>
            <a:ext cx="57785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822960" y="4373245"/>
            <a:ext cx="50292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757555" y="4807585"/>
            <a:ext cx="643255"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87680" y="601980"/>
            <a:ext cx="10974705" cy="3599815"/>
          </a:xfrm>
          <a:prstGeom prst="rect">
            <a:avLst/>
          </a:prstGeom>
          <a:noFill/>
        </p:spPr>
        <p:txBody>
          <a:bodyPr wrap="square">
            <a:spAutoFit/>
          </a:bodyPr>
          <a:lstStyle/>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【解析】本题考查介词。句意为“这些动物以沙漠植物为生”。live on意为“以……为生”，是固定搭配，故此题正确答案为A。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【解析】本题考查名词词义辨析。根据下文可知这里是说“这些动物对生活在沙漠中的人们来说在很多方面都很有用”。故此题正确答案为C。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【解析】本题考查名词词义辨析。根据下文可知这里是说“他们吃动物的肉和喝动物的奶”，故答案选B。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【解析】本题考查动词词义辨析。根据句中They...the camels for carrying the water，food...，再联系上文说的“这些动物对生活在沙漠中的人们来说在很多方面都很有用”可知他们用骆驼来运送水、食物等，此处应用use，故此题正确答案为D。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55" y="501650"/>
            <a:ext cx="11030585" cy="1863725"/>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 people of the desert have to keep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from place to place. They must always look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grass or desert plants for their animals. When there is no more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for their animals, they move to another place. The desert people are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 No man in the desert would ever refuse to help the people in trouble and give them food or water.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530350" y="3429000"/>
            <a:ext cx="8827135"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walking 		B. carrying	 C. moving 	D. going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up	 	B. for 		 C. after 	D.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food 		B. drinks	 C. room 	D. home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carefully 		B. careful 	 C. friendly 	D. friend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1600200" y="3520440"/>
            <a:ext cx="768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709420" y="3959225"/>
            <a:ext cx="549910" cy="53086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1530350" y="4375150"/>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530350" y="4770755"/>
            <a:ext cx="9086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25145" y="702945"/>
            <a:ext cx="10911205" cy="393827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【解析】本题考查动词词义辨析。根据from place to place，结合本段倒数第三句they move to another place，得出此处应用动词moving（移动），故此题正确答案为C。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【解析】本题考查固定搭配。联系上文可知这里是说“他们必须一直为他们的动物寻找草地和沙漠植物”。固定搭配look for意为“寻找”，故此题正确答案为B。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【解析】本题考查名词。根据上文grass or desert plants for their animals（为动物寻找草地和沙漠植物），得出此空应选food，本句句意为“当没有食物给动物的时候，他们就得搬到其他的地方”。故答案选A。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【解析】本题考查形容词。根据本段最后一句“沙漠中没有人会拒绝帮助有困难的人，并给予他们食物和水”可知，本句要表达的意思是“沙漠中的人都很友好（friendly）”，故此题正确答案为C。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998855" y="1938655"/>
            <a:ext cx="10479405" cy="415290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little Mike’s mother went to the river to do some washing. Before she left the house, she said to her son, “Mike, while I am away, stay near the door and watch it all the time!” She said this because she was afraid of the thieves.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Mike sat down beside the door. After an hour, one of his uncles came. He asked Mike, “Where is your mother?” “She has gone to the river to do some washing,” Mike answered. “Well,” said his uncle, “now it is a quarter to two. Three hours later we are going to visit your family. Go and tell her about it, for I’m too busy. I have to hurry.”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01930" y="769577"/>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880110" y="1412875"/>
            <a:ext cx="10676255" cy="1863725"/>
          </a:xfrm>
          <a:prstGeom prst="rect">
            <a:avLst/>
          </a:prstGeom>
          <a:noFill/>
        </p:spPr>
        <p:txBody>
          <a:bodyPr wrap="square" rtlCol="0" anchor="ctr">
            <a:spAutoFit/>
          </a:bodyPr>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After his uncle had gone away, Mike began to think: Mother had asked me to watch the door all the time and my uncle told me to go and tell my mother.</a:t>
            </a:r>
            <a:endParaRPr lang="en-US" altLang="zh-CN" sz="2400" dirty="0">
              <a:solidFill>
                <a:schemeClr val="tx1">
                  <a:lumMod val="75000"/>
                  <a:lumOff val="25000"/>
                </a:schemeClr>
              </a:solidFill>
              <a:latin typeface="Times New Roman" panose="02020603050405020304" charset="0"/>
              <a:cs typeface="Times New Roman" panose="02020603050405020304" charset="0"/>
              <a:sym typeface="+mn-ea"/>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“What shall I do?” he thought and thought. Finally he pulled down the door, put it on his back and went to the river with 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What did Mike’s mother ask him to do while she was away?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To wait for 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To watch the house.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To look after the door.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To wait for his uncle.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【解析】文章细节题。根据第一段第二句中的Mike, while I am away, stay near the door</a:t>
            </a:r>
            <a:r>
              <a:rPr lang="en-US" sz="2200" dirty="0">
                <a:solidFill>
                  <a:srgbClr val="C00000"/>
                </a:solidFill>
                <a:uFillTx/>
                <a:latin typeface="Times New Roman" panose="02020603050405020304" charset="0"/>
                <a:cs typeface="Times New Roman" panose="02020603050405020304" charset="0"/>
              </a:rPr>
              <a:t> and watch it all the time可知，迈克的妈妈让迈克看着家，故此题答案是B。</a:t>
            </a:r>
            <a:endParaRPr lang="en-US"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How many uncles did Mike have?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Two.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Three.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Not mentioned.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【解析】推理判断题，根据第二段第二句After an hour, one of his uncles came可知，迈克有多个叔叔，但是文章并没有给出具体的数量，故答案是D。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What time did Mike’s mother go to the river?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1:15.</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2:15.</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12:45.</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1:45.</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28244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【解析】推理判断题。根据第二段第一、二句Mike sat down beside the door. After an hour, one of his uncles came和第五句中的now it is a quarter to two可知，迈克的叔叔是1点45分到达迈克家的，而此时迈克的妈妈离开了一个小时，由此得知迈克的妈妈是12点45分离开的，故此题答案是C。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When would Mike’s uncle come to see them?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In the evening.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In the morning.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In the afternoon.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At night.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90930" y="1128395"/>
            <a:ext cx="9563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244975"/>
            <a:ext cx="10013950" cy="197612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【解析】文章细节题。根据第二段第五、六句...now it is a quarter to two. Three hours later we are going to visit your family可知，现在是1点45分，叔叔3个小时后来迈克家，也就是下午4点45分，故此题答案是C。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What should Mike do?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He should lock the door before he went to the river.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He should ask his uncle to tell his mother.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He should go to the river with the door.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He should do nothing but stay at home.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460875"/>
            <a:ext cx="10013950" cy="174307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【解析】推理判断题。根据最后一段最后一句Finally he pulled down the door, put it on his back and went to the river with it（他最后拆下门，放在背上，背着去河边）可知，迈克的这种做法是错误，他的妈妈让他看着家，而不是守着门。故此题答案是A。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3885" y="900794"/>
            <a:ext cx="11115675" cy="421830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Dick lived in England. One day in January he said to his wife, “I’m going to fly to New York next week because I’ve got some work there.”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“Where are you going to stay there?” his wife asked.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 don’t know yet,” Dick answered.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“Please send me your address from there in a telegram (电报),” his wife said.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“All right,” Dick answered.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He flew to New York on January 31 and found a nice hotel in the center of the city. He put his things in his room and then he sent his wife a telegram. He put the address of his hotel in it.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7845" y="1166540"/>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the evening he didn’t have any work, so he went to a cinema. He came out at nine o’clock and said, “Now I’m going back to my hotel and have a nice dinner.”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He found a taxi and the driver said, “Where do you want to go?” But Dick didn’t remember the name and address of his hotel.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“Which hotel are my things in?” he said, “And what am I going to do tonight?” But the driver of the taxi did not know either. So Dick got out and went into a post office. There he sent his wife another telegram, and in it he wrote, “Please send me my address to this post office.”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Dick flew to New York because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he went there for a holiday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he had work there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he went there for sightseeing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his home was there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【解析】细节判断题。根据第一段中的I’m going to fly to New York next week because I’ve got some work there可知，迪克去纽约是为了工作，故此题答案为B。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Why did his wife want a telegram from him?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Because she didn’t know his address yet.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Because she wanted to go to New York, too.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Because she might send him another telegram.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Because she couldn’t leave her husband by himself in New York.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72339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【解析】文章细节题。根据第四段 “Please send me your address from there in a telegram,” his wife said可知，妻子让迪克发电报是为了得到迪克的住址，A项“因为她还不知道他的住址”最符合题意，故此题答案是A。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38. Where did Dick stay in New York?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At the airport.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In a hotel.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In a restaurant.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At his friend’s house.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39483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【解析】细节判断题。根据第六段第一句He flew to New York on January 31 and found a nice hotel in the center of the city推断，迪克住在市中心的酒店里，故此题答案为B。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456825"/>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Who would send him the address of his hotel?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 manager of his hotel.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police office.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taxi driver.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His wife.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53465" y="1550035"/>
            <a:ext cx="104013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76985" y="436689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【解析】推理判断题。根据最后一段中There he sent his wife another telegram, and in it he wrote, “Please send me my address to this post office”可知，妻子会将酒店的地址发给迪克，故此题答案为D。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Which of the following is NOT true?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Dick stayed at a nice hotel in the center of the city.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Dick didn’t work on the first night of his arrival.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Dick forgot to send his wife a telegram.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Dick wanted to go back to his hotel in a taxi.</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【解析】细节判断题。根据文中第六段第二句He put his things in his room and then he sent his wife a telegram可知，迪克给妻子发了电报，C项是错误的，故此题答案为C。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952500"/>
            <a:ext cx="11341735" cy="304609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Twelve students in a big city sold vegetables at a local market together. Within 12 days,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they made more than 1,500 yuan.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During the summer holiday, some students might have been busy with traveling, summer camps and all kinds of courses.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Among them, the oldest is 17 years old, while the youngest is just 12.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_</a:t>
            </a:r>
            <a:r>
              <a:rPr lang="en-US" altLang="zh-CN" sz="2400" dirty="0">
                <a:solidFill>
                  <a:schemeClr val="tx1">
                    <a:lumMod val="75000"/>
                    <a:lumOff val="25000"/>
                  </a:schemeClr>
                </a:solidFill>
                <a:latin typeface="Times New Roman" panose="02020603050405020304" charset="0"/>
                <a:cs typeface="Times New Roman" panose="02020603050405020304" charset="0"/>
              </a:rPr>
              <a:t> “Compared to traveling, such social practice connects us and makes us learn how tough our parents are,” said Dalin, to the </a:t>
            </a:r>
            <a:r>
              <a:rPr lang="en-US" altLang="zh-CN" sz="2400" i="1" dirty="0">
                <a:solidFill>
                  <a:schemeClr val="tx1">
                    <a:lumMod val="75000"/>
                    <a:lumOff val="25000"/>
                  </a:schemeClr>
                </a:solidFill>
                <a:latin typeface="Times New Roman" panose="02020603050405020304" charset="0"/>
                <a:cs typeface="Times New Roman" panose="02020603050405020304" charset="0"/>
              </a:rPr>
              <a:t>City Morning</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i="1" dirty="0">
                <a:solidFill>
                  <a:schemeClr val="tx1">
                    <a:lumMod val="75000"/>
                    <a:lumOff val="25000"/>
                  </a:schemeClr>
                </a:solidFill>
                <a:latin typeface="Times New Roman" panose="02020603050405020304" charset="0"/>
                <a:cs typeface="Times New Roman" panose="02020603050405020304" charset="0"/>
              </a:rPr>
              <a:t>Post</a:t>
            </a:r>
            <a:r>
              <a:rPr lang="en-US" altLang="zh-CN" sz="2400" dirty="0">
                <a:solidFill>
                  <a:schemeClr val="tx1">
                    <a:lumMod val="75000"/>
                    <a:lumOff val="25000"/>
                  </a:schemeClr>
                </a:solidFill>
                <a:latin typeface="Times New Roman" panose="02020603050405020304" charset="0"/>
                <a:cs typeface="Times New Roman" panose="02020603050405020304" charset="0"/>
              </a:rPr>
              <a:t>. Dalin, a senior high graduate, and her 12-year-old brother Xiaolin came up with the idea.</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43255" y="4148138"/>
            <a:ext cx="967930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but we gained a lot.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They are all cousins in a big family and eight of them are from rural areas.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Every morning, they had to wake up at 3 o</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clock.</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But some students decided to taste the hardship of life outside school.</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After several days, they got some experience.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3" name="TextBox 4"/>
          <p:cNvSpPr txBox="1"/>
          <p:nvPr>
            <p:custDataLst>
              <p:tags r:id="rId2"/>
            </p:custDataLst>
          </p:nvPr>
        </p:nvSpPr>
        <p:spPr>
          <a:xfrm>
            <a:off x="5653405" y="196342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3" action="ppaction://hlinksldjump"/>
          </p:cNvPr>
          <p:cNvSpPr txBox="1"/>
          <p:nvPr>
            <p:custDataLst>
              <p:tags r:id="rId4"/>
            </p:custDataLst>
          </p:nvPr>
        </p:nvSpPr>
        <p:spPr>
          <a:xfrm>
            <a:off x="5019673" y="6175291"/>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5"/>
            </p:custDataLst>
          </p:nvPr>
        </p:nvSpPr>
        <p:spPr>
          <a:xfrm>
            <a:off x="10712450" y="232981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261493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【解析】主旨大意题。根据第二段中细节内容some students might have been busy with traveling, summer camps and all kinds of courses可知，此处要用转折句，引入文章的主旨和主题，D项But some students decided to taste the hardship of life outside school符合逻辑表述，故此题的正确答案是D。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【解析】细节判断题。根据文中第三段第一句Among them, the oldest is 17 years old, while the youngest is just 12可知，B项They are all cousins in a big family and eight of them are from rural areas是对第一句的解释说明，故此题正确答案是B。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7995" y="596583"/>
            <a:ext cx="10801985"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They learned to sell their vegetables very hard.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Some of them went to the farmer’s market to buy vegetables. Some of them went to the local market to take up a temporary stall (临时摊位). To lower the cost, they learned to bargain (讲价) with the sellers.</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At about 6:30 a.m., they began to sell vegetables. They peddled (吆喝) loudly to attract customers.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______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7143115" y="59690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4"/>
            </p:custDataLst>
          </p:nvPr>
        </p:nvSpPr>
        <p:spPr>
          <a:xfrm>
            <a:off x="3096895" y="260159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5"/>
            </p:custDataLst>
          </p:nvPr>
        </p:nvSpPr>
        <p:spPr>
          <a:xfrm>
            <a:off x="717550" y="3295968"/>
            <a:ext cx="967930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but we gained a lot.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They are all cousins in a big family and eight of them are from rural areas.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Every morning, they had to wake up at 3 o</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clock.</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But some students decided to taste the hardship of life outside school.</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After several days, they got some experience.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261493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【解析】细节理解题。根据文章第四段的段落大意句They learned to sell their vegetables very hard可知，答案是C项Every morning, they had to wake up at 3 o’clock，详细解释sell their vegetables very hard的方方面面，故此题正确答案是C。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【解析】推理判断题。根据第六段For example, it was better to put vegetables in order and bigger ones on top. When the vegetables are too heavy, they should give customers an extra plastic bag可推断，第五段的最后一句是对第六段的引入和过渡，E项After several days, they got some experience符合逻辑表述，故正确答案是E。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9720" y="799465"/>
            <a:ext cx="10801985" cy="212090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For example, it was better to put vegetables in order and bigger ones on top. When the vegetables are too heavy, they should give customers an extra plastic bag.</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When they finally packed up and went home, they had a small meeting. Everyone took notes and shared their feelings.</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“We are tired,” said Dalin, “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_______</a:t>
            </a:r>
            <a:r>
              <a:rPr sz="2400" dirty="0">
                <a:solidFill>
                  <a:schemeClr val="tx1">
                    <a:lumMod val="75000"/>
                    <a:lumOff val="25000"/>
                  </a:schemeClr>
                </a:solidFill>
                <a:latin typeface="Times New Roman" panose="02020603050405020304" charset="0"/>
                <a:cs typeface="Times New Roman" panose="02020603050405020304" charset="0"/>
              </a:rPr>
              <a:t> ”</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4810125" y="239839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523240" y="3520758"/>
            <a:ext cx="967930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but we gained a lot.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They are all cousins in a big family and eight of them are from rural areas.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Every morning, they had to wake up at 3 o</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clock.</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But some students decided to taste the hardship of life outside school.</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After several days, they got some experience.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1035050" y="9004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847850"/>
            <a:ext cx="10274300" cy="215836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What does your father do?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He is a driver 		B. He does the housework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He is very fat		 D. He looks very strong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381337" y="197256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1542415" y="4722495"/>
            <a:ext cx="91998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【解析】根据What does your father do（你的爸爸是做什么工作的）可以判断该句是询问职业，A项“他是一个司机”符合对话情境。B项“他做家务”，C项“他很胖”，D项“他看起来非常强壮”，均不妥当。因此，答案是A。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110680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【解析】细节理解题。根据最后一段中的We are tired可推断，此处是总结全文。A项but we gained a lot是对文章主旨教育意义的小结和升华，即“虽然我们累，但是我们学到很多东西”，故正确答案是A。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1496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723265" y="2426970"/>
            <a:ext cx="10422255" cy="2009775"/>
          </a:xfrm>
          <a:prstGeom prst="rect">
            <a:avLst/>
          </a:prstGeom>
          <a:noFill/>
        </p:spPr>
        <p:txBody>
          <a:bodyPr wrap="square" rtlCol="0" anchor="t">
            <a:spAutoFit/>
          </a:bodyPr>
          <a:lstStyle/>
          <a:p>
            <a:pPr indent="0" algn="just" fontAlgn="auto">
              <a:lnSpc>
                <a:spcPct val="11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Most Americans enjoy moving from place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place. For example, they often drive their cars 120 to 160 kilometers away just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(have) dinner with a friend or even fly to Europe just for watching a football match. In some states only one person in five lives in a place for more than five years.</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80000"/>
              </a:lnSpc>
            </a:pPr>
            <a:endParaRPr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6719942" y="2426709"/>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nvSpPr>
        <p:spPr>
          <a:xfrm>
            <a:off x="7955280" y="2837180"/>
            <a:ext cx="1275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have</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59956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【解析】本题考查介词词组的用法。from place to place意为“从一个地方转移到另一个地方”，故本题答案为to。</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【解析】本题考查动词不定式的用法。动词不定式to have在这里表示目的，故本题答案为to have。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29920" y="1437005"/>
            <a:ext cx="10525125" cy="3743960"/>
          </a:xfrm>
          <a:prstGeom prst="rect">
            <a:avLst/>
          </a:prstGeom>
          <a:noFill/>
        </p:spPr>
        <p:txBody>
          <a:bodyPr wrap="square" rtlCol="0" anchor="t">
            <a:spAutoFit/>
          </a:bodyPr>
          <a:p>
            <a:pPr indent="457200" algn="just" fontAlgn="auto">
              <a:lnSpc>
                <a:spcPct val="110000"/>
              </a:lnSpc>
            </a:pPr>
            <a:r>
              <a:rPr sz="2400" dirty="0">
                <a:latin typeface="Times New Roman" panose="02020603050405020304" charset="0"/>
                <a:ea typeface="宋体" panose="02010600030101010101" pitchFamily="2" charset="-122"/>
                <a:cs typeface="Times New Roman" panose="02020603050405020304" charset="0"/>
              </a:rPr>
              <a:t>One may be born in one city, and go to school in another. He may finish his middle school in two or three cities, and then attend a college far across the country. When he has entered business, he may </a:t>
            </a:r>
            <a:r>
              <a:rPr sz="2400" u="sng" dirty="0">
                <a:latin typeface="Times New Roman" panose="02020603050405020304" charset="0"/>
                <a:ea typeface="宋体" panose="02010600030101010101" pitchFamily="2" charset="-122"/>
                <a:cs typeface="Times New Roman" panose="02020603050405020304" charset="0"/>
              </a:rPr>
              <a:t>48</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(possible) move from job to job. Moving from one job to another,  </a:t>
            </a:r>
            <a:r>
              <a:rPr sz="2400" u="sng" dirty="0">
                <a:latin typeface="Times New Roman" panose="02020603050405020304" charset="0"/>
                <a:ea typeface="宋体" panose="02010600030101010101" pitchFamily="2" charset="-122"/>
                <a:cs typeface="Times New Roman" panose="02020603050405020304" charset="0"/>
              </a:rPr>
              <a:t>49</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is called “job-hopping (跳槽)”, is a very common practice (惯例) in the United States.</a:t>
            </a:r>
            <a:endParaRPr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10000"/>
              </a:lnSpc>
            </a:pPr>
            <a:r>
              <a:rPr sz="2400" dirty="0">
                <a:latin typeface="Times New Roman" panose="02020603050405020304" charset="0"/>
                <a:ea typeface="宋体" panose="02010600030101010101" pitchFamily="2" charset="-122"/>
                <a:cs typeface="Times New Roman" panose="02020603050405020304" charset="0"/>
              </a:rPr>
              <a:t>Job-hopping does good to workers, because every change of a job gives them a chance to move up to a </a:t>
            </a:r>
            <a:r>
              <a:rPr sz="2400" u="sng" dirty="0">
                <a:latin typeface="Times New Roman" panose="02020603050405020304" charset="0"/>
                <a:ea typeface="宋体" panose="02010600030101010101" pitchFamily="2" charset="-122"/>
                <a:cs typeface="Times New Roman" panose="02020603050405020304" charset="0"/>
              </a:rPr>
              <a:t>50</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(high) position and to get better pay. And job-hopping also gives bosses the chance to get new ideas and skills that different people bring to their companies and factories.</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4"/>
            </p:custDataLst>
          </p:nvPr>
        </p:nvSpPr>
        <p:spPr>
          <a:xfrm>
            <a:off x="5784850" y="2164080"/>
            <a:ext cx="13804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possibly</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5"/>
            </p:custDataLst>
          </p:nvPr>
        </p:nvSpPr>
        <p:spPr>
          <a:xfrm>
            <a:off x="5393690" y="2686050"/>
            <a:ext cx="118427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which</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6"/>
            </p:custDataLst>
          </p:nvPr>
        </p:nvSpPr>
        <p:spPr>
          <a:xfrm>
            <a:off x="4037330" y="3771900"/>
            <a:ext cx="115697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higher</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43014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【解析】本题考查形容词变为副词的用法。副词possibly修饰后面的动词move，故本题答案为possibly。</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【解析】本题考查非限制性定语从句的用法。句子前有逗号，只能用which，不用that，故本题答案为which。</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50.【解析】本题考查形容词比较级的用法。根据后文的to get better pay可知空格处需要用形容词的比较级，表示“更高的职位”，故本题答案为higher。</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826770" y="2132283"/>
            <a:ext cx="11276329" cy="534035"/>
          </a:xfrm>
          <a:prstGeom prst="rect">
            <a:avLst/>
          </a:prstGeom>
          <a:noFill/>
        </p:spPr>
        <p:txBody>
          <a:bodyPr wrap="square" rtlCol="0" anchor="t">
            <a:spAutoFit/>
          </a:bodyPr>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________________ (你最好) wear comfortable shoes when shopping.</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1466850" y="2144395"/>
            <a:ext cx="274447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You’d better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【解析】本题考查固定短语。“最好做某事”译为had better do sth.，根据句意“逛街的时候你最好穿舒适的鞋子”，故本题的正确答案为You’d better。</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59510" y="159462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_____________________________ (网络购物) is more and more convenient nowadays.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767205" y="1594485"/>
            <a:ext cx="432879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Online shopping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【解析】本题考查固定短语。“网络购物”译为online shopping，句意为“现如今，网络购物越来越方便”，故本题的正确答案为Online shopping。</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52220" y="1651770"/>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I was busy with ____________________ (实训) when the telephone rang.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994660" y="1651635"/>
            <a:ext cx="46374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practical training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【解析】本题考查复合名词。“实训”译为practical training，句意为“电话响的时候我正忙于实训”，故本题的正确答案为practical training。</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It is very cold outside. Why not turn on the heating system?</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That sounds fine 			B. I’m afraid not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I’d like it 				D. That’s right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【解析】根据It is very cold outside. Why not turn on the heating system（外面很冷，为什么不开暖气）可知此处是提建议，A项“这听起来很棒”最符合对话情境。B项“恐怕不行”，C项“我会喜欢的”，D项“没错”，均不妥当。因此，答案是A。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He _______________ (打车) to work instead of taking the bus in the rush hour.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888490" y="1579245"/>
            <a:ext cx="290449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takes a taxi</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【解析】本题考查固定短语。“打车”译为take a taxi，句意为“他在上下班高峰期打车去上班而不是坐公交车”，故本题的正确答案为takes a taxi。</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15925" y="1916430"/>
            <a:ext cx="11498580"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We are _____________________________ (为……做准备) the coming holiday.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159635" y="1916430"/>
            <a:ext cx="288798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preparing for</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【解析】本题考查固定短语。“为……做准备”译为prepare for，句意为“我们正在为即将到来的假期做准备”，故本题的正确答案为preparing for。</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324610"/>
            <a:ext cx="10446385" cy="407860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56.【写作内容】假设你是王一，是某中职学校的一名学生。你要去拜访李红同学并告知她下周要参加班级的毕业晚会，但是她不在家，请你给她写一则留言条。主要内容如下：</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（1）班级的毕业晚会将于下周四晚上在学校的礼堂（hall）举行；</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（2）希望李红同学能准时参加并准备好表演的节目，如唱歌、跳舞、讲故事等。</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869814" y="540351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294129" y="1786893"/>
            <a:ext cx="9324976"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Li Hong,</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You were out when I visited you this afternoon. So I had to leave you a message. There will be a graduation party at the hall of our school next Thursday evening. I hope you can come and be there on time. You can sing, dance or tell a story at the party. Please call me as soon as you arrive </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home.</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 </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Wang Yi</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4" name="图片 3"/>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637780" y="3769995"/>
            <a:ext cx="4604385" cy="2896870"/>
          </a:xfrm>
          <a:prstGeom prst="rect">
            <a:avLst/>
          </a:prstGeom>
        </p:spPr>
      </p:pic>
      <p:sp>
        <p:nvSpPr>
          <p:cNvPr id="3" name="PA_矩形 259"/>
          <p:cNvSpPr>
            <a:spLocks noChangeArrowheads="1"/>
          </p:cNvSpPr>
          <p:nvPr>
            <p:custDataLst>
              <p:tags r:id="rId7"/>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85661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Could you do me a favor?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Not at all 		B. With pleasure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You are OK 		D. Yes, I’m really sorry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2190" y="975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15390" y="4591685"/>
            <a:ext cx="1014412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【解析】根据Could you do me a favor（你能帮我个忙吗）可知说话人是在向对方求助，B项“深感荣幸”表示很乐意去帮忙，符合对话情境。A项“没关系”，C项“你没事”，D项“是的，我很抱歉”，均不妥当。因此，答案是B。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1062609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Would you please pass me the bread?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Give you 			B. No bread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Here we go 		D. Certainly, here you are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145540" y="1159510"/>
            <a:ext cx="5022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32535" y="435737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【解析】根据Would you please pass me the bread（你能帮我把面包拿过来吗）可知这里是表达请求对方帮忙，D项“当然，给你”符合对话情境。A项give you缺少宾语且不是礼貌用语，B项“没有面包”，C项“开始吧”，均不妥当。因此，答案是D。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Let’s read a book instead of watching TV.</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It’s good for your eyes. 		B. That’s all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What a good idea!			 D. It doesn’t matter.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11250"/>
            <a:ext cx="9550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【解析】根据Let’s read a book instead of watching TV（让我们一起读书吧，别看电视了）可知这里是表达征求意见，C项“好主意”符合对话情境。A项“它对你的眼睛有好处”，B项“不客气”，D项“没关系”，均不妥当。因此，答案是C。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PA" val="v4.0.0"/>
</p:tagLst>
</file>

<file path=ppt/tags/tag101.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17388</Words>
  <Application>WPS 演示</Application>
  <PresentationFormat>宽屏</PresentationFormat>
  <Paragraphs>546</Paragraphs>
  <Slides>65</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65</vt:i4>
      </vt:variant>
    </vt:vector>
  </HeadingPairs>
  <TitlesOfParts>
    <vt:vector size="83"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135</cp:revision>
  <dcterms:created xsi:type="dcterms:W3CDTF">2021-08-19T06:32:00Z</dcterms:created>
  <dcterms:modified xsi:type="dcterms:W3CDTF">2023-09-26T01:03:56Z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