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523" r:id="rId31"/>
    <p:sldId id="524" r:id="rId32"/>
    <p:sldId id="301" r:id="rId33"/>
    <p:sldId id="302" r:id="rId34"/>
    <p:sldId id="303" r:id="rId35"/>
    <p:sldId id="571" r:id="rId36"/>
    <p:sldId id="462" r:id="rId37"/>
    <p:sldId id="463" r:id="rId38"/>
    <p:sldId id="464" r:id="rId39"/>
    <p:sldId id="465" r:id="rId40"/>
    <p:sldId id="466" r:id="rId41"/>
    <p:sldId id="360" r:id="rId42"/>
    <p:sldId id="361" r:id="rId43"/>
    <p:sldId id="467" r:id="rId44"/>
    <p:sldId id="468" r:id="rId45"/>
    <p:sldId id="469" r:id="rId46"/>
    <p:sldId id="470" r:id="rId47"/>
    <p:sldId id="471" r:id="rId48"/>
    <p:sldId id="365" r:id="rId49"/>
    <p:sldId id="431" r:id="rId50"/>
    <p:sldId id="366" r:id="rId51"/>
    <p:sldId id="432" r:id="rId52"/>
    <p:sldId id="525" r:id="rId53"/>
    <p:sldId id="526" r:id="rId54"/>
    <p:sldId id="307" r:id="rId55"/>
    <p:sldId id="308" r:id="rId56"/>
    <p:sldId id="377" r:id="rId57"/>
    <p:sldId id="559" r:id="rId58"/>
    <p:sldId id="560" r:id="rId59"/>
    <p:sldId id="480" r:id="rId60"/>
    <p:sldId id="474" r:id="rId61"/>
    <p:sldId id="476" r:id="rId62"/>
    <p:sldId id="477" r:id="rId63"/>
    <p:sldId id="478" r:id="rId64"/>
    <p:sldId id="479" r:id="rId65"/>
    <p:sldId id="314" r:id="rId66"/>
    <p:sldId id="315" r:id="rId67"/>
    <p:sldId id="326" r:id="rId68"/>
    <p:sldId id="430" r:id="rId69"/>
  </p:sldIdLst>
  <p:sldSz cx="12192000" cy="6858000"/>
  <p:notesSz cx="6858000" cy="9144000"/>
  <p:embeddedFontLst>
    <p:embeddedFont>
      <p:font typeface="方正公文黑体" panose="02000500000000000000" charset="-122"/>
      <p:regular r:id="rId73"/>
    </p:embeddedFont>
    <p:embeddedFont>
      <p:font typeface="方正黑体简体" panose="03000509000000000000" charset="-122"/>
      <p:regular r:id="rId74"/>
    </p:embeddedFont>
    <p:embeddedFont>
      <p:font typeface="微软雅黑" panose="020B0503020204020204" pitchFamily="34" charset="-122"/>
      <p:regular r:id="rId75"/>
    </p:embeddedFont>
    <p:embeddedFont>
      <p:font typeface="Calibri" panose="020F0502020204030204" pitchFamily="34" charset="0"/>
      <p:regular r:id="rId76"/>
      <p:bold r:id="rId77"/>
      <p:italic r:id="rId78"/>
      <p:boldItalic r:id="rId79"/>
    </p:embeddedFont>
    <p:embeddedFont>
      <p:font typeface="Impact" panose="020B0806030902050204" pitchFamily="34" charset="0"/>
      <p:regular r:id="rId80"/>
    </p:embeddedFont>
    <p:embeddedFont>
      <p:font typeface="黑体" panose="02010609060101010101" charset="-122"/>
      <p:regular r:id="rId81"/>
    </p:embeddedFont>
    <p:embeddedFont>
      <p:font typeface="等线" panose="02010600030101010101" charset="-122"/>
      <p:regular r:id="rId82"/>
    </p:embeddedFont>
  </p:embeddedFontLst>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orient="horz" pos="4240" userDrawn="1">
          <p15:clr>
            <a:srgbClr val="A4A3A4"/>
          </p15:clr>
        </p15:guide>
        <p15:guide id="3" pos="188" userDrawn="1">
          <p15:clr>
            <a:srgbClr val="A4A3A4"/>
          </p15:clr>
        </p15:guide>
        <p15:guide id="4" pos="7403" userDrawn="1">
          <p15:clr>
            <a:srgbClr val="A4A3A4"/>
          </p15:clr>
        </p15:guide>
        <p15:guide id="5" orient="horz" pos="390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210"/>
        <p:guide orient="horz" pos="4240"/>
        <p:guide pos="188"/>
        <p:guide pos="7403"/>
        <p:guide orient="horz" pos="390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3" Type="http://schemas.openxmlformats.org/officeDocument/2006/relationships/tags" Target="tags/tag106.xml"/><Relationship Id="rId82" Type="http://schemas.openxmlformats.org/officeDocument/2006/relationships/font" Target="fonts/font10.fntdata"/><Relationship Id="rId81" Type="http://schemas.openxmlformats.org/officeDocument/2006/relationships/font" Target="fonts/font9.fntdata"/><Relationship Id="rId80" Type="http://schemas.openxmlformats.org/officeDocument/2006/relationships/font" Target="fonts/font8.fntdata"/><Relationship Id="rId8" Type="http://schemas.openxmlformats.org/officeDocument/2006/relationships/slide" Target="slides/slide5.xml"/><Relationship Id="rId79" Type="http://schemas.openxmlformats.org/officeDocument/2006/relationships/font" Target="fonts/font7.fntdata"/><Relationship Id="rId78" Type="http://schemas.openxmlformats.org/officeDocument/2006/relationships/font" Target="fonts/font6.fntdata"/><Relationship Id="rId77" Type="http://schemas.openxmlformats.org/officeDocument/2006/relationships/font" Target="fonts/font5.fntdata"/><Relationship Id="rId76" Type="http://schemas.openxmlformats.org/officeDocument/2006/relationships/font" Target="fonts/font4.fntdata"/><Relationship Id="rId75" Type="http://schemas.openxmlformats.org/officeDocument/2006/relationships/font" Target="fonts/font3.fntdata"/><Relationship Id="rId74" Type="http://schemas.openxmlformats.org/officeDocument/2006/relationships/font" Target="fonts/font2.fntdata"/><Relationship Id="rId73" Type="http://schemas.openxmlformats.org/officeDocument/2006/relationships/font" Target="fonts/font1.fntdata"/><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4.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5.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5.xml"/><Relationship Id="rId2" Type="http://schemas.openxmlformats.org/officeDocument/2006/relationships/tags" Target="../tags/tag59.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3.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7.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2.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6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6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slide" Target="slide47.xml"/><Relationship Id="rId1" Type="http://schemas.openxmlformats.org/officeDocument/2006/relationships/tags" Target="../tags/tag7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5.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 Target="slide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6.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5.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4.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 Target="slide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6.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5.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6.xml"/><Relationship Id="rId1" Type="http://schemas.openxmlformats.org/officeDocument/2006/relationships/slide" Target="slide55.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8.xml.rels><?xml version="1.0" encoding="UTF-8" standalone="yes"?>
<Relationships xmlns="http://schemas.openxmlformats.org/package/2006/relationships"><Relationship Id="rId7" Type="http://schemas.openxmlformats.org/officeDocument/2006/relationships/notesSlide" Target="../notesSlides/notesSlide57.xml"/><Relationship Id="rId6" Type="http://schemas.openxmlformats.org/officeDocument/2006/relationships/slideLayout" Target="../slideLayouts/slideLayout2.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3.xml"/><Relationship Id="rId2" Type="http://schemas.openxmlformats.org/officeDocument/2006/relationships/tags" Target="../tags/tag95.xml"/><Relationship Id="rId1" Type="http://schemas.openxmlformats.org/officeDocument/2006/relationships/tags" Target="../tags/tag9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98.xml"/></Relationships>
</file>

<file path=ppt/slides/_rels/slide63.xml.rels><?xml version="1.0" encoding="UTF-8" standalone="yes"?>
<Relationships xmlns="http://schemas.openxmlformats.org/package/2006/relationships"><Relationship Id="rId7" Type="http://schemas.openxmlformats.org/officeDocument/2006/relationships/notesSlide" Target="../notesSlides/notesSlide62.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image" Target="../media/image2.png"/><Relationship Id="rId1" Type="http://schemas.openxmlformats.org/officeDocument/2006/relationships/tags" Target="../tags/tag99.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slide" Target="slide6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6.xml"/><Relationship Id="rId1" Type="http://schemas.openxmlformats.org/officeDocument/2006/relationships/slide" Target="slide64.xml"/></Relationships>
</file>

<file path=ppt/slides/_rels/slide66.xml.rels><?xml version="1.0" encoding="UTF-8" standalone="yes"?>
<Relationships xmlns="http://schemas.openxmlformats.org/package/2006/relationships"><Relationship Id="rId9" Type="http://schemas.openxmlformats.org/officeDocument/2006/relationships/notesSlide" Target="../notesSlides/notesSlide65.xml"/><Relationship Id="rId8" Type="http://schemas.openxmlformats.org/officeDocument/2006/relationships/slideLayout" Target="../slideLayouts/slideLayout1.xml"/><Relationship Id="rId7" Type="http://schemas.openxmlformats.org/officeDocument/2006/relationships/tags" Target="../tags/tag105.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image" Target="../media/image2.png"/><Relationship Id="rId1" Type="http://schemas.openxmlformats.org/officeDocument/2006/relationships/tags" Target="../tags/tag10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8" name="图片 7"/>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815580" y="3881755"/>
            <a:ext cx="4426585" cy="2785110"/>
          </a:xfrm>
          <a:prstGeom prst="rect">
            <a:avLst/>
          </a:prstGeom>
        </p:spPr>
      </p:pic>
      <p:pic>
        <p:nvPicPr>
          <p:cNvPr id="104" name="图片 103"/>
          <p:cNvPicPr/>
          <p:nvPr/>
        </p:nvPicPr>
        <p:blipFill>
          <a:blip r:embed="rId7">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4027170" y="4831715"/>
            <a:ext cx="352679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pitchFamily="34" charset="-122"/>
                <a:ea typeface="微软雅黑" panose="020B0503020204020204" pitchFamily="34" charset="-122"/>
              </a:rPr>
              <a:t>主 编</a:t>
            </a:r>
            <a:r>
              <a:rPr lang="en-US" altLang="zh-CN" sz="2000" b="1">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rPr>
              <a:t> 温丽璇 潘思奇 古汉金</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8"/>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基础模块1·单元测试卷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9"/>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Yuan Longping made a great </a:t>
            </a:r>
            <a:r>
              <a:rPr lang="en-US" altLang="zh-CN" sz="2400" u="sng" dirty="0">
                <a:latin typeface="Times New Roman" panose="02020603050405020304" charset="0"/>
                <a:ea typeface="宋体" panose="02010600030101010101" pitchFamily="2" charset="-122"/>
                <a:cs typeface="Times New Roman" panose="02020603050405020304" charset="0"/>
              </a:rPr>
              <a:t>contribution</a:t>
            </a:r>
            <a:r>
              <a:rPr lang="en-US" altLang="zh-CN" sz="2400" dirty="0">
                <a:latin typeface="Times New Roman" panose="02020603050405020304" charset="0"/>
                <a:ea typeface="宋体" panose="02010600030101010101" pitchFamily="2" charset="-122"/>
                <a:cs typeface="Times New Roman" panose="02020603050405020304" charset="0"/>
              </a:rPr>
              <a:t> to Chinese agriculture.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贡献 		B. 发明 		C. 资源 		D. 突破</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【解析】本题考查名词contribution（贡献）。结合句意“袁隆平为中国农业做了很大贡献”，A项符合句意。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 believe that I will be able to </a:t>
            </a:r>
            <a:r>
              <a:rPr lang="en-US" altLang="zh-CN" sz="2400" u="sng" dirty="0">
                <a:latin typeface="Times New Roman" panose="02020603050405020304" charset="0"/>
                <a:ea typeface="宋体" panose="02010600030101010101" pitchFamily="2" charset="-122"/>
                <a:cs typeface="Times New Roman" panose="02020603050405020304" charset="0"/>
              </a:rPr>
              <a:t>overcome</a:t>
            </a:r>
            <a:r>
              <a:rPr lang="en-US" altLang="zh-CN" sz="2400" dirty="0">
                <a:latin typeface="Times New Roman" panose="02020603050405020304" charset="0"/>
                <a:ea typeface="宋体" panose="02010600030101010101" pitchFamily="2" charset="-122"/>
                <a:cs typeface="Times New Roman" panose="02020603050405020304" charset="0"/>
              </a:rPr>
              <a:t> every difficulty I have.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跨越 	B. 到来 	C. 克服 	D. 制造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【解析】本题考查动词overcome（克服）。结合句意“我相信我将能够克服我遇到的每一个困难”，C项符合句意。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1255"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To be a </a:t>
            </a:r>
            <a:r>
              <a:rPr lang="en-US" altLang="zh-CN" sz="2400" u="sng" dirty="0">
                <a:latin typeface="Times New Roman" panose="02020603050405020304" charset="0"/>
                <a:ea typeface="宋体" panose="02010600030101010101" pitchFamily="2" charset="-122"/>
                <a:cs typeface="Times New Roman" panose="02020603050405020304" charset="0"/>
              </a:rPr>
              <a:t>brilliant</a:t>
            </a:r>
            <a:r>
              <a:rPr lang="en-US" altLang="zh-CN" sz="2400" dirty="0">
                <a:latin typeface="Times New Roman" panose="02020603050405020304" charset="0"/>
                <a:ea typeface="宋体" panose="02010600030101010101" pitchFamily="2" charset="-122"/>
                <a:cs typeface="Times New Roman" panose="02020603050405020304" charset="0"/>
              </a:rPr>
              <a:t> person, you must do your best in everything.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耐心的 	B. 杰出的	C. 有用的 	D. 主要的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20445" y="10662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【解析】本题考查形容词brilliant（杰出的）。结合句意“为了成为一个杰出的人，你必须在每件事上都尽你最大努力”，B项符合句意。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Please give me some time to </a:t>
            </a:r>
            <a:r>
              <a:rPr lang="en-US" altLang="zh-CN" sz="2400" u="sng" dirty="0">
                <a:latin typeface="Times New Roman" panose="02020603050405020304" charset="0"/>
                <a:ea typeface="宋体" panose="02010600030101010101" pitchFamily="2" charset="-122"/>
                <a:cs typeface="Times New Roman" panose="02020603050405020304" charset="0"/>
              </a:rPr>
              <a:t>consider </a:t>
            </a:r>
            <a:r>
              <a:rPr lang="en-US" altLang="zh-CN" sz="2400" dirty="0">
                <a:latin typeface="Times New Roman" panose="02020603050405020304" charset="0"/>
                <a:ea typeface="宋体" panose="02010600030101010101" pitchFamily="2" charset="-122"/>
                <a:cs typeface="Times New Roman" panose="02020603050405020304" charset="0"/>
              </a:rPr>
              <a:t>the problem.</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完成	 B. 解决	 C. 记录 	D. 考虑</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62050"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5539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【解析】本题考查动词consider（考虑）。结合句意“请给我一些时间考虑这个问题”，D项符合句意。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65715" y="1334905"/>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 wonder who </a:t>
            </a:r>
            <a:r>
              <a:rPr lang="en-US" altLang="zh-CN" sz="2400" u="sng" dirty="0">
                <a:latin typeface="Times New Roman" panose="02020603050405020304" charset="0"/>
                <a:ea typeface="宋体" panose="02010600030101010101" pitchFamily="2" charset="-122"/>
                <a:cs typeface="Times New Roman" panose="02020603050405020304" charset="0"/>
              </a:rPr>
              <a:t>designed</a:t>
            </a:r>
            <a:r>
              <a:rPr lang="en-US" altLang="zh-CN" sz="2400" dirty="0">
                <a:latin typeface="Times New Roman" panose="02020603050405020304" charset="0"/>
                <a:ea typeface="宋体" panose="02010600030101010101" pitchFamily="2" charset="-122"/>
                <a:cs typeface="Times New Roman" panose="02020603050405020304" charset="0"/>
              </a:rPr>
              <a:t> high-speed trains to make our travel much faster than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before.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驾驶	 B. 设计	 C. 延伸 	D. 介绍</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53085" y="1462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【解析】本题考查动词design（设计）。结合句意“我好奇谁设计了高铁来让我们的出行比以前快很多”，B项符合句意。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True friendship should</a:t>
            </a:r>
            <a:r>
              <a:rPr lang="en-US" altLang="zh-CN" sz="2400" u="sng" dirty="0">
                <a:latin typeface="Times New Roman" panose="02020603050405020304" charset="0"/>
                <a:ea typeface="宋体" panose="02010600030101010101" pitchFamily="2" charset="-122"/>
                <a:cs typeface="Times New Roman" panose="02020603050405020304" charset="0"/>
              </a:rPr>
              <a:t> be based on</a:t>
            </a:r>
            <a:r>
              <a:rPr lang="en-US" altLang="zh-CN" sz="2400" dirty="0">
                <a:latin typeface="Times New Roman" panose="02020603050405020304" charset="0"/>
                <a:ea typeface="宋体" panose="02010600030101010101" pitchFamily="2" charset="-122"/>
                <a:cs typeface="Times New Roman" panose="02020603050405020304" charset="0"/>
              </a:rPr>
              <a:t> understanding and respect.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基于 	B. 记住 	C. 经历 	D. 相信</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【解析】本题考查动词短语be based on（基于，以……为基础）。结合句意“真正的友谊应该基于理解和尊重”，A项符合句意。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If we kept on doing without a rest, the work could be finished </a:t>
            </a:r>
            <a:r>
              <a:rPr lang="en-US" altLang="zh-CN" sz="2400" u="sng" dirty="0">
                <a:latin typeface="Times New Roman" panose="02020603050405020304" charset="0"/>
                <a:ea typeface="宋体" panose="02010600030101010101" pitchFamily="2" charset="-122"/>
                <a:cs typeface="Times New Roman" panose="02020603050405020304" charset="0"/>
              </a:rPr>
              <a:t>ahead of         </a:t>
            </a:r>
            <a:endParaRPr lang="en-US" altLang="zh-CN" sz="2400" u="sng"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schedule</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大体上	 B. 提前	 C. 按时	 D. 最好</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【解析】本题考查介词短语ahead of（在……之前）。schedule意为“日程”，结合句意“如果我们一直做不休息，可以提前完成工作”，B项符合句意。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Cars are not allowed to enter this </a:t>
            </a:r>
            <a:r>
              <a:rPr lang="en-US" altLang="zh-CN" sz="2400" u="sng" dirty="0">
                <a:latin typeface="Times New Roman" panose="02020603050405020304" charset="0"/>
                <a:ea typeface="宋体" panose="02010600030101010101" pitchFamily="2" charset="-122"/>
                <a:cs typeface="Times New Roman" panose="02020603050405020304" charset="0"/>
              </a:rPr>
              <a:t>commercial</a:t>
            </a:r>
            <a:r>
              <a:rPr lang="en-US" altLang="zh-CN" sz="2400" dirty="0">
                <a:latin typeface="Times New Roman" panose="02020603050405020304" charset="0"/>
                <a:ea typeface="宋体" panose="02010600030101010101" pitchFamily="2" charset="-122"/>
                <a:cs typeface="Times New Roman" panose="02020603050405020304" charset="0"/>
              </a:rPr>
              <a:t> street.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商业的 	B. 特别的	 C. 方便的	 D. 狭窄的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【解析】本题考查形容词commercial（商业的）。结合句意“汽车不允许进入这条商业街”，A项符合句意。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415" y="850265"/>
            <a:ext cx="105994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Xiao Li went to an adult school to </a:t>
            </a:r>
            <a:r>
              <a:rPr lang="en-US" altLang="zh-CN" sz="2400" u="sng" dirty="0">
                <a:latin typeface="Times New Roman" panose="02020603050405020304" charset="0"/>
                <a:ea typeface="宋体" panose="02010600030101010101" pitchFamily="2" charset="-122"/>
                <a:cs typeface="Times New Roman" panose="02020603050405020304" charset="0"/>
              </a:rPr>
              <a:t>improve</a:t>
            </a:r>
            <a:r>
              <a:rPr lang="en-US" altLang="zh-CN" sz="2400" dirty="0">
                <a:latin typeface="Times New Roman" panose="02020603050405020304" charset="0"/>
                <a:ea typeface="宋体" panose="02010600030101010101" pitchFamily="2" charset="-122"/>
                <a:cs typeface="Times New Roman" panose="02020603050405020304" charset="0"/>
              </a:rPr>
              <a:t> his English.</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学习 	B. 练习 	C. 提高 	D. 复习</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【解析】本题考查动词improve（提高）。结合句意“小李去了成人学校来提高他的英语水平”，C项符合句意。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8</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8" name="图片 7"/>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442595" y="3602355"/>
            <a:ext cx="4827905" cy="303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15645" y="885190"/>
            <a:ext cx="107810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She got an A in her math exam this time, which was a </a:t>
            </a:r>
            <a:r>
              <a:rPr lang="en-US" altLang="zh-CN" sz="2400" u="sng" dirty="0">
                <a:latin typeface="Times New Roman" panose="02020603050405020304" charset="0"/>
                <a:ea typeface="宋体" panose="02010600030101010101" pitchFamily="2" charset="-122"/>
                <a:cs typeface="Times New Roman" panose="02020603050405020304" charset="0"/>
              </a:rPr>
              <a:t>breakthrough</a:t>
            </a:r>
            <a:r>
              <a:rPr lang="en-US" altLang="zh-CN" sz="2400" dirty="0">
                <a:latin typeface="Times New Roman" panose="02020603050405020304" charset="0"/>
                <a:ea typeface="宋体" panose="02010600030101010101" pitchFamily="2" charset="-122"/>
                <a:cs typeface="Times New Roman" panose="02020603050405020304" charset="0"/>
              </a:rPr>
              <a:t> for her.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奖励 		B. 进步	 C. 退步 		D. 突破</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1150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【解析】本题考查动词breakthrough（突破）。结合句意“她这次数学考试拿了A，对她来说是一个突破”，D项符合句意。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49045" y="3788728"/>
            <a:ext cx="985520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at 		B. in 		C. on 		D. to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office 		B. event 	C. engine 	D. knowledge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studied		 B. slept 	C. worked 	D. stayed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early 		B. late 		C. only 	D. high</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36600"/>
            <a:ext cx="10873105"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2835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felt disappointed that I was not able to go to the jazz concert last Friday evening. The advertisement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the newspaper said that any ticket could be bought at the theater ticket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in Richland Hills between 10:00 a.m. and 4:00 p.m. Since I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from 9:00 a.m. to 5:30 p.m., the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time when I could go to the theater was my 45-minute lunch break.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346835" y="378904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249045" y="431101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60628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1249045" y="471932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3"/>
            </p:custDataLst>
          </p:nvPr>
        </p:nvSpPr>
        <p:spPr>
          <a:xfrm>
            <a:off x="1249045" y="5241290"/>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710790"/>
            <a:ext cx="10458450" cy="461581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【解析】本题考查介词词义辨析。“在报纸上”为on the newspaper，故本题正确答案为C。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【解析】本题考查名词词义辨析。office意为“办公室”，event意为“事件”，engine意为“引擎”，knowledge意为“知识”，ticket office意为“售票处”，故本题正确答案为A。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【解析】本题考查动词词义辨析和联系上下文。studied意为“学习”，slept意为“睡觉”，worked意为“工作”，stayed意为“停留，逗留”。根据下文可知，作者要从办公室坐公交车去Richland Hills买票，所以这里提到的上午9点到下午5点30分应该理解为上班时间，故本题正确答案为C。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形容词词义辨析和联系上下文。根据上一题可知，作者上午9点到下午5点30分要工作，因此唯一能去剧院买票的时间是中午45分钟的午休时间，early意为“早的”，late意为“晚的”，only意为“唯一的”，high意为“高的”，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2580" y="293588"/>
            <a:ext cx="11276329" cy="1420495"/>
          </a:xfrm>
          <a:prstGeom prst="rect">
            <a:avLst/>
          </a:prstGeom>
          <a:noFill/>
        </p:spPr>
        <p:txBody>
          <a:bodyPr wrap="square" rtlCol="0" anchor="t">
            <a:spAutoFit/>
          </a:bodyPr>
          <a:lstStyle/>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the theater was on the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side of the town. Also the bus service between my office and Richland Hills was not very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 However, if I were lucky, I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make the round trip within 45 minutes.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564515" y="2768283"/>
            <a:ext cx="1025779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Surprisingly 	B. Luckily 	C. Likely 	D. Unfortunately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another 		B. / 		C. one 		D. other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convenient 	B. chief	 C. brilliant 	D. commercial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must 		B. should 	C. shall 	D. could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63513" y="588382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564515" y="2841625"/>
            <a:ext cx="7270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564515" y="333375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564515" y="373697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4"/>
            </p:custDataLst>
          </p:nvPr>
        </p:nvSpPr>
        <p:spPr>
          <a:xfrm>
            <a:off x="564515" y="4196080"/>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94995" y="812165"/>
            <a:ext cx="10589895" cy="4512310"/>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副词词义辨析及联系上下文。surprisingly意为“令人惊讶的是”，luckily意为“幸运的是”，likely意为“很可能”，unfortunately意为“不幸的是”。根据下文可知，剧院离作者办公室很远，因此逻辑上与上一句应为转折关系，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【解析】本题考查不定代词。another意为三者或三者以上的“另一个”，one意为“一”，other意为“其他的”，the other side of the town意为“城镇的另一端”，故本题正确答案为D。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形容词词义辨析和联系下文。根据下文可知，作者办公室到剧院之间的公交车班次不多，因此可判断服务是不便利的，convenient意为“便利的”，chief意为“首要的”，brilliant意为“杰出的”，commercial意为“商业的”，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【解析】本题考查情态动词词义辨析。根据句意，作者如果幸运的话，能够在45分钟内实现旅程的往返，故本题正确答案为D。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1515" y="387985"/>
            <a:ext cx="10808970" cy="2306320"/>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Last Monday I didn’t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any bus during my 45-minute lunch break. This also happened on Tuesday, and again on Wednesday. On Thursday, I got on a bus finally and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at the theater in exactly twenty minutes. When I got there, however, I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a long line of people in front of the ticket office. I heard someone say that he had been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in line for over an hour!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700405" y="3429000"/>
            <a:ext cx="838454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see 	B. catch 	C. run 		D. take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got 	B. looked 	C. went 	D. arrived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had 	B. found 	C. chatted 	D. stopped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waiting	 B. ordering 	C. sitting 	D. holding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757555" y="351345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82985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757555" y="3938905"/>
            <a:ext cx="57785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822960" y="4373245"/>
            <a:ext cx="50292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757555" y="4807585"/>
            <a:ext cx="643255"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62000" y="592455"/>
            <a:ext cx="9954260" cy="4954270"/>
          </a:xfrm>
          <a:prstGeom prst="rect">
            <a:avLst/>
          </a:prstGeom>
          <a:noFill/>
        </p:spPr>
        <p:txBody>
          <a:bodyPr wrap="square">
            <a:spAutoFit/>
          </a:bodyPr>
          <a:lstStyle/>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【解析】本题考查动词词义辨析和联系下文。see意为“看见”，run意为“跑”，catch a bus意为“赶上公交车”，take a bus意为“乘坐公交车”，根据下文可知，作者从周一到周三一直没能赶上一辆公交车，“赶上”比较符合此句的情境，故本题正确答案为B。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【解析】本题考查动词词义辨析。got意为“到达”，不与at连用；looked意为“看”；went意为“去”；arrived意为“到达”，与at连用，后接小地点。故本题正确答案为D。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【解析】本题考查动词词义辨析和联系下文。had意为“拥有”，found意为“发现”，chatted意为“聊天”，stopped意为“停止”。根据下文可知，作者到那后发现排队的队伍很长，故本题正确答案为B。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【解析】本题考查动词词义辨析。waiting意为“等待”，ordering意为“命令，点单”，sitting意为“坐”，holding意为“举办”，只有wait符合句意，wait in line意为“排队等候”，故本题正确答案为A。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01764"/>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Realizing that I would not have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time for it, I got on the next bus and headed back. By Friday, I realized my only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was to make the trip by taxi. It was expensive, but I felt it worth doing. However, when I got there, I found that all the tickets were sold out. I couldn’t go to my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jazz concert!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60755" y="3401060"/>
            <a:ext cx="964120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good 		B. some 	C. enough 	D. many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hope 		B. plan 	C. idea 	D. success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interesting 	B. original 	C. favorite 	D. proper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7" name="TextBox 4"/>
          <p:cNvSpPr txBox="1"/>
          <p:nvPr/>
        </p:nvSpPr>
        <p:spPr>
          <a:xfrm>
            <a:off x="1050290" y="3460115"/>
            <a:ext cx="549910" cy="53086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0585" y="3879215"/>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960755" y="429958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84530" y="1358265"/>
            <a:ext cx="10031730" cy="378460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词义辨析。首先排除D项many（许多的），many修饰可数名词复数，而time为不可数名词。good意为“好的”，some意为“一些”，enough意为“足够的”，只有enough符合句意，作者没有足够的时间去排队等待，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【解析】本题考查名词词义辨析。hope意为“希望”，plan意为“计划”，idea意为“主意”，success意为“成功”，只有hope符合句意，作者唯一的希望是坐出租车去买票，节约时间，故本题正确答案为A。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【解析】本题考查形容词词义辨析。interesting意为“有趣的”，original意为“原来的”，favorite意为“最喜欢的”，proper意为“恰当的”，只有favorite符合句意，故本题正确答案为C。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2067397"/>
            <a:ext cx="10648949" cy="378333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Sanxingdui Museum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Sanxingdui Museum, built in August, 1992, is a modern museum about the culture of ancient Shu State in Chengdu, Sichuan Province. It was first opened to the public in the year of 1997. The exhibitions of the museum are not only shown within the museum, but they also travel around the country and to other countries. These relics (文物) have been exhibited in more than ten countries and regions, which has greatly impressed the world.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17500" y="410210"/>
            <a:ext cx="11164570" cy="5367655"/>
          </a:xfrm>
          <a:prstGeom prst="rect">
            <a:avLst/>
          </a:prstGeom>
          <a:noFill/>
        </p:spPr>
        <p:txBody>
          <a:bodyPr wrap="square" rtlCol="0" anchor="ctr">
            <a:spAutoFit/>
          </a:bodyPr>
          <a:p>
            <a:pPr indent="457200" algn="just">
              <a:lnSpc>
                <a:spcPct val="11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Exhibition Time</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Opening: Gallery One 8:30–18:00 		Gallery Two: 8:30–17:30</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Monday to Sunday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Ticket Price</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72 yuan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Tickets are sold both online and at the ticket office which is near the entrance of the museum.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Service and Facilities</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Museum guide service is offered, but not for free. We </a:t>
            </a:r>
            <a:r>
              <a:rPr lang="en-US" altLang="zh-CN" sz="2400" u="sng" dirty="0">
                <a:solidFill>
                  <a:schemeClr val="tx1">
                    <a:lumMod val="75000"/>
                    <a:lumOff val="25000"/>
                  </a:schemeClr>
                </a:solidFill>
                <a:latin typeface="Times New Roman" panose="02020603050405020304" charset="0"/>
                <a:cs typeface="Times New Roman" panose="02020603050405020304" charset="0"/>
              </a:rPr>
              <a:t>charge</a:t>
            </a:r>
            <a:r>
              <a:rPr lang="en-US" altLang="zh-CN" sz="2400" dirty="0">
                <a:solidFill>
                  <a:schemeClr val="tx1">
                    <a:lumMod val="75000"/>
                    <a:lumOff val="25000"/>
                  </a:schemeClr>
                </a:solidFill>
                <a:latin typeface="Times New Roman" panose="02020603050405020304" charset="0"/>
                <a:cs typeface="Times New Roman" panose="02020603050405020304" charset="0"/>
              </a:rPr>
              <a:t> fees from 80 yuan to 120 yuan for one guide.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Chinese, Cantonese, Tibetan: 80 yuan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English, Japanese, Korean: 100 yuan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French, German, Spain: 120 yuan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17500" y="1830705"/>
            <a:ext cx="11164570" cy="2526665"/>
          </a:xfrm>
          <a:prstGeom prst="rect">
            <a:avLst/>
          </a:prstGeom>
          <a:noFill/>
        </p:spPr>
        <p:txBody>
          <a:bodyPr wrap="square" rtlCol="0" anchor="ctr">
            <a:spAutoFit/>
          </a:bodyPr>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Guides for other languages might be available, please ask at our service desk in the Information Center.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There is also a snack bar and a café inside our museum. You can enjoy a comfortable rest during your visit here.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Welcome to Sanxingdui Museum! If you need any help, please contact 0838-47582648. More information can be found on our official site </a:t>
            </a:r>
            <a:r>
              <a:rPr lang="en-US" altLang="zh-CN" sz="2400" i="1" dirty="0">
                <a:solidFill>
                  <a:schemeClr val="tx1">
                    <a:lumMod val="75000"/>
                    <a:lumOff val="25000"/>
                  </a:schemeClr>
                </a:solidFill>
                <a:latin typeface="Times New Roman" panose="02020603050405020304" charset="0"/>
                <a:cs typeface="Times New Roman" panose="02020603050405020304" charset="0"/>
              </a:rPr>
              <a:t>www.sxd.cn</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3l. When was Sanxingdui Museum set up?</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In 1990.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In 1992.</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In 1997.</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In 2022.</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591685"/>
            <a:ext cx="1017524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【解析】细节判断题。根据第一段提到的Sanxingdui Museum, built in August, 1992可知，三星堆博物馆是1992年建的，故此题答案为B。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Both galleries are open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at 7:30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at 18:00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on Tuesday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at 8:00</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70471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【解析】细节判断题。根据Exhibition Time下面提到的，Gallery One开放时间为8:30—18:00，Gallery Two开放时间为8:30—17:30，周一到周日，故此题答案为C。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91565" y="107265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Visitors from Britain should pay __________ for one museum guide.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50 yuan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80 yuan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100 yuan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120 yuan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87235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【解析】细节判断题。根据Service and Facilities下面提到的，说英语的向导收费是100元，故此题答案为C。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What does the underlined word “charge” mean in Service and Facilities 	    column?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To ask as payment.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To pay.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To collect.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To take.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28395" y="1128395"/>
            <a:ext cx="9563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47090" y="4554220"/>
            <a:ext cx="10182860" cy="197612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【解析】词义猜测题。根据下文可知，向导服务是收费的，费用从80元到120元不等，故此题答案为A。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2839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You can find this passage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in a history book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on a geography TV show</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in a travel magazine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in a science report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460875"/>
            <a:ext cx="10013950" cy="174307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主旨大意题。此文介绍了三星堆博物馆的一些基本情况，可推断是一则旅游广告。A项意为“在一本历史书里”，B项意为“在一个地理电视节目上”，C项意为“在一本旅游杂志里”，D项意为“在一本科学报告里”，故此题答题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480" y="537257"/>
            <a:ext cx="11115675" cy="5435600"/>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People have been interested in looking up at the stars, the moon and the planets since a long time ago. As there was a lack of suitable machines in the past, people used to watch the sky by using their eyes. However, people in the past had always been dreaming of exploring the universe. They had done a lot of work to try to realize their dream.</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Do you know when people first traveled to the space? The dream came true in 1961,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but actually the first </a:t>
            </a:r>
            <a:r>
              <a:rPr lang="en-US" altLang="zh-CN" sz="2400" u="sng" dirty="0">
                <a:solidFill>
                  <a:schemeClr val="tx1">
                    <a:lumMod val="75000"/>
                    <a:lumOff val="25000"/>
                  </a:schemeClr>
                </a:solidFill>
                <a:latin typeface="Times New Roman" panose="02020603050405020304" charset="0"/>
                <a:cs typeface="Times New Roman" panose="02020603050405020304" charset="0"/>
              </a:rPr>
              <a:t>astronauts</a:t>
            </a:r>
            <a:r>
              <a:rPr lang="en-US" altLang="zh-CN" sz="2400" dirty="0">
                <a:solidFill>
                  <a:schemeClr val="tx1">
                    <a:lumMod val="75000"/>
                    <a:lumOff val="25000"/>
                  </a:schemeClr>
                </a:solidFill>
                <a:latin typeface="Times New Roman" panose="02020603050405020304" charset="0"/>
                <a:cs typeface="Times New Roman" panose="02020603050405020304" charset="0"/>
              </a:rPr>
              <a:t> were not human. They were people’s friends—animals. In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order to make sure that it was safe for human to go to the universe, people sent dogs, mice, frogs, insects and monkeys into the space in the very beginning. These early astronauts had different endings. Most of them died unfortunately. Some of them kept alive for a long time after traveling back from the space. Because of the contributions made by these animal friends, human successfully flied into the space and started exploring the universe finally.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1685" y="778510"/>
            <a:ext cx="10338435"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first Chinese astronaut is Yang Liwei, who traveled into the space on October 15, 2003. He was thirty-eight years old at that time. He was sent by Chinese manned spacecraft Shenzhou V and he had traveled around the earth for fourteen circles. He successfully stayed in the space for over twenty-one hours. Yang Liwei was the person who made a new record in Chinese history. From then on, China continued to fulfill its space dream and has sent thirteen astronauts into the space in total by 2022.</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Which of the following is NOT true according to this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People in the past had little desire to explore the universe.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first astronaut was not human.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Dogs, insects, monkeys and frogs were sent into the space.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People living in the past watched the sky with their eyes.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635" y="4535805"/>
            <a:ext cx="1034288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【解析】细节判断题。根据第一段第三句people in the past had always been dreaming of exploring the universe可知，过去的人一直梦想着探索太空，A项与原文不符。由第二段第二句可知B项与原文相符，由第二段第四句可知C项与原文相符，由第一段第二句可知D项与原文相符。故此题答案为A。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65150" y="1063625"/>
            <a:ext cx="104298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37. Human realized the dream of flying into the space over __________ ago.</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30 years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40 years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50 years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60 years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5150" y="1129030"/>
            <a:ext cx="87312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2305" y="4588510"/>
            <a:ext cx="10332720" cy="1221105"/>
          </a:xfrm>
          <a:prstGeom prst="rect">
            <a:avLst/>
          </a:prstGeom>
          <a:noFill/>
        </p:spPr>
        <p:txBody>
          <a:bodyPr wrap="square" rtlCol="0">
            <a:noAutofit/>
          </a:bodyPr>
          <a:p>
            <a:pPr marL="1151890" indent="-11520170" algn="just" fontAlgn="auto">
              <a:lnSpc>
                <a:spcPts val="2700"/>
              </a:lnSpc>
            </a:pPr>
            <a:r>
              <a:rPr sz="2200" dirty="0">
                <a:solidFill>
                  <a:srgbClr val="C00000"/>
                </a:solidFill>
                <a:uFillTx/>
                <a:latin typeface="Times New Roman" panose="02020603050405020304" charset="0"/>
                <a:cs typeface="Times New Roman" panose="02020603050405020304" charset="0"/>
              </a:rPr>
              <a:t>【解析】细节判断题。根据第二段第二句The dream came true in 1961可知，人类60多年前实现了太空梦，故此题答案为D。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91565" y="529725"/>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38. The underlined word “astronauts” in Paragraph 2 means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 machines used for exploring the space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spacecrafts to travel to the moon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animals which can fly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 people whose job are traveling into the space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60388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56615" y="4394835"/>
            <a:ext cx="10013950" cy="148018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【解析】词义猜测题。由第二段第一、二句可以得知，人类第一次实现到太空旅行的梦想是在1961年，但是实际上第一批宇航员不是人类。故此题答案为D。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17880" y="520065"/>
            <a:ext cx="1110932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What can we infer from this passage?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China will send more people into the space in the future.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There will be no more danger for human to send people into the sky.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Yang Liwei had been away from our earth for more than twenty-one hours.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Animals will no longer be sent into the space.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17880" y="641350"/>
            <a:ext cx="81534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55625" y="4366895"/>
            <a:ext cx="1073531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【解析】推理判断题。根据第三段第四句He successfully stayed in the space for over twenty-one hours可推断C项与原文相符，A、B、D选项原文均没有提及，故此题答案为C。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What is the main idea of this passage?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Efforts have been made by people to realize their dream of exploring  	     the space.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There are totally thirteen astronauts in China.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first astronauts were animals but not human.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Human are now able to look up at the stars, the moon and the planets 	     by using machines.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【解析】主旨大意题。根据第一段最后一句They had done a lot of work to try to realize their dream及第二、三段的内容可知，此文主要是讲人类为实现太空梦做出的努力，故此题答案为A。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5465" y="1536383"/>
            <a:ext cx="10892155" cy="1198880"/>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Novel influenza A (H1N1) is a new flu virus (新型流感病毒) of swine origin that was first detected in April, 2009. The virus is infecting people and is spreading from person to person, making a growing outbreak of illness in the United States.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351790" y="3117533"/>
            <a:ext cx="1157414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How does this virus infect people?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Currently, there is no vaccine (疫苗) to protect people against this novel H1N1 virus.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At the same time, do more exercise to build up your immune systems.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An increasing number of cases are being reported in other countries such as China as well.</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Some people with novel H1N1 may have runny nose and sore throat.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4963793" y="534153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10229215" y="221361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110680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【解析】推理判断题。由于上一句The virus is infecting people and is spreading from person to person, making a growing outbreak of illness in the United States提到这一新型病毒在美国大爆发，因此下一句应该会提到它在其他国家的情况，故此题答案为D。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9720" y="681038"/>
            <a:ext cx="11383010"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symptoms of novel H1N1 in people are expected to be similar to the symptoms of </a:t>
            </a:r>
            <a:endParaRPr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regular human seasonal influenza (季节性流感). The symptoms include fever, lack of appetite and coughing.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It’s still uncertain at this time how severe this novel H1N1 outbreak will</a:t>
            </a:r>
            <a:r>
              <a:rPr lang="en-US" sz="2400" dirty="0">
                <a:solidFill>
                  <a:schemeClr val="tx1">
                    <a:lumMod val="75000"/>
                    <a:lumOff val="25000"/>
                  </a:schemeClr>
                </a:solidFill>
                <a:latin typeface="Times New Roman" panose="02020603050405020304" charset="0"/>
                <a:cs typeface="Times New Roman" panose="02020603050405020304" charset="0"/>
              </a:rPr>
              <a:t> be compared with other influenza viruses. Since this is a new virus, most people have no immunity (免疫力) to it, and illness may be more severe and widespread as a result.</a:t>
            </a:r>
            <a:endParaRPr 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3775075" y="150241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426720" y="3745548"/>
            <a:ext cx="1157414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How does this virus infect people?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Currently, there is no vaccine (疫苗) to protect people against this novel H1N1 virus.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At the same time, do more exercise to build up your immune systems.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An increasing number of cases are being reported in other countries such as China as well.</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Some people with novel H1N1 may have runny nose and sore throat.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216660"/>
            <a:ext cx="10854055" cy="76835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【解析】细节过渡题。由于上一句The symptoms include fever, lack of appetite and</a:t>
            </a:r>
            <a:r>
              <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coughing是关于甲型H1N1的症状，因此下一句应该是继续说明其症状，故此题答案为E。</a:t>
            </a:r>
            <a:endParaRPr lang="en-US"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1035050" y="90043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542415" y="1679575"/>
            <a:ext cx="10274300" cy="215836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Can you help me? I can’t work it out by myself.</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Let me see.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Yes, of course 		B. No, I can’t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Sorry 			D. Wonderful</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381337" y="181317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949960" y="4793615"/>
            <a:ext cx="104444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【解析】根据Can you help me（你能帮我吗）可以判断本题的话题是“请求”，然后从回答Let me see（让我看看）可知，这里是应允了对方的请求。A项为“是的，当然可以”，B项为“不，我不能”，C项为“对不起”，D项为“非常好”。只有A项是应允对方的请求，因此答案是A。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8645" y="294640"/>
            <a:ext cx="10566400" cy="3338195"/>
          </a:xfrm>
          <a:prstGeom prst="rect">
            <a:avLst/>
          </a:prstGeom>
          <a:noFill/>
        </p:spPr>
        <p:txBody>
          <a:bodyPr wrap="square" rtlCol="0" anchor="ctr">
            <a:spAutoFit/>
          </a:bodyPr>
          <a:lstStyle/>
          <a:p>
            <a:pPr indent="457200" algn="just">
              <a:lnSpc>
                <a:spcPct val="110000"/>
              </a:lnSpc>
            </a:pP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This virus is not transmitted by food. People will not get novel H1N1 from eating pork. Cooking pork to 71.1°C will kill this virus. However, people may become infected by touching something with novel H1N1 virus on it and then touching their mouth or nose. When people stay close to each other, this novel H1N1 virus can transmit from one person to another through coughing or sneezing. </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best way to stay free from this virus is to wash your hands properly, and avoid going to the big crowd. Wearing a mask if you do have to meet someone who is sick.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________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26224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1464945" y="29464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308610" y="3970338"/>
            <a:ext cx="11574145"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How does this virus infect people?</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Currently, there is no vaccine (疫苗) to protect people against this novel H1N1 virus.</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At the same time, do more exercise to build up your immune systems.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An increasing number of cases are being reported in other countries such as China as well.</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Some people with novel H1N1 may have runny nose and sore throat.</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2" name="TextBox 4"/>
          <p:cNvSpPr txBox="1"/>
          <p:nvPr>
            <p:custDataLst>
              <p:tags r:id="rId5"/>
            </p:custDataLst>
          </p:nvPr>
        </p:nvSpPr>
        <p:spPr>
          <a:xfrm>
            <a:off x="1370965" y="228536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6"/>
            </p:custDataLst>
          </p:nvPr>
        </p:nvSpPr>
        <p:spPr>
          <a:xfrm>
            <a:off x="2519680" y="316801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378460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【解析】归纳总结题。第三段是介绍甲型H1N1的传播方式，所以此段开头第一句应为How does this virus infect people（该病毒如何感染人）。故此题答案为A。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【解析】文章结构题。最后一段是说明人们如何能避免感染这一病毒，所以此段开头第一句应为Currently, there is no vaccine to protect people against this novel H1N1 virus（目前还没有疫苗来保护人们不感染甲型H1N1病毒），避免感染该病毒的最好的方式是正确地洗手和避开密集人群，即The best way to stay free from this virus is to wash your hands properly, and avoid going to the big crowd。故此题答案为B。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【解析】推理判断题。最后一段介绍避免感染这一病毒的防护措施，C项At the same time, do more exercise to build up your immune systems（同时，多做运动以增强你的免疫系统）也是一种防护措施，故此题答案为C。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1496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95910" y="2129790"/>
            <a:ext cx="1148651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Telephones are very common in modern society. There is at least one telephone in every home and office. With telephones, people can make phone calls and enjoy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(chat) with someone far away. The first telephone was invented by an American named Bell in 1876. It was a heavy piece of equipment with long phone wires. Though it was not very convenient, it was a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(use) piece of equipment at that time. As time went by, telephones have been gradually improved by different people.</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11" name="文本框 10">
            <a:hlinkClick r:id="rId1" action="ppaction://hlinksldjump"/>
          </p:cNvPr>
          <p:cNvSpPr txBox="1"/>
          <p:nvPr/>
        </p:nvSpPr>
        <p:spPr>
          <a:xfrm>
            <a:off x="5019673" y="56926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9534525" y="2613025"/>
            <a:ext cx="1744345" cy="42799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chatting</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3145734" y="3894997"/>
            <a:ext cx="1623172"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useful</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1732915"/>
          </a:xfrm>
          <a:prstGeom prst="rect">
            <a:avLst/>
          </a:prstGeom>
          <a:noFill/>
        </p:spPr>
        <p:txBody>
          <a:bodyPr wrap="square">
            <a:spAutoFit/>
          </a:bodyPr>
          <a:lstStyle/>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【解析】本题考查词性转换。enjoy doing sth.意为“享受做某事”，这里doing为动名词，作动词的宾语，enjoy chatting意为“享受聊天”。故此题正确答案为chatting。</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【解析】本题考查词性转换。此空位于冠词和名词之间，应该填形容词，use为动词，加-ful可变形容词，useful意为“有用的”。故此题正确答案为useful。</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495" y="1380490"/>
            <a:ext cx="11073765" cy="2120900"/>
          </a:xfrm>
          <a:prstGeom prst="rect">
            <a:avLst/>
          </a:prstGeom>
          <a:noFill/>
        </p:spPr>
        <p:txBody>
          <a:bodyPr wrap="square" rtlCol="0" anchor="ctr">
            <a:spAutoFit/>
          </a:bodyPr>
          <a:lstStyle/>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Today, we can say that a telephone is an </a:t>
            </a:r>
            <a:r>
              <a:rPr sz="2400" u="sng" dirty="0">
                <a:solidFill>
                  <a:schemeClr val="tx1">
                    <a:lumMod val="75000"/>
                    <a:lumOff val="25000"/>
                  </a:schemeClr>
                </a:solidFill>
                <a:latin typeface="Times New Roman" panose="02020603050405020304" charset="0"/>
                <a:cs typeface="Times New Roman" panose="02020603050405020304" charset="0"/>
              </a:rPr>
              <a:t>48</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(invent) which is quite different from what it used to be. Most of the phones are mobile phones now, which can be carried around easily. Mobile phones </a:t>
            </a:r>
            <a:r>
              <a:rPr sz="2400" u="sng" dirty="0">
                <a:solidFill>
                  <a:schemeClr val="tx1">
                    <a:lumMod val="75000"/>
                    <a:lumOff val="25000"/>
                  </a:schemeClr>
                </a:solidFill>
                <a:latin typeface="Times New Roman" panose="02020603050405020304" charset="0"/>
                <a:cs typeface="Times New Roman" panose="02020603050405020304" charset="0"/>
              </a:rPr>
              <a:t>49</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much more convenient than telephones as a whole. And </a:t>
            </a:r>
            <a:r>
              <a:rPr sz="2400" u="sng" dirty="0">
                <a:solidFill>
                  <a:schemeClr val="tx1">
                    <a:lumMod val="75000"/>
                    <a:lumOff val="25000"/>
                  </a:schemeClr>
                </a:solidFill>
                <a:latin typeface="Times New Roman" panose="02020603050405020304" charset="0"/>
                <a:cs typeface="Times New Roman" panose="02020603050405020304" charset="0"/>
              </a:rPr>
              <a:t>50</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(phone) will continued to be more advanced and functioned in the future.</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4691378" y="5126271"/>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6173470" y="1380490"/>
            <a:ext cx="187833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invention</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4"/>
            </p:custDataLst>
          </p:nvPr>
        </p:nvSpPr>
        <p:spPr>
          <a:xfrm>
            <a:off x="6422390" y="217995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are</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4354195" y="2527300"/>
            <a:ext cx="13608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phones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3002280"/>
          </a:xfrm>
          <a:prstGeom prst="rect">
            <a:avLst/>
          </a:prstGeom>
          <a:noFill/>
        </p:spPr>
        <p:txBody>
          <a:bodyPr wrap="square">
            <a:spAutoFit/>
          </a:bodyPr>
          <a:lstStyle/>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【解析】本题考查词性转换。冠词后应加名词，invent为动词，加-tion可变名词，invention意为“发明”。故此题正确答案为invention。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【解析】本题考查be动词。分析句子结构可知，此句缺少谓语，根据句意及形容词比较级much more convenient判断这里缺“是”这个意思，结合上一句可知，这句时态为一般现在时且主语mobile phones为复数。故此题正确答案为are。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【解析】本题考查名词单复数。根据句意可以判断，此空需泛指所有电话，用名词复数表示泛指，故此题正确答案为phones。</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10540" y="2132330"/>
            <a:ext cx="10920095" cy="534035"/>
          </a:xfrm>
          <a:prstGeom prst="rect">
            <a:avLst/>
          </a:prstGeom>
          <a:noFill/>
        </p:spPr>
        <p:txBody>
          <a:bodyPr wrap="square" rtlCol="0" anchor="t">
            <a:spAutoFit/>
          </a:bodyPr>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When he retired, he _____________________________ (返回他的家乡).</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3821430" y="2205990"/>
            <a:ext cx="3704590"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returned to his hometown</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716915" y="4598035"/>
            <a:ext cx="1065974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【解析】本题考查动词短语和一般过去时。“返回”译为return to。根据When引导的时间状语从句可知，后半句的时态为一般过去时，故本题正确答案为returned to his hometown。</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59510" y="159462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Zhan Tianyou _____________________________ (对……感兴趣) machines when he was a little child.</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630930" y="1499870"/>
            <a:ext cx="370141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was interested in</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【解析】本题考查短语。“对……感兴趣”译为be interested in sth.。根据when引导的时间状语从句可知，詹天佑小时候就对机器感兴趣，主句时态为一般过去时，故本题正确答案为was interested in。</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 am not feeling very well.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What’s wrong with you? 			B. It’s nothing.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 hope you get better soon. 		D. Take it easy.</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【解析】I am not feeling very well意为“我感觉非常不舒服”，C项“希望你快点好起来”符合对话情境。A项“你怎么回事”，有指责意味。B项“这没什么”和D项“放松点”不符合语境。因此答案是C。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51940" y="1717175"/>
            <a:ext cx="10200005"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_____________________________ (我可以坐) next to you?</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2066925" y="1717040"/>
            <a:ext cx="377507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May I sit</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【解析】本题考查情态动词的一般疑问句。情态动词后跟动词原形，用情态动词提问时，把情态动词提前到句首，其他成分不变，故本题正确答案为May I sit。</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I _______________ (成功) winning the 100-meter race in our school sports meeting.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438910" y="1579245"/>
            <a:ext cx="312991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succeeded in</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【解析】本题考查动词短语。“成功做某事”译为succeed in doing sth.，根据句意可知已经成功赢了比赛，句子时态为一般过去时，故本题正确答案为succeeded in。</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15925" y="1916430"/>
            <a:ext cx="11498580"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Don’t do anything that _____________________________ (与……无关) with your study in class!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441190" y="1916430"/>
            <a:ext cx="2849880"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has nothing to do</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【解析】本题考查动词短语。“与……无关”译为have nothing to do with sth.。anything为that引导的定语从句的先行词，因此that后的定语从句的谓语用第三人称单数形式。故本题正确答案为has nothing to do。</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043305"/>
            <a:ext cx="10446385" cy="319278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56.【写作内容】假设你是陈平，10月2日下午在人民公园（People’s Park）丢失了你的相机。你的相机是黑色的，比手机大一点，装在一个白色的相机包里。如有拾获者，可以联系你，你的电话号码是837463**。请你写一则寻物启事。</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681219" y="5112054"/>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603375" y="2056130"/>
            <a:ext cx="9025255" cy="3192780"/>
          </a:xfrm>
          <a:prstGeom prst="rect">
            <a:avLst/>
          </a:prstGeom>
          <a:noFill/>
        </p:spPr>
        <p:txBody>
          <a:bodyPr wrap="square" rtlCol="0" anchor="ctr">
            <a:spAutoFit/>
          </a:bodyPr>
          <a:lstStyle/>
          <a:p>
            <a:pPr algn="ctr">
              <a:lnSpc>
                <a:spcPct val="120000"/>
              </a:lnSpc>
            </a:pPr>
            <a:r>
              <a:rPr lang="en-US" altLang="zh-CN" sz="2400" dirty="0">
                <a:solidFill>
                  <a:srgbClr val="C00000"/>
                </a:solidFill>
                <a:latin typeface="Times New Roman" panose="02020603050405020304" charset="0"/>
                <a:cs typeface="Times New Roman" panose="02020603050405020304" charset="0"/>
              </a:rPr>
              <a:t>Lost</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October 12</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I lost my camera in People’s Park on the afternoon of October 2. It is black and a little bigger than a mobile phone. I put it in a white camera bag. It is very important for me. Anyone that find it please contact me by telephoning 837463**. Thank you very much.</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Chen Ping</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4" name="图片 3"/>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637780" y="3769995"/>
            <a:ext cx="4604385" cy="2896870"/>
          </a:xfrm>
          <a:prstGeom prst="rect">
            <a:avLst/>
          </a:prstGeom>
        </p:spPr>
      </p:pic>
      <p:sp>
        <p:nvSpPr>
          <p:cNvPr id="3" name="PA_矩形 259"/>
          <p:cNvSpPr>
            <a:spLocks noChangeArrowheads="1"/>
          </p:cNvSpPr>
          <p:nvPr>
            <p:custDataLst>
              <p:tags r:id="rId7"/>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85215" y="772795"/>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Must I get up at 6 o’clock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Tomorrow is Saturday and you don’t have to 	      go to school.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Yes, you must 		B. No, you mustn’t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Yes, you should 		D. No, you needn’t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09320" y="8820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15390" y="425450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【解析】本题考查情态动词must提问的一般疑问句的回答。A项为“是的，你必须”，B项为“不，你不准”，C项为“是的，你应该”，D项为“不，你不需要”。根据此题的回答Tomorrow is Saturday and you don’t have to go to school（明天是星期六，你不用去上学）可知此题的回答为否定回答，因此答案是D。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1062609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What a beautiful dress you are wearing!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It’s not beautiful 		B. Thank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 like it 			D. Don’t say that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145540" y="1159510"/>
            <a:ext cx="5022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32535" y="435737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【解析】根据What a beautiful dress you are wearing（你穿的裙子好漂亮啊）得知，题目是关于赞美，西方人对于别人的赞美，直接表达感谢即可，因此答案是B。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Mary, will you come to my birthday party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I’d love to, but I have to prepare for an English exam tomorrow.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____________________ Anyway, good luck with your exam tomorrow.</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Thank you. Wish you a happy birthday!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What a pity! 			 B. Congratulations!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You’d better not.			 D. With pleasure.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86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2640" y="4441825"/>
            <a:ext cx="109334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【解析】前文是邀请玛丽去参加生日派对，从I’d love to, but I have to prepare for an English exam tomorrow（我想去，但是我不得不为明天的英语考试做准备）可以判断，玛丽拒绝了邀请，A项“多么遗憾啊”符合情境。B项“祝贺你”，C项“你最好不要”，D项“我乐意”，均不妥当。因此答案是A。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PA" val="v4.0.0"/>
</p:tagLst>
</file>

<file path=ppt/tags/tag10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19376</Words>
  <Application>WPS 演示</Application>
  <PresentationFormat>宽屏</PresentationFormat>
  <Paragraphs>547</Paragraphs>
  <Slides>66</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66</vt:i4>
      </vt:variant>
    </vt:vector>
  </HeadingPairs>
  <TitlesOfParts>
    <vt:vector size="84"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138</cp:revision>
  <dcterms:created xsi:type="dcterms:W3CDTF">2021-08-19T06:32:00Z</dcterms:created>
  <dcterms:modified xsi:type="dcterms:W3CDTF">2023-09-26T03:46:11Z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