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10.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fonts/font8.fntdata" ContentType="application/x-fontdata"/>
  <Override PartName="/ppt/fonts/font9.fntdata" ContentType="application/x-fontdata"/>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4"/>
  </p:notesMasterIdLst>
  <p:sldIdLst>
    <p:sldId id="256" r:id="rId3"/>
    <p:sldId id="461" r:id="rId5"/>
    <p:sldId id="257" r:id="rId6"/>
    <p:sldId id="258" r:id="rId7"/>
    <p:sldId id="259" r:id="rId8"/>
    <p:sldId id="268" r:id="rId9"/>
    <p:sldId id="331" r:id="rId10"/>
    <p:sldId id="269" r:id="rId11"/>
    <p:sldId id="270" r:id="rId12"/>
    <p:sldId id="293" r:id="rId13"/>
    <p:sldId id="333" r:id="rId14"/>
    <p:sldId id="334" r:id="rId15"/>
    <p:sldId id="335" r:id="rId16"/>
    <p:sldId id="336" r:id="rId17"/>
    <p:sldId id="337" r:id="rId18"/>
    <p:sldId id="338" r:id="rId19"/>
    <p:sldId id="339" r:id="rId20"/>
    <p:sldId id="340" r:id="rId21"/>
    <p:sldId id="341" r:id="rId22"/>
    <p:sldId id="342" r:id="rId23"/>
    <p:sldId id="355" r:id="rId24"/>
    <p:sldId id="332" r:id="rId25"/>
    <p:sldId id="371" r:id="rId26"/>
    <p:sldId id="295" r:id="rId27"/>
    <p:sldId id="372" r:id="rId28"/>
    <p:sldId id="373" r:id="rId29"/>
    <p:sldId id="374" r:id="rId30"/>
    <p:sldId id="375" r:id="rId31"/>
    <p:sldId id="376" r:id="rId32"/>
    <p:sldId id="523" r:id="rId33"/>
    <p:sldId id="524" r:id="rId34"/>
    <p:sldId id="301" r:id="rId35"/>
    <p:sldId id="302" r:id="rId36"/>
    <p:sldId id="303" r:id="rId37"/>
    <p:sldId id="462" r:id="rId38"/>
    <p:sldId id="463" r:id="rId39"/>
    <p:sldId id="464" r:id="rId40"/>
    <p:sldId id="465" r:id="rId41"/>
    <p:sldId id="466" r:id="rId42"/>
    <p:sldId id="360" r:id="rId43"/>
    <p:sldId id="361" r:id="rId44"/>
    <p:sldId id="467" r:id="rId45"/>
    <p:sldId id="468" r:id="rId46"/>
    <p:sldId id="469" r:id="rId47"/>
    <p:sldId id="470" r:id="rId48"/>
    <p:sldId id="471" r:id="rId49"/>
    <p:sldId id="365" r:id="rId50"/>
    <p:sldId id="431" r:id="rId51"/>
    <p:sldId id="366" r:id="rId52"/>
    <p:sldId id="432" r:id="rId53"/>
    <p:sldId id="525" r:id="rId54"/>
    <p:sldId id="526" r:id="rId55"/>
    <p:sldId id="307" r:id="rId56"/>
    <p:sldId id="308" r:id="rId57"/>
    <p:sldId id="377" r:id="rId58"/>
    <p:sldId id="480" r:id="rId59"/>
    <p:sldId id="474" r:id="rId60"/>
    <p:sldId id="476" r:id="rId61"/>
    <p:sldId id="477" r:id="rId62"/>
    <p:sldId id="478" r:id="rId63"/>
    <p:sldId id="479" r:id="rId64"/>
    <p:sldId id="314" r:id="rId65"/>
    <p:sldId id="315" r:id="rId66"/>
    <p:sldId id="326" r:id="rId67"/>
    <p:sldId id="430" r:id="rId68"/>
  </p:sldIdLst>
  <p:sldSz cx="12192000" cy="6858000"/>
  <p:notesSz cx="6858000" cy="9144000"/>
  <p:embeddedFontLst>
    <p:embeddedFont>
      <p:font typeface="方正公文黑体" panose="02000500000000000000" charset="-122"/>
      <p:regular r:id="rId72"/>
    </p:embeddedFont>
    <p:embeddedFont>
      <p:font typeface="方正黑体简体" panose="03000509000000000000" charset="-122"/>
      <p:regular r:id="rId73"/>
    </p:embeddedFont>
    <p:embeddedFont>
      <p:font typeface="微软雅黑" panose="020B0503020204020204" pitchFamily="34" charset="-122"/>
      <p:regular r:id="rId74"/>
    </p:embeddedFont>
    <p:embeddedFont>
      <p:font typeface="Calibri" panose="020F0502020204030204" pitchFamily="34" charset="0"/>
      <p:regular r:id="rId75"/>
      <p:bold r:id="rId76"/>
      <p:italic r:id="rId77"/>
      <p:boldItalic r:id="rId78"/>
    </p:embeddedFont>
    <p:embeddedFont>
      <p:font typeface="Impact" panose="020B0806030902050204" pitchFamily="34" charset="0"/>
      <p:regular r:id="rId79"/>
    </p:embeddedFont>
    <p:embeddedFont>
      <p:font typeface="黑体" panose="02010609060101010101" charset="-122"/>
      <p:regular r:id="rId80"/>
    </p:embeddedFont>
    <p:embeddedFont>
      <p:font typeface="等线" panose="02010600030101010101" charset="-122"/>
      <p:regular r:id="rId81"/>
    </p:embeddedFont>
  </p:embeddedFontLst>
  <p:custDataLst>
    <p:tags r:id="rId82"/>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88" userDrawn="1">
          <p15:clr>
            <a:srgbClr val="A4A3A4"/>
          </p15:clr>
        </p15:guide>
        <p15:guide id="2" orient="horz" pos="4240" userDrawn="1">
          <p15:clr>
            <a:srgbClr val="A4A3A4"/>
          </p15:clr>
        </p15:guide>
        <p15:guide id="3" pos="186" userDrawn="1">
          <p15:clr>
            <a:srgbClr val="A4A3A4"/>
          </p15:clr>
        </p15:guide>
        <p15:guide id="4" pos="7422" userDrawn="1">
          <p15:clr>
            <a:srgbClr val="A4A3A4"/>
          </p15:clr>
        </p15:guide>
        <p15:guide id="5" orient="horz" pos="397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CEAAD"/>
    <a:srgbClr val="FDF3D0"/>
    <a:srgbClr val="FCEEBD"/>
    <a:srgbClr val="F7D663"/>
    <a:srgbClr val="FED799"/>
    <a:srgbClr val="FDC367"/>
    <a:srgbClr val="1D91A3"/>
    <a:srgbClr val="FFFFFF"/>
    <a:srgbClr val="B28600"/>
    <a:srgbClr val="20987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18" autoAdjust="0"/>
  </p:normalViewPr>
  <p:slideViewPr>
    <p:cSldViewPr snapToGrid="0" showGuides="1">
      <p:cViewPr varScale="1">
        <p:scale>
          <a:sx n="67" d="100"/>
          <a:sy n="67" d="100"/>
        </p:scale>
        <p:origin x="516" y="44"/>
      </p:cViewPr>
      <p:guideLst>
        <p:guide orient="horz" pos="188"/>
        <p:guide orient="horz" pos="4240"/>
        <p:guide pos="186"/>
        <p:guide pos="7422"/>
        <p:guide orient="horz" pos="3970"/>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2" Type="http://schemas.openxmlformats.org/officeDocument/2006/relationships/tags" Target="tags/tag97.xml"/><Relationship Id="rId81" Type="http://schemas.openxmlformats.org/officeDocument/2006/relationships/font" Target="fonts/font10.fntdata"/><Relationship Id="rId80" Type="http://schemas.openxmlformats.org/officeDocument/2006/relationships/font" Target="fonts/font9.fntdata"/><Relationship Id="rId8" Type="http://schemas.openxmlformats.org/officeDocument/2006/relationships/slide" Target="slides/slide5.xml"/><Relationship Id="rId79" Type="http://schemas.openxmlformats.org/officeDocument/2006/relationships/font" Target="fonts/font8.fntdata"/><Relationship Id="rId78" Type="http://schemas.openxmlformats.org/officeDocument/2006/relationships/font" Target="fonts/font7.fntdata"/><Relationship Id="rId77" Type="http://schemas.openxmlformats.org/officeDocument/2006/relationships/font" Target="fonts/font6.fntdata"/><Relationship Id="rId76" Type="http://schemas.openxmlformats.org/officeDocument/2006/relationships/font" Target="fonts/font5.fntdata"/><Relationship Id="rId75" Type="http://schemas.openxmlformats.org/officeDocument/2006/relationships/font" Target="fonts/font4.fntdata"/><Relationship Id="rId74" Type="http://schemas.openxmlformats.org/officeDocument/2006/relationships/font" Target="fonts/font3.fntdata"/><Relationship Id="rId73" Type="http://schemas.openxmlformats.org/officeDocument/2006/relationships/font" Target="fonts/font2.fntdata"/><Relationship Id="rId72" Type="http://schemas.openxmlformats.org/officeDocument/2006/relationships/font" Target="fonts/font1.fntdata"/><Relationship Id="rId71" Type="http://schemas.openxmlformats.org/officeDocument/2006/relationships/tableStyles" Target="tableStyles.xml"/><Relationship Id="rId70" Type="http://schemas.openxmlformats.org/officeDocument/2006/relationships/viewProps" Target="viewProps.xml"/><Relationship Id="rId7" Type="http://schemas.openxmlformats.org/officeDocument/2006/relationships/slide" Target="slides/slide4.xml"/><Relationship Id="rId69" Type="http://schemas.openxmlformats.org/officeDocument/2006/relationships/presProps" Target="presProps.xml"/><Relationship Id="rId68" Type="http://schemas.openxmlformats.org/officeDocument/2006/relationships/slide" Target="slides/slide65.xml"/><Relationship Id="rId67" Type="http://schemas.openxmlformats.org/officeDocument/2006/relationships/slide" Target="slides/slide64.xml"/><Relationship Id="rId66" Type="http://schemas.openxmlformats.org/officeDocument/2006/relationships/slide" Target="slides/slide63.xml"/><Relationship Id="rId65" Type="http://schemas.openxmlformats.org/officeDocument/2006/relationships/slide" Target="slides/slide62.xml"/><Relationship Id="rId64" Type="http://schemas.openxmlformats.org/officeDocument/2006/relationships/slide" Target="slides/slide61.xml"/><Relationship Id="rId63" Type="http://schemas.openxmlformats.org/officeDocument/2006/relationships/slide" Target="slides/slide60.xml"/><Relationship Id="rId62" Type="http://schemas.openxmlformats.org/officeDocument/2006/relationships/slide" Target="slides/slide59.xml"/><Relationship Id="rId61" Type="http://schemas.openxmlformats.org/officeDocument/2006/relationships/slide" Target="slides/slide58.xml"/><Relationship Id="rId60" Type="http://schemas.openxmlformats.org/officeDocument/2006/relationships/slide" Target="slides/slide57.xml"/><Relationship Id="rId6" Type="http://schemas.openxmlformats.org/officeDocument/2006/relationships/slide" Target="slides/slide3.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2.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41743F9-9B08-422F-9ECE-BE7148BC7DDC}"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34C0232-94FA-4EBE-BB9B-79FBE486032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4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4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4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4.xml"/></Relationships>
</file>

<file path=ppt/notesSlides/_rels/notesSlide4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5.xml"/></Relationships>
</file>

<file path=ppt/notesSlides/_rels/notesSlide4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6.xml"/></Relationships>
</file>

<file path=ppt/notesSlides/_rels/notesSlide4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7.xml"/></Relationships>
</file>

<file path=ppt/notesSlides/_rels/notesSlide4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8.xml"/></Relationships>
</file>

<file path=ppt/notesSlides/_rels/notesSlide4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9.xml"/></Relationships>
</file>

<file path=ppt/notesSlides/_rels/notesSlide4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0.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5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1.xml"/></Relationships>
</file>

<file path=ppt/notesSlides/_rels/notesSlide5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2.xml"/></Relationships>
</file>

<file path=ppt/notesSlides/_rels/notesSlide5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3.xml"/></Relationships>
</file>

<file path=ppt/notesSlides/_rels/notesSlide5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4.xml"/></Relationships>
</file>

<file path=ppt/notesSlides/_rels/notesSlide5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5.xml"/></Relationships>
</file>

<file path=ppt/notesSlides/_rels/notesSlide5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6.xml"/></Relationships>
</file>

<file path=ppt/notesSlides/_rels/notesSlide5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7.xml"/></Relationships>
</file>

<file path=ppt/notesSlides/_rels/notesSlide5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8.xml"/></Relationships>
</file>

<file path=ppt/notesSlides/_rels/notesSlide5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9.xml"/></Relationships>
</file>

<file path=ppt/notesSlides/_rels/notesSlide5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0.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6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1.xml"/></Relationships>
</file>

<file path=ppt/notesSlides/_rels/notesSlide6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2.xml"/></Relationships>
</file>

<file path=ppt/notesSlides/_rels/notesSlide6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3.xml"/></Relationships>
</file>

<file path=ppt/notesSlides/_rels/notesSlide6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4.xml"/></Relationships>
</file>

<file path=ppt/notesSlides/_rels/notesSlide6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5.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z="1200" b="0" i="0" kern="1200" dirty="0">
                <a:solidFill>
                  <a:schemeClr val="tx1"/>
                </a:solidFill>
                <a:effectLst/>
                <a:latin typeface="+mn-lt"/>
                <a:ea typeface="+mn-ea"/>
                <a:cs typeface="+mn-cs"/>
              </a:rPr>
              <a:t>本</a:t>
            </a:r>
            <a:r>
              <a:rPr lang="en-US" altLang="zh-CN" sz="1200" b="0" i="0" kern="1200" dirty="0">
                <a:solidFill>
                  <a:schemeClr val="tx1"/>
                </a:solidFill>
                <a:effectLst/>
                <a:latin typeface="+mn-lt"/>
                <a:ea typeface="+mn-ea"/>
                <a:cs typeface="+mn-cs"/>
              </a:rPr>
              <a:t>PPT</a:t>
            </a:r>
            <a:r>
              <a:rPr lang="zh-CN" altLang="en-US" sz="1200" b="0" i="0" kern="1200" dirty="0">
                <a:solidFill>
                  <a:schemeClr val="tx1"/>
                </a:solidFill>
                <a:effectLst/>
                <a:latin typeface="+mn-lt"/>
                <a:ea typeface="+mn-ea"/>
                <a:cs typeface="+mn-cs"/>
              </a:rPr>
              <a:t>模板部分元素使用了幻灯片母版制作。如果需要修改，点击</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视图</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幻灯片母版</a:t>
            </a:r>
            <a:r>
              <a:rPr lang="en-US" altLang="zh-CN" sz="1200" b="0" i="0" kern="1200" dirty="0">
                <a:solidFill>
                  <a:schemeClr val="tx1"/>
                </a:solidFill>
                <a:effectLst/>
                <a:latin typeface="+mn-lt"/>
                <a:ea typeface="+mn-ea"/>
                <a:cs typeface="+mn-cs"/>
              </a:rPr>
              <a:t>-</a:t>
            </a:r>
            <a:r>
              <a:rPr lang="zh-CN" altLang="en-US" sz="1200" b="0" i="0" kern="1200">
                <a:solidFill>
                  <a:schemeClr val="tx1"/>
                </a:solidFill>
                <a:effectLst/>
                <a:latin typeface="+mn-lt"/>
                <a:ea typeface="+mn-ea"/>
                <a:cs typeface="+mn-cs"/>
              </a:rPr>
              <a:t>修改 完成后关闭编辑母版即可。</a:t>
            </a:r>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z="1200" b="0" i="0" kern="1200" dirty="0">
                <a:solidFill>
                  <a:schemeClr val="tx1"/>
                </a:solidFill>
                <a:effectLst/>
                <a:latin typeface="+mn-lt"/>
                <a:ea typeface="+mn-ea"/>
                <a:cs typeface="+mn-cs"/>
              </a:rPr>
              <a:t>本</a:t>
            </a:r>
            <a:r>
              <a:rPr lang="en-US" altLang="zh-CN" sz="1200" b="0" i="0" kern="1200" dirty="0">
                <a:solidFill>
                  <a:schemeClr val="tx1"/>
                </a:solidFill>
                <a:effectLst/>
                <a:latin typeface="+mn-lt"/>
                <a:ea typeface="+mn-ea"/>
                <a:cs typeface="+mn-cs"/>
              </a:rPr>
              <a:t>PPT</a:t>
            </a:r>
            <a:r>
              <a:rPr lang="zh-CN" altLang="en-US" sz="1200" b="0" i="0" kern="1200" dirty="0">
                <a:solidFill>
                  <a:schemeClr val="tx1"/>
                </a:solidFill>
                <a:effectLst/>
                <a:latin typeface="+mn-lt"/>
                <a:ea typeface="+mn-ea"/>
                <a:cs typeface="+mn-cs"/>
              </a:rPr>
              <a:t>模板部分元素使用了幻灯片母版制作。如果需要修改，点击</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视图</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幻灯片母版</a:t>
            </a:r>
            <a:r>
              <a:rPr lang="en-US" altLang="zh-CN" sz="1200" b="0" i="0" kern="1200" dirty="0">
                <a:solidFill>
                  <a:schemeClr val="tx1"/>
                </a:solidFill>
                <a:effectLst/>
                <a:latin typeface="+mn-lt"/>
                <a:ea typeface="+mn-ea"/>
                <a:cs typeface="+mn-cs"/>
              </a:rPr>
              <a:t>-</a:t>
            </a:r>
            <a:r>
              <a:rPr lang="zh-CN" altLang="en-US" sz="1200" b="0" i="0" kern="1200">
                <a:solidFill>
                  <a:schemeClr val="tx1"/>
                </a:solidFill>
                <a:effectLst/>
                <a:latin typeface="+mn-lt"/>
                <a:ea typeface="+mn-ea"/>
                <a:cs typeface="+mn-cs"/>
              </a:rPr>
              <a:t>修改 完成后关闭编辑母版即可。</a:t>
            </a:r>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4" Type="http://schemas.openxmlformats.org/officeDocument/2006/relationships/tags" Target="../tags/tag2.xml"/><Relationship Id="rId3" Type="http://schemas.openxmlformats.org/officeDocument/2006/relationships/tags" Target="../tags/tag1.xml"/><Relationship Id="rId2" Type="http://schemas.openxmlformats.org/officeDocument/2006/relationships/slide" Target="../slides/slide3.xm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5" Type="http://schemas.openxmlformats.org/officeDocument/2006/relationships/image" Target="../media/image1.png"/><Relationship Id="rId4" Type="http://schemas.openxmlformats.org/officeDocument/2006/relationships/tags" Target="../tags/tag4.xml"/><Relationship Id="rId3" Type="http://schemas.openxmlformats.org/officeDocument/2006/relationships/slide" Target="../slides/slide3.xml"/><Relationship Id="rId2" Type="http://schemas.openxmlformats.org/officeDocument/2006/relationships/tags" Target="../tags/tag3.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slide" Target="../slides/slide3.xml"/><Relationship Id="rId2" Type="http://schemas.openxmlformats.org/officeDocument/2006/relationships/tags" Target="../tags/tag5.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4" Type="http://schemas.openxmlformats.org/officeDocument/2006/relationships/image" Target="../media/image1.png"/><Relationship Id="rId3" Type="http://schemas.openxmlformats.org/officeDocument/2006/relationships/tags" Target="../tags/tag6.xml"/><Relationship Id="rId2" Type="http://schemas.openxmlformats.org/officeDocument/2006/relationships/slide" Target="../slides/slide3.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首尾页">
    <p:spTree>
      <p:nvGrpSpPr>
        <p:cNvPr id="1" name=""/>
        <p:cNvGrpSpPr/>
        <p:nvPr/>
      </p:nvGrpSpPr>
      <p:grpSpPr>
        <a:xfrm>
          <a:off x="0" y="0"/>
          <a:ext cx="0" cy="0"/>
          <a:chOff x="0" y="0"/>
          <a:chExt cx="0" cy="0"/>
        </a:xfrm>
      </p:grpSpPr>
      <p:sp>
        <p:nvSpPr>
          <p:cNvPr id="8" name="文本框 7">
            <a:hlinkClick r:id="rId2" action="ppaction://hlinksldjump"/>
          </p:cNvPr>
          <p:cNvSpPr txBox="1"/>
          <p:nvPr userDrawn="1">
            <p:custDataLst>
              <p:tags r:id="rId3"/>
            </p:custDataLst>
          </p:nvPr>
        </p:nvSpPr>
        <p:spPr>
          <a:xfrm>
            <a:off x="0" y="6247130"/>
            <a:ext cx="1475740" cy="610870"/>
          </a:xfrm>
          <a:prstGeom prst="rect">
            <a:avLst/>
          </a:prstGeom>
          <a:solidFill>
            <a:srgbClr val="B28600"/>
          </a:solidFill>
          <a:effectLst>
            <a:outerShdw blurRad="50800" dist="38100" dir="2700000" algn="tl" rotWithShape="0">
              <a:prstClr val="black">
                <a:alpha val="40000"/>
              </a:prstClr>
            </a:outerShdw>
          </a:effectLst>
        </p:spPr>
        <p:txBody>
          <a:bodyPr wrap="square" rtlCol="0">
            <a:spAutoFit/>
          </a:bodyPr>
          <a:p>
            <a:pPr algn="ctr" fontAlgn="auto">
              <a:lnSpc>
                <a:spcPct val="130000"/>
              </a:lnSpc>
            </a:pPr>
            <a:r>
              <a:rPr lang="zh-CN" altLang="en-US" sz="2600" dirty="0">
                <a:solidFill>
                  <a:schemeClr val="bg1"/>
                </a:solidFill>
                <a:latin typeface="方正公文黑体" panose="02000500000000000000" charset="-122"/>
                <a:ea typeface="方正公文黑体" panose="02000500000000000000" charset="-122"/>
                <a:cs typeface="方正黑体简体" panose="03000509000000000000" charset="-122"/>
                <a:sym typeface="iekie pocangqiong" panose="02000503000000000000" pitchFamily="2" charset="-122"/>
              </a:rPr>
              <a:t>目录</a:t>
            </a:r>
            <a:endParaRPr lang="zh-CN" altLang="en-US" sz="2600" dirty="0">
              <a:solidFill>
                <a:schemeClr val="bg1"/>
              </a:solidFill>
              <a:latin typeface="方正公文黑体" panose="02000500000000000000" charset="-122"/>
              <a:ea typeface="方正公文黑体" panose="02000500000000000000" charset="-122"/>
              <a:cs typeface="方正黑体简体" panose="03000509000000000000" charset="-122"/>
              <a:sym typeface="iekie pocangqiong" panose="02000503000000000000" pitchFamily="2" charset="-122"/>
            </a:endParaRPr>
          </a:p>
        </p:txBody>
      </p:sp>
      <p:sp>
        <p:nvSpPr>
          <p:cNvPr id="2" name="文本框 1">
            <a:hlinkClick r:id="" action="ppaction://hlinkshowjump?jump=nextslide"/>
          </p:cNvPr>
          <p:cNvSpPr txBox="1"/>
          <p:nvPr userDrawn="1">
            <p:custDataLst>
              <p:tags r:id="rId4"/>
            </p:custDataLst>
          </p:nvPr>
        </p:nvSpPr>
        <p:spPr>
          <a:xfrm>
            <a:off x="10704830" y="6237605"/>
            <a:ext cx="1475740" cy="610870"/>
          </a:xfrm>
          <a:prstGeom prst="rect">
            <a:avLst/>
          </a:prstGeom>
          <a:solidFill>
            <a:srgbClr val="B28600"/>
          </a:solidFill>
          <a:effectLst>
            <a:outerShdw blurRad="50800" dist="38100" dir="2700000" algn="tl" rotWithShape="0">
              <a:prstClr val="black">
                <a:alpha val="40000"/>
              </a:prstClr>
            </a:outerShdw>
          </a:effectLst>
        </p:spPr>
        <p:txBody>
          <a:bodyPr wrap="square" rtlCol="0">
            <a:spAutoFit/>
          </a:bodyPr>
          <a:p>
            <a:pPr algn="ctr" fontAlgn="auto">
              <a:lnSpc>
                <a:spcPct val="130000"/>
              </a:lnSpc>
            </a:pPr>
            <a:r>
              <a:rPr lang="zh-CN" sz="2600" dirty="0">
                <a:solidFill>
                  <a:schemeClr val="bg1"/>
                </a:solidFill>
                <a:latin typeface="方正公文黑体" panose="02000500000000000000" charset="-122"/>
                <a:ea typeface="方正公文黑体" panose="02000500000000000000" charset="-122"/>
                <a:cs typeface="方正黑体简体" panose="03000509000000000000" charset="-122"/>
                <a:sym typeface="iekie pocangqiong" panose="02000503000000000000" pitchFamily="2" charset="-122"/>
              </a:rPr>
              <a:t>下一页</a:t>
            </a:r>
            <a:endParaRPr lang="zh-CN" sz="2600" dirty="0">
              <a:solidFill>
                <a:schemeClr val="bg1"/>
              </a:solidFill>
              <a:latin typeface="方正公文黑体" panose="02000500000000000000" charset="-122"/>
              <a:ea typeface="方正公文黑体" panose="02000500000000000000" charset="-122"/>
              <a:cs typeface="方正黑体简体" panose="03000509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advClick="0" advTm="5000">
        <p14:ripple/>
      </p:transition>
    </mc:Choice>
    <mc:Fallback>
      <p:transition spd="slow" advClick="0" advTm="5000">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目录页">
    <p:spTree>
      <p:nvGrpSpPr>
        <p:cNvPr id="1" name=""/>
        <p:cNvGrpSpPr/>
        <p:nvPr/>
      </p:nvGrpSpPr>
      <p:grpSpPr>
        <a:xfrm>
          <a:off x="0" y="0"/>
          <a:ext cx="0" cy="0"/>
          <a:chOff x="0" y="0"/>
          <a:chExt cx="0" cy="0"/>
        </a:xfrm>
      </p:grpSpPr>
      <p:sp>
        <p:nvSpPr>
          <p:cNvPr id="7" name="矩形 6"/>
          <p:cNvSpPr/>
          <p:nvPr userDrawn="1">
            <p:custDataLst>
              <p:tags r:id="rId2"/>
            </p:custDataLst>
          </p:nvPr>
        </p:nvSpPr>
        <p:spPr>
          <a:xfrm>
            <a:off x="0" y="4424680"/>
            <a:ext cx="12180570" cy="2423795"/>
          </a:xfrm>
          <a:prstGeom prst="rect">
            <a:avLst/>
          </a:prstGeom>
          <a:solidFill>
            <a:srgbClr val="FDF3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cxnSp>
        <p:nvCxnSpPr>
          <p:cNvPr id="6" name="直接连接符 5"/>
          <p:cNvCxnSpPr/>
          <p:nvPr userDrawn="1"/>
        </p:nvCxnSpPr>
        <p:spPr>
          <a:xfrm flipH="1">
            <a:off x="0" y="629285"/>
            <a:ext cx="12208510" cy="0"/>
          </a:xfrm>
          <a:prstGeom prst="line">
            <a:avLst/>
          </a:prstGeom>
          <a:ln w="38100">
            <a:solidFill>
              <a:srgbClr val="FDC367"/>
            </a:solidFill>
          </a:ln>
        </p:spPr>
        <p:style>
          <a:lnRef idx="1">
            <a:schemeClr val="accent1"/>
          </a:lnRef>
          <a:fillRef idx="0">
            <a:schemeClr val="accent1"/>
          </a:fillRef>
          <a:effectRef idx="0">
            <a:schemeClr val="accent1"/>
          </a:effectRef>
          <a:fontRef idx="minor">
            <a:schemeClr val="tx1"/>
          </a:fontRef>
        </p:style>
      </p:cxnSp>
      <p:sp>
        <p:nvSpPr>
          <p:cNvPr id="8" name="文本框 7">
            <a:hlinkClick r:id="rId3" action="ppaction://hlinksldjump"/>
          </p:cNvPr>
          <p:cNvSpPr txBox="1"/>
          <p:nvPr userDrawn="1"/>
        </p:nvSpPr>
        <p:spPr>
          <a:xfrm>
            <a:off x="0" y="6247130"/>
            <a:ext cx="1475740" cy="610870"/>
          </a:xfrm>
          <a:prstGeom prst="rect">
            <a:avLst/>
          </a:prstGeom>
          <a:solidFill>
            <a:srgbClr val="B28600"/>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altLang="en-US" sz="2600" dirty="0">
                <a:solidFill>
                  <a:schemeClr val="bg1"/>
                </a:solidFill>
                <a:latin typeface="方正公文黑体" panose="02000500000000000000" charset="-122"/>
                <a:ea typeface="方正公文黑体" panose="02000500000000000000" charset="-122"/>
                <a:cs typeface="方正黑体简体" panose="03000509000000000000" charset="-122"/>
                <a:sym typeface="iekie pocangqiong" panose="02000503000000000000" pitchFamily="2" charset="-122"/>
              </a:rPr>
              <a:t>目录</a:t>
            </a:r>
            <a:endParaRPr lang="zh-CN" altLang="en-US" sz="2600" dirty="0">
              <a:solidFill>
                <a:schemeClr val="bg1"/>
              </a:solidFill>
              <a:latin typeface="方正公文黑体" panose="02000500000000000000" charset="-122"/>
              <a:ea typeface="方正公文黑体" panose="02000500000000000000" charset="-122"/>
              <a:cs typeface="方正黑体简体" panose="03000509000000000000" charset="-122"/>
              <a:sym typeface="iekie pocangqiong" panose="02000503000000000000" pitchFamily="2" charset="-122"/>
            </a:endParaRPr>
          </a:p>
        </p:txBody>
      </p:sp>
      <p:sp>
        <p:nvSpPr>
          <p:cNvPr id="2" name="文本框 1">
            <a:hlinkClick r:id="" action="ppaction://hlinkshowjump?jump=nextslide"/>
          </p:cNvPr>
          <p:cNvSpPr txBox="1"/>
          <p:nvPr userDrawn="1"/>
        </p:nvSpPr>
        <p:spPr>
          <a:xfrm>
            <a:off x="10704830" y="6237605"/>
            <a:ext cx="1475740" cy="610870"/>
          </a:xfrm>
          <a:prstGeom prst="rect">
            <a:avLst/>
          </a:prstGeom>
          <a:solidFill>
            <a:srgbClr val="B28600"/>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bg1"/>
                </a:solidFill>
                <a:latin typeface="方正公文黑体" panose="02000500000000000000" charset="-122"/>
                <a:ea typeface="方正公文黑体" panose="02000500000000000000" charset="-122"/>
                <a:cs typeface="方正黑体简体" panose="03000509000000000000" charset="-122"/>
                <a:sym typeface="iekie pocangqiong" panose="02000503000000000000" pitchFamily="2" charset="-122"/>
              </a:rPr>
              <a:t>下一页</a:t>
            </a:r>
            <a:endParaRPr lang="zh-CN" sz="2600" dirty="0">
              <a:solidFill>
                <a:schemeClr val="bg1"/>
              </a:solidFill>
              <a:latin typeface="方正公文黑体" panose="02000500000000000000" charset="-122"/>
              <a:ea typeface="方正公文黑体" panose="02000500000000000000" charset="-122"/>
              <a:cs typeface="方正黑体简体" panose="03000509000000000000" charset="-122"/>
              <a:sym typeface="iekie pocangqiong" panose="02000503000000000000" pitchFamily="2" charset="-122"/>
            </a:endParaRPr>
          </a:p>
        </p:txBody>
      </p:sp>
      <p:pic>
        <p:nvPicPr>
          <p:cNvPr id="3" name="图片 2"/>
          <p:cNvPicPr>
            <a:picLocks noChangeAspect="1"/>
          </p:cNvPicPr>
          <p:nvPr userDrawn="1">
            <p:custDataLst>
              <p:tags r:id="rId4"/>
            </p:custDataLst>
          </p:nvPr>
        </p:nvPicPr>
        <p:blipFill>
          <a:blip r:embed="rId5"/>
          <a:stretch>
            <a:fillRect/>
          </a:stretch>
        </p:blipFill>
        <p:spPr>
          <a:xfrm>
            <a:off x="0" y="0"/>
            <a:ext cx="12208510" cy="5715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400" advClick="0" advTm="5000">
        <p14:doors dir="vert"/>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up)">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目录页">
    <p:spTree>
      <p:nvGrpSpPr>
        <p:cNvPr id="1" name=""/>
        <p:cNvGrpSpPr/>
        <p:nvPr/>
      </p:nvGrpSpPr>
      <p:grpSpPr>
        <a:xfrm>
          <a:off x="0" y="0"/>
          <a:ext cx="0" cy="0"/>
          <a:chOff x="0" y="0"/>
          <a:chExt cx="0" cy="0"/>
        </a:xfrm>
      </p:grpSpPr>
      <p:sp>
        <p:nvSpPr>
          <p:cNvPr id="7" name="矩形 6"/>
          <p:cNvSpPr/>
          <p:nvPr userDrawn="1">
            <p:custDataLst>
              <p:tags r:id="rId2"/>
            </p:custDataLst>
          </p:nvPr>
        </p:nvSpPr>
        <p:spPr>
          <a:xfrm>
            <a:off x="0" y="4397375"/>
            <a:ext cx="12180570" cy="2451100"/>
          </a:xfrm>
          <a:prstGeom prst="rect">
            <a:avLst/>
          </a:prstGeom>
          <a:solidFill>
            <a:srgbClr val="FDF3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1" name="文本框 10">
            <a:hlinkClick r:id="" action="ppaction://hlinkshowjump?jump=nextslide"/>
          </p:cNvPr>
          <p:cNvSpPr txBox="1"/>
          <p:nvPr userDrawn="1"/>
        </p:nvSpPr>
        <p:spPr>
          <a:xfrm>
            <a:off x="10704830" y="6237605"/>
            <a:ext cx="1475740" cy="610870"/>
          </a:xfrm>
          <a:prstGeom prst="rect">
            <a:avLst/>
          </a:prstGeom>
          <a:solidFill>
            <a:srgbClr val="B28600"/>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下一页</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2" name="文本框 1">
            <a:hlinkClick r:id="rId3" action="ppaction://hlinksldjump"/>
          </p:cNvPr>
          <p:cNvSpPr txBox="1"/>
          <p:nvPr userDrawn="1"/>
        </p:nvSpPr>
        <p:spPr>
          <a:xfrm>
            <a:off x="0" y="6247130"/>
            <a:ext cx="1475740" cy="610870"/>
          </a:xfrm>
          <a:prstGeom prst="rect">
            <a:avLst/>
          </a:prstGeom>
          <a:solidFill>
            <a:srgbClr val="B28600"/>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录</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advClick="0" advTm="5000">
        <p14:doors dir="vert"/>
      </p:transition>
    </mc:Choice>
    <mc:Fallback>
      <p:transition spd="slow" advClick="0" advTm="5000">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目录页">
    <p:spTree>
      <p:nvGrpSpPr>
        <p:cNvPr id="1" name=""/>
        <p:cNvGrpSpPr/>
        <p:nvPr/>
      </p:nvGrpSpPr>
      <p:grpSpPr>
        <a:xfrm>
          <a:off x="0" y="0"/>
          <a:ext cx="0" cy="0"/>
          <a:chOff x="0" y="0"/>
          <a:chExt cx="0" cy="0"/>
        </a:xfrm>
      </p:grpSpPr>
      <p:sp>
        <p:nvSpPr>
          <p:cNvPr id="4" name="矩形 3"/>
          <p:cNvSpPr/>
          <p:nvPr userDrawn="1"/>
        </p:nvSpPr>
        <p:spPr>
          <a:xfrm>
            <a:off x="0" y="732790"/>
            <a:ext cx="12192000" cy="6125210"/>
          </a:xfrm>
          <a:prstGeom prst="rect">
            <a:avLst/>
          </a:prstGeom>
          <a:solidFill>
            <a:srgbClr val="FCEA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 name="直接连接符 5"/>
          <p:cNvCxnSpPr/>
          <p:nvPr userDrawn="1"/>
        </p:nvCxnSpPr>
        <p:spPr>
          <a:xfrm flipH="1">
            <a:off x="0" y="652145"/>
            <a:ext cx="12208510" cy="0"/>
          </a:xfrm>
          <a:prstGeom prst="line">
            <a:avLst/>
          </a:prstGeom>
          <a:ln w="38100">
            <a:solidFill>
              <a:srgbClr val="FDC367"/>
            </a:solidFill>
          </a:ln>
        </p:spPr>
        <p:style>
          <a:lnRef idx="1">
            <a:schemeClr val="accent1"/>
          </a:lnRef>
          <a:fillRef idx="0">
            <a:schemeClr val="accent1"/>
          </a:fillRef>
          <a:effectRef idx="0">
            <a:schemeClr val="accent1"/>
          </a:effectRef>
          <a:fontRef idx="minor">
            <a:schemeClr val="tx1"/>
          </a:fontRef>
        </p:style>
      </p:cxnSp>
      <p:sp>
        <p:nvSpPr>
          <p:cNvPr id="11" name="文本框 10">
            <a:hlinkClick r:id="" action="ppaction://hlinkshowjump?jump=nextslide"/>
          </p:cNvPr>
          <p:cNvSpPr txBox="1"/>
          <p:nvPr userDrawn="1"/>
        </p:nvSpPr>
        <p:spPr>
          <a:xfrm>
            <a:off x="10704830" y="6237605"/>
            <a:ext cx="1475740" cy="610870"/>
          </a:xfrm>
          <a:prstGeom prst="rect">
            <a:avLst/>
          </a:prstGeom>
          <a:solidFill>
            <a:srgbClr val="B28600"/>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下一页</a:t>
            </a:r>
            <a:endParaRPr lang="zh-CN" sz="2600" dirty="0">
              <a:solidFill>
                <a:schemeClr val="bg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endParaRPr>
          </a:p>
        </p:txBody>
      </p:sp>
      <p:sp>
        <p:nvSpPr>
          <p:cNvPr id="2" name="文本框 1">
            <a:hlinkClick r:id="rId2" action="ppaction://hlinksldjump"/>
          </p:cNvPr>
          <p:cNvSpPr txBox="1"/>
          <p:nvPr userDrawn="1"/>
        </p:nvSpPr>
        <p:spPr>
          <a:xfrm>
            <a:off x="0" y="6237605"/>
            <a:ext cx="1475740" cy="610870"/>
          </a:xfrm>
          <a:prstGeom prst="rect">
            <a:avLst/>
          </a:prstGeom>
          <a:solidFill>
            <a:srgbClr val="B28600"/>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  录</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pic>
        <p:nvPicPr>
          <p:cNvPr id="3" name="图片 2"/>
          <p:cNvPicPr>
            <a:picLocks noChangeAspect="1"/>
          </p:cNvPicPr>
          <p:nvPr userDrawn="1">
            <p:custDataLst>
              <p:tags r:id="rId3"/>
            </p:custDataLst>
          </p:nvPr>
        </p:nvPicPr>
        <p:blipFill>
          <a:blip r:embed="rId4"/>
          <a:stretch>
            <a:fillRect/>
          </a:stretch>
        </p:blipFill>
        <p:spPr>
          <a:xfrm>
            <a:off x="0" y="0"/>
            <a:ext cx="12208510" cy="5715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400" advClick="0" advTm="5000">
        <p14:doors dir="vert"/>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up)">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过度页1">
    <p:spTree>
      <p:nvGrpSpPr>
        <p:cNvPr id="1" name=""/>
        <p:cNvGrpSpPr/>
        <p:nvPr/>
      </p:nvGrpSpPr>
      <p:grpSpPr>
        <a:xfrm>
          <a:off x="0" y="0"/>
          <a:ext cx="0" cy="0"/>
          <a:chOff x="0" y="0"/>
          <a:chExt cx="0" cy="0"/>
        </a:xfrm>
      </p:grpSpPr>
      <p:sp>
        <p:nvSpPr>
          <p:cNvPr id="4" name="矩形 3"/>
          <p:cNvSpPr/>
          <p:nvPr userDrawn="1"/>
        </p:nvSpPr>
        <p:spPr>
          <a:xfrm>
            <a:off x="0" y="0"/>
            <a:ext cx="12192000" cy="6858000"/>
          </a:xfrm>
          <a:prstGeom prst="rect">
            <a:avLst/>
          </a:prstGeom>
          <a:solidFill>
            <a:srgbClr val="FCEA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a:hlinkClick r:id="" action="ppaction://hlinkshowjump?jump=nextslide"/>
          </p:cNvPr>
          <p:cNvSpPr txBox="1"/>
          <p:nvPr userDrawn="1"/>
        </p:nvSpPr>
        <p:spPr>
          <a:xfrm>
            <a:off x="10704830" y="6237605"/>
            <a:ext cx="1475740" cy="610870"/>
          </a:xfrm>
          <a:prstGeom prst="rect">
            <a:avLst/>
          </a:prstGeom>
          <a:solidFill>
            <a:srgbClr val="B28600"/>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下一页</a:t>
            </a:r>
            <a:endParaRPr lang="zh-CN" sz="2600" dirty="0">
              <a:solidFill>
                <a:schemeClr val="bg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endParaRPr>
          </a:p>
        </p:txBody>
      </p:sp>
      <p:sp>
        <p:nvSpPr>
          <p:cNvPr id="2" name="文本框 1">
            <a:hlinkClick r:id="rId2" action="ppaction://hlinksldjump"/>
          </p:cNvPr>
          <p:cNvSpPr txBox="1"/>
          <p:nvPr userDrawn="1"/>
        </p:nvSpPr>
        <p:spPr>
          <a:xfrm>
            <a:off x="0" y="6247130"/>
            <a:ext cx="1475740" cy="610870"/>
          </a:xfrm>
          <a:prstGeom prst="rect">
            <a:avLst/>
          </a:prstGeom>
          <a:solidFill>
            <a:srgbClr val="B28600"/>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  录</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advClick="0" advTm="5000">
        <p14:warp dir="in"/>
      </p:transition>
    </mc:Choice>
    <mc:Fallback>
      <p:transition spd="slow" advClick="0" advTm="5000">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1_过度页1">
    <p:spTree>
      <p:nvGrpSpPr>
        <p:cNvPr id="1" name=""/>
        <p:cNvGrpSpPr/>
        <p:nvPr/>
      </p:nvGrpSpPr>
      <p:grpSpPr>
        <a:xfrm>
          <a:off x="0" y="0"/>
          <a:ext cx="0" cy="0"/>
          <a:chOff x="0" y="0"/>
          <a:chExt cx="0" cy="0"/>
        </a:xfrm>
      </p:grpSpPr>
      <p:sp>
        <p:nvSpPr>
          <p:cNvPr id="4" name="矩形 3"/>
          <p:cNvSpPr/>
          <p:nvPr userDrawn="1"/>
        </p:nvSpPr>
        <p:spPr>
          <a:xfrm>
            <a:off x="0" y="0"/>
            <a:ext cx="12192000" cy="6858000"/>
          </a:xfrm>
          <a:prstGeom prst="rect">
            <a:avLst/>
          </a:prstGeom>
          <a:solidFill>
            <a:srgbClr val="FCEA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a:hlinkClick r:id="rId2" action="ppaction://hlinksldjump"/>
          </p:cNvPr>
          <p:cNvSpPr txBox="1"/>
          <p:nvPr userDrawn="1"/>
        </p:nvSpPr>
        <p:spPr>
          <a:xfrm>
            <a:off x="0" y="6247130"/>
            <a:ext cx="1475740" cy="610870"/>
          </a:xfrm>
          <a:prstGeom prst="rect">
            <a:avLst/>
          </a:prstGeom>
          <a:solidFill>
            <a:srgbClr val="B28600"/>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  录</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advClick="0" advTm="5000">
        <p14:warp dir="in"/>
      </p:transition>
    </mc:Choice>
    <mc:Fallback>
      <p:transition spd="slow" advClick="0" advTm="5000">
        <p:fade/>
      </p:transition>
    </mc:Fallback>
  </mc:AlternateContent>
</p:sldLayout>
</file>

<file path=ppt/slideMasters/_rels/slideMaster1.xml.rels><?xml version="1.0" encoding="UTF-8" standalone="yes"?>
<Relationships xmlns="http://schemas.openxmlformats.org/package/2006/relationships"><Relationship Id="rId7" Type="http://schemas.openxmlformats.org/officeDocument/2006/relationships/theme" Target="../theme/theme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Lst>
  <mc:AlternateContent xmlns:mc="http://schemas.openxmlformats.org/markup-compatibility/2006">
    <mc:Choice xmlns:p14="http://schemas.microsoft.com/office/powerpoint/2010/main" Requires="p14">
      <p:transition p14:dur="10" advClick="0" advTm="5000"/>
    </mc:Choice>
    <mc:Fallback>
      <p:transition advClick="0" advTm="5000"/>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9" Type="http://schemas.openxmlformats.org/officeDocument/2006/relationships/tags" Target="../tags/tag11.xml"/><Relationship Id="rId8" Type="http://schemas.openxmlformats.org/officeDocument/2006/relationships/tags" Target="../tags/tag10.xml"/><Relationship Id="rId7" Type="http://schemas.openxmlformats.org/officeDocument/2006/relationships/image" Target="../media/image5.jpeg"/><Relationship Id="rId6" Type="http://schemas.openxmlformats.org/officeDocument/2006/relationships/image" Target="../media/image4.png"/><Relationship Id="rId5" Type="http://schemas.openxmlformats.org/officeDocument/2006/relationships/image" Target="../media/image3.jpeg"/><Relationship Id="rId4" Type="http://schemas.openxmlformats.org/officeDocument/2006/relationships/tags" Target="../tags/tag9.xml"/><Relationship Id="rId3" Type="http://schemas.openxmlformats.org/officeDocument/2006/relationships/tags" Target="../tags/tag8.xml"/><Relationship Id="rId2" Type="http://schemas.openxmlformats.org/officeDocument/2006/relationships/image" Target="../media/image2.png"/><Relationship Id="rId11" Type="http://schemas.openxmlformats.org/officeDocument/2006/relationships/notesSlide" Target="../notesSlides/notesSlide1.xml"/><Relationship Id="rId10" Type="http://schemas.openxmlformats.org/officeDocument/2006/relationships/slideLayout" Target="../slideLayouts/slideLayout1.xml"/><Relationship Id="rId1" Type="http://schemas.openxmlformats.org/officeDocument/2006/relationships/tags" Target="../tags/tag7.xml"/></Relationships>
</file>

<file path=ppt/slides/_rels/slide10.xml.rels><?xml version="1.0" encoding="UTF-8" standalone="yes"?>
<Relationships xmlns="http://schemas.openxmlformats.org/package/2006/relationships"><Relationship Id="rId4" Type="http://schemas.openxmlformats.org/officeDocument/2006/relationships/notesSlide" Target="../notesSlides/notesSlide9.xml"/><Relationship Id="rId3" Type="http://schemas.openxmlformats.org/officeDocument/2006/relationships/slideLayout" Target="../slideLayouts/slideLayout1.xml"/><Relationship Id="rId2" Type="http://schemas.openxmlformats.org/officeDocument/2006/relationships/image" Target="../media/image9.jpeg"/><Relationship Id="rId1" Type="http://schemas.openxmlformats.org/officeDocument/2006/relationships/image" Target="../media/image2.png"/></Relationships>
</file>

<file path=ppt/slides/_rels/slide11.xml.rels><?xml version="1.0" encoding="UTF-8" standalone="yes"?>
<Relationships xmlns="http://schemas.openxmlformats.org/package/2006/relationships"><Relationship Id="rId5" Type="http://schemas.openxmlformats.org/officeDocument/2006/relationships/notesSlide" Target="../notesSlides/notesSlide10.xml"/><Relationship Id="rId4" Type="http://schemas.openxmlformats.org/officeDocument/2006/relationships/slideLayout" Target="../slideLayouts/slideLayout2.xml"/><Relationship Id="rId3" Type="http://schemas.openxmlformats.org/officeDocument/2006/relationships/tags" Target="../tags/tag41.xml"/><Relationship Id="rId2" Type="http://schemas.openxmlformats.org/officeDocument/2006/relationships/tags" Target="../tags/tag40.xml"/><Relationship Id="rId1" Type="http://schemas.openxmlformats.org/officeDocument/2006/relationships/tags" Target="../tags/tag39.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3.xml"/><Relationship Id="rId1" Type="http://schemas.openxmlformats.org/officeDocument/2006/relationships/tags" Target="../tags/tag42.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3.xml"/><Relationship Id="rId1" Type="http://schemas.openxmlformats.org/officeDocument/2006/relationships/tags" Target="../tags/tag43.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3.xml"/><Relationship Id="rId1" Type="http://schemas.openxmlformats.org/officeDocument/2006/relationships/tags" Target="../tags/tag44.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3.xml"/><Relationship Id="rId1" Type="http://schemas.openxmlformats.org/officeDocument/2006/relationships/tags" Target="../tags/tag45.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3.xml"/><Relationship Id="rId1" Type="http://schemas.openxmlformats.org/officeDocument/2006/relationships/tags" Target="../tags/tag46.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3.xml"/><Relationship Id="rId1" Type="http://schemas.openxmlformats.org/officeDocument/2006/relationships/tags" Target="../tags/tag47.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3.xml"/><Relationship Id="rId1" Type="http://schemas.openxmlformats.org/officeDocument/2006/relationships/tags" Target="../tags/tag48.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3.xml"/><Relationship Id="rId1" Type="http://schemas.openxmlformats.org/officeDocument/2006/relationships/tags" Target="../tags/tag49.xml"/></Relationships>
</file>

<file path=ppt/slides/_rels/slide2.xml.rels><?xml version="1.0" encoding="UTF-8" standalone="yes"?>
<Relationships xmlns="http://schemas.openxmlformats.org/package/2006/relationships"><Relationship Id="rId8" Type="http://schemas.openxmlformats.org/officeDocument/2006/relationships/slideLayout" Target="../slideLayouts/slideLayout1.xml"/><Relationship Id="rId7" Type="http://schemas.openxmlformats.org/officeDocument/2006/relationships/image" Target="../media/image4.png"/><Relationship Id="rId6" Type="http://schemas.openxmlformats.org/officeDocument/2006/relationships/image" Target="../media/image6.jpeg"/><Relationship Id="rId5" Type="http://schemas.openxmlformats.org/officeDocument/2006/relationships/image" Target="../media/image3.jpeg"/><Relationship Id="rId4" Type="http://schemas.openxmlformats.org/officeDocument/2006/relationships/tags" Target="../tags/tag14.xml"/><Relationship Id="rId3" Type="http://schemas.openxmlformats.org/officeDocument/2006/relationships/tags" Target="../tags/tag13.xml"/><Relationship Id="rId2" Type="http://schemas.openxmlformats.org/officeDocument/2006/relationships/image" Target="../media/image2.png"/><Relationship Id="rId1" Type="http://schemas.openxmlformats.org/officeDocument/2006/relationships/tags" Target="../tags/tag12.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3.xml"/><Relationship Id="rId1" Type="http://schemas.openxmlformats.org/officeDocument/2006/relationships/tags" Target="../tags/tag50.xml"/></Relationships>
</file>

<file path=ppt/slides/_rels/slide21.xml.rels><?xml version="1.0" encoding="UTF-8" standalone="yes"?>
<Relationships xmlns="http://schemas.openxmlformats.org/package/2006/relationships"><Relationship Id="rId4" Type="http://schemas.openxmlformats.org/officeDocument/2006/relationships/notesSlide" Target="../notesSlides/notesSlide20.xml"/><Relationship Id="rId3" Type="http://schemas.openxmlformats.org/officeDocument/2006/relationships/slideLayout" Target="../slideLayouts/slideLayout1.xml"/><Relationship Id="rId2" Type="http://schemas.openxmlformats.org/officeDocument/2006/relationships/image" Target="../media/image9.jpeg"/><Relationship Id="rId1" Type="http://schemas.openxmlformats.org/officeDocument/2006/relationships/image" Target="../media/image2.png"/></Relationships>
</file>

<file path=ppt/slides/_rels/slide22.xml.rels><?xml version="1.0" encoding="UTF-8" standalone="yes"?>
<Relationships xmlns="http://schemas.openxmlformats.org/package/2006/relationships"><Relationship Id="rId4" Type="http://schemas.openxmlformats.org/officeDocument/2006/relationships/notesSlide" Target="../notesSlides/notesSlide21.xml"/><Relationship Id="rId3" Type="http://schemas.openxmlformats.org/officeDocument/2006/relationships/slideLayout" Target="../slideLayouts/slideLayout4.xml"/><Relationship Id="rId2" Type="http://schemas.openxmlformats.org/officeDocument/2006/relationships/tags" Target="../tags/tag51.xml"/><Relationship Id="rId1" Type="http://schemas.openxmlformats.org/officeDocument/2006/relationships/slide" Target="slide23.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6.xml"/><Relationship Id="rId1" Type="http://schemas.openxmlformats.org/officeDocument/2006/relationships/slide" Target="slide22.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5.xml"/><Relationship Id="rId1" Type="http://schemas.openxmlformats.org/officeDocument/2006/relationships/slide" Target="slide25.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6.xml"/><Relationship Id="rId1" Type="http://schemas.openxmlformats.org/officeDocument/2006/relationships/slide" Target="slide24.xml"/></Relationships>
</file>

<file path=ppt/slides/_rels/slide26.xml.rels><?xml version="1.0" encoding="UTF-8" standalone="yes"?>
<Relationships xmlns="http://schemas.openxmlformats.org/package/2006/relationships"><Relationship Id="rId6" Type="http://schemas.openxmlformats.org/officeDocument/2006/relationships/notesSlide" Target="../notesSlides/notesSlide25.xml"/><Relationship Id="rId5" Type="http://schemas.openxmlformats.org/officeDocument/2006/relationships/slideLayout" Target="../slideLayouts/slideLayout5.xml"/><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tags" Target="../tags/tag52.xml"/><Relationship Id="rId1" Type="http://schemas.openxmlformats.org/officeDocument/2006/relationships/slide" Target="slide27.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6.xml"/><Relationship Id="rId1" Type="http://schemas.openxmlformats.org/officeDocument/2006/relationships/slide" Target="slide26.xml"/></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5.xml"/><Relationship Id="rId1" Type="http://schemas.openxmlformats.org/officeDocument/2006/relationships/slide" Target="slide29.xml"/></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6.xml"/><Relationship Id="rId1" Type="http://schemas.openxmlformats.org/officeDocument/2006/relationships/slide" Target="slide28.xml"/></Relationships>
</file>

<file path=ppt/slides/_rels/slide3.xml.rels><?xml version="1.0" encoding="UTF-8" standalone="yes"?>
<Relationships xmlns="http://schemas.openxmlformats.org/package/2006/relationships"><Relationship Id="rId9" Type="http://schemas.openxmlformats.org/officeDocument/2006/relationships/tags" Target="../tags/tag19.xml"/><Relationship Id="rId8" Type="http://schemas.openxmlformats.org/officeDocument/2006/relationships/tags" Target="../tags/tag18.xml"/><Relationship Id="rId7" Type="http://schemas.openxmlformats.org/officeDocument/2006/relationships/slide" Target="slide4.xml"/><Relationship Id="rId6" Type="http://schemas.openxmlformats.org/officeDocument/2006/relationships/image" Target="../media/image7.jpeg"/><Relationship Id="rId5" Type="http://schemas.openxmlformats.org/officeDocument/2006/relationships/image" Target="../media/image3.jpeg"/><Relationship Id="rId4" Type="http://schemas.openxmlformats.org/officeDocument/2006/relationships/tags" Target="../tags/tag17.xml"/><Relationship Id="rId30" Type="http://schemas.openxmlformats.org/officeDocument/2006/relationships/notesSlide" Target="../notesSlides/notesSlide2.xml"/><Relationship Id="rId3" Type="http://schemas.openxmlformats.org/officeDocument/2006/relationships/tags" Target="../tags/tag16.xml"/><Relationship Id="rId29" Type="http://schemas.openxmlformats.org/officeDocument/2006/relationships/slideLayout" Target="../slideLayouts/slideLayout1.xml"/><Relationship Id="rId28" Type="http://schemas.openxmlformats.org/officeDocument/2006/relationships/image" Target="../media/image8.jpeg"/><Relationship Id="rId27" Type="http://schemas.openxmlformats.org/officeDocument/2006/relationships/tags" Target="../tags/tag31.xml"/><Relationship Id="rId26" Type="http://schemas.openxmlformats.org/officeDocument/2006/relationships/tags" Target="../tags/tag30.xml"/><Relationship Id="rId25" Type="http://schemas.openxmlformats.org/officeDocument/2006/relationships/slide" Target="slide62.xml"/><Relationship Id="rId24" Type="http://schemas.openxmlformats.org/officeDocument/2006/relationships/tags" Target="../tags/tag29.xml"/><Relationship Id="rId23" Type="http://schemas.openxmlformats.org/officeDocument/2006/relationships/tags" Target="../tags/tag28.xml"/><Relationship Id="rId22" Type="http://schemas.openxmlformats.org/officeDocument/2006/relationships/slide" Target="slide56.xml"/><Relationship Id="rId21" Type="http://schemas.openxmlformats.org/officeDocument/2006/relationships/tags" Target="../tags/tag27.xml"/><Relationship Id="rId20" Type="http://schemas.openxmlformats.org/officeDocument/2006/relationships/tags" Target="../tags/tag26.xml"/><Relationship Id="rId2" Type="http://schemas.openxmlformats.org/officeDocument/2006/relationships/image" Target="../media/image2.png"/><Relationship Id="rId19" Type="http://schemas.openxmlformats.org/officeDocument/2006/relationships/slide" Target="slide53.xml"/><Relationship Id="rId18" Type="http://schemas.openxmlformats.org/officeDocument/2006/relationships/tags" Target="../tags/tag25.xml"/><Relationship Id="rId17" Type="http://schemas.openxmlformats.org/officeDocument/2006/relationships/tags" Target="../tags/tag24.xml"/><Relationship Id="rId16" Type="http://schemas.openxmlformats.org/officeDocument/2006/relationships/slide" Target="slide32.xml"/><Relationship Id="rId15" Type="http://schemas.openxmlformats.org/officeDocument/2006/relationships/tags" Target="../tags/tag23.xml"/><Relationship Id="rId14" Type="http://schemas.openxmlformats.org/officeDocument/2006/relationships/tags" Target="../tags/tag22.xml"/><Relationship Id="rId13" Type="http://schemas.openxmlformats.org/officeDocument/2006/relationships/slide" Target="slide21.xml"/><Relationship Id="rId12" Type="http://schemas.openxmlformats.org/officeDocument/2006/relationships/tags" Target="../tags/tag21.xml"/><Relationship Id="rId11" Type="http://schemas.openxmlformats.org/officeDocument/2006/relationships/tags" Target="../tags/tag20.xml"/><Relationship Id="rId10" Type="http://schemas.openxmlformats.org/officeDocument/2006/relationships/slide" Target="slide10.xml"/><Relationship Id="rId1" Type="http://schemas.openxmlformats.org/officeDocument/2006/relationships/tags" Target="../tags/tag15.xml"/></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5.xml"/><Relationship Id="rId1" Type="http://schemas.openxmlformats.org/officeDocument/2006/relationships/slide" Target="slide31.xml"/></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6.xml"/><Relationship Id="rId1" Type="http://schemas.openxmlformats.org/officeDocument/2006/relationships/slide" Target="slide30.xml"/></Relationships>
</file>

<file path=ppt/slides/_rels/slide32.xml.rels><?xml version="1.0" encoding="UTF-8" standalone="yes"?>
<Relationships xmlns="http://schemas.openxmlformats.org/package/2006/relationships"><Relationship Id="rId4" Type="http://schemas.openxmlformats.org/officeDocument/2006/relationships/notesSlide" Target="../notesSlides/notesSlide31.xml"/><Relationship Id="rId3" Type="http://schemas.openxmlformats.org/officeDocument/2006/relationships/slideLayout" Target="../slideLayouts/slideLayout1.xml"/><Relationship Id="rId2" Type="http://schemas.openxmlformats.org/officeDocument/2006/relationships/image" Target="../media/image9.jpeg"/><Relationship Id="rId1" Type="http://schemas.openxmlformats.org/officeDocument/2006/relationships/image" Target="../media/image2.png"/></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5.xml"/><Relationship Id="rId1" Type="http://schemas.openxmlformats.org/officeDocument/2006/relationships/tags" Target="../tags/tag55.xml"/></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3.xml"/><Relationship Id="rId1" Type="http://schemas.openxmlformats.org/officeDocument/2006/relationships/tags" Target="../tags/tag56.xml"/></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3.xml"/><Relationship Id="rId1" Type="http://schemas.openxmlformats.org/officeDocument/2006/relationships/tags" Target="../tags/tag57.xml"/></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3.xml"/><Relationship Id="rId1" Type="http://schemas.openxmlformats.org/officeDocument/2006/relationships/tags" Target="../tags/tag58.xml"/></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37.xml"/><Relationship Id="rId2" Type="http://schemas.openxmlformats.org/officeDocument/2006/relationships/slideLayout" Target="../slideLayouts/slideLayout3.xml"/><Relationship Id="rId1" Type="http://schemas.openxmlformats.org/officeDocument/2006/relationships/tags" Target="../tags/tag59.xml"/></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38.xml"/><Relationship Id="rId2" Type="http://schemas.openxmlformats.org/officeDocument/2006/relationships/slideLayout" Target="../slideLayouts/slideLayout3.xml"/><Relationship Id="rId1" Type="http://schemas.openxmlformats.org/officeDocument/2006/relationships/tags" Target="../tags/tag60.xml"/></Relationships>
</file>

<file path=ppt/slides/_rels/slide4.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1.xml"/><Relationship Id="rId2" Type="http://schemas.openxmlformats.org/officeDocument/2006/relationships/image" Target="../media/image9.jpeg"/><Relationship Id="rId1" Type="http://schemas.openxmlformats.org/officeDocument/2006/relationships/image" Target="../media/image2.png"/></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5.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5.xml"/></Relationships>
</file>

<file path=ppt/slides/_rels/slide42.xml.rels><?xml version="1.0" encoding="UTF-8" standalone="yes"?>
<Relationships xmlns="http://schemas.openxmlformats.org/package/2006/relationships"><Relationship Id="rId3" Type="http://schemas.openxmlformats.org/officeDocument/2006/relationships/notesSlide" Target="../notesSlides/notesSlide41.xml"/><Relationship Id="rId2" Type="http://schemas.openxmlformats.org/officeDocument/2006/relationships/slideLayout" Target="../slideLayouts/slideLayout3.xml"/><Relationship Id="rId1" Type="http://schemas.openxmlformats.org/officeDocument/2006/relationships/tags" Target="../tags/tag61.xml"/></Relationships>
</file>

<file path=ppt/slides/_rels/slide43.xml.rels><?xml version="1.0" encoding="UTF-8" standalone="yes"?>
<Relationships xmlns="http://schemas.openxmlformats.org/package/2006/relationships"><Relationship Id="rId3" Type="http://schemas.openxmlformats.org/officeDocument/2006/relationships/notesSlide" Target="../notesSlides/notesSlide42.xml"/><Relationship Id="rId2" Type="http://schemas.openxmlformats.org/officeDocument/2006/relationships/slideLayout" Target="../slideLayouts/slideLayout3.xml"/><Relationship Id="rId1" Type="http://schemas.openxmlformats.org/officeDocument/2006/relationships/tags" Target="../tags/tag62.xml"/></Relationships>
</file>

<file path=ppt/slides/_rels/slide44.xml.rels><?xml version="1.0" encoding="UTF-8" standalone="yes"?>
<Relationships xmlns="http://schemas.openxmlformats.org/package/2006/relationships"><Relationship Id="rId3" Type="http://schemas.openxmlformats.org/officeDocument/2006/relationships/notesSlide" Target="../notesSlides/notesSlide43.xml"/><Relationship Id="rId2" Type="http://schemas.openxmlformats.org/officeDocument/2006/relationships/slideLayout" Target="../slideLayouts/slideLayout3.xml"/><Relationship Id="rId1" Type="http://schemas.openxmlformats.org/officeDocument/2006/relationships/tags" Target="../tags/tag63.xml"/></Relationships>
</file>

<file path=ppt/slides/_rels/slide45.xml.rels><?xml version="1.0" encoding="UTF-8" standalone="yes"?>
<Relationships xmlns="http://schemas.openxmlformats.org/package/2006/relationships"><Relationship Id="rId3" Type="http://schemas.openxmlformats.org/officeDocument/2006/relationships/notesSlide" Target="../notesSlides/notesSlide44.xml"/><Relationship Id="rId2" Type="http://schemas.openxmlformats.org/officeDocument/2006/relationships/slideLayout" Target="../slideLayouts/slideLayout3.xml"/><Relationship Id="rId1" Type="http://schemas.openxmlformats.org/officeDocument/2006/relationships/tags" Target="../tags/tag64.xml"/></Relationships>
</file>

<file path=ppt/slides/_rels/slide46.xml.rels><?xml version="1.0" encoding="UTF-8" standalone="yes"?>
<Relationships xmlns="http://schemas.openxmlformats.org/package/2006/relationships"><Relationship Id="rId3" Type="http://schemas.openxmlformats.org/officeDocument/2006/relationships/notesSlide" Target="../notesSlides/notesSlide45.xml"/><Relationship Id="rId2" Type="http://schemas.openxmlformats.org/officeDocument/2006/relationships/slideLayout" Target="../slideLayouts/slideLayout3.xml"/><Relationship Id="rId1" Type="http://schemas.openxmlformats.org/officeDocument/2006/relationships/tags" Target="../tags/tag65.xml"/></Relationships>
</file>

<file path=ppt/slides/_rels/slide47.xml.rels><?xml version="1.0" encoding="UTF-8" standalone="yes"?>
<Relationships xmlns="http://schemas.openxmlformats.org/package/2006/relationships"><Relationship Id="rId6" Type="http://schemas.openxmlformats.org/officeDocument/2006/relationships/notesSlide" Target="../notesSlides/notesSlide46.xml"/><Relationship Id="rId5" Type="http://schemas.openxmlformats.org/officeDocument/2006/relationships/slideLayout" Target="../slideLayouts/slideLayout5.xml"/><Relationship Id="rId4" Type="http://schemas.openxmlformats.org/officeDocument/2006/relationships/tags" Target="../tags/tag68.xml"/><Relationship Id="rId3" Type="http://schemas.openxmlformats.org/officeDocument/2006/relationships/slide" Target="slide48.xml"/><Relationship Id="rId2" Type="http://schemas.openxmlformats.org/officeDocument/2006/relationships/tags" Target="../tags/tag67.xml"/><Relationship Id="rId1" Type="http://schemas.openxmlformats.org/officeDocument/2006/relationships/tags" Target="../tags/tag66.xml"/></Relationships>
</file>

<file path=ppt/slides/_rels/slide48.xml.rels><?xml version="1.0" encoding="UTF-8" standalone="yes"?>
<Relationships xmlns="http://schemas.openxmlformats.org/package/2006/relationships"><Relationship Id="rId3" Type="http://schemas.openxmlformats.org/officeDocument/2006/relationships/notesSlide" Target="../notesSlides/notesSlide47.xml"/><Relationship Id="rId2" Type="http://schemas.openxmlformats.org/officeDocument/2006/relationships/slideLayout" Target="../slideLayouts/slideLayout6.xml"/><Relationship Id="rId1" Type="http://schemas.openxmlformats.org/officeDocument/2006/relationships/slide" Target="slide47.xml"/></Relationships>
</file>

<file path=ppt/slides/_rels/slide49.xml.rels><?xml version="1.0" encoding="UTF-8" standalone="yes"?>
<Relationships xmlns="http://schemas.openxmlformats.org/package/2006/relationships"><Relationship Id="rId8" Type="http://schemas.openxmlformats.org/officeDocument/2006/relationships/notesSlide" Target="../notesSlides/notesSlide48.xml"/><Relationship Id="rId7" Type="http://schemas.openxmlformats.org/officeDocument/2006/relationships/slideLayout" Target="../slideLayouts/slideLayout5.xml"/><Relationship Id="rId6" Type="http://schemas.openxmlformats.org/officeDocument/2006/relationships/tags" Target="../tags/tag73.xml"/><Relationship Id="rId5" Type="http://schemas.openxmlformats.org/officeDocument/2006/relationships/tags" Target="../tags/tag72.xml"/><Relationship Id="rId4" Type="http://schemas.openxmlformats.org/officeDocument/2006/relationships/tags" Target="../tags/tag71.xml"/><Relationship Id="rId3" Type="http://schemas.openxmlformats.org/officeDocument/2006/relationships/tags" Target="../tags/tag70.xml"/><Relationship Id="rId2" Type="http://schemas.openxmlformats.org/officeDocument/2006/relationships/tags" Target="../tags/tag69.xml"/><Relationship Id="rId1" Type="http://schemas.openxmlformats.org/officeDocument/2006/relationships/slide" Target="slide50.xml"/></Relationships>
</file>

<file path=ppt/slides/_rels/slide5.xml.rels><?xml version="1.0" encoding="UTF-8" standalone="yes"?>
<Relationships xmlns="http://schemas.openxmlformats.org/package/2006/relationships"><Relationship Id="rId5" Type="http://schemas.openxmlformats.org/officeDocument/2006/relationships/notesSlide" Target="../notesSlides/notesSlide4.xml"/><Relationship Id="rId4" Type="http://schemas.openxmlformats.org/officeDocument/2006/relationships/slideLayout" Target="../slideLayouts/slideLayout2.xml"/><Relationship Id="rId3" Type="http://schemas.openxmlformats.org/officeDocument/2006/relationships/tags" Target="../tags/tag34.xml"/><Relationship Id="rId2" Type="http://schemas.openxmlformats.org/officeDocument/2006/relationships/tags" Target="../tags/tag33.xml"/><Relationship Id="rId1" Type="http://schemas.openxmlformats.org/officeDocument/2006/relationships/tags" Target="../tags/tag32.xml"/></Relationships>
</file>

<file path=ppt/slides/_rels/slide50.xml.rels><?xml version="1.0" encoding="UTF-8" standalone="yes"?>
<Relationships xmlns="http://schemas.openxmlformats.org/package/2006/relationships"><Relationship Id="rId3" Type="http://schemas.openxmlformats.org/officeDocument/2006/relationships/notesSlide" Target="../notesSlides/notesSlide49.xml"/><Relationship Id="rId2" Type="http://schemas.openxmlformats.org/officeDocument/2006/relationships/slideLayout" Target="../slideLayouts/slideLayout6.xml"/><Relationship Id="rId1" Type="http://schemas.openxmlformats.org/officeDocument/2006/relationships/slide" Target="slide49.xml"/></Relationships>
</file>

<file path=ppt/slides/_rels/slide51.xml.rels><?xml version="1.0" encoding="UTF-8" standalone="yes"?>
<Relationships xmlns="http://schemas.openxmlformats.org/package/2006/relationships"><Relationship Id="rId6" Type="http://schemas.openxmlformats.org/officeDocument/2006/relationships/notesSlide" Target="../notesSlides/notesSlide50.xml"/><Relationship Id="rId5" Type="http://schemas.openxmlformats.org/officeDocument/2006/relationships/slideLayout" Target="../slideLayouts/slideLayout5.xml"/><Relationship Id="rId4" Type="http://schemas.openxmlformats.org/officeDocument/2006/relationships/tags" Target="../tags/tag76.xml"/><Relationship Id="rId3" Type="http://schemas.openxmlformats.org/officeDocument/2006/relationships/tags" Target="../tags/tag75.xml"/><Relationship Id="rId2" Type="http://schemas.openxmlformats.org/officeDocument/2006/relationships/tags" Target="../tags/tag74.xml"/><Relationship Id="rId1" Type="http://schemas.openxmlformats.org/officeDocument/2006/relationships/slide" Target="slide52.xml"/></Relationships>
</file>

<file path=ppt/slides/_rels/slide52.xml.rels><?xml version="1.0" encoding="UTF-8" standalone="yes"?>
<Relationships xmlns="http://schemas.openxmlformats.org/package/2006/relationships"><Relationship Id="rId3" Type="http://schemas.openxmlformats.org/officeDocument/2006/relationships/notesSlide" Target="../notesSlides/notesSlide51.xml"/><Relationship Id="rId2" Type="http://schemas.openxmlformats.org/officeDocument/2006/relationships/slideLayout" Target="../slideLayouts/slideLayout6.xml"/><Relationship Id="rId1" Type="http://schemas.openxmlformats.org/officeDocument/2006/relationships/slide" Target="slide51.xml"/></Relationships>
</file>

<file path=ppt/slides/_rels/slide53.xml.rels><?xml version="1.0" encoding="UTF-8" standalone="yes"?>
<Relationships xmlns="http://schemas.openxmlformats.org/package/2006/relationships"><Relationship Id="rId4" Type="http://schemas.openxmlformats.org/officeDocument/2006/relationships/notesSlide" Target="../notesSlides/notesSlide52.xml"/><Relationship Id="rId3" Type="http://schemas.openxmlformats.org/officeDocument/2006/relationships/slideLayout" Target="../slideLayouts/slideLayout1.xml"/><Relationship Id="rId2" Type="http://schemas.openxmlformats.org/officeDocument/2006/relationships/image" Target="../media/image9.jpeg"/><Relationship Id="rId1" Type="http://schemas.openxmlformats.org/officeDocument/2006/relationships/image" Target="../media/image2.png"/></Relationships>
</file>

<file path=ppt/slides/_rels/slide54.xml.rels><?xml version="1.0" encoding="UTF-8" standalone="yes"?>
<Relationships xmlns="http://schemas.openxmlformats.org/package/2006/relationships"><Relationship Id="rId6" Type="http://schemas.openxmlformats.org/officeDocument/2006/relationships/notesSlide" Target="../notesSlides/notesSlide53.xml"/><Relationship Id="rId5" Type="http://schemas.openxmlformats.org/officeDocument/2006/relationships/slideLayout" Target="../slideLayouts/slideLayout4.xml"/><Relationship Id="rId4" Type="http://schemas.openxmlformats.org/officeDocument/2006/relationships/tags" Target="../tags/tag79.xml"/><Relationship Id="rId3" Type="http://schemas.openxmlformats.org/officeDocument/2006/relationships/tags" Target="../tags/tag78.xml"/><Relationship Id="rId2" Type="http://schemas.openxmlformats.org/officeDocument/2006/relationships/tags" Target="../tags/tag77.xml"/><Relationship Id="rId1" Type="http://schemas.openxmlformats.org/officeDocument/2006/relationships/slide" Target="slide55.xml"/></Relationships>
</file>

<file path=ppt/slides/_rels/slide55.xml.rels><?xml version="1.0" encoding="UTF-8" standalone="yes"?>
<Relationships xmlns="http://schemas.openxmlformats.org/package/2006/relationships"><Relationship Id="rId3" Type="http://schemas.openxmlformats.org/officeDocument/2006/relationships/notesSlide" Target="../notesSlides/notesSlide54.xml"/><Relationship Id="rId2" Type="http://schemas.openxmlformats.org/officeDocument/2006/relationships/slideLayout" Target="../slideLayouts/slideLayout6.xml"/><Relationship Id="rId1" Type="http://schemas.openxmlformats.org/officeDocument/2006/relationships/slide" Target="slide54.xml"/></Relationships>
</file>

<file path=ppt/slides/_rels/slide56.xml.rels><?xml version="1.0" encoding="UTF-8" standalone="yes"?>
<Relationships xmlns="http://schemas.openxmlformats.org/package/2006/relationships"><Relationship Id="rId4" Type="http://schemas.openxmlformats.org/officeDocument/2006/relationships/notesSlide" Target="../notesSlides/notesSlide55.xml"/><Relationship Id="rId3" Type="http://schemas.openxmlformats.org/officeDocument/2006/relationships/slideLayout" Target="../slideLayouts/slideLayout1.xml"/><Relationship Id="rId2" Type="http://schemas.openxmlformats.org/officeDocument/2006/relationships/image" Target="../media/image9.jpeg"/><Relationship Id="rId1" Type="http://schemas.openxmlformats.org/officeDocument/2006/relationships/image" Target="../media/image2.png"/></Relationships>
</file>

<file path=ppt/slides/_rels/slide57.xml.rels><?xml version="1.0" encoding="UTF-8" standalone="yes"?>
<Relationships xmlns="http://schemas.openxmlformats.org/package/2006/relationships"><Relationship Id="rId7" Type="http://schemas.openxmlformats.org/officeDocument/2006/relationships/notesSlide" Target="../notesSlides/notesSlide56.xml"/><Relationship Id="rId6" Type="http://schemas.openxmlformats.org/officeDocument/2006/relationships/slideLayout" Target="../slideLayouts/slideLayout2.xml"/><Relationship Id="rId5" Type="http://schemas.openxmlformats.org/officeDocument/2006/relationships/tags" Target="../tags/tag84.xml"/><Relationship Id="rId4" Type="http://schemas.openxmlformats.org/officeDocument/2006/relationships/tags" Target="../tags/tag83.xml"/><Relationship Id="rId3" Type="http://schemas.openxmlformats.org/officeDocument/2006/relationships/tags" Target="../tags/tag82.xml"/><Relationship Id="rId2" Type="http://schemas.openxmlformats.org/officeDocument/2006/relationships/tags" Target="../tags/tag81.xml"/><Relationship Id="rId1" Type="http://schemas.openxmlformats.org/officeDocument/2006/relationships/tags" Target="../tags/tag80.xml"/></Relationships>
</file>

<file path=ppt/slides/_rels/slide58.xml.rels><?xml version="1.0" encoding="UTF-8" standalone="yes"?>
<Relationships xmlns="http://schemas.openxmlformats.org/package/2006/relationships"><Relationship Id="rId4" Type="http://schemas.openxmlformats.org/officeDocument/2006/relationships/notesSlide" Target="../notesSlides/notesSlide57.xml"/><Relationship Id="rId3" Type="http://schemas.openxmlformats.org/officeDocument/2006/relationships/slideLayout" Target="../slideLayouts/slideLayout3.xml"/><Relationship Id="rId2" Type="http://schemas.openxmlformats.org/officeDocument/2006/relationships/tags" Target="../tags/tag86.xml"/><Relationship Id="rId1" Type="http://schemas.openxmlformats.org/officeDocument/2006/relationships/tags" Target="../tags/tag85.xml"/></Relationships>
</file>

<file path=ppt/slides/_rels/slide59.xml.rels><?xml version="1.0" encoding="UTF-8" standalone="yes"?>
<Relationships xmlns="http://schemas.openxmlformats.org/package/2006/relationships"><Relationship Id="rId3" Type="http://schemas.openxmlformats.org/officeDocument/2006/relationships/notesSlide" Target="../notesSlides/notesSlide58.xml"/><Relationship Id="rId2" Type="http://schemas.openxmlformats.org/officeDocument/2006/relationships/slideLayout" Target="../slideLayouts/slideLayout3.xml"/><Relationship Id="rId1" Type="http://schemas.openxmlformats.org/officeDocument/2006/relationships/tags" Target="../tags/tag87.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3.xml"/><Relationship Id="rId1" Type="http://schemas.openxmlformats.org/officeDocument/2006/relationships/tags" Target="../tags/tag35.xml"/></Relationships>
</file>

<file path=ppt/slides/_rels/slide60.xml.rels><?xml version="1.0" encoding="UTF-8" standalone="yes"?>
<Relationships xmlns="http://schemas.openxmlformats.org/package/2006/relationships"><Relationship Id="rId3" Type="http://schemas.openxmlformats.org/officeDocument/2006/relationships/notesSlide" Target="../notesSlides/notesSlide59.xml"/><Relationship Id="rId2" Type="http://schemas.openxmlformats.org/officeDocument/2006/relationships/slideLayout" Target="../slideLayouts/slideLayout3.xml"/><Relationship Id="rId1" Type="http://schemas.openxmlformats.org/officeDocument/2006/relationships/tags" Target="../tags/tag88.xml"/></Relationships>
</file>

<file path=ppt/slides/_rels/slide61.xml.rels><?xml version="1.0" encoding="UTF-8" standalone="yes"?>
<Relationships xmlns="http://schemas.openxmlformats.org/package/2006/relationships"><Relationship Id="rId3" Type="http://schemas.openxmlformats.org/officeDocument/2006/relationships/notesSlide" Target="../notesSlides/notesSlide60.xml"/><Relationship Id="rId2" Type="http://schemas.openxmlformats.org/officeDocument/2006/relationships/slideLayout" Target="../slideLayouts/slideLayout3.xml"/><Relationship Id="rId1" Type="http://schemas.openxmlformats.org/officeDocument/2006/relationships/tags" Target="../tags/tag89.xml"/></Relationships>
</file>

<file path=ppt/slides/_rels/slide62.xml.rels><?xml version="1.0" encoding="UTF-8" standalone="yes"?>
<Relationships xmlns="http://schemas.openxmlformats.org/package/2006/relationships"><Relationship Id="rId7" Type="http://schemas.openxmlformats.org/officeDocument/2006/relationships/notesSlide" Target="../notesSlides/notesSlide61.xml"/><Relationship Id="rId6" Type="http://schemas.openxmlformats.org/officeDocument/2006/relationships/slideLayout" Target="../slideLayouts/slideLayout1.xml"/><Relationship Id="rId5" Type="http://schemas.openxmlformats.org/officeDocument/2006/relationships/image" Target="../media/image9.jpeg"/><Relationship Id="rId4" Type="http://schemas.openxmlformats.org/officeDocument/2006/relationships/tags" Target="../tags/tag92.xml"/><Relationship Id="rId3" Type="http://schemas.openxmlformats.org/officeDocument/2006/relationships/tags" Target="../tags/tag91.xml"/><Relationship Id="rId2" Type="http://schemas.openxmlformats.org/officeDocument/2006/relationships/image" Target="../media/image2.png"/><Relationship Id="rId1" Type="http://schemas.openxmlformats.org/officeDocument/2006/relationships/tags" Target="../tags/tag90.xml"/></Relationships>
</file>

<file path=ppt/slides/_rels/slide63.xml.rels><?xml version="1.0" encoding="UTF-8" standalone="yes"?>
<Relationships xmlns="http://schemas.openxmlformats.org/package/2006/relationships"><Relationship Id="rId3" Type="http://schemas.openxmlformats.org/officeDocument/2006/relationships/notesSlide" Target="../notesSlides/notesSlide62.xml"/><Relationship Id="rId2" Type="http://schemas.openxmlformats.org/officeDocument/2006/relationships/slideLayout" Target="../slideLayouts/slideLayout4.xml"/><Relationship Id="rId1" Type="http://schemas.openxmlformats.org/officeDocument/2006/relationships/slide" Target="slide64.xml"/></Relationships>
</file>

<file path=ppt/slides/_rels/slide64.xml.rels><?xml version="1.0" encoding="UTF-8" standalone="yes"?>
<Relationships xmlns="http://schemas.openxmlformats.org/package/2006/relationships"><Relationship Id="rId3" Type="http://schemas.openxmlformats.org/officeDocument/2006/relationships/notesSlide" Target="../notesSlides/notesSlide63.xml"/><Relationship Id="rId2" Type="http://schemas.openxmlformats.org/officeDocument/2006/relationships/slideLayout" Target="../slideLayouts/slideLayout6.xml"/><Relationship Id="rId1" Type="http://schemas.openxmlformats.org/officeDocument/2006/relationships/slide" Target="slide63.xml"/></Relationships>
</file>

<file path=ppt/slides/_rels/slide65.xml.rels><?xml version="1.0" encoding="UTF-8" standalone="yes"?>
<Relationships xmlns="http://schemas.openxmlformats.org/package/2006/relationships"><Relationship Id="rId9" Type="http://schemas.openxmlformats.org/officeDocument/2006/relationships/notesSlide" Target="../notesSlides/notesSlide64.xml"/><Relationship Id="rId8" Type="http://schemas.openxmlformats.org/officeDocument/2006/relationships/slideLayout" Target="../slideLayouts/slideLayout1.xml"/><Relationship Id="rId7" Type="http://schemas.openxmlformats.org/officeDocument/2006/relationships/tags" Target="../tags/tag96.xml"/><Relationship Id="rId6" Type="http://schemas.openxmlformats.org/officeDocument/2006/relationships/image" Target="../media/image4.png"/><Relationship Id="rId5" Type="http://schemas.openxmlformats.org/officeDocument/2006/relationships/image" Target="../media/image3.jpeg"/><Relationship Id="rId4" Type="http://schemas.openxmlformats.org/officeDocument/2006/relationships/tags" Target="../tags/tag95.xml"/><Relationship Id="rId3" Type="http://schemas.openxmlformats.org/officeDocument/2006/relationships/tags" Target="../tags/tag94.xml"/><Relationship Id="rId2" Type="http://schemas.openxmlformats.org/officeDocument/2006/relationships/image" Target="../media/image2.png"/><Relationship Id="rId1" Type="http://schemas.openxmlformats.org/officeDocument/2006/relationships/tags" Target="../tags/tag93.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3.xml"/><Relationship Id="rId1" Type="http://schemas.openxmlformats.org/officeDocument/2006/relationships/tags" Target="../tags/tag36.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3.xml"/><Relationship Id="rId1" Type="http://schemas.openxmlformats.org/officeDocument/2006/relationships/tags" Target="../tags/tag37.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3.xml"/><Relationship Id="rId1" Type="http://schemas.openxmlformats.org/officeDocument/2006/relationships/tags" Target="../tags/tag38.xml"/></Relationships>
</file>

<file path=ppt/slides/slide1.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pic>
        <p:nvPicPr>
          <p:cNvPr id="9" name="图片 8"/>
          <p:cNvPicPr>
            <a:picLocks noChangeAspect="1"/>
          </p:cNvPicPr>
          <p:nvPr>
            <p:custDataLst>
              <p:tags r:id="rId1"/>
            </p:custDataLst>
          </p:nvPr>
        </p:nvPicPr>
        <p:blipFill>
          <a:blip r:embed="rId2"/>
          <a:stretch>
            <a:fillRect/>
          </a:stretch>
        </p:blipFill>
        <p:spPr>
          <a:xfrm>
            <a:off x="0" y="-24765"/>
            <a:ext cx="12192000" cy="6882765"/>
          </a:xfrm>
          <a:prstGeom prst="rect">
            <a:avLst/>
          </a:prstGeom>
        </p:spPr>
      </p:pic>
      <p:grpSp>
        <p:nvGrpSpPr>
          <p:cNvPr id="11" name="组合 10"/>
          <p:cNvGrpSpPr/>
          <p:nvPr/>
        </p:nvGrpSpPr>
        <p:grpSpPr>
          <a:xfrm>
            <a:off x="1332230" y="270510"/>
            <a:ext cx="9726930" cy="6116320"/>
            <a:chOff x="2856" y="2355"/>
            <a:chExt cx="11600" cy="6892"/>
          </a:xfrm>
        </p:grpSpPr>
        <p:sp>
          <p:nvSpPr>
            <p:cNvPr id="10" name="矩形 9"/>
            <p:cNvSpPr/>
            <p:nvPr>
              <p:custDataLst>
                <p:tags r:id="rId3"/>
              </p:custDataLst>
            </p:nvPr>
          </p:nvSpPr>
          <p:spPr>
            <a:xfrm>
              <a:off x="3810" y="3256"/>
              <a:ext cx="9767" cy="509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100" name="图片 99"/>
            <p:cNvPicPr/>
            <p:nvPr>
              <p:custDataLst>
                <p:tags r:id="rId4"/>
              </p:custDataLst>
            </p:nvPr>
          </p:nvPicPr>
          <p:blipFill>
            <a:blip r:embed="rId5">
              <a:clrChange>
                <a:clrFrom>
                  <a:srgbClr val="FFFFFF">
                    <a:alpha val="100000"/>
                  </a:srgbClr>
                </a:clrFrom>
                <a:clrTo>
                  <a:srgbClr val="FFFFFF">
                    <a:alpha val="100000"/>
                    <a:alpha val="0"/>
                  </a:srgbClr>
                </a:clrTo>
              </a:clrChange>
            </a:blip>
            <a:stretch>
              <a:fillRect/>
            </a:stretch>
          </p:blipFill>
          <p:spPr>
            <a:xfrm>
              <a:off x="2856" y="2355"/>
              <a:ext cx="11601" cy="6893"/>
            </a:xfrm>
            <a:prstGeom prst="rect">
              <a:avLst/>
            </a:prstGeom>
            <a:noFill/>
            <a:ln w="9525">
              <a:noFill/>
            </a:ln>
          </p:spPr>
        </p:pic>
      </p:grpSp>
      <p:pic>
        <p:nvPicPr>
          <p:cNvPr id="8" name="图片 7"/>
          <p:cNvPicPr>
            <a:picLocks noChangeAspect="1"/>
          </p:cNvPicPr>
          <p:nvPr/>
        </p:nvPicPr>
        <p:blipFill>
          <a:blip r:embed="rId6">
            <a:clrChange>
              <a:clrFrom>
                <a:srgbClr val="F4CA54">
                  <a:alpha val="100000"/>
                </a:srgbClr>
              </a:clrFrom>
              <a:clrTo>
                <a:srgbClr val="F4CA54">
                  <a:alpha val="100000"/>
                  <a:alpha val="0"/>
                </a:srgbClr>
              </a:clrTo>
            </a:clrChange>
          </a:blip>
          <a:stretch>
            <a:fillRect/>
          </a:stretch>
        </p:blipFill>
        <p:spPr>
          <a:xfrm>
            <a:off x="7815580" y="3881755"/>
            <a:ext cx="4426585" cy="2785110"/>
          </a:xfrm>
          <a:prstGeom prst="rect">
            <a:avLst/>
          </a:prstGeom>
        </p:spPr>
      </p:pic>
      <p:pic>
        <p:nvPicPr>
          <p:cNvPr id="104" name="图片 103"/>
          <p:cNvPicPr/>
          <p:nvPr/>
        </p:nvPicPr>
        <p:blipFill>
          <a:blip r:embed="rId7">
            <a:clrChange>
              <a:clrFrom>
                <a:srgbClr val="FFFFFF">
                  <a:alpha val="100000"/>
                </a:srgbClr>
              </a:clrFrom>
              <a:clrTo>
                <a:srgbClr val="FFFFFF">
                  <a:alpha val="100000"/>
                  <a:alpha val="0"/>
                </a:srgbClr>
              </a:clrTo>
            </a:clrChange>
          </a:blip>
          <a:stretch>
            <a:fillRect/>
          </a:stretch>
        </p:blipFill>
        <p:spPr>
          <a:xfrm>
            <a:off x="-316230" y="2131695"/>
            <a:ext cx="3199765" cy="3026410"/>
          </a:xfrm>
          <a:prstGeom prst="rect">
            <a:avLst/>
          </a:prstGeom>
          <a:noFill/>
          <a:ln w="9525">
            <a:noFill/>
          </a:ln>
        </p:spPr>
      </p:pic>
      <p:sp>
        <p:nvSpPr>
          <p:cNvPr id="45" name="文本框 44"/>
          <p:cNvSpPr txBox="1"/>
          <p:nvPr/>
        </p:nvSpPr>
        <p:spPr>
          <a:xfrm>
            <a:off x="4213860" y="4831715"/>
            <a:ext cx="3873500" cy="429895"/>
          </a:xfrm>
          <a:prstGeom prst="rect">
            <a:avLst/>
          </a:prstGeom>
          <a:noFill/>
        </p:spPr>
        <p:txBody>
          <a:bodyPr wrap="square" rtlCol="0">
            <a:spAutoFit/>
          </a:bodyPr>
          <a:p>
            <a:pPr indent="0" fontAlgn="auto">
              <a:lnSpc>
                <a:spcPct val="110000"/>
              </a:lnSpc>
            </a:pPr>
            <a:r>
              <a:rPr lang="zh-CN" altLang="en-US" sz="2000" b="1">
                <a:latin typeface="微软雅黑" panose="020B0503020204020204" pitchFamily="34" charset="-122"/>
                <a:ea typeface="微软雅黑" panose="020B0503020204020204" pitchFamily="34" charset="-122"/>
              </a:rPr>
              <a:t>主 编 </a:t>
            </a:r>
            <a:r>
              <a:rPr lang="en-US" altLang="zh-CN" sz="2000" b="1">
                <a:latin typeface="微软雅黑" panose="020B0503020204020204" pitchFamily="34" charset="-122"/>
                <a:ea typeface="微软雅黑" panose="020B0503020204020204" pitchFamily="34" charset="-122"/>
              </a:rPr>
              <a:t> </a:t>
            </a:r>
            <a:r>
              <a:rPr lang="zh-CN" altLang="en-US" sz="2000" b="1">
                <a:latin typeface="微软雅黑" panose="020B0503020204020204" pitchFamily="34" charset="-122"/>
                <a:ea typeface="微软雅黑" panose="020B0503020204020204" pitchFamily="34" charset="-122"/>
              </a:rPr>
              <a:t>温丽璇 潘思奇 古汉金</a:t>
            </a:r>
            <a:endParaRPr lang="zh-CN" altLang="en-US" sz="2000" b="1">
              <a:latin typeface="微软雅黑" panose="020B0503020204020204" pitchFamily="34" charset="-122"/>
              <a:ea typeface="微软雅黑" panose="020B0503020204020204" pitchFamily="34" charset="-122"/>
            </a:endParaRPr>
          </a:p>
        </p:txBody>
      </p:sp>
      <p:sp>
        <p:nvSpPr>
          <p:cNvPr id="14" name="PA_矩形 259"/>
          <p:cNvSpPr>
            <a:spLocks noChangeArrowheads="1"/>
          </p:cNvSpPr>
          <p:nvPr>
            <p:custDataLst>
              <p:tags r:id="rId8"/>
            </p:custDataLst>
          </p:nvPr>
        </p:nvSpPr>
        <p:spPr bwMode="auto">
          <a:xfrm>
            <a:off x="2801620" y="2793365"/>
            <a:ext cx="6704965" cy="812165"/>
          </a:xfrm>
          <a:prstGeom prst="rect">
            <a:avLst/>
          </a:prstGeom>
          <a:noFill/>
          <a:ln>
            <a:noFill/>
          </a:ln>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indent="0" algn="dist">
              <a:lnSpc>
                <a:spcPct val="120000"/>
              </a:lnSpc>
              <a:buNone/>
            </a:pPr>
            <a:r>
              <a:rPr lang="zh-CN" altLang="en-US" sz="4400" b="1" kern="5000" spc="300" dirty="0">
                <a:solidFill>
                  <a:sysClr val="windowText" lastClr="000000"/>
                </a:solidFill>
                <a:effectLst>
                  <a:outerShdw blurRad="60007" dist="310007" dir="7680000" sy="30000" kx="1300200" algn="ctr" rotWithShape="0">
                    <a:prstClr val="black">
                      <a:alpha val="32000"/>
                    </a:prstClr>
                  </a:outerShdw>
                </a:effectLst>
                <a:cs typeface="Arial" panose="020B0604020202020204" pitchFamily="34" charset="0"/>
              </a:rPr>
              <a:t>基础模块1·单元测试卷</a:t>
            </a:r>
            <a:endParaRPr lang="zh-CN" altLang="en-US" sz="4400" b="1" kern="5000" spc="300" dirty="0">
              <a:solidFill>
                <a:sysClr val="windowText" lastClr="000000"/>
              </a:solidFill>
              <a:effectLst>
                <a:outerShdw blurRad="60007" dist="310007" dir="7680000" sy="30000" kx="1300200" algn="ctr" rotWithShape="0">
                  <a:prstClr val="black">
                    <a:alpha val="32000"/>
                  </a:prstClr>
                </a:outerShdw>
              </a:effectLst>
              <a:cs typeface="Arial" panose="020B0604020202020204" pitchFamily="34" charset="0"/>
            </a:endParaRPr>
          </a:p>
        </p:txBody>
      </p:sp>
      <p:sp>
        <p:nvSpPr>
          <p:cNvPr id="12" name="PA_矩形 259"/>
          <p:cNvSpPr>
            <a:spLocks noChangeArrowheads="1"/>
          </p:cNvSpPr>
          <p:nvPr>
            <p:custDataLst>
              <p:tags r:id="rId9"/>
            </p:custDataLst>
          </p:nvPr>
        </p:nvSpPr>
        <p:spPr bwMode="auto">
          <a:xfrm>
            <a:off x="4403725" y="1630045"/>
            <a:ext cx="3500120" cy="1107440"/>
          </a:xfrm>
          <a:prstGeom prst="rect">
            <a:avLst/>
          </a:prstGeom>
          <a:noFill/>
          <a:ln>
            <a:noFill/>
          </a:ln>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indent="0" algn="dist">
              <a:lnSpc>
                <a:spcPct val="120000"/>
              </a:lnSpc>
              <a:buNone/>
            </a:pPr>
            <a:r>
              <a:rPr lang="zh-CN" altLang="en-US" sz="6000" b="1" kern="5000" spc="300" dirty="0">
                <a:ln>
                  <a:solidFill>
                    <a:srgbClr val="1D91A3"/>
                  </a:solidFill>
                </a:ln>
                <a:solidFill>
                  <a:schemeClr val="bg1"/>
                </a:solidFill>
                <a:effectLst>
                  <a:outerShdw blurRad="47244" dist="297180" dir="7680000" sy="30000" kx="1300200" algn="ctr" rotWithShape="0">
                    <a:prstClr val="black">
                      <a:alpha val="32000"/>
                    </a:prstClr>
                  </a:outerShdw>
                </a:effectLst>
                <a:cs typeface="Arial" panose="020B0604020202020204" pitchFamily="34" charset="0"/>
              </a:rPr>
              <a:t>中职英语</a:t>
            </a:r>
            <a:endParaRPr lang="zh-CN" altLang="en-US" sz="6000" b="1" kern="5000" spc="300" dirty="0">
              <a:ln>
                <a:solidFill>
                  <a:srgbClr val="1D91A3"/>
                </a:solidFill>
              </a:ln>
              <a:solidFill>
                <a:schemeClr val="bg1"/>
              </a:solidFill>
              <a:effectLst>
                <a:outerShdw blurRad="47244" dist="297180" dir="7680000" sy="30000" kx="1300200" algn="ctr" rotWithShape="0">
                  <a:prstClr val="black">
                    <a:alpha val="32000"/>
                  </a:prstClr>
                </a:outerShdw>
              </a:effectLst>
              <a:cs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arn(inVertical)">
                                      <p:cBhvr>
                                        <p:cTn id="7" dur="500"/>
                                        <p:tgtEl>
                                          <p:spTgt spid="11"/>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barn(inVertical)">
                                      <p:cBhvr>
                                        <p:cTn id="10" dur="500"/>
                                        <p:tgtEl>
                                          <p:spTgt spid="12"/>
                                        </p:tgtEl>
                                      </p:cBhvr>
                                    </p:animEffect>
                                  </p:childTnLst>
                                </p:cTn>
                              </p:par>
                              <p:par>
                                <p:cTn id="11" presetID="16" presetClass="entr" presetSubtype="21" fill="hold" grpId="0" nodeType="with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barn(inVertical)">
                                      <p:cBhvr>
                                        <p:cTn id="13" dur="500"/>
                                        <p:tgtEl>
                                          <p:spTgt spid="14"/>
                                        </p:tgtEl>
                                      </p:cBhvr>
                                    </p:animEffect>
                                  </p:childTnLst>
                                </p:cTn>
                              </p:par>
                            </p:childTnLst>
                          </p:cTn>
                        </p:par>
                        <p:par>
                          <p:cTn id="14" fill="hold">
                            <p:stCondLst>
                              <p:cond delay="500"/>
                            </p:stCondLst>
                            <p:childTnLst>
                              <p:par>
                                <p:cTn id="15" presetID="16" presetClass="entr" presetSubtype="21" fill="hold" grpId="0" nodeType="afterEffect">
                                  <p:stCondLst>
                                    <p:cond delay="0"/>
                                  </p:stCondLst>
                                  <p:childTnLst>
                                    <p:set>
                                      <p:cBhvr>
                                        <p:cTn id="16" dur="1" fill="hold">
                                          <p:stCondLst>
                                            <p:cond delay="0"/>
                                          </p:stCondLst>
                                        </p:cTn>
                                        <p:tgtEl>
                                          <p:spTgt spid="45"/>
                                        </p:tgtEl>
                                        <p:attrNameLst>
                                          <p:attrName>style.visibility</p:attrName>
                                        </p:attrNameLst>
                                      </p:cBhvr>
                                      <p:to>
                                        <p:strVal val="visible"/>
                                      </p:to>
                                    </p:set>
                                    <p:animEffect transition="in" filter="barn(inVertical)">
                                      <p:cBhvr>
                                        <p:cTn id="17" dur="500"/>
                                        <p:tgtEl>
                                          <p:spTgt spid="45"/>
                                        </p:tgtEl>
                                      </p:cBhvr>
                                    </p:animEffect>
                                  </p:childTnLst>
                                </p:cTn>
                              </p:par>
                            </p:childTnLst>
                          </p:cTn>
                        </p:par>
                        <p:par>
                          <p:cTn id="18" fill="hold">
                            <p:stCondLst>
                              <p:cond delay="1000"/>
                            </p:stCondLst>
                            <p:childTnLst>
                              <p:par>
                                <p:cTn id="19" presetID="16" presetClass="entr" presetSubtype="21" fill="hold" nodeType="afterEffect">
                                  <p:stCondLst>
                                    <p:cond delay="0"/>
                                  </p:stCondLst>
                                  <p:childTnLst>
                                    <p:set>
                                      <p:cBhvr>
                                        <p:cTn id="20" dur="1" fill="hold">
                                          <p:stCondLst>
                                            <p:cond delay="0"/>
                                          </p:stCondLst>
                                        </p:cTn>
                                        <p:tgtEl>
                                          <p:spTgt spid="104"/>
                                        </p:tgtEl>
                                        <p:attrNameLst>
                                          <p:attrName>style.visibility</p:attrName>
                                        </p:attrNameLst>
                                      </p:cBhvr>
                                      <p:to>
                                        <p:strVal val="visible"/>
                                      </p:to>
                                    </p:set>
                                    <p:animEffect transition="in" filter="barn(inVertical)">
                                      <p:cBhvr>
                                        <p:cTn id="21" dur="500"/>
                                        <p:tgtEl>
                                          <p:spTgt spid="104"/>
                                        </p:tgtEl>
                                      </p:cBhvr>
                                    </p:animEffect>
                                  </p:childTnLst>
                                </p:cTn>
                              </p:par>
                              <p:par>
                                <p:cTn id="22" presetID="16" presetClass="entr" presetSubtype="21" fill="hold" nodeType="with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barn(inVertical)">
                                      <p:cBhvr>
                                        <p:cTn id="24"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4" grpId="0"/>
      <p:bldP spid="45"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 17"/>
          <p:cNvPicPr>
            <a:picLocks noChangeAspect="1"/>
          </p:cNvPicPr>
          <p:nvPr/>
        </p:nvPicPr>
        <p:blipFill>
          <a:blip r:embed="rId1"/>
          <a:stretch>
            <a:fillRect/>
          </a:stretch>
        </p:blipFill>
        <p:spPr>
          <a:xfrm>
            <a:off x="0" y="1210945"/>
            <a:ext cx="12191365" cy="3877310"/>
          </a:xfrm>
          <a:prstGeom prst="rect">
            <a:avLst/>
          </a:prstGeom>
        </p:spPr>
      </p:pic>
      <p:sp>
        <p:nvSpPr>
          <p:cNvPr id="2" name="文本框 1"/>
          <p:cNvSpPr txBox="1"/>
          <p:nvPr/>
        </p:nvSpPr>
        <p:spPr>
          <a:xfrm>
            <a:off x="4395470" y="2088515"/>
            <a:ext cx="3175000" cy="1088390"/>
          </a:xfrm>
          <a:prstGeom prst="rect">
            <a:avLst/>
          </a:prstGeom>
          <a:noFill/>
        </p:spPr>
        <p:txBody>
          <a:bodyPr wrap="square" rtlCol="0" anchor="ctr">
            <a:spAutoFit/>
          </a:bodyPr>
          <a:p>
            <a:pPr algn="dist">
              <a:lnSpc>
                <a:spcPct val="120000"/>
              </a:lnSpc>
            </a:pPr>
            <a:r>
              <a:rPr sz="5400" b="1" spc="300" dirty="0">
                <a:latin typeface="+mj-ea"/>
                <a:ea typeface="+mj-ea"/>
              </a:rPr>
              <a:t>Ⅱ. 词汇</a:t>
            </a:r>
            <a:endParaRPr sz="5400" b="1" spc="300" dirty="0">
              <a:latin typeface="+mj-ea"/>
              <a:ea typeface="+mj-ea"/>
            </a:endParaRPr>
          </a:p>
        </p:txBody>
      </p:sp>
      <p:pic>
        <p:nvPicPr>
          <p:cNvPr id="105" name="图片 104"/>
          <p:cNvPicPr/>
          <p:nvPr/>
        </p:nvPicPr>
        <p:blipFill>
          <a:blip r:embed="rId2">
            <a:clrChange>
              <a:clrFrom>
                <a:srgbClr val="FFFFFF">
                  <a:alpha val="100000"/>
                </a:srgbClr>
              </a:clrFrom>
              <a:clrTo>
                <a:srgbClr val="FFFFFF">
                  <a:alpha val="100000"/>
                  <a:alpha val="0"/>
                </a:srgbClr>
              </a:clrTo>
            </a:clrChange>
          </a:blip>
          <a:stretch>
            <a:fillRect/>
          </a:stretch>
        </p:blipFill>
        <p:spPr>
          <a:xfrm>
            <a:off x="3425190" y="2733040"/>
            <a:ext cx="5341620" cy="406844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arn(inVertical)">
                                      <p:cBhvr>
                                        <p:cTn id="7" dur="500"/>
                                        <p:tgtEl>
                                          <p:spTgt spid="18"/>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barn(inVertical)">
                                      <p:cBhvr>
                                        <p:cTn id="10" dur="500"/>
                                        <p:tgtEl>
                                          <p:spTgt spid="2"/>
                                        </p:tgtEl>
                                      </p:cBhvr>
                                    </p:animEffect>
                                  </p:childTnLst>
                                </p:cTn>
                              </p:par>
                            </p:childTnLst>
                          </p:cTn>
                        </p:par>
                        <p:par>
                          <p:cTn id="11" fill="hold">
                            <p:stCondLst>
                              <p:cond delay="500"/>
                            </p:stCondLst>
                            <p:childTnLst>
                              <p:par>
                                <p:cTn id="12" presetID="16" presetClass="entr" presetSubtype="21" fill="hold" nodeType="afterEffect">
                                  <p:stCondLst>
                                    <p:cond delay="0"/>
                                  </p:stCondLst>
                                  <p:childTnLst>
                                    <p:set>
                                      <p:cBhvr>
                                        <p:cTn id="13" dur="1" fill="hold">
                                          <p:stCondLst>
                                            <p:cond delay="0"/>
                                          </p:stCondLst>
                                        </p:cTn>
                                        <p:tgtEl>
                                          <p:spTgt spid="105"/>
                                        </p:tgtEl>
                                        <p:attrNameLst>
                                          <p:attrName>style.visibility</p:attrName>
                                        </p:attrNameLst>
                                      </p:cBhvr>
                                      <p:to>
                                        <p:strVal val="visible"/>
                                      </p:to>
                                    </p:set>
                                    <p:animEffect transition="in" filter="barn(inVertical)">
                                      <p:cBhvr>
                                        <p:cTn id="14" dur="500"/>
                                        <p:tgtEl>
                                          <p:spTgt spid="10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129540" y="33020"/>
            <a:ext cx="12406630" cy="610870"/>
          </a:xfrm>
          <a:prstGeom prst="rect">
            <a:avLst/>
          </a:prstGeom>
          <a:noFill/>
        </p:spPr>
        <p:txBody>
          <a:bodyPr wrap="square" rtlCol="0">
            <a:spAutoFit/>
          </a:bodyPr>
          <a:lstStyle/>
          <a:p>
            <a:pPr algn="l">
              <a:lnSpc>
                <a:spcPct val="130000"/>
              </a:lnSpc>
              <a:buClrTx/>
              <a:buSzTx/>
              <a:buFontTx/>
            </a:pPr>
            <a:r>
              <a:rPr sz="26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iekie pocangqiong" panose="02000503000000000000" pitchFamily="2" charset="-122"/>
              </a:rPr>
              <a:t>Ⅱ. 词汇（10小题，共20分）</a:t>
            </a:r>
            <a:endParaRPr sz="26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iekie pocangqiong" panose="02000503000000000000" pitchFamily="2" charset="-122"/>
            </a:endParaRPr>
          </a:p>
        </p:txBody>
      </p:sp>
      <p:sp>
        <p:nvSpPr>
          <p:cNvPr id="4" name="文本框 3"/>
          <p:cNvSpPr txBox="1"/>
          <p:nvPr/>
        </p:nvSpPr>
        <p:spPr>
          <a:xfrm>
            <a:off x="753746" y="1302215"/>
            <a:ext cx="10990580" cy="570865"/>
          </a:xfrm>
          <a:prstGeom prst="rect">
            <a:avLst/>
          </a:prstGeom>
          <a:noFill/>
        </p:spPr>
        <p:txBody>
          <a:bodyPr wrap="square" rtlCol="0" anchor="t">
            <a:spAutoFit/>
          </a:bodyPr>
          <a:lstStyle/>
          <a:p>
            <a:pPr indent="0" algn="just" fontAlgn="auto">
              <a:lnSpc>
                <a:spcPct val="120000"/>
              </a:lnSpc>
            </a:pPr>
            <a:r>
              <a:rPr sz="2600" b="1" dirty="0">
                <a:solidFill>
                  <a:schemeClr val="tx1"/>
                </a:solidFill>
                <a:uFillTx/>
                <a:latin typeface="Times New Roman" panose="02020603050405020304" charset="0"/>
                <a:ea typeface="宋体" panose="02010600030101010101" pitchFamily="2" charset="-122"/>
                <a:cs typeface="Times New Roman" panose="02020603050405020304" charset="0"/>
              </a:rPr>
              <a:t>阅读下列句子，从A、B、C、D中选出句中画线的单词或词组的意义。</a:t>
            </a:r>
            <a:endPar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endParaRPr>
          </a:p>
        </p:txBody>
      </p:sp>
      <p:sp>
        <p:nvSpPr>
          <p:cNvPr id="65" name="文本框 64"/>
          <p:cNvSpPr txBox="1"/>
          <p:nvPr>
            <p:custDataLst>
              <p:tags r:id="rId1"/>
            </p:custDataLst>
          </p:nvPr>
        </p:nvSpPr>
        <p:spPr>
          <a:xfrm>
            <a:off x="1152525" y="2427730"/>
            <a:ext cx="11039475" cy="1420495"/>
          </a:xfrm>
          <a:prstGeom prst="rect">
            <a:avLst/>
          </a:prstGeom>
          <a:noFill/>
        </p:spPr>
        <p:txBody>
          <a:bodyPr wrap="square" rtlCol="0" anchor="t">
            <a:spAutoFit/>
          </a:bodyPr>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6. She does an </a:t>
            </a:r>
            <a:r>
              <a:rPr lang="en-US" altLang="zh-CN" sz="2400" u="sng" dirty="0">
                <a:latin typeface="Times New Roman" panose="02020603050405020304" charset="0"/>
                <a:ea typeface="宋体" panose="02010600030101010101" pitchFamily="2" charset="-122"/>
                <a:cs typeface="Times New Roman" panose="02020603050405020304" charset="0"/>
              </a:rPr>
              <a:t>internship </a:t>
            </a:r>
            <a:r>
              <a:rPr lang="en-US" altLang="zh-CN" sz="2400" dirty="0">
                <a:latin typeface="Times New Roman" panose="02020603050405020304" charset="0"/>
                <a:ea typeface="宋体" panose="02010600030101010101" pitchFamily="2" charset="-122"/>
                <a:cs typeface="Times New Roman" panose="02020603050405020304" charset="0"/>
              </a:rPr>
              <a:t>at the company.</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A. 交流	 B. 实习 	C. 销售 	D. 最好的</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custDataLst>
              <p:tags r:id="rId2"/>
            </p:custDataLst>
          </p:nvPr>
        </p:nvSpPr>
        <p:spPr>
          <a:xfrm>
            <a:off x="1045210" y="2531870"/>
            <a:ext cx="1030605"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3"/>
            </p:custDataLst>
          </p:nvPr>
        </p:nvSpPr>
        <p:spPr>
          <a:xfrm>
            <a:off x="1345565" y="4741545"/>
            <a:ext cx="10013950" cy="161099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【解析】本题考查名词internship（实习）。结合句意“她在一家公司实习”，B项符合句意。</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345565" y="1537970"/>
            <a:ext cx="9737725"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7. There is something </a:t>
            </a:r>
            <a:r>
              <a:rPr lang="en-US" altLang="zh-CN" sz="2400" u="sng" dirty="0">
                <a:latin typeface="Times New Roman" panose="02020603050405020304" charset="0"/>
                <a:ea typeface="宋体" panose="02010600030101010101" pitchFamily="2" charset="-122"/>
                <a:cs typeface="Times New Roman" panose="02020603050405020304" charset="0"/>
              </a:rPr>
              <a:t>special</a:t>
            </a:r>
            <a:r>
              <a:rPr lang="en-US" altLang="zh-CN" sz="2400" dirty="0">
                <a:latin typeface="Times New Roman" panose="02020603050405020304" charset="0"/>
                <a:ea typeface="宋体" panose="02010600030101010101" pitchFamily="2" charset="-122"/>
                <a:cs typeface="Times New Roman" panose="02020603050405020304" charset="0"/>
              </a:rPr>
              <a:t> about this place.</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A. 尤其的 	B. 偶然的	 C. 专门的 	D. 特别的</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1261110" y="161302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1345565" y="4591685"/>
            <a:ext cx="10013950" cy="161099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【解析】本题考查形容词special（特别的）。结合句意“这个地方有几分特别”，D项符合句意。</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151255" y="972738"/>
            <a:ext cx="11039475"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8. It was a terrible </a:t>
            </a:r>
            <a:r>
              <a:rPr lang="en-US" altLang="zh-CN" sz="2400" u="sng" dirty="0">
                <a:latin typeface="Times New Roman" panose="02020603050405020304" charset="0"/>
                <a:ea typeface="宋体" panose="02010600030101010101" pitchFamily="2" charset="-122"/>
                <a:cs typeface="Times New Roman" panose="02020603050405020304" charset="0"/>
              </a:rPr>
              <a:t>experience</a:t>
            </a:r>
            <a:r>
              <a:rPr lang="en-US" altLang="zh-CN" sz="2400" dirty="0">
                <a:latin typeface="Times New Roman" panose="02020603050405020304" charset="0"/>
                <a:ea typeface="宋体" panose="02010600030101010101" pitchFamily="2" charset="-122"/>
                <a:cs typeface="Times New Roman" panose="02020603050405020304" charset="0"/>
              </a:rPr>
              <a:t>.</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A. 经验 	B. 经过	 C. 经历 	D. 经受</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1020445" y="1066257"/>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1345565" y="4591685"/>
            <a:ext cx="10013950" cy="161099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【解析】本题考查名词experience（经历，经验）。结合句意“那是一次可怕的经历”，C项符合句意。</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345800" y="1053600"/>
            <a:ext cx="11039475"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9. Those workers are </a:t>
            </a:r>
            <a:r>
              <a:rPr lang="en-US" altLang="zh-CN" sz="2400" u="sng" dirty="0">
                <a:latin typeface="Times New Roman" panose="02020603050405020304" charset="0"/>
                <a:ea typeface="宋体" panose="02010600030101010101" pitchFamily="2" charset="-122"/>
                <a:cs typeface="Times New Roman" panose="02020603050405020304" charset="0"/>
              </a:rPr>
              <a:t>skilled</a:t>
            </a:r>
            <a:r>
              <a:rPr lang="en-US" altLang="zh-CN" sz="2400" dirty="0">
                <a:latin typeface="Times New Roman" panose="02020603050405020304" charset="0"/>
                <a:ea typeface="宋体" panose="02010600030101010101" pitchFamily="2" charset="-122"/>
                <a:cs typeface="Times New Roman" panose="02020603050405020304" charset="0"/>
              </a:rPr>
              <a:t> at making T-shirts.</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A. 专业的	 B. 灵活的	 C. 熟练的	 D. 迅速的</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1255395" y="115328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1345565" y="4591685"/>
            <a:ext cx="10013950" cy="161099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【解析】本题考查形容词skilled（熟练的，有技能的）。结合句意“那些工人做T恤衫很熟练”，C项符合句意。</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722230" y="1391420"/>
            <a:ext cx="11039475"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10. These problems are closely</a:t>
            </a:r>
            <a:r>
              <a:rPr lang="en-US" altLang="zh-CN" sz="2400" u="sng" dirty="0">
                <a:latin typeface="Times New Roman" panose="02020603050405020304" charset="0"/>
                <a:ea typeface="宋体" panose="02010600030101010101" pitchFamily="2" charset="-122"/>
                <a:cs typeface="Times New Roman" panose="02020603050405020304" charset="0"/>
              </a:rPr>
              <a:t> related</a:t>
            </a:r>
            <a:r>
              <a:rPr lang="en-US" altLang="zh-CN" sz="2400" dirty="0">
                <a:latin typeface="Times New Roman" panose="02020603050405020304" charset="0"/>
                <a:ea typeface="宋体" panose="02010600030101010101" pitchFamily="2" charset="-122"/>
                <a:cs typeface="Times New Roman" panose="02020603050405020304" charset="0"/>
              </a:rPr>
              <a:t>.</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A. 相关的	 B. 特别的 		C. 公开的		 D. 影响的</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609600" y="146253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1345565" y="4591685"/>
            <a:ext cx="10013950" cy="161099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【解析】本题考查形容词related（相关的，有联系的）。结合句意“这些问题是密切相关的”，A项符合句意。</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321435" y="885190"/>
            <a:ext cx="9925050"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11. You must </a:t>
            </a:r>
            <a:r>
              <a:rPr lang="en-US" altLang="zh-CN" sz="2400" u="sng" dirty="0">
                <a:latin typeface="Times New Roman" panose="02020603050405020304" charset="0"/>
                <a:ea typeface="宋体" panose="02010600030101010101" pitchFamily="2" charset="-122"/>
                <a:cs typeface="Times New Roman" panose="02020603050405020304" charset="0"/>
              </a:rPr>
              <a:t>practise</a:t>
            </a:r>
            <a:r>
              <a:rPr lang="en-US" altLang="zh-CN" sz="2400" dirty="0">
                <a:latin typeface="Times New Roman" panose="02020603050405020304" charset="0"/>
                <a:ea typeface="宋体" panose="02010600030101010101" pitchFamily="2" charset="-122"/>
                <a:cs typeface="Times New Roman" panose="02020603050405020304" charset="0"/>
              </a:rPr>
              <a:t> the violin every day.</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A. 讨论	 B. 从事	 C. 继续 	D. 练习</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1198880" y="90055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1345565" y="4591685"/>
            <a:ext cx="10013950" cy="161099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【解析】本题考查动词practise（练习，实践）。结合句意“你必须每天都练习拉小提琴”，D项符合句意。</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198880" y="1231900"/>
            <a:ext cx="10487660"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12. I will take part in a </a:t>
            </a:r>
            <a:r>
              <a:rPr lang="en-US" altLang="zh-CN" sz="2400" u="sng" dirty="0">
                <a:latin typeface="Times New Roman" panose="02020603050405020304" charset="0"/>
                <a:ea typeface="宋体" panose="02010600030101010101" pitchFamily="2" charset="-122"/>
                <a:cs typeface="Times New Roman" panose="02020603050405020304" charset="0"/>
              </a:rPr>
              <a:t>hands-on </a:t>
            </a:r>
            <a:r>
              <a:rPr lang="en-US" altLang="zh-CN" sz="2400" dirty="0">
                <a:latin typeface="Times New Roman" panose="02020603050405020304" charset="0"/>
                <a:ea typeface="宋体" panose="02010600030101010101" pitchFamily="2" charset="-122"/>
                <a:cs typeface="Times New Roman" panose="02020603050405020304" charset="0"/>
              </a:rPr>
              <a:t>training.</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A. 手工的 	B. 实操的 	C. 可信的 	D. 用心的</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1143000" y="132219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1345565" y="4591685"/>
            <a:ext cx="10013950" cy="161099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【解析】本题考查形容词hands-on（动手的，实操的）。结合句意“我将参加一场实操培训”，B项符合句意。</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277620" y="885325"/>
            <a:ext cx="11039475"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13. We want to introduce the latest</a:t>
            </a:r>
            <a:r>
              <a:rPr lang="en-US" altLang="zh-CN" sz="2400" u="sng" dirty="0">
                <a:latin typeface="Times New Roman" panose="02020603050405020304" charset="0"/>
                <a:ea typeface="宋体" panose="02010600030101010101" pitchFamily="2" charset="-122"/>
                <a:cs typeface="Times New Roman" panose="02020603050405020304" charset="0"/>
              </a:rPr>
              <a:t> technology</a:t>
            </a:r>
            <a:r>
              <a:rPr lang="en-US" altLang="zh-CN" sz="2400" dirty="0">
                <a:latin typeface="Times New Roman" panose="02020603050405020304" charset="0"/>
                <a:ea typeface="宋体" panose="02010600030101010101" pitchFamily="2" charset="-122"/>
                <a:cs typeface="Times New Roman" panose="02020603050405020304" charset="0"/>
              </a:rPr>
              <a:t> into schools.</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A. 技术	 B. 主张	 C. 测试	 D. 培训</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1198880" y="90055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1345565" y="4591685"/>
            <a:ext cx="10013950" cy="161099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【解析】本题考查名词technology（技术）。结合句意“我们想向各学校推介最新的技术”，A项符合句意。</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0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288415" y="850265"/>
            <a:ext cx="10599420"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a:t>
            </a:r>
            <a:r>
              <a:rPr lang="en-US" altLang="zh-CN" sz="2400" dirty="0">
                <a:latin typeface="Times New Roman" panose="02020603050405020304" charset="0"/>
                <a:ea typeface="宋体" panose="02010600030101010101" pitchFamily="2" charset="-122"/>
                <a:cs typeface="Times New Roman" panose="02020603050405020304" charset="0"/>
                <a:sym typeface="+mn-ea"/>
              </a:rPr>
              <a:t>14. She </a:t>
            </a:r>
            <a:r>
              <a:rPr lang="en-US" altLang="zh-CN" sz="2400" u="sng" dirty="0">
                <a:latin typeface="Times New Roman" panose="02020603050405020304" charset="0"/>
                <a:ea typeface="宋体" panose="02010600030101010101" pitchFamily="2" charset="-122"/>
                <a:cs typeface="Times New Roman" panose="02020603050405020304" charset="0"/>
                <a:sym typeface="+mn-ea"/>
              </a:rPr>
              <a:t>hardly </a:t>
            </a:r>
            <a:r>
              <a:rPr lang="en-US" altLang="zh-CN" sz="2400" dirty="0">
                <a:latin typeface="Times New Roman" panose="02020603050405020304" charset="0"/>
                <a:ea typeface="宋体" panose="02010600030101010101" pitchFamily="2" charset="-122"/>
                <a:cs typeface="Times New Roman" panose="02020603050405020304" charset="0"/>
                <a:sym typeface="+mn-ea"/>
              </a:rPr>
              <a:t>realized her mistake.</a:t>
            </a:r>
            <a:endParaRPr lang="en-US" altLang="zh-CN" sz="2400" dirty="0">
              <a:latin typeface="Times New Roman" panose="02020603050405020304" charset="0"/>
              <a:ea typeface="宋体" panose="02010600030101010101" pitchFamily="2" charset="-122"/>
              <a:cs typeface="Times New Roman" panose="02020603050405020304" charset="0"/>
              <a:sym typeface="+mn-ea"/>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sym typeface="+mn-ea"/>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sym typeface="+mn-ea"/>
              </a:rPr>
              <a:t>A. 总是 	B. 努力 	C. 艰辛地 	D. 几乎不</a:t>
            </a:r>
            <a:endParaRPr lang="en-US" altLang="zh-CN" sz="2400" dirty="0">
              <a:latin typeface="Times New Roman" panose="02020603050405020304" charset="0"/>
              <a:ea typeface="宋体" panose="02010600030101010101" pitchFamily="2" charset="-122"/>
              <a:cs typeface="Times New Roman" panose="02020603050405020304" charset="0"/>
              <a:sym typeface="+mn-ea"/>
            </a:endParaRPr>
          </a:p>
        </p:txBody>
      </p:sp>
      <p:sp>
        <p:nvSpPr>
          <p:cNvPr id="105" name="TextBox 4"/>
          <p:cNvSpPr txBox="1"/>
          <p:nvPr/>
        </p:nvSpPr>
        <p:spPr>
          <a:xfrm>
            <a:off x="1198880" y="90055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1345565" y="4591685"/>
            <a:ext cx="10013950" cy="161099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【解析】本题考查副词hardly（几乎不，几乎没有）。结合句意“她几乎没有意识到她的错误”，D项符合句意。</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9" name="图片 8"/>
          <p:cNvPicPr>
            <a:picLocks noChangeAspect="1"/>
          </p:cNvPicPr>
          <p:nvPr>
            <p:custDataLst>
              <p:tags r:id="rId1"/>
            </p:custDataLst>
          </p:nvPr>
        </p:nvPicPr>
        <p:blipFill>
          <a:blip r:embed="rId2"/>
          <a:stretch>
            <a:fillRect/>
          </a:stretch>
        </p:blipFill>
        <p:spPr>
          <a:xfrm>
            <a:off x="0" y="-24765"/>
            <a:ext cx="12192000" cy="6882765"/>
          </a:xfrm>
          <a:prstGeom prst="rect">
            <a:avLst/>
          </a:prstGeom>
        </p:spPr>
      </p:pic>
      <p:grpSp>
        <p:nvGrpSpPr>
          <p:cNvPr id="11" name="组合 10"/>
          <p:cNvGrpSpPr/>
          <p:nvPr/>
        </p:nvGrpSpPr>
        <p:grpSpPr>
          <a:xfrm>
            <a:off x="1332230" y="270510"/>
            <a:ext cx="9726930" cy="6116320"/>
            <a:chOff x="2856" y="2355"/>
            <a:chExt cx="11600" cy="6892"/>
          </a:xfrm>
        </p:grpSpPr>
        <p:sp>
          <p:nvSpPr>
            <p:cNvPr id="10" name="矩形 9"/>
            <p:cNvSpPr/>
            <p:nvPr>
              <p:custDataLst>
                <p:tags r:id="rId3"/>
              </p:custDataLst>
            </p:nvPr>
          </p:nvSpPr>
          <p:spPr>
            <a:xfrm>
              <a:off x="3810" y="3256"/>
              <a:ext cx="9767" cy="509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100" name="图片 99"/>
            <p:cNvPicPr/>
            <p:nvPr>
              <p:custDataLst>
                <p:tags r:id="rId4"/>
              </p:custDataLst>
            </p:nvPr>
          </p:nvPicPr>
          <p:blipFill>
            <a:blip r:embed="rId5">
              <a:clrChange>
                <a:clrFrom>
                  <a:srgbClr val="FFFFFF">
                    <a:alpha val="100000"/>
                  </a:srgbClr>
                </a:clrFrom>
                <a:clrTo>
                  <a:srgbClr val="FFFFFF">
                    <a:alpha val="100000"/>
                    <a:alpha val="0"/>
                  </a:srgbClr>
                </a:clrTo>
              </a:clrChange>
            </a:blip>
            <a:stretch>
              <a:fillRect/>
            </a:stretch>
          </p:blipFill>
          <p:spPr>
            <a:xfrm>
              <a:off x="2856" y="2355"/>
              <a:ext cx="11601" cy="6893"/>
            </a:xfrm>
            <a:prstGeom prst="rect">
              <a:avLst/>
            </a:prstGeom>
            <a:noFill/>
            <a:ln w="9525">
              <a:noFill/>
            </a:ln>
          </p:spPr>
        </p:pic>
      </p:grpSp>
      <p:sp>
        <p:nvSpPr>
          <p:cNvPr id="2" name="Title 3"/>
          <p:cNvSpPr txBox="1"/>
          <p:nvPr/>
        </p:nvSpPr>
        <p:spPr>
          <a:xfrm>
            <a:off x="2569210" y="2437130"/>
            <a:ext cx="7540625" cy="1292225"/>
          </a:xfrm>
          <a:prstGeom prst="rect">
            <a:avLst/>
          </a:prstGeom>
        </p:spPr>
        <p:txBody>
          <a:bodyPr vert="horz" lIns="45720" tIns="22860" rIns="45720" bIns="22860" rtlCol="0" anchor="ctr">
            <a:noAutofit/>
          </a:bodyPr>
          <a:lstStyle>
            <a:lvl1pPr algn="l" defTabSz="1828165" rtl="0" eaLnBrk="1" latinLnBrk="0" hangingPunct="1">
              <a:lnSpc>
                <a:spcPct val="90000"/>
              </a:lnSpc>
              <a:spcBef>
                <a:spcPct val="0"/>
              </a:spcBef>
              <a:buNone/>
              <a:defRPr sz="7200" kern="1200">
                <a:solidFill>
                  <a:schemeClr val="tx1"/>
                </a:solidFill>
                <a:latin typeface="+mj-lt"/>
                <a:ea typeface="+mj-ea"/>
                <a:cs typeface="+mj-cs"/>
              </a:defRPr>
            </a:lvl1pPr>
          </a:lstStyle>
          <a:p>
            <a:pPr algn="ctr"/>
            <a:r>
              <a:rPr sz="5400" b="1" spc="300" dirty="0">
                <a:effectLst>
                  <a:outerShdw blurRad="60007" dist="310007" dir="7680000" sy="30000" kx="1300200" algn="ctr" rotWithShape="0">
                    <a:prstClr val="black">
                      <a:alpha val="32000"/>
                    </a:prstClr>
                  </a:outerShdw>
                </a:effectLst>
                <a:latin typeface="微软雅黑" panose="020B0503020204020204" pitchFamily="34" charset="-122"/>
                <a:ea typeface="微软雅黑" panose="020B0503020204020204" pitchFamily="34" charset="-122"/>
                <a:cs typeface="微软雅黑" panose="020B0503020204020204" pitchFamily="34" charset="-122"/>
              </a:rPr>
              <a:t>Unit </a:t>
            </a:r>
            <a:r>
              <a:rPr lang="en-US" sz="5400" b="1" spc="300" dirty="0">
                <a:effectLst>
                  <a:outerShdw blurRad="60007" dist="310007" dir="7680000" sy="30000" kx="1300200" algn="ctr" rotWithShape="0">
                    <a:prstClr val="black">
                      <a:alpha val="32000"/>
                    </a:prstClr>
                  </a:outerShdw>
                </a:effectLst>
                <a:latin typeface="微软雅黑" panose="020B0503020204020204" pitchFamily="34" charset="-122"/>
                <a:ea typeface="微软雅黑" panose="020B0503020204020204" pitchFamily="34" charset="-122"/>
                <a:cs typeface="微软雅黑" panose="020B0503020204020204" pitchFamily="34" charset="-122"/>
              </a:rPr>
              <a:t>4</a:t>
            </a:r>
            <a:r>
              <a:rPr sz="5400" b="1" spc="300" dirty="0">
                <a:effectLst>
                  <a:outerShdw blurRad="60007" dist="310007" dir="7680000" sy="30000" kx="1300200" algn="ctr" rotWithShape="0">
                    <a:prstClr val="black">
                      <a:alpha val="32000"/>
                    </a:prstClr>
                  </a:outerShdw>
                </a:effectLst>
                <a:latin typeface="微软雅黑" panose="020B0503020204020204" pitchFamily="34" charset="-122"/>
                <a:ea typeface="微软雅黑" panose="020B0503020204020204" pitchFamily="34" charset="-122"/>
                <a:cs typeface="微软雅黑" panose="020B0503020204020204" pitchFamily="34" charset="-122"/>
              </a:rPr>
              <a:t> </a:t>
            </a:r>
            <a:r>
              <a:rPr sz="5400" b="1" spc="300" dirty="0">
                <a:ln>
                  <a:solidFill>
                    <a:srgbClr val="209874"/>
                  </a:solidFill>
                </a:ln>
                <a:solidFill>
                  <a:srgbClr val="1D91A3"/>
                </a:solidFill>
                <a:effectLst>
                  <a:outerShdw blurRad="60007" dist="310007" dir="7680000" sy="30000" kx="1300200" algn="ctr" rotWithShape="0">
                    <a:prstClr val="black">
                      <a:alpha val="32000"/>
                    </a:prstClr>
                  </a:outerShdw>
                </a:effectLst>
                <a:latin typeface="微软雅黑" panose="020B0503020204020204" pitchFamily="34" charset="-122"/>
                <a:ea typeface="微软雅黑" panose="020B0503020204020204" pitchFamily="34" charset="-122"/>
                <a:cs typeface="微软雅黑" panose="020B0503020204020204" pitchFamily="34" charset="-122"/>
              </a:rPr>
              <a:t>单元测试卷</a:t>
            </a:r>
            <a:endParaRPr sz="5400" b="1" spc="300" dirty="0">
              <a:ln>
                <a:solidFill>
                  <a:srgbClr val="209874"/>
                </a:solidFill>
              </a:ln>
              <a:solidFill>
                <a:srgbClr val="1D91A3"/>
              </a:solidFill>
              <a:effectLst>
                <a:outerShdw blurRad="60007" dist="310007" dir="7680000" sy="30000" kx="1300200" algn="ctr" rotWithShape="0">
                  <a:prstClr val="black">
                    <a:alpha val="32000"/>
                  </a:prstClr>
                </a:outerShdw>
              </a:effectLst>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104" name="图片 103"/>
          <p:cNvPicPr/>
          <p:nvPr/>
        </p:nvPicPr>
        <p:blipFill>
          <a:blip r:embed="rId6">
            <a:clrChange>
              <a:clrFrom>
                <a:srgbClr val="FFFFFF">
                  <a:alpha val="100000"/>
                </a:srgbClr>
              </a:clrFrom>
              <a:clrTo>
                <a:srgbClr val="FFFFFF">
                  <a:alpha val="100000"/>
                  <a:alpha val="0"/>
                </a:srgbClr>
              </a:clrTo>
            </a:clrChange>
          </a:blip>
          <a:stretch>
            <a:fillRect/>
          </a:stretch>
        </p:blipFill>
        <p:spPr>
          <a:xfrm>
            <a:off x="9389745" y="270510"/>
            <a:ext cx="2961005" cy="2698750"/>
          </a:xfrm>
          <a:prstGeom prst="rect">
            <a:avLst/>
          </a:prstGeom>
          <a:noFill/>
          <a:ln w="9525">
            <a:noFill/>
          </a:ln>
        </p:spPr>
      </p:pic>
      <p:pic>
        <p:nvPicPr>
          <p:cNvPr id="8" name="图片 7"/>
          <p:cNvPicPr>
            <a:picLocks noChangeAspect="1"/>
          </p:cNvPicPr>
          <p:nvPr/>
        </p:nvPicPr>
        <p:blipFill>
          <a:blip r:embed="rId7">
            <a:clrChange>
              <a:clrFrom>
                <a:srgbClr val="F4CA54">
                  <a:alpha val="100000"/>
                </a:srgbClr>
              </a:clrFrom>
              <a:clrTo>
                <a:srgbClr val="F4CA54">
                  <a:alpha val="100000"/>
                  <a:alpha val="0"/>
                </a:srgbClr>
              </a:clrTo>
            </a:clrChange>
          </a:blip>
          <a:stretch>
            <a:fillRect/>
          </a:stretch>
        </p:blipFill>
        <p:spPr>
          <a:xfrm>
            <a:off x="442595" y="3602355"/>
            <a:ext cx="4827905" cy="303784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400" advClick="0" advTm="5000">
        <p14:ripple/>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arn(inVertical)">
                                      <p:cBhvr>
                                        <p:cTn id="7" dur="500"/>
                                        <p:tgtEl>
                                          <p:spTgt spid="11"/>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barn(inVertical)">
                                      <p:cBhvr>
                                        <p:cTn id="10" dur="500"/>
                                        <p:tgtEl>
                                          <p:spTgt spid="2"/>
                                        </p:tgtEl>
                                      </p:cBhvr>
                                    </p:animEffect>
                                  </p:childTnLst>
                                </p:cTn>
                              </p:par>
                            </p:childTnLst>
                          </p:cTn>
                        </p:par>
                        <p:par>
                          <p:cTn id="11" fill="hold">
                            <p:stCondLst>
                              <p:cond delay="500"/>
                            </p:stCondLst>
                            <p:childTnLst>
                              <p:par>
                                <p:cTn id="12" presetID="16" presetClass="entr" presetSubtype="21" fill="hold" nodeType="after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barn(inVertical)">
                                      <p:cBhvr>
                                        <p:cTn id="14" dur="500"/>
                                        <p:tgtEl>
                                          <p:spTgt spid="8"/>
                                        </p:tgtEl>
                                      </p:cBhvr>
                                    </p:animEffect>
                                  </p:childTnLst>
                                </p:cTn>
                              </p:par>
                            </p:childTnLst>
                          </p:cTn>
                        </p:par>
                        <p:par>
                          <p:cTn id="15" fill="hold">
                            <p:stCondLst>
                              <p:cond delay="1000"/>
                            </p:stCondLst>
                            <p:childTnLst>
                              <p:par>
                                <p:cTn id="16" presetID="47" presetClass="entr" presetSubtype="0" fill="hold" nodeType="afterEffect">
                                  <p:stCondLst>
                                    <p:cond delay="0"/>
                                  </p:stCondLst>
                                  <p:childTnLst>
                                    <p:set>
                                      <p:cBhvr>
                                        <p:cTn id="17" dur="1" fill="hold">
                                          <p:stCondLst>
                                            <p:cond delay="0"/>
                                          </p:stCondLst>
                                        </p:cTn>
                                        <p:tgtEl>
                                          <p:spTgt spid="104"/>
                                        </p:tgtEl>
                                        <p:attrNameLst>
                                          <p:attrName>style.visibility</p:attrName>
                                        </p:attrNameLst>
                                      </p:cBhvr>
                                      <p:to>
                                        <p:strVal val="visible"/>
                                      </p:to>
                                    </p:set>
                                    <p:animEffect transition="in" filter="fade">
                                      <p:cBhvr>
                                        <p:cTn id="18" dur="1000"/>
                                        <p:tgtEl>
                                          <p:spTgt spid="104"/>
                                        </p:tgtEl>
                                      </p:cBhvr>
                                    </p:animEffect>
                                    <p:anim calcmode="lin" valueType="num">
                                      <p:cBhvr>
                                        <p:cTn id="19" dur="1000" fill="hold"/>
                                        <p:tgtEl>
                                          <p:spTgt spid="104"/>
                                        </p:tgtEl>
                                        <p:attrNameLst>
                                          <p:attrName>ppt_x</p:attrName>
                                        </p:attrNameLst>
                                      </p:cBhvr>
                                      <p:tavLst>
                                        <p:tav tm="0">
                                          <p:val>
                                            <p:strVal val="#ppt_x"/>
                                          </p:val>
                                        </p:tav>
                                        <p:tav tm="100000">
                                          <p:val>
                                            <p:strVal val="#ppt_x"/>
                                          </p:val>
                                        </p:tav>
                                      </p:tavLst>
                                    </p:anim>
                                    <p:anim calcmode="lin" valueType="num">
                                      <p:cBhvr>
                                        <p:cTn id="20" dur="1000" fill="hold"/>
                                        <p:tgtEl>
                                          <p:spTgt spid="10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296670" y="885325"/>
            <a:ext cx="10200005" cy="186372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15. There seems to be a strong </a:t>
            </a:r>
            <a:r>
              <a:rPr lang="en-US" altLang="zh-CN" sz="2400" u="sng" dirty="0">
                <a:latin typeface="Times New Roman" panose="02020603050405020304" charset="0"/>
                <a:ea typeface="宋体" panose="02010600030101010101" pitchFamily="2" charset="-122"/>
                <a:cs typeface="Times New Roman" panose="02020603050405020304" charset="0"/>
              </a:rPr>
              <a:t>competition</a:t>
            </a:r>
            <a:r>
              <a:rPr lang="en-US" altLang="zh-CN" sz="2400" dirty="0">
                <a:latin typeface="Times New Roman" panose="02020603050405020304" charset="0"/>
                <a:ea typeface="宋体" panose="02010600030101010101" pitchFamily="2" charset="-122"/>
                <a:cs typeface="Times New Roman" panose="02020603050405020304" charset="0"/>
              </a:rPr>
              <a:t> for senior high school students 	to enter university.</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A. 愿望 	B. 竞争 	C. 倾向 	D. 主张</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1184275" y="941070"/>
            <a:ext cx="1030605" cy="466090"/>
          </a:xfrm>
          <a:prstGeom prst="rect">
            <a:avLst/>
          </a:prstGeom>
          <a:noFill/>
        </p:spPr>
        <p:txBody>
          <a:bodyPr wrap="square" rtlCol="0">
            <a:no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1345565" y="4591685"/>
            <a:ext cx="10013950" cy="161099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【解析】本题考查名词competition（竞争，比赛）。结合句意“高中生进入大学的竞争似乎很激烈”，B项符合句意。</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 17"/>
          <p:cNvPicPr>
            <a:picLocks noChangeAspect="1"/>
          </p:cNvPicPr>
          <p:nvPr/>
        </p:nvPicPr>
        <p:blipFill>
          <a:blip r:embed="rId1"/>
          <a:stretch>
            <a:fillRect/>
          </a:stretch>
        </p:blipFill>
        <p:spPr>
          <a:xfrm>
            <a:off x="0" y="1210945"/>
            <a:ext cx="12191365" cy="3877310"/>
          </a:xfrm>
          <a:prstGeom prst="rect">
            <a:avLst/>
          </a:prstGeom>
        </p:spPr>
      </p:pic>
      <p:sp>
        <p:nvSpPr>
          <p:cNvPr id="2" name="文本框 1"/>
          <p:cNvSpPr txBox="1"/>
          <p:nvPr/>
        </p:nvSpPr>
        <p:spPr>
          <a:xfrm>
            <a:off x="3599815" y="2088515"/>
            <a:ext cx="5057140" cy="1088390"/>
          </a:xfrm>
          <a:prstGeom prst="rect">
            <a:avLst/>
          </a:prstGeom>
          <a:noFill/>
        </p:spPr>
        <p:txBody>
          <a:bodyPr wrap="square" rtlCol="0" anchor="ctr">
            <a:spAutoFit/>
          </a:bodyPr>
          <a:p>
            <a:pPr algn="dist">
              <a:lnSpc>
                <a:spcPct val="120000"/>
              </a:lnSpc>
            </a:pPr>
            <a:r>
              <a:rPr sz="5400" b="1" spc="300" dirty="0">
                <a:latin typeface="+mj-ea"/>
                <a:ea typeface="+mj-ea"/>
              </a:rPr>
              <a:t>Ⅲ. 完形填空</a:t>
            </a:r>
            <a:endParaRPr sz="5400" b="1" spc="300" dirty="0">
              <a:latin typeface="+mj-ea"/>
              <a:ea typeface="+mj-ea"/>
            </a:endParaRPr>
          </a:p>
        </p:txBody>
      </p:sp>
      <p:pic>
        <p:nvPicPr>
          <p:cNvPr id="105" name="图片 104"/>
          <p:cNvPicPr/>
          <p:nvPr/>
        </p:nvPicPr>
        <p:blipFill>
          <a:blip r:embed="rId2">
            <a:clrChange>
              <a:clrFrom>
                <a:srgbClr val="FFFFFF">
                  <a:alpha val="100000"/>
                </a:srgbClr>
              </a:clrFrom>
              <a:clrTo>
                <a:srgbClr val="FFFFFF">
                  <a:alpha val="100000"/>
                  <a:alpha val="0"/>
                </a:srgbClr>
              </a:clrTo>
            </a:clrChange>
          </a:blip>
          <a:stretch>
            <a:fillRect/>
          </a:stretch>
        </p:blipFill>
        <p:spPr>
          <a:xfrm>
            <a:off x="3425190" y="2733040"/>
            <a:ext cx="5341620" cy="406844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arn(inVertical)">
                                      <p:cBhvr>
                                        <p:cTn id="7" dur="500"/>
                                        <p:tgtEl>
                                          <p:spTgt spid="18"/>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barn(inVertical)">
                                      <p:cBhvr>
                                        <p:cTn id="10" dur="500"/>
                                        <p:tgtEl>
                                          <p:spTgt spid="2"/>
                                        </p:tgtEl>
                                      </p:cBhvr>
                                    </p:animEffect>
                                  </p:childTnLst>
                                </p:cTn>
                              </p:par>
                            </p:childTnLst>
                          </p:cTn>
                        </p:par>
                        <p:par>
                          <p:cTn id="11" fill="hold">
                            <p:stCondLst>
                              <p:cond delay="500"/>
                            </p:stCondLst>
                            <p:childTnLst>
                              <p:par>
                                <p:cTn id="12" presetID="16" presetClass="entr" presetSubtype="21" fill="hold" nodeType="afterEffect">
                                  <p:stCondLst>
                                    <p:cond delay="0"/>
                                  </p:stCondLst>
                                  <p:childTnLst>
                                    <p:set>
                                      <p:cBhvr>
                                        <p:cTn id="13" dur="1" fill="hold">
                                          <p:stCondLst>
                                            <p:cond delay="0"/>
                                          </p:stCondLst>
                                        </p:cTn>
                                        <p:tgtEl>
                                          <p:spTgt spid="105"/>
                                        </p:tgtEl>
                                        <p:attrNameLst>
                                          <p:attrName>style.visibility</p:attrName>
                                        </p:attrNameLst>
                                      </p:cBhvr>
                                      <p:to>
                                        <p:strVal val="visible"/>
                                      </p:to>
                                    </p:set>
                                    <p:animEffect transition="in" filter="barn(inVertical)">
                                      <p:cBhvr>
                                        <p:cTn id="14" dur="500"/>
                                        <p:tgtEl>
                                          <p:spTgt spid="10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309370" y="3862070"/>
            <a:ext cx="8675370" cy="1420495"/>
          </a:xfrm>
          <a:prstGeom prst="rect">
            <a:avLst/>
          </a:prstGeom>
          <a:solidFill>
            <a:schemeClr val="bg1"/>
          </a:solidFill>
        </p:spPr>
        <p:txBody>
          <a:bodyPr wrap="square" rtlCol="0" anchor="ctr">
            <a:spAutoFit/>
          </a:bodyPr>
          <a:lstStyle/>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16. A. little 	B. many	 C. few 	D. much</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17. A. history 	B. way		 C. line 	D. story</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18. A. refused 	B. invited	 C. taught 	D. ordered</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p:txBody>
      </p:sp>
      <p:sp>
        <p:nvSpPr>
          <p:cNvPr id="25" name="文本框 24"/>
          <p:cNvSpPr txBox="1"/>
          <p:nvPr/>
        </p:nvSpPr>
        <p:spPr>
          <a:xfrm>
            <a:off x="129540" y="33020"/>
            <a:ext cx="12406630" cy="610870"/>
          </a:xfrm>
          <a:prstGeom prst="rect">
            <a:avLst/>
          </a:prstGeom>
          <a:noFill/>
        </p:spPr>
        <p:txBody>
          <a:bodyPr wrap="square" rtlCol="0">
            <a:spAutoFit/>
          </a:bodyPr>
          <a:lstStyle/>
          <a:p>
            <a:pPr algn="l">
              <a:lnSpc>
                <a:spcPct val="130000"/>
              </a:lnSpc>
              <a:buClrTx/>
              <a:buSzTx/>
              <a:buFontTx/>
            </a:pPr>
            <a:r>
              <a:rPr sz="26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iekie pocangqiong" panose="02000503000000000000" pitchFamily="2" charset="-122"/>
              </a:rPr>
              <a:t>Ⅲ. 完形填空（15小题，共30分）</a:t>
            </a:r>
            <a:endParaRPr sz="26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iekie pocangqiong" panose="02000503000000000000" pitchFamily="2" charset="-122"/>
            </a:endParaRPr>
          </a:p>
        </p:txBody>
      </p:sp>
      <p:sp>
        <p:nvSpPr>
          <p:cNvPr id="4" name="文本框 3"/>
          <p:cNvSpPr txBox="1"/>
          <p:nvPr/>
        </p:nvSpPr>
        <p:spPr>
          <a:xfrm>
            <a:off x="457835" y="838200"/>
            <a:ext cx="10873105" cy="891540"/>
          </a:xfrm>
          <a:prstGeom prst="rect">
            <a:avLst/>
          </a:prstGeom>
          <a:noFill/>
        </p:spPr>
        <p:txBody>
          <a:bodyPr wrap="square" rtlCol="0" anchor="t">
            <a:spAutoFit/>
          </a:bodyPr>
          <a:lstStyle/>
          <a:p>
            <a:pPr indent="0" algn="just" fontAlgn="auto">
              <a:lnSpc>
                <a:spcPct val="100000"/>
              </a:lnSpc>
            </a:pPr>
            <a:r>
              <a:rPr lang="zh-CN" altLang="en-US" sz="2600" b="1" dirty="0">
                <a:solidFill>
                  <a:schemeClr val="tx1"/>
                </a:solidFill>
                <a:uFillTx/>
                <a:latin typeface="Times New Roman" panose="02020603050405020304" charset="0"/>
                <a:ea typeface="宋体" panose="02010600030101010101" pitchFamily="2" charset="-122"/>
                <a:cs typeface="Times New Roman" panose="02020603050405020304" charset="0"/>
              </a:rPr>
              <a:t>阅读下列短文，并掌握其大意。然后从各题所给的四个选项中，选出一个最佳答案。</a:t>
            </a:r>
            <a:endParaRPr lang="zh-CN" altLang="en-US" sz="2600" b="1" dirty="0">
              <a:solidFill>
                <a:schemeClr val="tx1"/>
              </a:solidFill>
              <a:uFillTx/>
              <a:latin typeface="Times New Roman" panose="02020603050405020304" charset="0"/>
              <a:ea typeface="宋体" panose="02010600030101010101" pitchFamily="2" charset="-122"/>
              <a:cs typeface="Times New Roman" panose="02020603050405020304" charset="0"/>
            </a:endParaRPr>
          </a:p>
        </p:txBody>
      </p:sp>
      <p:sp>
        <p:nvSpPr>
          <p:cNvPr id="5" name="文本框 4"/>
          <p:cNvSpPr txBox="1"/>
          <p:nvPr/>
        </p:nvSpPr>
        <p:spPr>
          <a:xfrm>
            <a:off x="457835" y="1834733"/>
            <a:ext cx="11276329" cy="186372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High school life is coming to an end. Every student got a gift but </a:t>
            </a:r>
            <a:r>
              <a:rPr lang="en-US" altLang="zh-CN" sz="2400" u="sng" dirty="0">
                <a:latin typeface="Times New Roman" panose="02020603050405020304" charset="0"/>
                <a:ea typeface="宋体" panose="02010600030101010101" pitchFamily="2" charset="-122"/>
                <a:cs typeface="Times New Roman" panose="02020603050405020304" charset="0"/>
              </a:rPr>
              <a:t>16</a:t>
            </a:r>
            <a:r>
              <a:rPr lang="en-US" altLang="zh-CN" sz="2400" dirty="0">
                <a:latin typeface="Times New Roman" panose="02020603050405020304" charset="0"/>
                <a:ea typeface="宋体" panose="02010600030101010101" pitchFamily="2" charset="-122"/>
                <a:cs typeface="Times New Roman" panose="02020603050405020304" charset="0"/>
              </a:rPr>
              <a:t> gifts can be nicer </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than what Linda got from her dad.</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What’s so special about it? It is a long </a:t>
            </a:r>
            <a:r>
              <a:rPr lang="en-US" altLang="zh-CN" sz="2400" u="sng" dirty="0">
                <a:latin typeface="Times New Roman" panose="02020603050405020304" charset="0"/>
                <a:ea typeface="宋体" panose="02010600030101010101" pitchFamily="2" charset="-122"/>
                <a:cs typeface="Times New Roman" panose="02020603050405020304" charset="0"/>
              </a:rPr>
              <a:t>17</a:t>
            </a:r>
            <a:r>
              <a:rPr lang="en-US" altLang="zh-CN" sz="2400" dirty="0">
                <a:latin typeface="Times New Roman" panose="02020603050405020304" charset="0"/>
                <a:ea typeface="宋体" panose="02010600030101010101" pitchFamily="2" charset="-122"/>
                <a:cs typeface="Times New Roman" panose="02020603050405020304" charset="0"/>
              </a:rPr>
              <a:t> . Ever since kindergarten (幼儿园), Linda’s </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father had </a:t>
            </a:r>
            <a:r>
              <a:rPr lang="en-US" altLang="zh-CN" sz="2400" u="sng" dirty="0">
                <a:latin typeface="Times New Roman" panose="02020603050405020304" charset="0"/>
                <a:ea typeface="宋体" panose="02010600030101010101" pitchFamily="2" charset="-122"/>
                <a:cs typeface="Times New Roman" panose="02020603050405020304" charset="0"/>
              </a:rPr>
              <a:t>18</a:t>
            </a:r>
            <a:r>
              <a:rPr lang="en-US" altLang="zh-CN" sz="2400" dirty="0">
                <a:latin typeface="Times New Roman" panose="02020603050405020304" charset="0"/>
                <a:ea typeface="宋体" panose="02010600030101010101" pitchFamily="2" charset="-122"/>
                <a:cs typeface="Times New Roman" panose="02020603050405020304" charset="0"/>
              </a:rPr>
              <a:t> each of his daughter’s teachers to write some words about her in a notebook.</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6" name="TextBox 4"/>
          <p:cNvSpPr txBox="1"/>
          <p:nvPr/>
        </p:nvSpPr>
        <p:spPr>
          <a:xfrm>
            <a:off x="1431290" y="3918585"/>
            <a:ext cx="62992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7" name="TextBox 4"/>
          <p:cNvSpPr txBox="1"/>
          <p:nvPr/>
        </p:nvSpPr>
        <p:spPr>
          <a:xfrm>
            <a:off x="1333500" y="4323080"/>
            <a:ext cx="72771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
        <p:nvSpPr>
          <p:cNvPr id="11" name="文本框 10">
            <a:hlinkClick r:id="rId1" action="ppaction://hlinksldjump"/>
          </p:cNvPr>
          <p:cNvSpPr txBox="1"/>
          <p:nvPr/>
        </p:nvSpPr>
        <p:spPr>
          <a:xfrm>
            <a:off x="4791075" y="5641256"/>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
        <p:nvSpPr>
          <p:cNvPr id="3" name="TextBox 4"/>
          <p:cNvSpPr txBox="1"/>
          <p:nvPr>
            <p:custDataLst>
              <p:tags r:id="rId2"/>
            </p:custDataLst>
          </p:nvPr>
        </p:nvSpPr>
        <p:spPr>
          <a:xfrm>
            <a:off x="1333500" y="4845050"/>
            <a:ext cx="727710"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3" grpId="0"/>
    </p:bldLst>
  </p:timing>
</p:sld>
</file>

<file path=ppt/slides/slide2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矩形 2"/>
          <p:cNvSpPr/>
          <p:nvPr/>
        </p:nvSpPr>
        <p:spPr>
          <a:xfrm>
            <a:off x="733425" y="991460"/>
            <a:ext cx="10458450" cy="4799965"/>
          </a:xfrm>
          <a:prstGeom prst="rect">
            <a:avLst/>
          </a:prstGeom>
          <a:noFill/>
        </p:spPr>
        <p:txBody>
          <a:bodyPr wrap="square">
            <a:spAutoFit/>
          </a:bodyPr>
          <a:lstStyle/>
          <a:p>
            <a:pPr indent="0" algn="just" fontAlgn="auto">
              <a:spcAft>
                <a:spcPts val="1200"/>
              </a:spcAft>
            </a:pPr>
            <a:r>
              <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16. 【解析】本题考查形容词词义辨析。A项little用来修饰不可数名词，表示否定的意思，“没有，几乎没有”；B项many用来修饰可数名词的复数，意为“许多”；C项few后面跟复数可数名词，意为“很少，几乎没有”；D项much一般修饰不可数名词的复数，意为“许多”。根据句意“但是没有几个礼物能比琳达从她爸爸那里得到的礼物更吸引人”，且横线的后面是复数可数名词，所以C项few符合题意。故本题正确答案为C。</a:t>
            </a:r>
            <a:endPar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17. 【解析】本题考查名词词义辨析。A项为“历史”，B项为“方式”，C项为“线”，D项为“故事”。根据句意“它有什么特别的呢？这是一段/个长的……”，且下文讲到从幼儿园到高中的经历，所以上文说的是一段长的故事，D项story符合题意。故本题正确答案为D。</a:t>
            </a:r>
            <a:endPar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18. 【解析】本题考查动词词义辨析。A项为“拒绝”，B项为“邀请”，C项为“教授”，D项为“命令”。根据句意可知此处表示“父亲邀请琳达从小到大的每位老师在本子上为她写一些话”，故本题正确答案为B。</a:t>
            </a:r>
            <a:endPar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11" name="文本框 10">
            <a:hlinkClick r:id="rId1" action="ppaction://hlinksldjump"/>
          </p:cNvPr>
          <p:cNvSpPr txBox="1"/>
          <p:nvPr userDrawn="1"/>
        </p:nvSpPr>
        <p:spPr>
          <a:xfrm>
            <a:off x="10716260" y="6247130"/>
            <a:ext cx="1475740" cy="610870"/>
          </a:xfrm>
          <a:prstGeom prst="rect">
            <a:avLst/>
          </a:prstGeom>
          <a:solidFill>
            <a:srgbClr val="B28600"/>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回</a:t>
            </a:r>
            <a:endPar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600710" y="499963"/>
            <a:ext cx="11276329"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Her teachers </a:t>
            </a:r>
            <a:r>
              <a:rPr lang="en-US" altLang="zh-CN" sz="2400" u="sng" dirty="0">
                <a:latin typeface="Times New Roman" panose="02020603050405020304" charset="0"/>
                <a:ea typeface="宋体" panose="02010600030101010101" pitchFamily="2" charset="-122"/>
                <a:cs typeface="Times New Roman" panose="02020603050405020304" charset="0"/>
              </a:rPr>
              <a:t>19</a:t>
            </a:r>
            <a:r>
              <a:rPr lang="en-US" altLang="zh-CN" sz="2400" dirty="0">
                <a:latin typeface="Times New Roman" panose="02020603050405020304" charset="0"/>
                <a:ea typeface="宋体" panose="02010600030101010101" pitchFamily="2" charset="-122"/>
                <a:cs typeface="Times New Roman" panose="02020603050405020304" charset="0"/>
              </a:rPr>
              <a:t> their beautiful days with Linda from kindergarten to high school. And </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Linda’s father kept the notebook </a:t>
            </a:r>
            <a:r>
              <a:rPr lang="en-US" altLang="zh-CN" sz="2400" u="sng" dirty="0">
                <a:latin typeface="Times New Roman" panose="02020603050405020304" charset="0"/>
                <a:ea typeface="宋体" panose="02010600030101010101" pitchFamily="2" charset="-122"/>
                <a:cs typeface="Times New Roman" panose="02020603050405020304" charset="0"/>
              </a:rPr>
              <a:t>20</a:t>
            </a:r>
            <a:r>
              <a:rPr lang="en-US" altLang="zh-CN" sz="2400" dirty="0">
                <a:latin typeface="Times New Roman" panose="02020603050405020304" charset="0"/>
                <a:ea typeface="宋体" panose="02010600030101010101" pitchFamily="2" charset="-122"/>
                <a:cs typeface="Times New Roman" panose="02020603050405020304" charset="0"/>
              </a:rPr>
              <a:t> she graduated from high school. The final gift was so </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beautiful and moving that it made her </a:t>
            </a:r>
            <a:r>
              <a:rPr lang="en-US" altLang="zh-CN" sz="2400" u="sng" dirty="0">
                <a:latin typeface="Times New Roman" panose="02020603050405020304" charset="0"/>
                <a:ea typeface="宋体" panose="02010600030101010101" pitchFamily="2" charset="-122"/>
                <a:cs typeface="Times New Roman" panose="02020603050405020304" charset="0"/>
              </a:rPr>
              <a:t>21</a:t>
            </a:r>
            <a:r>
              <a:rPr lang="en-US" altLang="zh-CN" sz="2400" dirty="0">
                <a:latin typeface="Times New Roman" panose="02020603050405020304" charset="0"/>
                <a:ea typeface="宋体" panose="02010600030101010101" pitchFamily="2" charset="-122"/>
                <a:cs typeface="Times New Roman" panose="02020603050405020304" charset="0"/>
              </a:rPr>
              <a:t> a lot.</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4" name="文本框 3"/>
          <p:cNvSpPr txBox="1"/>
          <p:nvPr/>
        </p:nvSpPr>
        <p:spPr>
          <a:xfrm>
            <a:off x="459740" y="3121343"/>
            <a:ext cx="10223500" cy="1420495"/>
          </a:xfrm>
          <a:prstGeom prst="rect">
            <a:avLst/>
          </a:prstGeom>
          <a:solidFill>
            <a:schemeClr val="bg1"/>
          </a:solidFill>
        </p:spPr>
        <p:txBody>
          <a:bodyPr wrap="square" rtlCol="0" anchor="ctr">
            <a:spAutoFit/>
          </a:bodyPr>
          <a:lstStyle/>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19. A. waited for 	B. wrote down 	C. stuck to 	D. woke up</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20. A. until 		B. unless 		C. because 	D. although</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21. A. cried 		B. to cry 		C. crying 	D. cry</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p:txBody>
      </p:sp>
      <p:sp>
        <p:nvSpPr>
          <p:cNvPr id="6" name="TextBox 4"/>
          <p:cNvSpPr txBox="1"/>
          <p:nvPr/>
        </p:nvSpPr>
        <p:spPr>
          <a:xfrm>
            <a:off x="397510" y="3177540"/>
            <a:ext cx="89471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7" name="TextBox 4"/>
          <p:cNvSpPr txBox="1"/>
          <p:nvPr/>
        </p:nvSpPr>
        <p:spPr>
          <a:xfrm>
            <a:off x="397510" y="3572510"/>
            <a:ext cx="89471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10" name="文本框 9">
            <a:hlinkClick r:id="rId1" action="ppaction://hlinksldjump"/>
          </p:cNvPr>
          <p:cNvSpPr txBox="1"/>
          <p:nvPr/>
        </p:nvSpPr>
        <p:spPr>
          <a:xfrm>
            <a:off x="5019673" y="5743491"/>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
        <p:nvSpPr>
          <p:cNvPr id="11" name="TextBox 4"/>
          <p:cNvSpPr txBox="1"/>
          <p:nvPr/>
        </p:nvSpPr>
        <p:spPr>
          <a:xfrm>
            <a:off x="397510" y="4070985"/>
            <a:ext cx="83248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11" grpId="0"/>
    </p:bldLst>
  </p:timing>
</p:sld>
</file>

<file path=ppt/slides/slide2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1" action="ppaction://hlinksldjump"/>
          </p:cNvPr>
          <p:cNvSpPr txBox="1"/>
          <p:nvPr userDrawn="1"/>
        </p:nvSpPr>
        <p:spPr>
          <a:xfrm>
            <a:off x="10716260" y="6247130"/>
            <a:ext cx="1475740" cy="610870"/>
          </a:xfrm>
          <a:prstGeom prst="rect">
            <a:avLst/>
          </a:prstGeom>
          <a:solidFill>
            <a:srgbClr val="B28600"/>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回</a:t>
            </a:r>
            <a:endPar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5" name="矩形 4"/>
          <p:cNvSpPr/>
          <p:nvPr/>
        </p:nvSpPr>
        <p:spPr>
          <a:xfrm>
            <a:off x="676275" y="728345"/>
            <a:ext cx="10496550" cy="3784600"/>
          </a:xfrm>
          <a:prstGeom prst="rect">
            <a:avLst/>
          </a:prstGeom>
          <a:noFill/>
        </p:spPr>
        <p:txBody>
          <a:bodyPr wrap="square">
            <a:spAutoFit/>
          </a:bodyPr>
          <a:lstStyle/>
          <a:p>
            <a:pPr indent="0" algn="just" fontAlgn="auto">
              <a:spcAft>
                <a:spcPts val="1200"/>
              </a:spcAft>
            </a:pPr>
            <a:r>
              <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19. 【解析】本题考查动词短语辨析。A项为“等待”，B项为“写下，记下”，C项为“坚持”，D项为“醒来”。根据上文中的write some words about her in a notebook可知，此处表示老师们记录了与她一起度过的美好日子，为write的同义复现。故本题正确答案为B。</a:t>
            </a:r>
            <a:endPar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20. 【解析】本题考查从属连词的用法。A项为“直到”，B项为“除非”，C项为“因为”，D项为“尽管，虽然”。根据上文的内容可知，父亲把从琳达上幼儿园就开始准备的礼物在她高中毕业时送给她，可推知此处表示“直到”。故本题正确答案为A。</a:t>
            </a:r>
            <a:endPar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21. 【解析】本题考查非谓语动词的用法。A项“哭”是过去时态，B项“哭”是不定式，C项“正在哭”是现在分词，D项“哭”是动词原形。根据make sb. do sth.（使某人做某事），所以此处要用动词原形。故本题正确答案为D。</a:t>
            </a:r>
            <a:endPar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691515" y="387985"/>
            <a:ext cx="10808970" cy="2306320"/>
          </a:xfrm>
          <a:prstGeom prst="rect">
            <a:avLst/>
          </a:prstGeom>
          <a:noFill/>
        </p:spPr>
        <p:txBody>
          <a:bodyPr wrap="square" rtlCol="0" anchor="t">
            <a:spAutoFit/>
          </a:bodyPr>
          <a:lstStyle/>
          <a:p>
            <a:pPr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“He has kept this notebook as a </a:t>
            </a:r>
            <a:r>
              <a:rPr lang="en-US" altLang="zh-CN" sz="2400" u="sng" dirty="0">
                <a:latin typeface="Times New Roman" panose="02020603050405020304" charset="0"/>
                <a:ea typeface="宋体" panose="02010600030101010101" pitchFamily="2" charset="-122"/>
                <a:cs typeface="Times New Roman" panose="02020603050405020304" charset="0"/>
              </a:rPr>
              <a:t>22</a:t>
            </a:r>
            <a:r>
              <a:rPr lang="en-US" altLang="zh-CN" sz="2400" dirty="0">
                <a:latin typeface="Times New Roman" panose="02020603050405020304" charset="0"/>
                <a:ea typeface="宋体" panose="02010600030101010101" pitchFamily="2" charset="-122"/>
                <a:cs typeface="Times New Roman" panose="02020603050405020304" charset="0"/>
              </a:rPr>
              <a:t> these years and the notebook has become yellow. It’s believed clearly that everyone else in my life knew about it,” Linda said. “There are encouraging and sweet words from every </a:t>
            </a:r>
            <a:r>
              <a:rPr lang="en-US" altLang="zh-CN" sz="2400" u="sng" dirty="0">
                <a:latin typeface="Times New Roman" panose="02020603050405020304" charset="0"/>
                <a:ea typeface="宋体" panose="02010600030101010101" pitchFamily="2" charset="-122"/>
                <a:cs typeface="Times New Roman" panose="02020603050405020304" charset="0"/>
              </a:rPr>
              <a:t>23</a:t>
            </a:r>
            <a:r>
              <a:rPr lang="en-US" altLang="zh-CN" sz="2400" dirty="0">
                <a:latin typeface="Times New Roman" panose="02020603050405020304" charset="0"/>
                <a:ea typeface="宋体" panose="02010600030101010101" pitchFamily="2" charset="-122"/>
                <a:cs typeface="Times New Roman" panose="02020603050405020304" charset="0"/>
              </a:rPr>
              <a:t> I love. It helps me remember my years. Thanks </a:t>
            </a:r>
            <a:r>
              <a:rPr lang="en-US" altLang="zh-CN" sz="2400" u="sng" dirty="0">
                <a:latin typeface="Times New Roman" panose="02020603050405020304" charset="0"/>
                <a:ea typeface="宋体" panose="02010600030101010101" pitchFamily="2" charset="-122"/>
                <a:cs typeface="Times New Roman" panose="02020603050405020304" charset="0"/>
              </a:rPr>
              <a:t> 24</a:t>
            </a:r>
            <a:r>
              <a:rPr lang="en-US" altLang="zh-CN" sz="2400" dirty="0">
                <a:latin typeface="Times New Roman" panose="02020603050405020304" charset="0"/>
                <a:ea typeface="宋体" panose="02010600030101010101" pitchFamily="2" charset="-122"/>
                <a:cs typeface="Times New Roman" panose="02020603050405020304" charset="0"/>
              </a:rPr>
              <a:t> it, I can enjoy those sweet memories in the rest of my life. My teachers mentioned my  </a:t>
            </a:r>
            <a:r>
              <a:rPr lang="en-US" altLang="zh-CN" sz="2400" u="sng" dirty="0">
                <a:latin typeface="Times New Roman" panose="02020603050405020304" charset="0"/>
                <a:ea typeface="宋体" panose="02010600030101010101" pitchFamily="2" charset="-122"/>
                <a:cs typeface="Times New Roman" panose="02020603050405020304" charset="0"/>
              </a:rPr>
              <a:t>25</a:t>
            </a:r>
            <a:r>
              <a:rPr lang="en-US" altLang="zh-CN" sz="2400" dirty="0">
                <a:latin typeface="Times New Roman" panose="02020603050405020304" charset="0"/>
                <a:ea typeface="宋体" panose="02010600030101010101" pitchFamily="2" charset="-122"/>
                <a:cs typeface="Times New Roman" panose="02020603050405020304" charset="0"/>
              </a:rPr>
              <a:t> at school.</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4" name="文本框 3"/>
          <p:cNvSpPr txBox="1"/>
          <p:nvPr/>
        </p:nvSpPr>
        <p:spPr>
          <a:xfrm>
            <a:off x="691515" y="3412490"/>
            <a:ext cx="8599170" cy="1863725"/>
          </a:xfrm>
          <a:prstGeom prst="rect">
            <a:avLst/>
          </a:prstGeom>
          <a:solidFill>
            <a:schemeClr val="bg1"/>
          </a:solidFill>
        </p:spPr>
        <p:txBody>
          <a:bodyPr wrap="square" rtlCol="0" anchor="ctr">
            <a:spAutoFit/>
          </a:bodyPr>
          <a:lstStyle/>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22. A. dream 	B. choice 	C. secret 	D. decision</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23. A. student 	B. teacher 	C. friend 	D. classmate</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24. A. of		 B. from 	C. to 		D. up</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25. A. anger 	B. sadness 	C. danger 	D. smile</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p:txBody>
      </p:sp>
      <p:sp>
        <p:nvSpPr>
          <p:cNvPr id="6" name="TextBox 4"/>
          <p:cNvSpPr txBox="1"/>
          <p:nvPr/>
        </p:nvSpPr>
        <p:spPr>
          <a:xfrm>
            <a:off x="822960" y="3513455"/>
            <a:ext cx="64325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10" name="文本框 9">
            <a:hlinkClick r:id="rId1" action="ppaction://hlinksldjump"/>
          </p:cNvPr>
          <p:cNvSpPr txBox="1"/>
          <p:nvPr/>
        </p:nvSpPr>
        <p:spPr>
          <a:xfrm>
            <a:off x="5019673" y="5743491"/>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
        <p:nvSpPr>
          <p:cNvPr id="2" name="TextBox 4"/>
          <p:cNvSpPr txBox="1"/>
          <p:nvPr>
            <p:custDataLst>
              <p:tags r:id="rId2"/>
            </p:custDataLst>
          </p:nvPr>
        </p:nvSpPr>
        <p:spPr>
          <a:xfrm>
            <a:off x="822960" y="3938905"/>
            <a:ext cx="577850" cy="392430"/>
          </a:xfrm>
          <a:prstGeom prst="rect">
            <a:avLst/>
          </a:prstGeom>
          <a:noFill/>
        </p:spPr>
        <p:txBody>
          <a:bodyPr wrap="square" rtlCol="0">
            <a:noAutofit/>
          </a:bodyPr>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7" name="TextBox 4"/>
          <p:cNvSpPr txBox="1"/>
          <p:nvPr>
            <p:custDataLst>
              <p:tags r:id="rId3"/>
            </p:custDataLst>
          </p:nvPr>
        </p:nvSpPr>
        <p:spPr>
          <a:xfrm>
            <a:off x="822960" y="4373245"/>
            <a:ext cx="502920" cy="392430"/>
          </a:xfrm>
          <a:prstGeom prst="rect">
            <a:avLst/>
          </a:prstGeom>
          <a:noFill/>
        </p:spPr>
        <p:txBody>
          <a:bodyPr wrap="square" rtlCol="0">
            <a:noAutofit/>
          </a:bodyPr>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8" name="TextBox 4"/>
          <p:cNvSpPr txBox="1"/>
          <p:nvPr>
            <p:custDataLst>
              <p:tags r:id="rId4"/>
            </p:custDataLst>
          </p:nvPr>
        </p:nvSpPr>
        <p:spPr>
          <a:xfrm>
            <a:off x="757555" y="4807585"/>
            <a:ext cx="643255" cy="392430"/>
          </a:xfrm>
          <a:prstGeom prst="rect">
            <a:avLst/>
          </a:prstGeom>
          <a:noFill/>
        </p:spPr>
        <p:txBody>
          <a:bodyPr wrap="square" rtlCol="0">
            <a:noAutofit/>
          </a:bodyPr>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 grpId="0"/>
      <p:bldP spid="7" grpId="0"/>
      <p:bldP spid="8" grpId="0"/>
    </p:bldLst>
  </p:timing>
</p:sld>
</file>

<file path=ppt/slides/slide2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矩形 2"/>
          <p:cNvSpPr/>
          <p:nvPr/>
        </p:nvSpPr>
        <p:spPr>
          <a:xfrm>
            <a:off x="487680" y="601980"/>
            <a:ext cx="10974705" cy="5292725"/>
          </a:xfrm>
          <a:prstGeom prst="rect">
            <a:avLst/>
          </a:prstGeom>
          <a:noFill/>
        </p:spPr>
        <p:txBody>
          <a:bodyPr wrap="square">
            <a:spAutoFit/>
          </a:bodyPr>
          <a:lstStyle/>
          <a:p>
            <a:pPr indent="0" algn="just" fontAlgn="auto">
              <a:lnSpc>
                <a:spcPct val="100000"/>
              </a:lnSpc>
              <a:spcAft>
                <a:spcPts val="1200"/>
              </a:spcAft>
            </a:pPr>
            <a:r>
              <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22. 【解析】本题考查名词词义的辨析。A项为“梦想”，B项为“选择”，C项为“秘密”，D项为“决定”。根据下文中的It’s believed clearly that everyone else in my life knew about it可知，琳达周围的其他人都知道这件事，但是她自己却不知道，故此处表示这件事对琳达来说是一个秘密。故本题正确答案为C。</a:t>
            </a:r>
            <a:endPar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00000"/>
              </a:lnSpc>
              <a:spcAft>
                <a:spcPts val="1200"/>
              </a:spcAft>
            </a:pPr>
            <a:r>
              <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23. 【解析】本题考查名词词义辨析。A项为“学生”，B项为“老师”，C项为“朋友”，D项为“同学”。根据前文中的his daughter’s teachers to write some words about her in a notebook和本句句意可知，记事本上是每位老师写给琳达的鼓励和温柔的话语。故本题正确答案为B。</a:t>
            </a:r>
            <a:endPar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00000"/>
              </a:lnSpc>
              <a:spcAft>
                <a:spcPts val="1200"/>
              </a:spcAft>
            </a:pPr>
            <a:r>
              <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24.  【解析】本题考查固定搭配。 A 项 为 “ …… 的 ” ， B 项为“来自”， C 项 为“到……”，D项为“向上”。根据句意“多亏有了它，我能够在余生中享受那些美好的回忆”及固定搭配thanks to sth./sb.（多亏了某物/人），故本题正确答案为C。</a:t>
            </a:r>
            <a:endPar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00000"/>
              </a:lnSpc>
              <a:spcAft>
                <a:spcPts val="1200"/>
              </a:spcAft>
            </a:pPr>
            <a:r>
              <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25. 【解析】本题考查名词词义辨析。A项为“愤怒”，B项为“悲伤”，C项为“危险”，D项为“微笑”。根据上句中的I can enjoy those sweet memories可知，老师提到的这些回忆是美好的，可推知此处表示微笑。故本题正确答案为D。</a:t>
            </a:r>
            <a:endPar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11" name="文本框 10">
            <a:hlinkClick r:id="rId1" action="ppaction://hlinksldjump"/>
          </p:cNvPr>
          <p:cNvSpPr txBox="1"/>
          <p:nvPr userDrawn="1"/>
        </p:nvSpPr>
        <p:spPr>
          <a:xfrm>
            <a:off x="10716260" y="6247130"/>
            <a:ext cx="1475740" cy="610870"/>
          </a:xfrm>
          <a:prstGeom prst="rect">
            <a:avLst/>
          </a:prstGeom>
          <a:solidFill>
            <a:srgbClr val="B28600"/>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回</a:t>
            </a:r>
            <a:endPar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478121" y="501764"/>
            <a:ext cx="11276329"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But what they wrote about me most is my </a:t>
            </a:r>
            <a:r>
              <a:rPr lang="en-US" altLang="zh-CN" sz="2400" u="sng" dirty="0">
                <a:latin typeface="Times New Roman" panose="02020603050405020304" charset="0"/>
                <a:ea typeface="宋体" panose="02010600030101010101" pitchFamily="2" charset="-122"/>
                <a:cs typeface="Times New Roman" panose="02020603050405020304" charset="0"/>
              </a:rPr>
              <a:t>26</a:t>
            </a:r>
            <a:r>
              <a:rPr lang="en-US" altLang="zh-CN" sz="2400" dirty="0">
                <a:latin typeface="Times New Roman" panose="02020603050405020304" charset="0"/>
                <a:ea typeface="宋体" panose="02010600030101010101" pitchFamily="2" charset="-122"/>
                <a:cs typeface="Times New Roman" panose="02020603050405020304" charset="0"/>
              </a:rPr>
              <a:t> love for life. It is moving for me to </a:t>
            </a:r>
            <a:r>
              <a:rPr lang="en-US" altLang="zh-CN" sz="2400" u="sng" dirty="0">
                <a:latin typeface="Times New Roman" panose="02020603050405020304" charset="0"/>
                <a:ea typeface="宋体" panose="02010600030101010101" pitchFamily="2" charset="-122"/>
                <a:cs typeface="Times New Roman" panose="02020603050405020304" charset="0"/>
              </a:rPr>
              <a:t>27</a:t>
            </a:r>
            <a:r>
              <a:rPr lang="en-US" altLang="zh-CN" sz="2400" dirty="0">
                <a:latin typeface="Times New Roman" panose="02020603050405020304" charset="0"/>
                <a:ea typeface="宋体" panose="02010600030101010101" pitchFamily="2" charset="-122"/>
                <a:cs typeface="Times New Roman" panose="02020603050405020304" charset="0"/>
              </a:rPr>
              <a:t> such a great gift. And I think this is what I hardly imagine. I would keep it for myself </a:t>
            </a:r>
            <a:r>
              <a:rPr lang="en-US" altLang="zh-CN" sz="2400" u="sng" dirty="0">
                <a:latin typeface="Times New Roman" panose="02020603050405020304" charset="0"/>
                <a:ea typeface="宋体" panose="02010600030101010101" pitchFamily="2" charset="-122"/>
                <a:cs typeface="Times New Roman" panose="02020603050405020304" charset="0"/>
              </a:rPr>
              <a:t>28</a:t>
            </a:r>
            <a:r>
              <a:rPr lang="en-US" altLang="zh-CN" sz="2400" dirty="0">
                <a:latin typeface="Times New Roman" panose="02020603050405020304" charset="0"/>
                <a:ea typeface="宋体" panose="02010600030101010101" pitchFamily="2" charset="-122"/>
                <a:cs typeface="Times New Roman" panose="02020603050405020304" charset="0"/>
              </a:rPr>
              <a:t> . It will be the most valuable thing in my life.”</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4" name="文本框 3"/>
          <p:cNvSpPr txBox="1"/>
          <p:nvPr/>
        </p:nvSpPr>
        <p:spPr>
          <a:xfrm>
            <a:off x="1600200" y="3420110"/>
            <a:ext cx="8827135" cy="1420495"/>
          </a:xfrm>
          <a:prstGeom prst="rect">
            <a:avLst/>
          </a:prstGeom>
          <a:solidFill>
            <a:schemeClr val="bg1"/>
          </a:solidFill>
        </p:spPr>
        <p:txBody>
          <a:bodyPr wrap="square" rtlCol="0" anchor="ctr">
            <a:spAutoFit/>
          </a:bodyPr>
          <a:lstStyle/>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26. A. deep 	B. small 	C. wide	 D. far</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27. A. send 	B. give 	C. receive 	 D. buy</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28. A. forever 	B. together 	C. recently 	 D. soon</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p:txBody>
      </p:sp>
      <p:sp>
        <p:nvSpPr>
          <p:cNvPr id="6" name="TextBox 4"/>
          <p:cNvSpPr txBox="1"/>
          <p:nvPr/>
        </p:nvSpPr>
        <p:spPr>
          <a:xfrm>
            <a:off x="1600200" y="3520440"/>
            <a:ext cx="76835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7" name="TextBox 4"/>
          <p:cNvSpPr txBox="1"/>
          <p:nvPr/>
        </p:nvSpPr>
        <p:spPr>
          <a:xfrm>
            <a:off x="1709420" y="3865245"/>
            <a:ext cx="549910" cy="530860"/>
          </a:xfrm>
          <a:prstGeom prst="rect">
            <a:avLst/>
          </a:prstGeom>
          <a:noFill/>
        </p:spPr>
        <p:txBody>
          <a:bodyPr wrap="square" rtlCol="0">
            <a:no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10" name="文本框 9">
            <a:hlinkClick r:id="rId1" action="ppaction://hlinksldjump"/>
          </p:cNvPr>
          <p:cNvSpPr txBox="1"/>
          <p:nvPr/>
        </p:nvSpPr>
        <p:spPr>
          <a:xfrm>
            <a:off x="5019673" y="5743491"/>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
        <p:nvSpPr>
          <p:cNvPr id="11" name="TextBox 4"/>
          <p:cNvSpPr txBox="1"/>
          <p:nvPr/>
        </p:nvSpPr>
        <p:spPr>
          <a:xfrm>
            <a:off x="1530350" y="4375150"/>
            <a:ext cx="90868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11" grpId="0"/>
    </p:bldLst>
  </p:timing>
</p:sld>
</file>

<file path=ppt/slides/slide2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1" action="ppaction://hlinksldjump"/>
          </p:cNvPr>
          <p:cNvSpPr txBox="1"/>
          <p:nvPr userDrawn="1"/>
        </p:nvSpPr>
        <p:spPr>
          <a:xfrm>
            <a:off x="10716260" y="6247130"/>
            <a:ext cx="1475740" cy="610870"/>
          </a:xfrm>
          <a:prstGeom prst="rect">
            <a:avLst/>
          </a:prstGeom>
          <a:solidFill>
            <a:srgbClr val="B28600"/>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回</a:t>
            </a:r>
            <a:endPar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5" name="矩形 4"/>
          <p:cNvSpPr/>
          <p:nvPr/>
        </p:nvSpPr>
        <p:spPr>
          <a:xfrm>
            <a:off x="525145" y="702945"/>
            <a:ext cx="10911205" cy="3446145"/>
          </a:xfrm>
          <a:prstGeom prst="rect">
            <a:avLst/>
          </a:prstGeom>
          <a:noFill/>
        </p:spPr>
        <p:txBody>
          <a:bodyPr wrap="square">
            <a:spAutoFit/>
          </a:bodyPr>
          <a:lstStyle/>
          <a:p>
            <a:pPr indent="0" algn="just" fontAlgn="auto">
              <a:spcAft>
                <a:spcPts val="1200"/>
              </a:spcAft>
            </a:pPr>
            <a:r>
              <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26. 【解析】本题考查形容词词义辨析。A项为“深深的”，B项为“小的”，C项为“宽的”，D项为“遥远的”。根据上文内容可知，琳达过去的校园时光是美好的、甜蜜的，因此琳达对生活有着深深的爱。故本题正确答案为A。</a:t>
            </a:r>
            <a:endPar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27. 【解析】本题考查动词词义辨析。A项为“发送，传达”，B项为“给”，C项为“收到”，D项为“买”。根据句意“收到如此好的礼物是令我感动的”可推知，此处表示收到礼物。故本题正确答案为C。</a:t>
            </a:r>
            <a:endPar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28. 【解析】本题考查副词词义辨析。A项为“永远”，B项为“共同，一起”，C项为“最近”，D项为“不久”。根据上文中的I can enjoy those sweet memories in the rest of my life可知，此处表示琳达将会永远保存这个笔记本。故本题正确答案为A。</a:t>
            </a:r>
            <a:endPar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 17"/>
          <p:cNvPicPr>
            <a:picLocks noChangeAspect="1"/>
          </p:cNvPicPr>
          <p:nvPr>
            <p:custDataLst>
              <p:tags r:id="rId1"/>
            </p:custDataLst>
          </p:nvPr>
        </p:nvPicPr>
        <p:blipFill>
          <a:blip r:embed="rId2"/>
          <a:stretch>
            <a:fillRect/>
          </a:stretch>
        </p:blipFill>
        <p:spPr>
          <a:xfrm>
            <a:off x="0" y="-24765"/>
            <a:ext cx="12192000" cy="6882765"/>
          </a:xfrm>
          <a:prstGeom prst="rect">
            <a:avLst/>
          </a:prstGeom>
        </p:spPr>
      </p:pic>
      <p:grpSp>
        <p:nvGrpSpPr>
          <p:cNvPr id="15" name="组合 14"/>
          <p:cNvGrpSpPr/>
          <p:nvPr/>
        </p:nvGrpSpPr>
        <p:grpSpPr>
          <a:xfrm>
            <a:off x="2364740" y="852805"/>
            <a:ext cx="8265795" cy="6311900"/>
            <a:chOff x="2856" y="2355"/>
            <a:chExt cx="11600" cy="6892"/>
          </a:xfrm>
        </p:grpSpPr>
        <p:sp>
          <p:nvSpPr>
            <p:cNvPr id="17" name="矩形 16"/>
            <p:cNvSpPr/>
            <p:nvPr>
              <p:custDataLst>
                <p:tags r:id="rId3"/>
              </p:custDataLst>
            </p:nvPr>
          </p:nvSpPr>
          <p:spPr>
            <a:xfrm>
              <a:off x="3810" y="3256"/>
              <a:ext cx="9767" cy="509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100" name="图片 99"/>
            <p:cNvPicPr/>
            <p:nvPr>
              <p:custDataLst>
                <p:tags r:id="rId4"/>
              </p:custDataLst>
            </p:nvPr>
          </p:nvPicPr>
          <p:blipFill>
            <a:blip r:embed="rId5">
              <a:clrChange>
                <a:clrFrom>
                  <a:srgbClr val="FFFFFF">
                    <a:alpha val="100000"/>
                  </a:srgbClr>
                </a:clrFrom>
                <a:clrTo>
                  <a:srgbClr val="FFFFFF">
                    <a:alpha val="100000"/>
                    <a:alpha val="0"/>
                  </a:srgbClr>
                </a:clrTo>
              </a:clrChange>
            </a:blip>
            <a:stretch>
              <a:fillRect/>
            </a:stretch>
          </p:blipFill>
          <p:spPr>
            <a:xfrm>
              <a:off x="2856" y="2355"/>
              <a:ext cx="11601" cy="6893"/>
            </a:xfrm>
            <a:prstGeom prst="rect">
              <a:avLst/>
            </a:prstGeom>
            <a:noFill/>
            <a:ln w="9525">
              <a:noFill/>
            </a:ln>
          </p:spPr>
        </p:pic>
      </p:grpSp>
      <p:sp>
        <p:nvSpPr>
          <p:cNvPr id="13" name="文本框 12"/>
          <p:cNvSpPr txBox="1"/>
          <p:nvPr/>
        </p:nvSpPr>
        <p:spPr>
          <a:xfrm>
            <a:off x="4070985" y="93980"/>
            <a:ext cx="5255260" cy="1322070"/>
          </a:xfrm>
          <a:prstGeom prst="rect">
            <a:avLst/>
          </a:prstGeom>
          <a:noFill/>
          <a:effectLst>
            <a:outerShdw blurRad="76200" dir="13500000" sy="23000" kx="1200000" algn="br" rotWithShape="0">
              <a:prstClr val="black">
                <a:alpha val="20000"/>
              </a:prstClr>
            </a:outerShdw>
          </a:effectLst>
        </p:spPr>
        <p:txBody>
          <a:bodyPr wrap="square" rtlCol="0">
            <a:spAutoFit/>
          </a:bodyPr>
          <a:lstStyle/>
          <a:p>
            <a:pPr marR="0" indent="0" algn="dist" defTabSz="914400" fontAlgn="auto">
              <a:lnSpc>
                <a:spcPct val="100000"/>
              </a:lnSpc>
              <a:spcBef>
                <a:spcPts val="0"/>
              </a:spcBef>
              <a:spcAft>
                <a:spcPts val="0"/>
              </a:spcAft>
              <a:buClrTx/>
              <a:buSzTx/>
              <a:buFontTx/>
              <a:buNone/>
              <a:defRPr/>
            </a:pPr>
            <a:r>
              <a:rPr kumimoji="0" lang="en-US" altLang="zh-CN" sz="8000" b="0" i="0" kern="1200" cap="none" spc="0" normalizeH="0" baseline="0" noProof="0" dirty="0">
                <a:ln>
                  <a:solidFill>
                    <a:srgbClr val="1D91A3"/>
                  </a:solidFill>
                </a:ln>
                <a:solidFill>
                  <a:schemeClr val="bg1"/>
                </a:solidFill>
                <a:effectLst>
                  <a:outerShdw blurRad="60007" dist="310007" dir="7680000" sy="30000" kx="1300200" algn="ctr" rotWithShape="0">
                    <a:prstClr val="black">
                      <a:alpha val="32000"/>
                    </a:prstClr>
                  </a:outerShdw>
                </a:effectLst>
                <a:latin typeface="Impact" panose="020B0806030902050204" pitchFamily="34" charset="0"/>
                <a:ea typeface="Kozuka Gothic Pro M" panose="020B0700000000000000" pitchFamily="34" charset="-128"/>
                <a:cs typeface="+mn-cs"/>
              </a:rPr>
              <a:t>CONTENTS</a:t>
            </a:r>
            <a:endParaRPr kumimoji="0" lang="en-US" altLang="zh-CN" sz="8000" b="0" i="0" kern="1200" cap="none" spc="0" normalizeH="0" baseline="0" noProof="0" dirty="0">
              <a:ln>
                <a:solidFill>
                  <a:srgbClr val="1D91A3"/>
                </a:solidFill>
              </a:ln>
              <a:solidFill>
                <a:schemeClr val="bg1"/>
              </a:solidFill>
              <a:effectLst>
                <a:outerShdw blurRad="60007" dist="310007" dir="7680000" sy="30000" kx="1300200" algn="ctr" rotWithShape="0">
                  <a:prstClr val="black">
                    <a:alpha val="32000"/>
                  </a:prstClr>
                </a:outerShdw>
              </a:effectLst>
              <a:latin typeface="Impact" panose="020B0806030902050204" pitchFamily="34" charset="0"/>
              <a:ea typeface="Kozuka Gothic Pro M" panose="020B0700000000000000" pitchFamily="34" charset="-128"/>
              <a:cs typeface="+mn-cs"/>
            </a:endParaRPr>
          </a:p>
        </p:txBody>
      </p:sp>
      <p:pic>
        <p:nvPicPr>
          <p:cNvPr id="103" name="图片 102"/>
          <p:cNvPicPr/>
          <p:nvPr/>
        </p:nvPicPr>
        <p:blipFill>
          <a:blip r:embed="rId6">
            <a:clrChange>
              <a:clrFrom>
                <a:srgbClr val="F6F6F6">
                  <a:alpha val="100000"/>
                </a:srgbClr>
              </a:clrFrom>
              <a:clrTo>
                <a:srgbClr val="F6F6F6">
                  <a:alpha val="100000"/>
                  <a:alpha val="0"/>
                </a:srgbClr>
              </a:clrTo>
            </a:clrChange>
          </a:blip>
          <a:stretch>
            <a:fillRect/>
          </a:stretch>
        </p:blipFill>
        <p:spPr>
          <a:xfrm flipH="1">
            <a:off x="10631170" y="772160"/>
            <a:ext cx="647700" cy="1336040"/>
          </a:xfrm>
          <a:prstGeom prst="rect">
            <a:avLst/>
          </a:prstGeom>
          <a:noFill/>
          <a:ln w="9525">
            <a:noFill/>
          </a:ln>
        </p:spPr>
      </p:pic>
      <p:grpSp>
        <p:nvGrpSpPr>
          <p:cNvPr id="45" name="组合 44"/>
          <p:cNvGrpSpPr/>
          <p:nvPr/>
        </p:nvGrpSpPr>
        <p:grpSpPr>
          <a:xfrm>
            <a:off x="5182235" y="2132330"/>
            <a:ext cx="4822190" cy="557530"/>
            <a:chOff x="8147" y="3442"/>
            <a:chExt cx="7594" cy="878"/>
          </a:xfrm>
        </p:grpSpPr>
        <p:sp>
          <p:nvSpPr>
            <p:cNvPr id="16" name="文本框 13"/>
            <p:cNvSpPr txBox="1">
              <a:spLocks noChangeArrowheads="1"/>
            </p:cNvSpPr>
            <p:nvPr/>
          </p:nvSpPr>
          <p:spPr bwMode="auto">
            <a:xfrm>
              <a:off x="9169" y="3442"/>
              <a:ext cx="6573" cy="8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2800" dirty="0">
                  <a:solidFill>
                    <a:schemeClr val="tx1"/>
                  </a:solidFill>
                  <a:latin typeface="Times New Roman" panose="02020603050405020304" charset="0"/>
                  <a:ea typeface="黑体" panose="02010609060101010101" charset="-122"/>
                  <a:cs typeface="Times New Roman" panose="02020603050405020304" charset="0"/>
                  <a:hlinkClick r:id="rId7" action="ppaction://hlinksldjump"/>
                </a:rPr>
                <a:t>I. </a:t>
              </a:r>
              <a:r>
                <a:rPr lang="zh-CN" altLang="en-US" sz="2800" dirty="0">
                  <a:solidFill>
                    <a:schemeClr val="tx1"/>
                  </a:solidFill>
                  <a:latin typeface="Times New Roman" panose="02020603050405020304" charset="0"/>
                  <a:ea typeface="黑体" panose="02010609060101010101" charset="-122"/>
                  <a:cs typeface="Times New Roman" panose="02020603050405020304" charset="0"/>
                  <a:hlinkClick r:id="rId7" action="ppaction://hlinksldjump"/>
                </a:rPr>
                <a:t>补全对话</a:t>
              </a:r>
              <a:endParaRPr kumimoji="0" lang="zh-CN" altLang="en-US" sz="2800" b="0" i="0" u="none" strike="noStrike" kern="1200" cap="none" spc="0" normalizeH="0" baseline="0" noProof="0" dirty="0">
                <a:ln>
                  <a:noFill/>
                </a:ln>
                <a:solidFill>
                  <a:schemeClr val="tx1"/>
                </a:solidFill>
                <a:effectLst/>
                <a:uLnTx/>
                <a:uFillTx/>
                <a:latin typeface="Times New Roman" panose="02020603050405020304" charset="0"/>
                <a:ea typeface="黑体" panose="02010609060101010101" charset="-122"/>
                <a:cs typeface="Times New Roman" panose="02020603050405020304" charset="0"/>
                <a:hlinkClick r:id="rId7" action="ppaction://hlinksldjump"/>
              </a:endParaRPr>
            </a:p>
          </p:txBody>
        </p:sp>
        <p:grpSp>
          <p:nvGrpSpPr>
            <p:cNvPr id="23" name="组合 22"/>
            <p:cNvGrpSpPr/>
            <p:nvPr/>
          </p:nvGrpSpPr>
          <p:grpSpPr>
            <a:xfrm>
              <a:off x="8147" y="3442"/>
              <a:ext cx="862" cy="879"/>
              <a:chOff x="7015" y="3282"/>
              <a:chExt cx="1142" cy="1142"/>
            </a:xfrm>
          </p:grpSpPr>
          <p:sp>
            <p:nvSpPr>
              <p:cNvPr id="25" name="Oval 2"/>
              <p:cNvSpPr/>
              <p:nvPr>
                <p:custDataLst>
                  <p:tags r:id="rId8"/>
                </p:custDataLst>
              </p:nvPr>
            </p:nvSpPr>
            <p:spPr>
              <a:xfrm>
                <a:off x="7015" y="3282"/>
                <a:ext cx="1143" cy="1143"/>
              </a:xfrm>
              <a:prstGeom prst="ellipse">
                <a:avLst/>
              </a:prstGeom>
              <a:solidFill>
                <a:srgbClr val="B286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26" name="Freeform 154"/>
              <p:cNvSpPr>
                <a:spLocks noChangeArrowheads="1"/>
              </p:cNvSpPr>
              <p:nvPr>
                <p:custDataLst>
                  <p:tags r:id="rId9"/>
                </p:custDataLst>
              </p:nvPr>
            </p:nvSpPr>
            <p:spPr bwMode="auto">
              <a:xfrm>
                <a:off x="7373" y="3555"/>
                <a:ext cx="440" cy="597"/>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p>
                <a:endParaRPr lang="en-US"/>
              </a:p>
            </p:txBody>
          </p:sp>
        </p:grpSp>
      </p:grpSp>
      <p:grpSp>
        <p:nvGrpSpPr>
          <p:cNvPr id="46" name="组合 45"/>
          <p:cNvGrpSpPr/>
          <p:nvPr/>
        </p:nvGrpSpPr>
        <p:grpSpPr>
          <a:xfrm>
            <a:off x="5182235" y="2701925"/>
            <a:ext cx="4822190" cy="558800"/>
            <a:chOff x="8147" y="4339"/>
            <a:chExt cx="7594" cy="880"/>
          </a:xfrm>
        </p:grpSpPr>
        <p:sp>
          <p:nvSpPr>
            <p:cNvPr id="3" name="文本框 13"/>
            <p:cNvSpPr txBox="1">
              <a:spLocks noChangeArrowheads="1"/>
            </p:cNvSpPr>
            <p:nvPr/>
          </p:nvSpPr>
          <p:spPr bwMode="auto">
            <a:xfrm>
              <a:off x="9169" y="4397"/>
              <a:ext cx="6573" cy="8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2800" dirty="0">
                  <a:solidFill>
                    <a:schemeClr val="tx1"/>
                  </a:solidFill>
                  <a:latin typeface="Times New Roman" panose="02020603050405020304" charset="0"/>
                  <a:ea typeface="黑体" panose="02010609060101010101" charset="-122"/>
                  <a:cs typeface="Times New Roman" panose="02020603050405020304" charset="0"/>
                  <a:hlinkClick r:id="rId10" action="ppaction://hlinksldjump"/>
                </a:rPr>
                <a:t>II. </a:t>
              </a:r>
              <a:r>
                <a:rPr lang="zh-CN" altLang="en-US" sz="2800" dirty="0">
                  <a:solidFill>
                    <a:schemeClr val="tx1"/>
                  </a:solidFill>
                  <a:latin typeface="Times New Roman" panose="02020603050405020304" charset="0"/>
                  <a:ea typeface="黑体" panose="02010609060101010101" charset="-122"/>
                  <a:cs typeface="Times New Roman" panose="02020603050405020304" charset="0"/>
                  <a:hlinkClick r:id="rId10" action="ppaction://hlinksldjump"/>
                </a:rPr>
                <a:t>词汇</a:t>
              </a:r>
              <a:endParaRPr kumimoji="0" lang="zh-CN" altLang="en-US" sz="2800" b="0" i="0" u="none" strike="noStrike" kern="1200" cap="none" spc="0" normalizeH="0" baseline="0" noProof="0" dirty="0">
                <a:ln>
                  <a:noFill/>
                </a:ln>
                <a:solidFill>
                  <a:schemeClr val="tx1"/>
                </a:solidFill>
                <a:effectLst/>
                <a:uLnTx/>
                <a:uFillTx/>
                <a:latin typeface="Times New Roman" panose="02020603050405020304" charset="0"/>
                <a:ea typeface="黑体" panose="02010609060101010101" charset="-122"/>
                <a:cs typeface="Times New Roman" panose="02020603050405020304" charset="0"/>
              </a:endParaRPr>
            </a:p>
          </p:txBody>
        </p:sp>
        <p:grpSp>
          <p:nvGrpSpPr>
            <p:cNvPr id="24" name="组合 23"/>
            <p:cNvGrpSpPr/>
            <p:nvPr/>
          </p:nvGrpSpPr>
          <p:grpSpPr>
            <a:xfrm>
              <a:off x="8147" y="4339"/>
              <a:ext cx="862" cy="879"/>
              <a:chOff x="7015" y="3282"/>
              <a:chExt cx="1142" cy="1142"/>
            </a:xfrm>
          </p:grpSpPr>
          <p:sp>
            <p:nvSpPr>
              <p:cNvPr id="27" name="Oval 2"/>
              <p:cNvSpPr/>
              <p:nvPr>
                <p:custDataLst>
                  <p:tags r:id="rId11"/>
                </p:custDataLst>
              </p:nvPr>
            </p:nvSpPr>
            <p:spPr>
              <a:xfrm>
                <a:off x="7015" y="3282"/>
                <a:ext cx="1143" cy="1143"/>
              </a:xfrm>
              <a:prstGeom prst="ellipse">
                <a:avLst/>
              </a:prstGeom>
              <a:solidFill>
                <a:srgbClr val="B286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28" name="Freeform 154"/>
              <p:cNvSpPr>
                <a:spLocks noChangeArrowheads="1"/>
              </p:cNvSpPr>
              <p:nvPr>
                <p:custDataLst>
                  <p:tags r:id="rId12"/>
                </p:custDataLst>
              </p:nvPr>
            </p:nvSpPr>
            <p:spPr bwMode="auto">
              <a:xfrm>
                <a:off x="7373" y="3555"/>
                <a:ext cx="440" cy="597"/>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p>
                <a:endParaRPr lang="en-US"/>
              </a:p>
            </p:txBody>
          </p:sp>
        </p:grpSp>
      </p:grpSp>
      <p:grpSp>
        <p:nvGrpSpPr>
          <p:cNvPr id="47" name="组合 46"/>
          <p:cNvGrpSpPr/>
          <p:nvPr/>
        </p:nvGrpSpPr>
        <p:grpSpPr>
          <a:xfrm>
            <a:off x="5182235" y="3272155"/>
            <a:ext cx="4822825" cy="558165"/>
            <a:chOff x="8147" y="5237"/>
            <a:chExt cx="7595" cy="879"/>
          </a:xfrm>
        </p:grpSpPr>
        <p:sp>
          <p:nvSpPr>
            <p:cNvPr id="4" name="文本框 13"/>
            <p:cNvSpPr txBox="1">
              <a:spLocks noChangeArrowheads="1"/>
            </p:cNvSpPr>
            <p:nvPr/>
          </p:nvSpPr>
          <p:spPr bwMode="auto">
            <a:xfrm>
              <a:off x="9169" y="5274"/>
              <a:ext cx="6573" cy="8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2800" dirty="0">
                  <a:solidFill>
                    <a:schemeClr val="tx1"/>
                  </a:solidFill>
                  <a:latin typeface="Times New Roman" panose="02020603050405020304" charset="0"/>
                  <a:ea typeface="黑体" panose="02010609060101010101" charset="-122"/>
                  <a:cs typeface="Times New Roman" panose="02020603050405020304" charset="0"/>
                  <a:hlinkClick r:id="rId13" action="ppaction://hlinksldjump"/>
                </a:rPr>
                <a:t>III. </a:t>
              </a:r>
              <a:r>
                <a:rPr lang="zh-CN" altLang="en-US" sz="2800" dirty="0">
                  <a:solidFill>
                    <a:schemeClr val="tx1"/>
                  </a:solidFill>
                  <a:latin typeface="Times New Roman" panose="02020603050405020304" charset="0"/>
                  <a:ea typeface="黑体" panose="02010609060101010101" charset="-122"/>
                  <a:cs typeface="Times New Roman" panose="02020603050405020304" charset="0"/>
                  <a:hlinkClick r:id="rId13" action="ppaction://hlinksldjump"/>
                </a:rPr>
                <a:t>完形填空</a:t>
              </a:r>
              <a:endParaRPr kumimoji="0" lang="zh-CN" altLang="en-US" sz="2800" b="0" i="0" u="none" strike="noStrike" kern="1200" cap="none" spc="0" normalizeH="0" baseline="0" noProof="0" dirty="0">
                <a:ln>
                  <a:noFill/>
                </a:ln>
                <a:solidFill>
                  <a:schemeClr val="tx1"/>
                </a:solidFill>
                <a:effectLst/>
                <a:uLnTx/>
                <a:uFillTx/>
                <a:latin typeface="Times New Roman" panose="02020603050405020304" charset="0"/>
                <a:ea typeface="黑体" panose="02010609060101010101" charset="-122"/>
                <a:cs typeface="Times New Roman" panose="02020603050405020304" charset="0"/>
              </a:endParaRPr>
            </a:p>
          </p:txBody>
        </p:sp>
        <p:grpSp>
          <p:nvGrpSpPr>
            <p:cNvPr id="29" name="组合 28"/>
            <p:cNvGrpSpPr/>
            <p:nvPr/>
          </p:nvGrpSpPr>
          <p:grpSpPr>
            <a:xfrm>
              <a:off x="8147" y="5237"/>
              <a:ext cx="862" cy="879"/>
              <a:chOff x="7015" y="3282"/>
              <a:chExt cx="1142" cy="1142"/>
            </a:xfrm>
          </p:grpSpPr>
          <p:sp>
            <p:nvSpPr>
              <p:cNvPr id="30" name="Oval 2"/>
              <p:cNvSpPr/>
              <p:nvPr>
                <p:custDataLst>
                  <p:tags r:id="rId14"/>
                </p:custDataLst>
              </p:nvPr>
            </p:nvSpPr>
            <p:spPr>
              <a:xfrm>
                <a:off x="7015" y="3282"/>
                <a:ext cx="1143" cy="1143"/>
              </a:xfrm>
              <a:prstGeom prst="ellipse">
                <a:avLst/>
              </a:prstGeom>
              <a:solidFill>
                <a:srgbClr val="B286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31" name="Freeform 154"/>
              <p:cNvSpPr>
                <a:spLocks noChangeArrowheads="1"/>
              </p:cNvSpPr>
              <p:nvPr>
                <p:custDataLst>
                  <p:tags r:id="rId15"/>
                </p:custDataLst>
              </p:nvPr>
            </p:nvSpPr>
            <p:spPr bwMode="auto">
              <a:xfrm>
                <a:off x="7373" y="3555"/>
                <a:ext cx="440" cy="597"/>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p>
                <a:endParaRPr lang="en-US"/>
              </a:p>
            </p:txBody>
          </p:sp>
        </p:grpSp>
      </p:grpSp>
      <p:grpSp>
        <p:nvGrpSpPr>
          <p:cNvPr id="48" name="组合 47"/>
          <p:cNvGrpSpPr/>
          <p:nvPr/>
        </p:nvGrpSpPr>
        <p:grpSpPr>
          <a:xfrm>
            <a:off x="5182235" y="3843020"/>
            <a:ext cx="4831080" cy="558165"/>
            <a:chOff x="8147" y="6136"/>
            <a:chExt cx="7608" cy="879"/>
          </a:xfrm>
        </p:grpSpPr>
        <p:sp>
          <p:nvSpPr>
            <p:cNvPr id="5" name="文本框 13"/>
            <p:cNvSpPr txBox="1">
              <a:spLocks noChangeArrowheads="1"/>
            </p:cNvSpPr>
            <p:nvPr/>
          </p:nvSpPr>
          <p:spPr bwMode="auto">
            <a:xfrm>
              <a:off x="9182" y="6188"/>
              <a:ext cx="6573" cy="8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2800" dirty="0">
                  <a:solidFill>
                    <a:schemeClr val="tx1"/>
                  </a:solidFill>
                  <a:latin typeface="Times New Roman" panose="02020603050405020304" charset="0"/>
                  <a:ea typeface="黑体" panose="02010609060101010101" charset="-122"/>
                  <a:cs typeface="Times New Roman" panose="02020603050405020304" charset="0"/>
                  <a:hlinkClick r:id="rId16" action="ppaction://hlinksldjump"/>
                </a:rPr>
                <a:t>IV. </a:t>
              </a:r>
              <a:r>
                <a:rPr lang="zh-CN" altLang="en-US" sz="2800" dirty="0">
                  <a:solidFill>
                    <a:schemeClr val="tx1"/>
                  </a:solidFill>
                  <a:latin typeface="Times New Roman" panose="02020603050405020304" charset="0"/>
                  <a:ea typeface="黑体" panose="02010609060101010101" charset="-122"/>
                  <a:cs typeface="Times New Roman" panose="02020603050405020304" charset="0"/>
                  <a:hlinkClick r:id="rId16" action="ppaction://hlinksldjump"/>
                </a:rPr>
                <a:t>阅读理解</a:t>
              </a:r>
              <a:endParaRPr kumimoji="0" lang="zh-CN" altLang="en-US" sz="2800" b="0" i="0" u="none" strike="noStrike" kern="1200" cap="none" spc="0" normalizeH="0" baseline="0" noProof="0" dirty="0">
                <a:ln>
                  <a:noFill/>
                </a:ln>
                <a:solidFill>
                  <a:schemeClr val="tx1"/>
                </a:solidFill>
                <a:effectLst/>
                <a:uLnTx/>
                <a:uFillTx/>
                <a:latin typeface="Times New Roman" panose="02020603050405020304" charset="0"/>
                <a:ea typeface="黑体" panose="02010609060101010101" charset="-122"/>
                <a:cs typeface="Times New Roman" panose="02020603050405020304" charset="0"/>
              </a:endParaRPr>
            </a:p>
          </p:txBody>
        </p:sp>
        <p:grpSp>
          <p:nvGrpSpPr>
            <p:cNvPr id="32" name="组合 31"/>
            <p:cNvGrpSpPr/>
            <p:nvPr/>
          </p:nvGrpSpPr>
          <p:grpSpPr>
            <a:xfrm>
              <a:off x="8147" y="6136"/>
              <a:ext cx="862" cy="879"/>
              <a:chOff x="7015" y="3282"/>
              <a:chExt cx="1142" cy="1142"/>
            </a:xfrm>
          </p:grpSpPr>
          <p:sp>
            <p:nvSpPr>
              <p:cNvPr id="33" name="Oval 2"/>
              <p:cNvSpPr/>
              <p:nvPr>
                <p:custDataLst>
                  <p:tags r:id="rId17"/>
                </p:custDataLst>
              </p:nvPr>
            </p:nvSpPr>
            <p:spPr>
              <a:xfrm>
                <a:off x="7015" y="3282"/>
                <a:ext cx="1143" cy="1143"/>
              </a:xfrm>
              <a:prstGeom prst="ellipse">
                <a:avLst/>
              </a:prstGeom>
              <a:solidFill>
                <a:srgbClr val="B286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34" name="Freeform 154"/>
              <p:cNvSpPr>
                <a:spLocks noChangeArrowheads="1"/>
              </p:cNvSpPr>
              <p:nvPr>
                <p:custDataLst>
                  <p:tags r:id="rId18"/>
                </p:custDataLst>
              </p:nvPr>
            </p:nvSpPr>
            <p:spPr bwMode="auto">
              <a:xfrm>
                <a:off x="7373" y="3555"/>
                <a:ext cx="440" cy="597"/>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p>
                <a:endParaRPr lang="en-US"/>
              </a:p>
            </p:txBody>
          </p:sp>
        </p:grpSp>
      </p:grpSp>
      <p:grpSp>
        <p:nvGrpSpPr>
          <p:cNvPr id="49" name="组合 48"/>
          <p:cNvGrpSpPr/>
          <p:nvPr/>
        </p:nvGrpSpPr>
        <p:grpSpPr>
          <a:xfrm>
            <a:off x="5182235" y="4466590"/>
            <a:ext cx="4822825" cy="558165"/>
            <a:chOff x="8147" y="7118"/>
            <a:chExt cx="7595" cy="879"/>
          </a:xfrm>
        </p:grpSpPr>
        <p:sp>
          <p:nvSpPr>
            <p:cNvPr id="6" name="文本框 13"/>
            <p:cNvSpPr txBox="1">
              <a:spLocks noChangeArrowheads="1"/>
            </p:cNvSpPr>
            <p:nvPr/>
          </p:nvSpPr>
          <p:spPr bwMode="auto">
            <a:xfrm>
              <a:off x="9169" y="7162"/>
              <a:ext cx="6573" cy="8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2800" dirty="0">
                  <a:solidFill>
                    <a:schemeClr val="tx1"/>
                  </a:solidFill>
                  <a:latin typeface="Times New Roman" panose="02020603050405020304" charset="0"/>
                  <a:ea typeface="黑体" panose="02010609060101010101" charset="-122"/>
                  <a:cs typeface="Times New Roman" panose="02020603050405020304" charset="0"/>
                  <a:hlinkClick r:id="rId19" action="ppaction://hlinksldjump"/>
                </a:rPr>
                <a:t>V. </a:t>
              </a:r>
              <a:r>
                <a:rPr lang="zh-CN" altLang="en-US" sz="2800" dirty="0">
                  <a:solidFill>
                    <a:schemeClr val="tx1"/>
                  </a:solidFill>
                  <a:latin typeface="Times New Roman" panose="02020603050405020304" charset="0"/>
                  <a:ea typeface="黑体" panose="02010609060101010101" charset="-122"/>
                  <a:cs typeface="Times New Roman" panose="02020603050405020304" charset="0"/>
                  <a:hlinkClick r:id="rId19" action="ppaction://hlinksldjump"/>
                </a:rPr>
                <a:t>语法填空</a:t>
              </a:r>
              <a:endParaRPr kumimoji="0" lang="zh-CN" altLang="en-US" sz="2800" b="0" i="0" u="none" strike="noStrike" kern="1200" cap="none" spc="0" normalizeH="0" baseline="0" noProof="0" dirty="0">
                <a:ln>
                  <a:noFill/>
                </a:ln>
                <a:solidFill>
                  <a:schemeClr val="tx1"/>
                </a:solidFill>
                <a:effectLst/>
                <a:uLnTx/>
                <a:uFillTx/>
                <a:latin typeface="Times New Roman" panose="02020603050405020304" charset="0"/>
                <a:ea typeface="黑体" panose="02010609060101010101" charset="-122"/>
                <a:cs typeface="Times New Roman" panose="02020603050405020304" charset="0"/>
              </a:endParaRPr>
            </a:p>
          </p:txBody>
        </p:sp>
        <p:grpSp>
          <p:nvGrpSpPr>
            <p:cNvPr id="35" name="组合 34"/>
            <p:cNvGrpSpPr/>
            <p:nvPr/>
          </p:nvGrpSpPr>
          <p:grpSpPr>
            <a:xfrm>
              <a:off x="8147" y="7118"/>
              <a:ext cx="862" cy="879"/>
              <a:chOff x="7015" y="3282"/>
              <a:chExt cx="1142" cy="1142"/>
            </a:xfrm>
          </p:grpSpPr>
          <p:sp>
            <p:nvSpPr>
              <p:cNvPr id="36" name="Oval 2"/>
              <p:cNvSpPr/>
              <p:nvPr>
                <p:custDataLst>
                  <p:tags r:id="rId20"/>
                </p:custDataLst>
              </p:nvPr>
            </p:nvSpPr>
            <p:spPr>
              <a:xfrm>
                <a:off x="7015" y="3282"/>
                <a:ext cx="1143" cy="1143"/>
              </a:xfrm>
              <a:prstGeom prst="ellipse">
                <a:avLst/>
              </a:prstGeom>
              <a:solidFill>
                <a:srgbClr val="B286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37" name="Freeform 154"/>
              <p:cNvSpPr>
                <a:spLocks noChangeArrowheads="1"/>
              </p:cNvSpPr>
              <p:nvPr>
                <p:custDataLst>
                  <p:tags r:id="rId21"/>
                </p:custDataLst>
              </p:nvPr>
            </p:nvSpPr>
            <p:spPr bwMode="auto">
              <a:xfrm>
                <a:off x="7373" y="3555"/>
                <a:ext cx="440" cy="597"/>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p>
                <a:endParaRPr lang="en-US"/>
              </a:p>
            </p:txBody>
          </p:sp>
        </p:grpSp>
      </p:grpSp>
      <p:grpSp>
        <p:nvGrpSpPr>
          <p:cNvPr id="50" name="组合 49"/>
          <p:cNvGrpSpPr/>
          <p:nvPr/>
        </p:nvGrpSpPr>
        <p:grpSpPr>
          <a:xfrm>
            <a:off x="5182235" y="5090160"/>
            <a:ext cx="4822825" cy="558165"/>
            <a:chOff x="8147" y="8100"/>
            <a:chExt cx="7595" cy="879"/>
          </a:xfrm>
        </p:grpSpPr>
        <p:sp>
          <p:nvSpPr>
            <p:cNvPr id="7" name="文本框 13">
              <a:hlinkClick r:id="" action="ppaction://noaction"/>
            </p:cNvPr>
            <p:cNvSpPr txBox="1">
              <a:spLocks noChangeArrowheads="1"/>
            </p:cNvSpPr>
            <p:nvPr/>
          </p:nvSpPr>
          <p:spPr bwMode="auto">
            <a:xfrm>
              <a:off x="9169" y="8136"/>
              <a:ext cx="6573" cy="8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2800" dirty="0">
                  <a:solidFill>
                    <a:schemeClr val="tx1"/>
                  </a:solidFill>
                  <a:latin typeface="Times New Roman" panose="02020603050405020304" charset="0"/>
                  <a:ea typeface="黑体" panose="02010609060101010101" charset="-122"/>
                  <a:cs typeface="Times New Roman" panose="02020603050405020304" charset="0"/>
                  <a:hlinkClick r:id="rId22" action="ppaction://hlinksldjump"/>
                </a:rPr>
                <a:t>VI. </a:t>
              </a:r>
              <a:r>
                <a:rPr lang="zh-CN" altLang="en-US" sz="2800" dirty="0">
                  <a:solidFill>
                    <a:schemeClr val="tx1"/>
                  </a:solidFill>
                  <a:latin typeface="Times New Roman" panose="02020603050405020304" charset="0"/>
                  <a:ea typeface="黑体" panose="02010609060101010101" charset="-122"/>
                  <a:cs typeface="Times New Roman" panose="02020603050405020304" charset="0"/>
                  <a:hlinkClick r:id="rId22" action="ppaction://hlinksldjump"/>
                </a:rPr>
                <a:t>完成句子</a:t>
              </a:r>
              <a:endParaRPr kumimoji="0" lang="zh-CN" altLang="en-US" sz="2800" b="0" i="0" u="none" strike="noStrike" kern="1200" cap="none" spc="0" normalizeH="0" baseline="0" noProof="0" dirty="0">
                <a:ln>
                  <a:noFill/>
                </a:ln>
                <a:solidFill>
                  <a:schemeClr val="tx1"/>
                </a:solidFill>
                <a:effectLst/>
                <a:uLnTx/>
                <a:uFillTx/>
                <a:latin typeface="Times New Roman" panose="02020603050405020304" charset="0"/>
                <a:ea typeface="黑体" panose="02010609060101010101" charset="-122"/>
                <a:cs typeface="Times New Roman" panose="02020603050405020304" charset="0"/>
              </a:endParaRPr>
            </a:p>
          </p:txBody>
        </p:sp>
        <p:grpSp>
          <p:nvGrpSpPr>
            <p:cNvPr id="38" name="组合 37"/>
            <p:cNvGrpSpPr/>
            <p:nvPr/>
          </p:nvGrpSpPr>
          <p:grpSpPr>
            <a:xfrm>
              <a:off x="8147" y="8100"/>
              <a:ext cx="862" cy="879"/>
              <a:chOff x="7015" y="3282"/>
              <a:chExt cx="1142" cy="1142"/>
            </a:xfrm>
          </p:grpSpPr>
          <p:sp>
            <p:nvSpPr>
              <p:cNvPr id="39" name="Oval 2"/>
              <p:cNvSpPr/>
              <p:nvPr>
                <p:custDataLst>
                  <p:tags r:id="rId23"/>
                </p:custDataLst>
              </p:nvPr>
            </p:nvSpPr>
            <p:spPr>
              <a:xfrm>
                <a:off x="7015" y="3282"/>
                <a:ext cx="1143" cy="1143"/>
              </a:xfrm>
              <a:prstGeom prst="ellipse">
                <a:avLst/>
              </a:prstGeom>
              <a:solidFill>
                <a:srgbClr val="B286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40" name="Freeform 154"/>
              <p:cNvSpPr>
                <a:spLocks noChangeArrowheads="1"/>
              </p:cNvSpPr>
              <p:nvPr>
                <p:custDataLst>
                  <p:tags r:id="rId24"/>
                </p:custDataLst>
              </p:nvPr>
            </p:nvSpPr>
            <p:spPr bwMode="auto">
              <a:xfrm>
                <a:off x="7373" y="3555"/>
                <a:ext cx="440" cy="597"/>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p>
                <a:endParaRPr lang="en-US"/>
              </a:p>
            </p:txBody>
          </p:sp>
        </p:grpSp>
      </p:grpSp>
      <p:grpSp>
        <p:nvGrpSpPr>
          <p:cNvPr id="51" name="组合 50"/>
          <p:cNvGrpSpPr/>
          <p:nvPr/>
        </p:nvGrpSpPr>
        <p:grpSpPr>
          <a:xfrm>
            <a:off x="5182235" y="5661025"/>
            <a:ext cx="4822190" cy="610870"/>
            <a:chOff x="8147" y="8999"/>
            <a:chExt cx="7594" cy="962"/>
          </a:xfrm>
        </p:grpSpPr>
        <p:sp>
          <p:nvSpPr>
            <p:cNvPr id="8" name="文本框 13"/>
            <p:cNvSpPr txBox="1">
              <a:spLocks noChangeArrowheads="1"/>
            </p:cNvSpPr>
            <p:nvPr/>
          </p:nvSpPr>
          <p:spPr bwMode="auto">
            <a:xfrm>
              <a:off x="9169" y="9139"/>
              <a:ext cx="6573" cy="8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2800" dirty="0">
                  <a:solidFill>
                    <a:schemeClr val="tx1"/>
                  </a:solidFill>
                  <a:latin typeface="Times New Roman" panose="02020603050405020304" charset="0"/>
                  <a:ea typeface="黑体" panose="02010609060101010101" charset="-122"/>
                  <a:cs typeface="Times New Roman" panose="02020603050405020304" charset="0"/>
                  <a:hlinkClick r:id="rId25" action="ppaction://hlinksldjump"/>
                </a:rPr>
                <a:t>VII. </a:t>
              </a:r>
              <a:r>
                <a:rPr lang="zh-CN" altLang="en-US" sz="2800" dirty="0">
                  <a:solidFill>
                    <a:schemeClr val="tx1"/>
                  </a:solidFill>
                  <a:latin typeface="Times New Roman" panose="02020603050405020304" charset="0"/>
                  <a:ea typeface="黑体" panose="02010609060101010101" charset="-122"/>
                  <a:cs typeface="Times New Roman" panose="02020603050405020304" charset="0"/>
                  <a:hlinkClick r:id="rId25" action="ppaction://hlinksldjump"/>
                </a:rPr>
                <a:t>应用写作</a:t>
              </a:r>
              <a:endParaRPr kumimoji="0" lang="zh-CN" altLang="en-US" sz="2800" b="0" i="0" u="none" strike="noStrike" kern="1200" cap="none" spc="0" normalizeH="0" baseline="0" noProof="0" dirty="0">
                <a:ln>
                  <a:noFill/>
                </a:ln>
                <a:solidFill>
                  <a:schemeClr val="tx1"/>
                </a:solidFill>
                <a:effectLst/>
                <a:uLnTx/>
                <a:uFillTx/>
                <a:latin typeface="Times New Roman" panose="02020603050405020304" charset="0"/>
                <a:ea typeface="黑体" panose="02010609060101010101" charset="-122"/>
                <a:cs typeface="Times New Roman" panose="02020603050405020304" charset="0"/>
              </a:endParaRPr>
            </a:p>
          </p:txBody>
        </p:sp>
        <p:grpSp>
          <p:nvGrpSpPr>
            <p:cNvPr id="41" name="组合 40"/>
            <p:cNvGrpSpPr/>
            <p:nvPr/>
          </p:nvGrpSpPr>
          <p:grpSpPr>
            <a:xfrm>
              <a:off x="8147" y="8999"/>
              <a:ext cx="862" cy="879"/>
              <a:chOff x="7015" y="3282"/>
              <a:chExt cx="1142" cy="1142"/>
            </a:xfrm>
          </p:grpSpPr>
          <p:sp>
            <p:nvSpPr>
              <p:cNvPr id="42" name="Oval 2"/>
              <p:cNvSpPr/>
              <p:nvPr>
                <p:custDataLst>
                  <p:tags r:id="rId26"/>
                </p:custDataLst>
              </p:nvPr>
            </p:nvSpPr>
            <p:spPr>
              <a:xfrm>
                <a:off x="7015" y="3282"/>
                <a:ext cx="1143" cy="1143"/>
              </a:xfrm>
              <a:prstGeom prst="ellipse">
                <a:avLst/>
              </a:prstGeom>
              <a:solidFill>
                <a:srgbClr val="B286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43" name="Freeform 154"/>
              <p:cNvSpPr>
                <a:spLocks noChangeArrowheads="1"/>
              </p:cNvSpPr>
              <p:nvPr>
                <p:custDataLst>
                  <p:tags r:id="rId27"/>
                </p:custDataLst>
              </p:nvPr>
            </p:nvSpPr>
            <p:spPr bwMode="auto">
              <a:xfrm>
                <a:off x="7373" y="3555"/>
                <a:ext cx="440" cy="597"/>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p>
                <a:endParaRPr lang="en-US"/>
              </a:p>
            </p:txBody>
          </p:sp>
        </p:grpSp>
      </p:grpSp>
      <p:pic>
        <p:nvPicPr>
          <p:cNvPr id="44" name="图片 43"/>
          <p:cNvPicPr/>
          <p:nvPr/>
        </p:nvPicPr>
        <p:blipFill>
          <a:blip r:embed="rId28">
            <a:clrChange>
              <a:clrFrom>
                <a:srgbClr val="F6F6F6">
                  <a:alpha val="100000"/>
                </a:srgbClr>
              </a:clrFrom>
              <a:clrTo>
                <a:srgbClr val="F6F6F6">
                  <a:alpha val="100000"/>
                  <a:alpha val="0"/>
                </a:srgbClr>
              </a:clrTo>
            </a:clrChange>
          </a:blip>
          <a:stretch>
            <a:fillRect/>
          </a:stretch>
        </p:blipFill>
        <p:spPr>
          <a:xfrm>
            <a:off x="229870" y="3540125"/>
            <a:ext cx="4009390" cy="331787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barn(inVertical)">
                                      <p:cBhvr>
                                        <p:cTn id="7" dur="500"/>
                                        <p:tgtEl>
                                          <p:spTgt spid="13"/>
                                        </p:tgtEl>
                                      </p:cBhvr>
                                    </p:animEffect>
                                  </p:childTnLst>
                                </p:cTn>
                              </p:par>
                              <p:par>
                                <p:cTn id="8" presetID="16" presetClass="entr" presetSubtype="21" fill="hold" nodeType="withEffect">
                                  <p:stCondLst>
                                    <p:cond delay="0"/>
                                  </p:stCondLst>
                                  <p:childTnLst>
                                    <p:set>
                                      <p:cBhvr>
                                        <p:cTn id="9" dur="1" fill="hold">
                                          <p:stCondLst>
                                            <p:cond delay="0"/>
                                          </p:stCondLst>
                                        </p:cTn>
                                        <p:tgtEl>
                                          <p:spTgt spid="15"/>
                                        </p:tgtEl>
                                        <p:attrNameLst>
                                          <p:attrName>style.visibility</p:attrName>
                                        </p:attrNameLst>
                                      </p:cBhvr>
                                      <p:to>
                                        <p:strVal val="visible"/>
                                      </p:to>
                                    </p:set>
                                    <p:animEffect transition="in" filter="barn(inVertical)">
                                      <p:cBhvr>
                                        <p:cTn id="10" dur="500"/>
                                        <p:tgtEl>
                                          <p:spTgt spid="15"/>
                                        </p:tgtEl>
                                      </p:cBhvr>
                                    </p:animEffect>
                                  </p:childTnLst>
                                </p:cTn>
                              </p:par>
                            </p:childTnLst>
                          </p:cTn>
                        </p:par>
                        <p:par>
                          <p:cTn id="11" fill="hold">
                            <p:stCondLst>
                              <p:cond delay="500"/>
                            </p:stCondLst>
                            <p:childTnLst>
                              <p:par>
                                <p:cTn id="12" presetID="47" presetClass="entr" presetSubtype="0" fill="hold" nodeType="afterEffect">
                                  <p:stCondLst>
                                    <p:cond delay="0"/>
                                  </p:stCondLst>
                                  <p:childTnLst>
                                    <p:set>
                                      <p:cBhvr>
                                        <p:cTn id="13" dur="1" fill="hold">
                                          <p:stCondLst>
                                            <p:cond delay="0"/>
                                          </p:stCondLst>
                                        </p:cTn>
                                        <p:tgtEl>
                                          <p:spTgt spid="103"/>
                                        </p:tgtEl>
                                        <p:attrNameLst>
                                          <p:attrName>style.visibility</p:attrName>
                                        </p:attrNameLst>
                                      </p:cBhvr>
                                      <p:to>
                                        <p:strVal val="visible"/>
                                      </p:to>
                                    </p:set>
                                    <p:animEffect transition="in" filter="fade">
                                      <p:cBhvr>
                                        <p:cTn id="14" dur="1000"/>
                                        <p:tgtEl>
                                          <p:spTgt spid="103"/>
                                        </p:tgtEl>
                                      </p:cBhvr>
                                    </p:animEffect>
                                    <p:anim calcmode="lin" valueType="num">
                                      <p:cBhvr>
                                        <p:cTn id="15" dur="1000" fill="hold"/>
                                        <p:tgtEl>
                                          <p:spTgt spid="103"/>
                                        </p:tgtEl>
                                        <p:attrNameLst>
                                          <p:attrName>ppt_x</p:attrName>
                                        </p:attrNameLst>
                                      </p:cBhvr>
                                      <p:tavLst>
                                        <p:tav tm="0">
                                          <p:val>
                                            <p:strVal val="#ppt_x"/>
                                          </p:val>
                                        </p:tav>
                                        <p:tav tm="100000">
                                          <p:val>
                                            <p:strVal val="#ppt_x"/>
                                          </p:val>
                                        </p:tav>
                                      </p:tavLst>
                                    </p:anim>
                                    <p:anim calcmode="lin" valueType="num">
                                      <p:cBhvr>
                                        <p:cTn id="16" dur="1000" fill="hold"/>
                                        <p:tgtEl>
                                          <p:spTgt spid="103"/>
                                        </p:tgtEl>
                                        <p:attrNameLst>
                                          <p:attrName>ppt_y</p:attrName>
                                        </p:attrNameLst>
                                      </p:cBhvr>
                                      <p:tavLst>
                                        <p:tav tm="0">
                                          <p:val>
                                            <p:strVal val="#ppt_y-.1"/>
                                          </p:val>
                                        </p:tav>
                                        <p:tav tm="100000">
                                          <p:val>
                                            <p:strVal val="#ppt_y"/>
                                          </p:val>
                                        </p:tav>
                                      </p:tavLst>
                                    </p:anim>
                                  </p:childTnLst>
                                </p:cTn>
                              </p:par>
                              <p:par>
                                <p:cTn id="17" presetID="47" presetClass="entr" presetSubtype="0" fill="hold" nodeType="withEffect">
                                  <p:stCondLst>
                                    <p:cond delay="0"/>
                                  </p:stCondLst>
                                  <p:childTnLst>
                                    <p:set>
                                      <p:cBhvr>
                                        <p:cTn id="18" dur="1" fill="hold">
                                          <p:stCondLst>
                                            <p:cond delay="0"/>
                                          </p:stCondLst>
                                        </p:cTn>
                                        <p:tgtEl>
                                          <p:spTgt spid="44"/>
                                        </p:tgtEl>
                                        <p:attrNameLst>
                                          <p:attrName>style.visibility</p:attrName>
                                        </p:attrNameLst>
                                      </p:cBhvr>
                                      <p:to>
                                        <p:strVal val="visible"/>
                                      </p:to>
                                    </p:set>
                                    <p:animEffect transition="in" filter="fade">
                                      <p:cBhvr>
                                        <p:cTn id="19" dur="1000"/>
                                        <p:tgtEl>
                                          <p:spTgt spid="44"/>
                                        </p:tgtEl>
                                      </p:cBhvr>
                                    </p:animEffect>
                                    <p:anim calcmode="lin" valueType="num">
                                      <p:cBhvr>
                                        <p:cTn id="20" dur="1000" fill="hold"/>
                                        <p:tgtEl>
                                          <p:spTgt spid="44"/>
                                        </p:tgtEl>
                                        <p:attrNameLst>
                                          <p:attrName>ppt_x</p:attrName>
                                        </p:attrNameLst>
                                      </p:cBhvr>
                                      <p:tavLst>
                                        <p:tav tm="0">
                                          <p:val>
                                            <p:strVal val="#ppt_x"/>
                                          </p:val>
                                        </p:tav>
                                        <p:tav tm="100000">
                                          <p:val>
                                            <p:strVal val="#ppt_x"/>
                                          </p:val>
                                        </p:tav>
                                      </p:tavLst>
                                    </p:anim>
                                    <p:anim calcmode="lin" valueType="num">
                                      <p:cBhvr>
                                        <p:cTn id="21" dur="1000" fill="hold"/>
                                        <p:tgtEl>
                                          <p:spTgt spid="44"/>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12" presetClass="entr" presetSubtype="4" fill="hold" nodeType="afterEffect">
                                  <p:stCondLst>
                                    <p:cond delay="0"/>
                                  </p:stCondLst>
                                  <p:childTnLst>
                                    <p:set>
                                      <p:cBhvr>
                                        <p:cTn id="24" dur="1" fill="hold">
                                          <p:stCondLst>
                                            <p:cond delay="0"/>
                                          </p:stCondLst>
                                        </p:cTn>
                                        <p:tgtEl>
                                          <p:spTgt spid="45"/>
                                        </p:tgtEl>
                                        <p:attrNameLst>
                                          <p:attrName>style.visibility</p:attrName>
                                        </p:attrNameLst>
                                      </p:cBhvr>
                                      <p:to>
                                        <p:strVal val="visible"/>
                                      </p:to>
                                    </p:set>
                                    <p:anim calcmode="lin" valueType="num">
                                      <p:cBhvr additive="base">
                                        <p:cTn id="25" dur="500"/>
                                        <p:tgtEl>
                                          <p:spTgt spid="45"/>
                                        </p:tgtEl>
                                        <p:attrNameLst>
                                          <p:attrName>ppt_y</p:attrName>
                                        </p:attrNameLst>
                                      </p:cBhvr>
                                      <p:tavLst>
                                        <p:tav tm="0">
                                          <p:val>
                                            <p:strVal val="#ppt_y+#ppt_h*1.125000"/>
                                          </p:val>
                                        </p:tav>
                                        <p:tav tm="100000">
                                          <p:val>
                                            <p:strVal val="#ppt_y"/>
                                          </p:val>
                                        </p:tav>
                                      </p:tavLst>
                                    </p:anim>
                                    <p:animEffect transition="in" filter="wipe(up)">
                                      <p:cBhvr>
                                        <p:cTn id="26" dur="500"/>
                                        <p:tgtEl>
                                          <p:spTgt spid="45"/>
                                        </p:tgtEl>
                                      </p:cBhvr>
                                    </p:animEffect>
                                  </p:childTnLst>
                                </p:cTn>
                              </p:par>
                            </p:childTnLst>
                          </p:cTn>
                        </p:par>
                        <p:par>
                          <p:cTn id="27" fill="hold">
                            <p:stCondLst>
                              <p:cond delay="2000"/>
                            </p:stCondLst>
                            <p:childTnLst>
                              <p:par>
                                <p:cTn id="28" presetID="12" presetClass="entr" presetSubtype="4" fill="hold" nodeType="afterEffect">
                                  <p:stCondLst>
                                    <p:cond delay="0"/>
                                  </p:stCondLst>
                                  <p:childTnLst>
                                    <p:set>
                                      <p:cBhvr>
                                        <p:cTn id="29" dur="1" fill="hold">
                                          <p:stCondLst>
                                            <p:cond delay="0"/>
                                          </p:stCondLst>
                                        </p:cTn>
                                        <p:tgtEl>
                                          <p:spTgt spid="46"/>
                                        </p:tgtEl>
                                        <p:attrNameLst>
                                          <p:attrName>style.visibility</p:attrName>
                                        </p:attrNameLst>
                                      </p:cBhvr>
                                      <p:to>
                                        <p:strVal val="visible"/>
                                      </p:to>
                                    </p:set>
                                    <p:anim calcmode="lin" valueType="num">
                                      <p:cBhvr additive="base">
                                        <p:cTn id="30" dur="500"/>
                                        <p:tgtEl>
                                          <p:spTgt spid="46"/>
                                        </p:tgtEl>
                                        <p:attrNameLst>
                                          <p:attrName>ppt_y</p:attrName>
                                        </p:attrNameLst>
                                      </p:cBhvr>
                                      <p:tavLst>
                                        <p:tav tm="0">
                                          <p:val>
                                            <p:strVal val="#ppt_y+#ppt_h*1.125000"/>
                                          </p:val>
                                        </p:tav>
                                        <p:tav tm="100000">
                                          <p:val>
                                            <p:strVal val="#ppt_y"/>
                                          </p:val>
                                        </p:tav>
                                      </p:tavLst>
                                    </p:anim>
                                    <p:animEffect transition="in" filter="wipe(up)">
                                      <p:cBhvr>
                                        <p:cTn id="31" dur="500"/>
                                        <p:tgtEl>
                                          <p:spTgt spid="46"/>
                                        </p:tgtEl>
                                      </p:cBhvr>
                                    </p:animEffect>
                                  </p:childTnLst>
                                </p:cTn>
                              </p:par>
                            </p:childTnLst>
                          </p:cTn>
                        </p:par>
                        <p:par>
                          <p:cTn id="32" fill="hold">
                            <p:stCondLst>
                              <p:cond delay="2500"/>
                            </p:stCondLst>
                            <p:childTnLst>
                              <p:par>
                                <p:cTn id="33" presetID="12" presetClass="entr" presetSubtype="4" fill="hold" nodeType="afterEffect">
                                  <p:stCondLst>
                                    <p:cond delay="0"/>
                                  </p:stCondLst>
                                  <p:childTnLst>
                                    <p:set>
                                      <p:cBhvr>
                                        <p:cTn id="34" dur="1" fill="hold">
                                          <p:stCondLst>
                                            <p:cond delay="0"/>
                                          </p:stCondLst>
                                        </p:cTn>
                                        <p:tgtEl>
                                          <p:spTgt spid="47"/>
                                        </p:tgtEl>
                                        <p:attrNameLst>
                                          <p:attrName>style.visibility</p:attrName>
                                        </p:attrNameLst>
                                      </p:cBhvr>
                                      <p:to>
                                        <p:strVal val="visible"/>
                                      </p:to>
                                    </p:set>
                                    <p:anim calcmode="lin" valueType="num">
                                      <p:cBhvr additive="base">
                                        <p:cTn id="35" dur="500"/>
                                        <p:tgtEl>
                                          <p:spTgt spid="47"/>
                                        </p:tgtEl>
                                        <p:attrNameLst>
                                          <p:attrName>ppt_y</p:attrName>
                                        </p:attrNameLst>
                                      </p:cBhvr>
                                      <p:tavLst>
                                        <p:tav tm="0">
                                          <p:val>
                                            <p:strVal val="#ppt_y+#ppt_h*1.125000"/>
                                          </p:val>
                                        </p:tav>
                                        <p:tav tm="100000">
                                          <p:val>
                                            <p:strVal val="#ppt_y"/>
                                          </p:val>
                                        </p:tav>
                                      </p:tavLst>
                                    </p:anim>
                                    <p:animEffect transition="in" filter="wipe(up)">
                                      <p:cBhvr>
                                        <p:cTn id="36" dur="500"/>
                                        <p:tgtEl>
                                          <p:spTgt spid="47"/>
                                        </p:tgtEl>
                                      </p:cBhvr>
                                    </p:animEffect>
                                  </p:childTnLst>
                                </p:cTn>
                              </p:par>
                            </p:childTnLst>
                          </p:cTn>
                        </p:par>
                        <p:par>
                          <p:cTn id="37" fill="hold">
                            <p:stCondLst>
                              <p:cond delay="3000"/>
                            </p:stCondLst>
                            <p:childTnLst>
                              <p:par>
                                <p:cTn id="38" presetID="12" presetClass="entr" presetSubtype="4" fill="hold" nodeType="afterEffect">
                                  <p:stCondLst>
                                    <p:cond delay="0"/>
                                  </p:stCondLst>
                                  <p:childTnLst>
                                    <p:set>
                                      <p:cBhvr>
                                        <p:cTn id="39" dur="1" fill="hold">
                                          <p:stCondLst>
                                            <p:cond delay="0"/>
                                          </p:stCondLst>
                                        </p:cTn>
                                        <p:tgtEl>
                                          <p:spTgt spid="48"/>
                                        </p:tgtEl>
                                        <p:attrNameLst>
                                          <p:attrName>style.visibility</p:attrName>
                                        </p:attrNameLst>
                                      </p:cBhvr>
                                      <p:to>
                                        <p:strVal val="visible"/>
                                      </p:to>
                                    </p:set>
                                    <p:anim calcmode="lin" valueType="num">
                                      <p:cBhvr additive="base">
                                        <p:cTn id="40" dur="500"/>
                                        <p:tgtEl>
                                          <p:spTgt spid="48"/>
                                        </p:tgtEl>
                                        <p:attrNameLst>
                                          <p:attrName>ppt_y</p:attrName>
                                        </p:attrNameLst>
                                      </p:cBhvr>
                                      <p:tavLst>
                                        <p:tav tm="0">
                                          <p:val>
                                            <p:strVal val="#ppt_y+#ppt_h*1.125000"/>
                                          </p:val>
                                        </p:tav>
                                        <p:tav tm="100000">
                                          <p:val>
                                            <p:strVal val="#ppt_y"/>
                                          </p:val>
                                        </p:tav>
                                      </p:tavLst>
                                    </p:anim>
                                    <p:animEffect transition="in" filter="wipe(up)">
                                      <p:cBhvr>
                                        <p:cTn id="41" dur="500"/>
                                        <p:tgtEl>
                                          <p:spTgt spid="48"/>
                                        </p:tgtEl>
                                      </p:cBhvr>
                                    </p:animEffect>
                                  </p:childTnLst>
                                </p:cTn>
                              </p:par>
                            </p:childTnLst>
                          </p:cTn>
                        </p:par>
                        <p:par>
                          <p:cTn id="42" fill="hold">
                            <p:stCondLst>
                              <p:cond delay="3500"/>
                            </p:stCondLst>
                            <p:childTnLst>
                              <p:par>
                                <p:cTn id="43" presetID="12" presetClass="entr" presetSubtype="4" fill="hold" nodeType="afterEffect">
                                  <p:stCondLst>
                                    <p:cond delay="0"/>
                                  </p:stCondLst>
                                  <p:childTnLst>
                                    <p:set>
                                      <p:cBhvr>
                                        <p:cTn id="44" dur="1" fill="hold">
                                          <p:stCondLst>
                                            <p:cond delay="0"/>
                                          </p:stCondLst>
                                        </p:cTn>
                                        <p:tgtEl>
                                          <p:spTgt spid="49"/>
                                        </p:tgtEl>
                                        <p:attrNameLst>
                                          <p:attrName>style.visibility</p:attrName>
                                        </p:attrNameLst>
                                      </p:cBhvr>
                                      <p:to>
                                        <p:strVal val="visible"/>
                                      </p:to>
                                    </p:set>
                                    <p:anim calcmode="lin" valueType="num">
                                      <p:cBhvr additive="base">
                                        <p:cTn id="45" dur="500"/>
                                        <p:tgtEl>
                                          <p:spTgt spid="49"/>
                                        </p:tgtEl>
                                        <p:attrNameLst>
                                          <p:attrName>ppt_y</p:attrName>
                                        </p:attrNameLst>
                                      </p:cBhvr>
                                      <p:tavLst>
                                        <p:tav tm="0">
                                          <p:val>
                                            <p:strVal val="#ppt_y+#ppt_h*1.125000"/>
                                          </p:val>
                                        </p:tav>
                                        <p:tav tm="100000">
                                          <p:val>
                                            <p:strVal val="#ppt_y"/>
                                          </p:val>
                                        </p:tav>
                                      </p:tavLst>
                                    </p:anim>
                                    <p:animEffect transition="in" filter="wipe(up)">
                                      <p:cBhvr>
                                        <p:cTn id="46" dur="500"/>
                                        <p:tgtEl>
                                          <p:spTgt spid="49"/>
                                        </p:tgtEl>
                                      </p:cBhvr>
                                    </p:animEffect>
                                  </p:childTnLst>
                                </p:cTn>
                              </p:par>
                            </p:childTnLst>
                          </p:cTn>
                        </p:par>
                        <p:par>
                          <p:cTn id="47" fill="hold">
                            <p:stCondLst>
                              <p:cond delay="4000"/>
                            </p:stCondLst>
                            <p:childTnLst>
                              <p:par>
                                <p:cTn id="48" presetID="12" presetClass="entr" presetSubtype="4" fill="hold" nodeType="afterEffect">
                                  <p:stCondLst>
                                    <p:cond delay="0"/>
                                  </p:stCondLst>
                                  <p:childTnLst>
                                    <p:set>
                                      <p:cBhvr>
                                        <p:cTn id="49" dur="1" fill="hold">
                                          <p:stCondLst>
                                            <p:cond delay="0"/>
                                          </p:stCondLst>
                                        </p:cTn>
                                        <p:tgtEl>
                                          <p:spTgt spid="50"/>
                                        </p:tgtEl>
                                        <p:attrNameLst>
                                          <p:attrName>style.visibility</p:attrName>
                                        </p:attrNameLst>
                                      </p:cBhvr>
                                      <p:to>
                                        <p:strVal val="visible"/>
                                      </p:to>
                                    </p:set>
                                    <p:anim calcmode="lin" valueType="num">
                                      <p:cBhvr additive="base">
                                        <p:cTn id="50" dur="500"/>
                                        <p:tgtEl>
                                          <p:spTgt spid="50"/>
                                        </p:tgtEl>
                                        <p:attrNameLst>
                                          <p:attrName>ppt_y</p:attrName>
                                        </p:attrNameLst>
                                      </p:cBhvr>
                                      <p:tavLst>
                                        <p:tav tm="0">
                                          <p:val>
                                            <p:strVal val="#ppt_y+#ppt_h*1.125000"/>
                                          </p:val>
                                        </p:tav>
                                        <p:tav tm="100000">
                                          <p:val>
                                            <p:strVal val="#ppt_y"/>
                                          </p:val>
                                        </p:tav>
                                      </p:tavLst>
                                    </p:anim>
                                    <p:animEffect transition="in" filter="wipe(up)">
                                      <p:cBhvr>
                                        <p:cTn id="51" dur="500"/>
                                        <p:tgtEl>
                                          <p:spTgt spid="50"/>
                                        </p:tgtEl>
                                      </p:cBhvr>
                                    </p:animEffect>
                                  </p:childTnLst>
                                </p:cTn>
                              </p:par>
                            </p:childTnLst>
                          </p:cTn>
                        </p:par>
                        <p:par>
                          <p:cTn id="52" fill="hold">
                            <p:stCondLst>
                              <p:cond delay="4500"/>
                            </p:stCondLst>
                            <p:childTnLst>
                              <p:par>
                                <p:cTn id="53" presetID="12" presetClass="entr" presetSubtype="4" fill="hold" nodeType="afterEffect">
                                  <p:stCondLst>
                                    <p:cond delay="0"/>
                                  </p:stCondLst>
                                  <p:childTnLst>
                                    <p:set>
                                      <p:cBhvr>
                                        <p:cTn id="54" dur="1" fill="hold">
                                          <p:stCondLst>
                                            <p:cond delay="0"/>
                                          </p:stCondLst>
                                        </p:cTn>
                                        <p:tgtEl>
                                          <p:spTgt spid="51"/>
                                        </p:tgtEl>
                                        <p:attrNameLst>
                                          <p:attrName>style.visibility</p:attrName>
                                        </p:attrNameLst>
                                      </p:cBhvr>
                                      <p:to>
                                        <p:strVal val="visible"/>
                                      </p:to>
                                    </p:set>
                                    <p:anim calcmode="lin" valueType="num">
                                      <p:cBhvr additive="base">
                                        <p:cTn id="55" dur="500"/>
                                        <p:tgtEl>
                                          <p:spTgt spid="51"/>
                                        </p:tgtEl>
                                        <p:attrNameLst>
                                          <p:attrName>ppt_y</p:attrName>
                                        </p:attrNameLst>
                                      </p:cBhvr>
                                      <p:tavLst>
                                        <p:tav tm="0">
                                          <p:val>
                                            <p:strVal val="#ppt_y+#ppt_h*1.125000"/>
                                          </p:val>
                                        </p:tav>
                                        <p:tav tm="100000">
                                          <p:val>
                                            <p:strVal val="#ppt_y"/>
                                          </p:val>
                                        </p:tav>
                                      </p:tavLst>
                                    </p:anim>
                                    <p:animEffect transition="in" filter="wipe(up)">
                                      <p:cBhvr>
                                        <p:cTn id="56" dur="5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478121" y="501764"/>
            <a:ext cx="11276329" cy="1420495"/>
          </a:xfrm>
          <a:prstGeom prst="rect">
            <a:avLst/>
          </a:prstGeom>
          <a:noFill/>
        </p:spPr>
        <p:txBody>
          <a:bodyPr wrap="square" rtlCol="0" anchor="t">
            <a:spAutoFit/>
          </a:bodyPr>
          <a:lstStyle/>
          <a:p>
            <a:pPr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Maybe we should think about using this gift from Linda’s father as inspiration (灵感) for gift-giving. The most important thing is </a:t>
            </a:r>
            <a:r>
              <a:rPr lang="en-US" altLang="zh-CN" sz="2400" u="sng" dirty="0">
                <a:latin typeface="Times New Roman" panose="02020603050405020304" charset="0"/>
                <a:ea typeface="宋体" panose="02010600030101010101" pitchFamily="2" charset="-122"/>
                <a:cs typeface="Times New Roman" panose="02020603050405020304" charset="0"/>
              </a:rPr>
              <a:t>29</a:t>
            </a:r>
            <a:r>
              <a:rPr lang="en-US" altLang="zh-CN" sz="2400" dirty="0">
                <a:latin typeface="Times New Roman" panose="02020603050405020304" charset="0"/>
                <a:ea typeface="宋体" panose="02010600030101010101" pitchFamily="2" charset="-122"/>
                <a:cs typeface="Times New Roman" panose="02020603050405020304" charset="0"/>
              </a:rPr>
              <a:t> meaningful behind it. Sometimes, the best gift is not the most </a:t>
            </a:r>
            <a:r>
              <a:rPr lang="en-US" altLang="zh-CN" sz="2400" u="sng" dirty="0">
                <a:latin typeface="Times New Roman" panose="02020603050405020304" charset="0"/>
                <a:ea typeface="宋体" panose="02010600030101010101" pitchFamily="2" charset="-122"/>
                <a:cs typeface="Times New Roman" panose="02020603050405020304" charset="0"/>
              </a:rPr>
              <a:t>30</a:t>
            </a:r>
            <a:r>
              <a:rPr lang="en-US" altLang="zh-CN" sz="2400" dirty="0">
                <a:latin typeface="Times New Roman" panose="02020603050405020304" charset="0"/>
                <a:ea typeface="宋体" panose="02010600030101010101" pitchFamily="2" charset="-122"/>
                <a:cs typeface="Times New Roman" panose="02020603050405020304" charset="0"/>
              </a:rPr>
              <a:t> one.</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4" name="文本框 3"/>
          <p:cNvSpPr txBox="1"/>
          <p:nvPr/>
        </p:nvSpPr>
        <p:spPr>
          <a:xfrm>
            <a:off x="925195" y="3397885"/>
            <a:ext cx="10559415" cy="977265"/>
          </a:xfrm>
          <a:prstGeom prst="rect">
            <a:avLst/>
          </a:prstGeom>
          <a:solidFill>
            <a:schemeClr val="bg1"/>
          </a:solidFill>
        </p:spPr>
        <p:txBody>
          <a:bodyPr wrap="square" rtlCol="0" anchor="ctr">
            <a:spAutoFit/>
          </a:bodyPr>
          <a:lstStyle/>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29. A. anything 		B. nothing 	C. everything 		D. something</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30. A. important 	B. expensive 	C. valuable 		D. special</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p:txBody>
      </p:sp>
      <p:sp>
        <p:nvSpPr>
          <p:cNvPr id="7" name="TextBox 4"/>
          <p:cNvSpPr txBox="1"/>
          <p:nvPr/>
        </p:nvSpPr>
        <p:spPr>
          <a:xfrm>
            <a:off x="1050290" y="3460115"/>
            <a:ext cx="549910" cy="530860"/>
          </a:xfrm>
          <a:prstGeom prst="rect">
            <a:avLst/>
          </a:prstGeom>
          <a:noFill/>
        </p:spPr>
        <p:txBody>
          <a:bodyPr wrap="square" rtlCol="0">
            <a:no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
        <p:nvSpPr>
          <p:cNvPr id="10" name="文本框 9">
            <a:hlinkClick r:id="rId1" action="ppaction://hlinksldjump"/>
          </p:cNvPr>
          <p:cNvSpPr txBox="1"/>
          <p:nvPr/>
        </p:nvSpPr>
        <p:spPr>
          <a:xfrm>
            <a:off x="5019673" y="5743491"/>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
        <p:nvSpPr>
          <p:cNvPr id="11" name="TextBox 4"/>
          <p:cNvSpPr txBox="1"/>
          <p:nvPr/>
        </p:nvSpPr>
        <p:spPr>
          <a:xfrm>
            <a:off x="925195" y="3935095"/>
            <a:ext cx="90868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1" grpId="0"/>
    </p:bldLst>
  </p:timing>
</p:sld>
</file>

<file path=ppt/slides/slide3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1" action="ppaction://hlinksldjump"/>
          </p:cNvPr>
          <p:cNvSpPr txBox="1"/>
          <p:nvPr userDrawn="1"/>
        </p:nvSpPr>
        <p:spPr>
          <a:xfrm>
            <a:off x="10716260" y="6247130"/>
            <a:ext cx="1475740" cy="610870"/>
          </a:xfrm>
          <a:prstGeom prst="rect">
            <a:avLst/>
          </a:prstGeom>
          <a:solidFill>
            <a:srgbClr val="B28600"/>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回</a:t>
            </a:r>
            <a:endPar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5" name="矩形 4"/>
          <p:cNvSpPr/>
          <p:nvPr/>
        </p:nvSpPr>
        <p:spPr>
          <a:xfrm>
            <a:off x="684530" y="1358265"/>
            <a:ext cx="10031730" cy="2276475"/>
          </a:xfrm>
          <a:prstGeom prst="rect">
            <a:avLst/>
          </a:prstGeom>
          <a:noFill/>
        </p:spPr>
        <p:txBody>
          <a:bodyPr wrap="square">
            <a:spAutoFit/>
          </a:bodyPr>
          <a:lstStyle/>
          <a:p>
            <a:pPr indent="0" algn="just" fontAlgn="auto">
              <a:spcAft>
                <a:spcPts val="1200"/>
              </a:spcAft>
            </a:pPr>
            <a:r>
              <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29. 【解析】本题考查复合不定代词词义辨析。A项为“任何事/物”，B项为“没有什么事/物”，C项为“每件事/物”，D项为“某事/物”。根据全文内容可知，礼物不在于贵贱，而在于它背后的意义。故本题正确答案为D。</a:t>
            </a:r>
            <a:endPar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30. 【解析】本题考查形容词词义辨析。A项为“重要的”，B项为“昂贵的”，C项为“有价值的”，D项为“特别的”。根据句意“有时候，最好的礼物不是最贵的”，故本题正确答案为B。</a:t>
            </a:r>
            <a:endPar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 17"/>
          <p:cNvPicPr>
            <a:picLocks noChangeAspect="1"/>
          </p:cNvPicPr>
          <p:nvPr/>
        </p:nvPicPr>
        <p:blipFill>
          <a:blip r:embed="rId1"/>
          <a:stretch>
            <a:fillRect/>
          </a:stretch>
        </p:blipFill>
        <p:spPr>
          <a:xfrm>
            <a:off x="0" y="1210945"/>
            <a:ext cx="12191365" cy="3877310"/>
          </a:xfrm>
          <a:prstGeom prst="rect">
            <a:avLst/>
          </a:prstGeom>
        </p:spPr>
      </p:pic>
      <p:sp>
        <p:nvSpPr>
          <p:cNvPr id="2" name="文本框 1"/>
          <p:cNvSpPr txBox="1"/>
          <p:nvPr/>
        </p:nvSpPr>
        <p:spPr>
          <a:xfrm>
            <a:off x="3599815" y="2088515"/>
            <a:ext cx="5057140" cy="1088390"/>
          </a:xfrm>
          <a:prstGeom prst="rect">
            <a:avLst/>
          </a:prstGeom>
          <a:noFill/>
        </p:spPr>
        <p:txBody>
          <a:bodyPr wrap="square" rtlCol="0" anchor="ctr">
            <a:spAutoFit/>
          </a:bodyPr>
          <a:p>
            <a:pPr algn="dist">
              <a:lnSpc>
                <a:spcPct val="120000"/>
              </a:lnSpc>
            </a:pPr>
            <a:r>
              <a:rPr sz="5400" b="1" spc="300" dirty="0">
                <a:latin typeface="+mj-ea"/>
                <a:ea typeface="+mj-ea"/>
              </a:rPr>
              <a:t>Ⅳ. 阅读理解</a:t>
            </a:r>
            <a:endParaRPr sz="5400" b="1" spc="300" dirty="0">
              <a:latin typeface="+mj-ea"/>
              <a:ea typeface="+mj-ea"/>
            </a:endParaRPr>
          </a:p>
        </p:txBody>
      </p:sp>
      <p:pic>
        <p:nvPicPr>
          <p:cNvPr id="105" name="图片 104"/>
          <p:cNvPicPr/>
          <p:nvPr/>
        </p:nvPicPr>
        <p:blipFill>
          <a:blip r:embed="rId2">
            <a:clrChange>
              <a:clrFrom>
                <a:srgbClr val="FFFFFF">
                  <a:alpha val="100000"/>
                </a:srgbClr>
              </a:clrFrom>
              <a:clrTo>
                <a:srgbClr val="FFFFFF">
                  <a:alpha val="100000"/>
                  <a:alpha val="0"/>
                </a:srgbClr>
              </a:clrTo>
            </a:clrChange>
          </a:blip>
          <a:stretch>
            <a:fillRect/>
          </a:stretch>
        </p:blipFill>
        <p:spPr>
          <a:xfrm>
            <a:off x="3425190" y="2733040"/>
            <a:ext cx="5341620" cy="406844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arn(inVertical)">
                                      <p:cBhvr>
                                        <p:cTn id="7" dur="500"/>
                                        <p:tgtEl>
                                          <p:spTgt spid="18"/>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barn(inVertical)">
                                      <p:cBhvr>
                                        <p:cTn id="10" dur="500"/>
                                        <p:tgtEl>
                                          <p:spTgt spid="2"/>
                                        </p:tgtEl>
                                      </p:cBhvr>
                                    </p:animEffect>
                                  </p:childTnLst>
                                </p:cTn>
                              </p:par>
                            </p:childTnLst>
                          </p:cTn>
                        </p:par>
                        <p:par>
                          <p:cTn id="11" fill="hold">
                            <p:stCondLst>
                              <p:cond delay="500"/>
                            </p:stCondLst>
                            <p:childTnLst>
                              <p:par>
                                <p:cTn id="12" presetID="16" presetClass="entr" presetSubtype="21" fill="hold" nodeType="afterEffect">
                                  <p:stCondLst>
                                    <p:cond delay="0"/>
                                  </p:stCondLst>
                                  <p:childTnLst>
                                    <p:set>
                                      <p:cBhvr>
                                        <p:cTn id="13" dur="1" fill="hold">
                                          <p:stCondLst>
                                            <p:cond delay="0"/>
                                          </p:stCondLst>
                                        </p:cTn>
                                        <p:tgtEl>
                                          <p:spTgt spid="105"/>
                                        </p:tgtEl>
                                        <p:attrNameLst>
                                          <p:attrName>style.visibility</p:attrName>
                                        </p:attrNameLst>
                                      </p:cBhvr>
                                      <p:to>
                                        <p:strVal val="visible"/>
                                      </p:to>
                                    </p:set>
                                    <p:animEffect transition="in" filter="barn(inVertical)">
                                      <p:cBhvr>
                                        <p:cTn id="14" dur="500"/>
                                        <p:tgtEl>
                                          <p:spTgt spid="10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129540" y="33020"/>
            <a:ext cx="12406630" cy="610870"/>
          </a:xfrm>
          <a:prstGeom prst="rect">
            <a:avLst/>
          </a:prstGeom>
          <a:noFill/>
        </p:spPr>
        <p:txBody>
          <a:bodyPr wrap="square" rtlCol="0">
            <a:spAutoFit/>
          </a:bodyPr>
          <a:lstStyle/>
          <a:p>
            <a:pPr algn="l">
              <a:lnSpc>
                <a:spcPct val="130000"/>
              </a:lnSpc>
              <a:buClrTx/>
              <a:buSzTx/>
              <a:buFontTx/>
            </a:pPr>
            <a:r>
              <a:rPr sz="26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iekie pocangqiong" panose="02000503000000000000" pitchFamily="2" charset="-122"/>
              </a:rPr>
              <a:t>Ⅳ. 阅读理解（15小题，共45分）</a:t>
            </a:r>
            <a:endParaRPr sz="26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iekie pocangqiong" panose="02000503000000000000" pitchFamily="2" charset="-122"/>
            </a:endParaRPr>
          </a:p>
        </p:txBody>
      </p:sp>
      <p:sp>
        <p:nvSpPr>
          <p:cNvPr id="2" name="文本框 1"/>
          <p:cNvSpPr txBox="1"/>
          <p:nvPr/>
        </p:nvSpPr>
        <p:spPr>
          <a:xfrm>
            <a:off x="609599" y="2325842"/>
            <a:ext cx="10648949" cy="3266440"/>
          </a:xfrm>
          <a:prstGeom prst="rect">
            <a:avLst/>
          </a:prstGeom>
          <a:noFill/>
        </p:spPr>
        <p:txBody>
          <a:bodyPr wrap="square" rtlCol="0" anchor="ctr">
            <a:spAutoFit/>
          </a:bodyPr>
          <a:lstStyle/>
          <a:p>
            <a:pPr>
              <a:lnSpc>
                <a:spcPct val="120000"/>
              </a:lnSpc>
            </a:pPr>
            <a:r>
              <a:rPr lang="en-US" altLang="zh-CN" sz="2400" b="1" dirty="0">
                <a:solidFill>
                  <a:schemeClr val="tx1">
                    <a:lumMod val="75000"/>
                    <a:lumOff val="25000"/>
                  </a:schemeClr>
                </a:solidFill>
                <a:latin typeface="Times New Roman" panose="02020603050405020304" charset="0"/>
                <a:cs typeface="Times New Roman" panose="02020603050405020304" charset="0"/>
              </a:rPr>
              <a:t>                                                                   </a:t>
            </a:r>
            <a:r>
              <a:rPr lang="en-US" altLang="zh-CN" sz="2800" b="1" dirty="0">
                <a:solidFill>
                  <a:schemeClr val="tx1">
                    <a:lumMod val="75000"/>
                    <a:lumOff val="25000"/>
                  </a:schemeClr>
                </a:solidFill>
                <a:latin typeface="Times New Roman" panose="02020603050405020304" charset="0"/>
                <a:cs typeface="Times New Roman" panose="02020603050405020304" charset="0"/>
              </a:rPr>
              <a:t>A</a:t>
            </a:r>
            <a:endParaRPr lang="en-US" altLang="zh-CN" sz="2800" b="1" dirty="0">
              <a:solidFill>
                <a:schemeClr val="tx1">
                  <a:lumMod val="75000"/>
                  <a:lumOff val="25000"/>
                </a:schemeClr>
              </a:solidFill>
              <a:latin typeface="Times New Roman" panose="02020603050405020304" charset="0"/>
              <a:cs typeface="Times New Roman" panose="02020603050405020304" charset="0"/>
            </a:endParaRP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I’d like to say something about the school system in my country Australia. The school classes generally start between 8:30 and 9:00 in the morning, and run until 3:30 in the afternoon, and they’re followed by after-school activities like sport and music. The school year generally starts at the beginning of February, after our winter holiday. Our winter holiday lasts about six weeks, and it’s around the Christmas period.</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p:txBody>
      </p:sp>
      <p:sp>
        <p:nvSpPr>
          <p:cNvPr id="6" name="文本框 5"/>
          <p:cNvSpPr txBox="1"/>
          <p:nvPr/>
        </p:nvSpPr>
        <p:spPr>
          <a:xfrm>
            <a:off x="295910" y="1052152"/>
            <a:ext cx="11276329" cy="891540"/>
          </a:xfrm>
          <a:prstGeom prst="rect">
            <a:avLst/>
          </a:prstGeom>
          <a:noFill/>
        </p:spPr>
        <p:txBody>
          <a:bodyPr wrap="square" rtlCol="0" anchor="t">
            <a:spAutoFit/>
          </a:bodyPr>
          <a:lstStyle/>
          <a:p>
            <a:pPr indent="0" algn="just" fontAlgn="auto">
              <a:lnSpc>
                <a:spcPct val="100000"/>
              </a:lnSpc>
            </a:pPr>
            <a:r>
              <a:rPr lang="zh-CN" altLang="en-US" sz="2600" b="1" dirty="0">
                <a:solidFill>
                  <a:schemeClr val="tx1"/>
                </a:solidFill>
                <a:uFillTx/>
                <a:latin typeface="Times New Roman" panose="02020603050405020304" charset="0"/>
                <a:ea typeface="宋体" panose="02010600030101010101" pitchFamily="2" charset="-122"/>
                <a:cs typeface="Times New Roman" panose="02020603050405020304" charset="0"/>
              </a:rPr>
              <a:t>A）阅读下列短文，并做短文后的题目。从四个选项中，选出能回答所提问题或完成所给句子的最佳答案。</a:t>
            </a:r>
            <a:endParaRPr lang="zh-CN" altLang="en-US" sz="2600" b="1" dirty="0">
              <a:solidFill>
                <a:schemeClr val="tx1"/>
              </a:solidFill>
              <a:uFillTx/>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custDataLst>
              <p:tags r:id="rId1"/>
            </p:custDataLst>
          </p:nvPr>
        </p:nvSpPr>
        <p:spPr>
          <a:xfrm>
            <a:off x="336550" y="964565"/>
            <a:ext cx="11519535" cy="4521835"/>
          </a:xfrm>
          <a:prstGeom prst="rect">
            <a:avLst/>
          </a:prstGeom>
          <a:noFill/>
        </p:spPr>
        <p:txBody>
          <a:bodyPr wrap="square" rtlCol="0" anchor="ctr">
            <a:spAutoFit/>
          </a:bodyPr>
          <a:p>
            <a:pPr indent="457200"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It makes some difference whether you go to a private or public school. In the state that I’m from, there are a lot of private high schools, and generally they are single-gender (单性别的) schools—boys only, or girls only. There are also </a:t>
            </a:r>
            <a:r>
              <a:rPr lang="en-US" altLang="zh-CN" sz="2400" u="sng" dirty="0">
                <a:solidFill>
                  <a:schemeClr val="tx1">
                    <a:lumMod val="75000"/>
                    <a:lumOff val="25000"/>
                  </a:schemeClr>
                </a:solidFill>
                <a:latin typeface="Times New Roman" panose="02020603050405020304" charset="0"/>
                <a:cs typeface="Times New Roman" panose="02020603050405020304" charset="0"/>
              </a:rPr>
              <a:t>co-ed</a:t>
            </a:r>
            <a:r>
              <a:rPr lang="en-US" altLang="zh-CN" sz="2400" dirty="0">
                <a:solidFill>
                  <a:schemeClr val="tx1">
                    <a:lumMod val="75000"/>
                    <a:lumOff val="25000"/>
                  </a:schemeClr>
                </a:solidFill>
                <a:latin typeface="Times New Roman" panose="02020603050405020304" charset="0"/>
                <a:cs typeface="Times New Roman" panose="02020603050405020304" charset="0"/>
              </a:rPr>
              <a:t> schools, where there are both boys and girls, but generally they are public schools. All the private schools insist that you wear their school uniform, and that usually means a school tie and a school jacket. But the public schools often give you a choice of whether you want to wear a uniform or not.</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indent="457200"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The only thing I don’t like about our school system is that most people think there is a great difference in quality of education between the private and the public schools. It’s not always the case that if you go to a private school, you’ll get a better education. Most of our public schools are quite good.</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184275" y="1016770"/>
            <a:ext cx="10200005" cy="230632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31. School classes in Australia generally end at __________.</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A. 3:30 p.m.</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B. 4:00 p.m.</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C. 4:30 p.m.</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D. 5:00 p.m.</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1016000" y="1128395"/>
            <a:ext cx="1030605" cy="466090"/>
          </a:xfrm>
          <a:prstGeom prst="rect">
            <a:avLst/>
          </a:prstGeom>
          <a:noFill/>
        </p:spPr>
        <p:txBody>
          <a:bodyPr wrap="square" rtlCol="0">
            <a:no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1345565" y="4591685"/>
            <a:ext cx="10013950" cy="161099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【解析】细节判断题。根据文章第一段第二句The school classes generally start between 8:30 and 9:00 in the morning, and run until 3:30 in the afternoon可知，澳大利亚学校的上课时间通常在下午3:30结束。故此题答案为A。</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184275" y="1016770"/>
            <a:ext cx="10200005" cy="230632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32. The school year begins at __________.</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A. the end of February</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B. the end of September</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C. the beginning of February</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D. the beginning of September</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1016000" y="1016635"/>
            <a:ext cx="1030605" cy="466090"/>
          </a:xfrm>
          <a:prstGeom prst="rect">
            <a:avLst/>
          </a:prstGeom>
          <a:noFill/>
        </p:spPr>
        <p:txBody>
          <a:bodyPr wrap="square" rtlCol="0">
            <a:no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1345565" y="4591685"/>
            <a:ext cx="10013950" cy="161099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【解析】细节判断题。根据文章第一段第三句The school year generally starts at the beginning of February可知，学年一般在二月初开始。故此题答案为C。</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184275" y="1016770"/>
            <a:ext cx="10200005" cy="230632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33. The underlined word “co-ed” in Paragraph 2 means __________.</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A. public</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B. private</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C. single-gender</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D. mixed-gender</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1016000" y="1128395"/>
            <a:ext cx="1030605" cy="466090"/>
          </a:xfrm>
          <a:prstGeom prst="rect">
            <a:avLst/>
          </a:prstGeom>
          <a:noFill/>
        </p:spPr>
        <p:txBody>
          <a:bodyPr wrap="square" rtlCol="0">
            <a:no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1184275" y="4282440"/>
            <a:ext cx="10013950" cy="161099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【解析】词义猜测题。根据文章第二段第三句There are also co-ed schools, where there are both boys and girls可知，还有男女混合的学校，那里有男孩和女孩。故此题答案为D。</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184275" y="1016770"/>
            <a:ext cx="10200005" cy="230632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34. Which of the following is true about the school uniform? </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A. It’s usually skirts for girls.</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B. It’s usually trousers for boys.</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C. You have to wear it in a public school.</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D. You have to wear it in a private school.</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1016000" y="1128395"/>
            <a:ext cx="956310" cy="466090"/>
          </a:xfrm>
          <a:prstGeom prst="rect">
            <a:avLst/>
          </a:prstGeom>
          <a:noFill/>
        </p:spPr>
        <p:txBody>
          <a:bodyPr wrap="square" rtlCol="0">
            <a:no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1016000" y="4244975"/>
            <a:ext cx="10013950" cy="1976120"/>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【解析】细节判断题。根据文章第二段第四句All the private schools insist that you wear their school uniform及文章第二段第五句But the public schools often give you a choice of whether you want to wear a uniform or not可知，澳大利亚所有私立学校都坚持让学生穿校服，但公立学校通常会让学生选择是否穿校服。故此题答案为D。</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184275" y="1016770"/>
            <a:ext cx="10200005" cy="230632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35. Most Australians think that _________.</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A. private and public schools are of the same quality</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B. going to private schools doesn’t mean good education</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C. private schools are better than public schools in quality</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D. no public school is as good as private schools in quality</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1016000" y="1128395"/>
            <a:ext cx="1030605" cy="466090"/>
          </a:xfrm>
          <a:prstGeom prst="rect">
            <a:avLst/>
          </a:prstGeom>
          <a:noFill/>
        </p:spPr>
        <p:txBody>
          <a:bodyPr wrap="square" rtlCol="0">
            <a:no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1016000" y="4460875"/>
            <a:ext cx="10013950" cy="174307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【解析】细节判断题。根据文章第三段第一句most people think there is a great difference in quality of education between the private and the public schools可知，大多数人认为私立学校和公立学校在教育质量上存在巨大差异。故此题答案为C。</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 17"/>
          <p:cNvPicPr>
            <a:picLocks noChangeAspect="1"/>
          </p:cNvPicPr>
          <p:nvPr/>
        </p:nvPicPr>
        <p:blipFill>
          <a:blip r:embed="rId1"/>
          <a:stretch>
            <a:fillRect/>
          </a:stretch>
        </p:blipFill>
        <p:spPr>
          <a:xfrm>
            <a:off x="0" y="1210945"/>
            <a:ext cx="12191365" cy="3877310"/>
          </a:xfrm>
          <a:prstGeom prst="rect">
            <a:avLst/>
          </a:prstGeom>
        </p:spPr>
      </p:pic>
      <p:sp>
        <p:nvSpPr>
          <p:cNvPr id="20" name="文本框 19"/>
          <p:cNvSpPr txBox="1"/>
          <p:nvPr/>
        </p:nvSpPr>
        <p:spPr>
          <a:xfrm>
            <a:off x="4011930" y="2163445"/>
            <a:ext cx="4166870" cy="1088390"/>
          </a:xfrm>
          <a:prstGeom prst="rect">
            <a:avLst/>
          </a:prstGeom>
          <a:noFill/>
        </p:spPr>
        <p:txBody>
          <a:bodyPr wrap="square" rtlCol="0" anchor="ctr">
            <a:spAutoFit/>
          </a:bodyPr>
          <a:lstStyle/>
          <a:p>
            <a:pPr algn="dist">
              <a:lnSpc>
                <a:spcPct val="120000"/>
              </a:lnSpc>
            </a:pPr>
            <a:r>
              <a:rPr lang="en-US" sz="5400" b="1" spc="300" dirty="0">
                <a:latin typeface="+mj-ea"/>
                <a:ea typeface="+mj-ea"/>
              </a:rPr>
              <a:t>I. </a:t>
            </a:r>
            <a:r>
              <a:rPr lang="zh-CN" altLang="en-US" sz="5400" b="1" spc="300" dirty="0">
                <a:latin typeface="+mj-ea"/>
                <a:ea typeface="+mj-ea"/>
              </a:rPr>
              <a:t>补全对话</a:t>
            </a:r>
            <a:endParaRPr lang="zh-CN" altLang="en-US" sz="5400" b="1" spc="300" dirty="0">
              <a:latin typeface="+mj-ea"/>
              <a:ea typeface="+mj-ea"/>
            </a:endParaRPr>
          </a:p>
        </p:txBody>
      </p:sp>
      <p:pic>
        <p:nvPicPr>
          <p:cNvPr id="105" name="图片 104"/>
          <p:cNvPicPr/>
          <p:nvPr/>
        </p:nvPicPr>
        <p:blipFill>
          <a:blip r:embed="rId2">
            <a:clrChange>
              <a:clrFrom>
                <a:srgbClr val="FFFFFF">
                  <a:alpha val="100000"/>
                </a:srgbClr>
              </a:clrFrom>
              <a:clrTo>
                <a:srgbClr val="FFFFFF">
                  <a:alpha val="100000"/>
                  <a:alpha val="0"/>
                </a:srgbClr>
              </a:clrTo>
            </a:clrChange>
          </a:blip>
          <a:stretch>
            <a:fillRect/>
          </a:stretch>
        </p:blipFill>
        <p:spPr>
          <a:xfrm>
            <a:off x="3425190" y="2733040"/>
            <a:ext cx="5341620" cy="406844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arn(inVertical)">
                                      <p:cBhvr>
                                        <p:cTn id="7" dur="500"/>
                                        <p:tgtEl>
                                          <p:spTgt spid="18"/>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20"/>
                                        </p:tgtEl>
                                        <p:attrNameLst>
                                          <p:attrName>style.visibility</p:attrName>
                                        </p:attrNameLst>
                                      </p:cBhvr>
                                      <p:to>
                                        <p:strVal val="visible"/>
                                      </p:to>
                                    </p:set>
                                    <p:animEffect transition="in" filter="barn(inVertical)">
                                      <p:cBhvr>
                                        <p:cTn id="10" dur="500"/>
                                        <p:tgtEl>
                                          <p:spTgt spid="20"/>
                                        </p:tgtEl>
                                      </p:cBhvr>
                                    </p:animEffect>
                                  </p:childTnLst>
                                </p:cTn>
                              </p:par>
                            </p:childTnLst>
                          </p:cTn>
                        </p:par>
                        <p:par>
                          <p:cTn id="11" fill="hold">
                            <p:stCondLst>
                              <p:cond delay="500"/>
                            </p:stCondLst>
                            <p:childTnLst>
                              <p:par>
                                <p:cTn id="12" presetID="16" presetClass="entr" presetSubtype="21" fill="hold" nodeType="afterEffect">
                                  <p:stCondLst>
                                    <p:cond delay="0"/>
                                  </p:stCondLst>
                                  <p:childTnLst>
                                    <p:set>
                                      <p:cBhvr>
                                        <p:cTn id="13" dur="1" fill="hold">
                                          <p:stCondLst>
                                            <p:cond delay="0"/>
                                          </p:stCondLst>
                                        </p:cTn>
                                        <p:tgtEl>
                                          <p:spTgt spid="105"/>
                                        </p:tgtEl>
                                        <p:attrNameLst>
                                          <p:attrName>style.visibility</p:attrName>
                                        </p:attrNameLst>
                                      </p:cBhvr>
                                      <p:to>
                                        <p:strVal val="visible"/>
                                      </p:to>
                                    </p:set>
                                    <p:animEffect transition="in" filter="barn(inVertical)">
                                      <p:cBhvr>
                                        <p:cTn id="14" dur="500"/>
                                        <p:tgtEl>
                                          <p:spTgt spid="10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603885" y="697912"/>
            <a:ext cx="11115675" cy="4624070"/>
          </a:xfrm>
          <a:prstGeom prst="rect">
            <a:avLst/>
          </a:prstGeom>
          <a:noFill/>
        </p:spPr>
        <p:txBody>
          <a:bodyPr wrap="square" rtlCol="0" anchor="ctr">
            <a:spAutoFit/>
          </a:bodyPr>
          <a:lstStyle/>
          <a:p>
            <a:pPr algn="ctr">
              <a:lnSpc>
                <a:spcPct val="11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a:t>
            </a:r>
            <a:r>
              <a:rPr lang="en-US" altLang="zh-CN" sz="2800" b="1" dirty="0">
                <a:solidFill>
                  <a:schemeClr val="tx1">
                    <a:lumMod val="75000"/>
                    <a:lumOff val="25000"/>
                  </a:schemeClr>
                </a:solidFill>
                <a:latin typeface="Times New Roman" panose="02020603050405020304" charset="0"/>
                <a:cs typeface="Times New Roman" panose="02020603050405020304" charset="0"/>
              </a:rPr>
              <a:t>B</a:t>
            </a:r>
            <a:endParaRPr lang="en-US" altLang="zh-CN" sz="2400" b="1" dirty="0">
              <a:solidFill>
                <a:schemeClr val="tx1">
                  <a:lumMod val="75000"/>
                  <a:lumOff val="25000"/>
                </a:schemeClr>
              </a:solidFill>
              <a:latin typeface="Times New Roman" panose="02020603050405020304" charset="0"/>
              <a:cs typeface="Times New Roman" panose="02020603050405020304" charset="0"/>
            </a:endParaRPr>
          </a:p>
          <a:p>
            <a:pPr algn="just">
              <a:lnSpc>
                <a:spcPct val="11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A few years ago, my husband got a job offer from an American company, so I had to give up everything I had in Greece and moved to the United States with him. Starting a new life as a housewife wasn’t easy for me, but I managed to get by with all my skills. I felt proud of myself. I felt I was a good person with much to offer. But I had to admit that I was a little afraid of looking in the eyes of the people I met. It was a doubtful look which suggested that I was not an able woman. After a long time of receiving this look, I started to doubt if I could really handle my life here.</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indent="457200" algn="just">
              <a:lnSpc>
                <a:spcPct val="11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One day, my boy brought home a piece of paper from school. I worried it would be something bad. After reading this paper many times, I thought it said that my son was not going to be allowed to stay in the school.</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537845" y="945242"/>
            <a:ext cx="11115675" cy="4078605"/>
          </a:xfrm>
          <a:prstGeom prst="rect">
            <a:avLst/>
          </a:prstGeom>
          <a:noFill/>
        </p:spPr>
        <p:txBody>
          <a:bodyPr wrap="square" rtlCol="0" anchor="ctr">
            <a:spAutoFit/>
          </a:bodyPr>
          <a:lstStyle/>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a:t>
            </a:r>
            <a:r>
              <a:rPr lang="en-US" altLang="zh-CN" sz="2400" u="sng" dirty="0">
                <a:solidFill>
                  <a:schemeClr val="tx1">
                    <a:lumMod val="75000"/>
                    <a:lumOff val="25000"/>
                  </a:schemeClr>
                </a:solidFill>
                <a:latin typeface="Times New Roman" panose="02020603050405020304" charset="0"/>
                <a:cs typeface="Times New Roman" panose="02020603050405020304" charset="0"/>
              </a:rPr>
              <a:t> Something inside me broke up. </a:t>
            </a:r>
            <a:r>
              <a:rPr lang="en-US" altLang="zh-CN" sz="2400" dirty="0">
                <a:solidFill>
                  <a:schemeClr val="tx1">
                    <a:lumMod val="75000"/>
                    <a:lumOff val="25000"/>
                  </a:schemeClr>
                </a:solidFill>
                <a:latin typeface="Times New Roman" panose="02020603050405020304" charset="0"/>
                <a:cs typeface="Times New Roman" panose="02020603050405020304" charset="0"/>
              </a:rPr>
              <a:t>Maybe it was the pain of leaving my parents and friends in Greece. Maybe it was all the worries about our life and work here. I don’t know what it was, but I went crying like a crazy woman out of the house to the school to tell them that my son was a good boy, and that he had to learn many things. </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indent="457200"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Somebody took me to the schoolmaster’s office. He had no idea what I was saying. Perhaps I was speaking Greek then. I don’t remember. Maybe he was worried I was sick. They called my husband at work. He was very worried when he came and then he couldn’t help laughing. Actually they did not want to throw my son out of the school. The piece of paper said that they were putting him in a higher class.</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184275" y="1016770"/>
            <a:ext cx="10200005" cy="230632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36. What was the author’s opinion about herself?</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A. She was nice to look at. </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B. She was a woman of abilities.</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C. She was a patient housewife. </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D. She was proud of her son.</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1016000" y="1016635"/>
            <a:ext cx="1030605" cy="466090"/>
          </a:xfrm>
          <a:prstGeom prst="rect">
            <a:avLst/>
          </a:prstGeom>
          <a:noFill/>
        </p:spPr>
        <p:txBody>
          <a:bodyPr wrap="square" rtlCol="0">
            <a:no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1345565" y="4535805"/>
            <a:ext cx="10013950" cy="161099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【解析】细节判断题。根据第一段第二、三、四句...but I managed to get by with all my skills. I felt proud of myself. I felt I was a good person with much to offer可知，作者认为自己有很多技能，是一个可以提供许多东西的人，她为自己感到骄傲。故此题答案为B。</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184275" y="1016770"/>
            <a:ext cx="10200005" cy="274955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37. The author was afraid of looking people in the eyes because 	__________.</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A. she thought they didn’t see her as an able woman</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B. life in Greece was too difficult for her</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C. she didn’t have all the necessary skills</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D. she was a housewife depending on her husband</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1016000" y="1128395"/>
            <a:ext cx="1030605" cy="466090"/>
          </a:xfrm>
          <a:prstGeom prst="rect">
            <a:avLst/>
          </a:prstGeom>
          <a:noFill/>
        </p:spPr>
        <p:txBody>
          <a:bodyPr wrap="square" rtlCol="0">
            <a:no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1345565" y="4591685"/>
            <a:ext cx="10013950" cy="1723390"/>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【解析】细节判断题。从第一段第六句It was a doubtful look which suggested that I was not an able woman可知，作者不敢看别人的眼睛，因为那是一种质疑作者能力的目光。故此题答案为A。</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184275" y="1016770"/>
            <a:ext cx="10200005" cy="274955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38. The underlined sentence in Paragraph 3 indicates that the author had 	_________.</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A. difficulties with her job</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B. the fear of leaving her parents</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C. worries about her situation</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D. the need to move to a new house</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1016000" y="1128395"/>
            <a:ext cx="1030605" cy="466090"/>
          </a:xfrm>
          <a:prstGeom prst="rect">
            <a:avLst/>
          </a:prstGeom>
          <a:noFill/>
        </p:spPr>
        <p:txBody>
          <a:bodyPr wrap="square" rtlCol="0">
            <a:no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1184275" y="4394835"/>
            <a:ext cx="10013950" cy="161099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【解析】句意猜测题。从第三段第二、三句Maybe it was the pain of leaving my parents and friends in Greece. Maybe it was all the worries about our life and work here可知，作者内心崩溃是因为她目前的处境，也许是因为离开了她在希腊的父母和朋友，也许是因为她担忧在美国的生活和工作。故此题答案为C。</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184275" y="1456825"/>
            <a:ext cx="10200005" cy="230632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39. What happened after the author went to the schoolmaster’s office?</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A. She had a quarrel with the schoolmaster.</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B. Her husband was called to the school.</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C. She made the schoolmaster angry.</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D. She got another paper for her son.</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1016000" y="1550035"/>
            <a:ext cx="1040130" cy="372745"/>
          </a:xfrm>
          <a:prstGeom prst="rect">
            <a:avLst/>
          </a:prstGeom>
          <a:noFill/>
        </p:spPr>
        <p:txBody>
          <a:bodyPr wrap="square" rtlCol="0">
            <a:no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1276985" y="4366895"/>
            <a:ext cx="10013950" cy="161099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【解析】细节判断题。从最后一段第六、七句They called my husband at work. He was very worried when he came and then he couldn’t help laughing可知，学校打电话给作者正在上班的丈夫，他来的时候非常担心，然后忍不住笑了。故此题答案为B。</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184275" y="1016770"/>
            <a:ext cx="10200005" cy="230632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40. We can learn from the last paragraph that _________.</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A. the father was very angry with the school</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B. the son was studying in a higher class</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C. the son was asked to leave the school</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D. the author misunderstood the paper</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1016000" y="1128395"/>
            <a:ext cx="1134110" cy="466090"/>
          </a:xfrm>
          <a:prstGeom prst="rect">
            <a:avLst/>
          </a:prstGeom>
          <a:noFill/>
        </p:spPr>
        <p:txBody>
          <a:bodyPr wrap="square" rtlCol="0">
            <a:no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1345565" y="4591685"/>
            <a:ext cx="10013950" cy="161099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【解析】推理判断题。作者以为是学校不让她儿子读书，而事实是The piece of paper said that they were putting him in a higher class（那张纸上说他们要把他升到一个更高的班级）。因此是作者理解错了这张纸条的意思。故此题答案为D。</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447675" y="1745298"/>
            <a:ext cx="11341735" cy="1198880"/>
          </a:xfrm>
          <a:prstGeom prst="rect">
            <a:avLst/>
          </a:prstGeom>
          <a:noFill/>
        </p:spPr>
        <p:txBody>
          <a:bodyPr wrap="square" rtlCol="0" anchor="ctr">
            <a:spAutoFit/>
          </a:bodyPr>
          <a:lstStyle/>
          <a:p>
            <a:pPr algn="just">
              <a:lnSpc>
                <a:spcPct val="10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Walking along a street in China, you will easily find people hold their phones, scan (扫描) something and take away the products. If you are a foreigner, you may feel surprised because people don’t pay in cash. </a:t>
            </a:r>
            <a:r>
              <a:rPr lang="en-US" altLang="zh-CN" sz="2400" u="sng" dirty="0">
                <a:solidFill>
                  <a:schemeClr val="tx1">
                    <a:lumMod val="75000"/>
                    <a:lumOff val="25000"/>
                  </a:schemeClr>
                </a:solidFill>
                <a:latin typeface="Times New Roman" panose="02020603050405020304" charset="0"/>
                <a:cs typeface="Times New Roman" panose="02020603050405020304" charset="0"/>
              </a:rPr>
              <a:t>41______</a:t>
            </a:r>
            <a:endParaRPr lang="en-US" altLang="zh-CN" sz="2400" u="sng" dirty="0">
              <a:solidFill>
                <a:schemeClr val="tx1">
                  <a:lumMod val="75000"/>
                  <a:lumOff val="25000"/>
                </a:schemeClr>
              </a:solidFill>
              <a:latin typeface="Times New Roman" panose="02020603050405020304" charset="0"/>
              <a:cs typeface="Times New Roman" panose="02020603050405020304" charset="0"/>
            </a:endParaRPr>
          </a:p>
        </p:txBody>
      </p:sp>
      <p:sp>
        <p:nvSpPr>
          <p:cNvPr id="6" name="文本框 5"/>
          <p:cNvSpPr txBox="1"/>
          <p:nvPr>
            <p:custDataLst>
              <p:tags r:id="rId1"/>
            </p:custDataLst>
          </p:nvPr>
        </p:nvSpPr>
        <p:spPr>
          <a:xfrm>
            <a:off x="351790" y="161290"/>
            <a:ext cx="10923270" cy="570865"/>
          </a:xfrm>
          <a:prstGeom prst="rect">
            <a:avLst/>
          </a:prstGeom>
          <a:noFill/>
        </p:spPr>
        <p:txBody>
          <a:bodyPr wrap="square" rtlCol="0" anchor="t">
            <a:spAutoFit/>
          </a:bodyPr>
          <a:p>
            <a:pPr indent="0" algn="just" fontAlgn="auto">
              <a:lnSpc>
                <a:spcPct val="120000"/>
              </a:lnSpc>
            </a:pPr>
            <a:r>
              <a:rPr lang="zh-CN" altLang="en-US" sz="2600" b="1" dirty="0">
                <a:solidFill>
                  <a:schemeClr val="tx1"/>
                </a:solidFill>
                <a:uFillTx/>
                <a:latin typeface="Times New Roman" panose="02020603050405020304" charset="0"/>
                <a:ea typeface="宋体" panose="02010600030101010101" pitchFamily="2" charset="-122"/>
                <a:cs typeface="Times New Roman" panose="02020603050405020304" charset="0"/>
              </a:rPr>
              <a:t>B）阅读下面短文，从短文后的选项中选出可以填入空白处的最佳选项。</a:t>
            </a:r>
            <a:endParaRPr lang="zh-CN" altLang="en-US" sz="2600" b="1" dirty="0">
              <a:solidFill>
                <a:schemeClr val="tx1"/>
              </a:solidFill>
              <a:uFillTx/>
              <a:latin typeface="Times New Roman" panose="02020603050405020304" charset="0"/>
              <a:ea typeface="宋体" panose="02010600030101010101" pitchFamily="2" charset="-122"/>
              <a:cs typeface="Times New Roman" panose="02020603050405020304" charset="0"/>
            </a:endParaRPr>
          </a:p>
        </p:txBody>
      </p:sp>
      <p:sp>
        <p:nvSpPr>
          <p:cNvPr id="3" name="文本框 2"/>
          <p:cNvSpPr txBox="1"/>
          <p:nvPr/>
        </p:nvSpPr>
        <p:spPr>
          <a:xfrm>
            <a:off x="545465" y="3539173"/>
            <a:ext cx="11146155" cy="1938020"/>
          </a:xfrm>
          <a:prstGeom prst="rect">
            <a:avLst/>
          </a:prstGeom>
          <a:solidFill>
            <a:schemeClr val="bg1"/>
          </a:solidFill>
        </p:spPr>
        <p:txBody>
          <a:bodyPr wrap="none" rtlCol="0" anchor="ctr">
            <a:spAutoFit/>
          </a:bodyPr>
          <a:p>
            <a:pPr algn="l">
              <a:lnSpc>
                <a:spcPct val="100000"/>
              </a:lnSpc>
            </a:pPr>
            <a:r>
              <a:rPr lang="zh-CN" altLang="en-US" sz="2400" dirty="0" smtClean="0">
                <a:solidFill>
                  <a:schemeClr val="tx1">
                    <a:lumMod val="75000"/>
                    <a:lumOff val="25000"/>
                  </a:schemeClr>
                </a:solidFill>
                <a:latin typeface="Times New Roman" panose="02020603050405020304" charset="0"/>
                <a:cs typeface="Times New Roman" panose="02020603050405020304" charset="0"/>
              </a:rPr>
              <a:t>A. QR code was first invented by a Japanese company in 1994.</a:t>
            </a:r>
            <a:endParaRPr lang="zh-CN" altLang="en-US" sz="2400" dirty="0" smtClean="0">
              <a:solidFill>
                <a:schemeClr val="tx1">
                  <a:lumMod val="75000"/>
                  <a:lumOff val="25000"/>
                </a:schemeClr>
              </a:solidFill>
              <a:latin typeface="Times New Roman" panose="02020603050405020304" charset="0"/>
              <a:cs typeface="Times New Roman" panose="02020603050405020304" charset="0"/>
            </a:endParaRPr>
          </a:p>
          <a:p>
            <a:pPr algn="l">
              <a:lnSpc>
                <a:spcPct val="100000"/>
              </a:lnSpc>
            </a:pPr>
            <a:r>
              <a:rPr lang="zh-CN" altLang="en-US" sz="2400" dirty="0" smtClean="0">
                <a:solidFill>
                  <a:schemeClr val="tx1">
                    <a:lumMod val="75000"/>
                    <a:lumOff val="25000"/>
                  </a:schemeClr>
                </a:solidFill>
                <a:latin typeface="Times New Roman" panose="02020603050405020304" charset="0"/>
                <a:cs typeface="Times New Roman" panose="02020603050405020304" charset="0"/>
              </a:rPr>
              <a:t>B. Entering the 21st century, people start to use QR code widely.</a:t>
            </a:r>
            <a:endParaRPr lang="zh-CN" altLang="en-US" sz="2400" dirty="0" smtClean="0">
              <a:solidFill>
                <a:schemeClr val="tx1">
                  <a:lumMod val="75000"/>
                  <a:lumOff val="25000"/>
                </a:schemeClr>
              </a:solidFill>
              <a:latin typeface="Times New Roman" panose="02020603050405020304" charset="0"/>
              <a:cs typeface="Times New Roman" panose="02020603050405020304" charset="0"/>
            </a:endParaRPr>
          </a:p>
          <a:p>
            <a:pPr algn="l">
              <a:lnSpc>
                <a:spcPct val="100000"/>
              </a:lnSpc>
            </a:pPr>
            <a:r>
              <a:rPr lang="zh-CN" altLang="en-US" sz="2400" dirty="0" smtClean="0">
                <a:solidFill>
                  <a:schemeClr val="tx1">
                    <a:lumMod val="75000"/>
                    <a:lumOff val="25000"/>
                  </a:schemeClr>
                </a:solidFill>
                <a:latin typeface="Times New Roman" panose="02020603050405020304" charset="0"/>
                <a:cs typeface="Times New Roman" panose="02020603050405020304" charset="0"/>
              </a:rPr>
              <a:t>C. It</a:t>
            </a:r>
            <a:r>
              <a:rPr lang="en-US" altLang="zh-CN" sz="2400" dirty="0" smtClean="0">
                <a:solidFill>
                  <a:schemeClr val="tx1">
                    <a:lumMod val="75000"/>
                    <a:lumOff val="25000"/>
                  </a:schemeClr>
                </a:solidFill>
                <a:latin typeface="Times New Roman" panose="02020603050405020304" charset="0"/>
                <a:cs typeface="Times New Roman" panose="02020603050405020304" charset="0"/>
              </a:rPr>
              <a:t>’</a:t>
            </a:r>
            <a:r>
              <a:rPr lang="zh-CN" altLang="en-US" sz="2400" dirty="0" smtClean="0">
                <a:solidFill>
                  <a:schemeClr val="tx1">
                    <a:lumMod val="75000"/>
                    <a:lumOff val="25000"/>
                  </a:schemeClr>
                </a:solidFill>
                <a:latin typeface="Times New Roman" panose="02020603050405020304" charset="0"/>
                <a:cs typeface="Times New Roman" panose="02020603050405020304" charset="0"/>
              </a:rPr>
              <a:t>s much easier to spend more money if you don</a:t>
            </a:r>
            <a:r>
              <a:rPr lang="en-US" altLang="zh-CN" sz="2400" dirty="0" smtClean="0">
                <a:solidFill>
                  <a:schemeClr val="tx1">
                    <a:lumMod val="75000"/>
                    <a:lumOff val="25000"/>
                  </a:schemeClr>
                </a:solidFill>
                <a:latin typeface="Times New Roman" panose="02020603050405020304" charset="0"/>
                <a:cs typeface="Times New Roman" panose="02020603050405020304" charset="0"/>
              </a:rPr>
              <a:t>’</a:t>
            </a:r>
            <a:r>
              <a:rPr lang="zh-CN" altLang="en-US" sz="2400" dirty="0" smtClean="0">
                <a:solidFill>
                  <a:schemeClr val="tx1">
                    <a:lumMod val="75000"/>
                    <a:lumOff val="25000"/>
                  </a:schemeClr>
                </a:solidFill>
                <a:latin typeface="Times New Roman" panose="02020603050405020304" charset="0"/>
                <a:cs typeface="Times New Roman" panose="02020603050405020304" charset="0"/>
              </a:rPr>
              <a:t>t use cash.</a:t>
            </a:r>
            <a:endParaRPr lang="zh-CN" altLang="en-US" sz="2400" dirty="0" smtClean="0">
              <a:solidFill>
                <a:schemeClr val="tx1">
                  <a:lumMod val="75000"/>
                  <a:lumOff val="25000"/>
                </a:schemeClr>
              </a:solidFill>
              <a:latin typeface="Times New Roman" panose="02020603050405020304" charset="0"/>
              <a:cs typeface="Times New Roman" panose="02020603050405020304" charset="0"/>
            </a:endParaRPr>
          </a:p>
          <a:p>
            <a:pPr algn="l">
              <a:lnSpc>
                <a:spcPct val="100000"/>
              </a:lnSpc>
            </a:pPr>
            <a:r>
              <a:rPr lang="zh-CN" altLang="en-US" sz="2400" dirty="0" smtClean="0">
                <a:solidFill>
                  <a:schemeClr val="tx1">
                    <a:lumMod val="75000"/>
                    <a:lumOff val="25000"/>
                  </a:schemeClr>
                </a:solidFill>
                <a:latin typeface="Times New Roman" panose="02020603050405020304" charset="0"/>
                <a:cs typeface="Times New Roman" panose="02020603050405020304" charset="0"/>
              </a:rPr>
              <a:t>D. If you make a new friend, the first thing you may do is to scan his or her WeChat code.</a:t>
            </a:r>
            <a:endParaRPr lang="zh-CN" altLang="en-US" sz="2400" dirty="0" smtClean="0">
              <a:solidFill>
                <a:schemeClr val="tx1">
                  <a:lumMod val="75000"/>
                  <a:lumOff val="25000"/>
                </a:schemeClr>
              </a:solidFill>
              <a:latin typeface="Times New Roman" panose="02020603050405020304" charset="0"/>
              <a:cs typeface="Times New Roman" panose="02020603050405020304" charset="0"/>
            </a:endParaRPr>
          </a:p>
          <a:p>
            <a:pPr algn="l">
              <a:lnSpc>
                <a:spcPct val="100000"/>
              </a:lnSpc>
            </a:pPr>
            <a:r>
              <a:rPr lang="zh-CN" altLang="en-US" sz="2400" dirty="0" smtClean="0">
                <a:solidFill>
                  <a:schemeClr val="tx1">
                    <a:lumMod val="75000"/>
                    <a:lumOff val="25000"/>
                  </a:schemeClr>
                </a:solidFill>
                <a:latin typeface="Times New Roman" panose="02020603050405020304" charset="0"/>
                <a:cs typeface="Times New Roman" panose="02020603050405020304" charset="0"/>
              </a:rPr>
              <a:t>E. But Chinese people are used to it—QR code.</a:t>
            </a:r>
            <a:endParaRPr lang="zh-CN" altLang="en-US" sz="2400" dirty="0" smtClean="0">
              <a:solidFill>
                <a:schemeClr val="tx1">
                  <a:lumMod val="75000"/>
                  <a:lumOff val="25000"/>
                </a:schemeClr>
              </a:solidFill>
              <a:latin typeface="Times New Roman" panose="02020603050405020304" charset="0"/>
              <a:cs typeface="Times New Roman" panose="02020603050405020304" charset="0"/>
            </a:endParaRPr>
          </a:p>
        </p:txBody>
      </p:sp>
      <p:sp>
        <p:nvSpPr>
          <p:cNvPr id="13" name="TextBox 4"/>
          <p:cNvSpPr txBox="1"/>
          <p:nvPr>
            <p:custDataLst>
              <p:tags r:id="rId2"/>
            </p:custDataLst>
          </p:nvPr>
        </p:nvSpPr>
        <p:spPr>
          <a:xfrm>
            <a:off x="4904740" y="2422525"/>
            <a:ext cx="885190"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E</a:t>
            </a:r>
            <a:endParaRPr lang="en-US" sz="2800" dirty="0">
              <a:solidFill>
                <a:srgbClr val="C00000"/>
              </a:solidFill>
              <a:latin typeface="Times New Roman" panose="02020603050405020304" charset="0"/>
              <a:cs typeface="Times New Roman" panose="02020603050405020304" charset="0"/>
            </a:endParaRPr>
          </a:p>
        </p:txBody>
      </p:sp>
      <p:sp>
        <p:nvSpPr>
          <p:cNvPr id="10" name="文本框 9">
            <a:hlinkClick r:id="rId3" action="ppaction://hlinksldjump"/>
          </p:cNvPr>
          <p:cNvSpPr txBox="1"/>
          <p:nvPr>
            <p:custDataLst>
              <p:tags r:id="rId4"/>
            </p:custDataLst>
          </p:nvPr>
        </p:nvSpPr>
        <p:spPr>
          <a:xfrm>
            <a:off x="5019673" y="5987966"/>
            <a:ext cx="1219200" cy="558038"/>
          </a:xfrm>
          <a:prstGeom prst="rect">
            <a:avLst/>
          </a:prstGeom>
          <a:solidFill>
            <a:srgbClr val="C00000"/>
          </a:solidFill>
        </p:spPr>
        <p:txBody>
          <a:bodyPr wrap="square" rtlCol="0" anchor="ctr">
            <a:spAutoFit/>
          </a:bodyPr>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4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1" action="ppaction://hlinksldjump"/>
          </p:cNvPr>
          <p:cNvSpPr txBox="1"/>
          <p:nvPr userDrawn="1"/>
        </p:nvSpPr>
        <p:spPr>
          <a:xfrm>
            <a:off x="10716260" y="6247130"/>
            <a:ext cx="1475740" cy="610870"/>
          </a:xfrm>
          <a:prstGeom prst="rect">
            <a:avLst/>
          </a:prstGeom>
          <a:solidFill>
            <a:srgbClr val="B28600"/>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回</a:t>
            </a:r>
            <a:endPar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5" name="矩形 4"/>
          <p:cNvSpPr/>
          <p:nvPr/>
        </p:nvSpPr>
        <p:spPr>
          <a:xfrm>
            <a:off x="600075" y="1143000"/>
            <a:ext cx="10854055" cy="1445260"/>
          </a:xfrm>
          <a:prstGeom prst="rect">
            <a:avLst/>
          </a:prstGeom>
          <a:noFill/>
        </p:spPr>
        <p:txBody>
          <a:bodyPr wrap="square">
            <a:spAutoFit/>
          </a:bodyPr>
          <a:lstStyle/>
          <a:p>
            <a:pPr indent="0" algn="just" fontAlgn="auto">
              <a:spcAft>
                <a:spcPts val="1200"/>
              </a:spcAft>
            </a:pPr>
            <a:r>
              <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41. 【解析】推理判断题。根据上句If you are a foreigner, you may feel surprised because people don’t pay in cash（如果你是外国人，你可能会感到惊讶，因为人们不用现金支付方式）可知，外国人买东西时，不习惯使用二维码，而中国人正好相反。E项“但中国人已经习惯了二维码”符合语境，故此处应选E。</a:t>
            </a:r>
            <a:endPar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299720" y="799465"/>
            <a:ext cx="10801985" cy="2120900"/>
          </a:xfrm>
          <a:prstGeom prst="rect">
            <a:avLst/>
          </a:prstGeom>
          <a:noFill/>
        </p:spPr>
        <p:txBody>
          <a:bodyPr wrap="square" rtlCol="0" anchor="ctr">
            <a:spAutoFit/>
          </a:bodyPr>
          <a:lstStyle/>
          <a:p>
            <a:pPr algn="just">
              <a:lnSpc>
                <a:spcPct val="11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a:t>
            </a:r>
            <a:r>
              <a:rPr sz="2400" dirty="0">
                <a:solidFill>
                  <a:schemeClr val="tx1">
                    <a:lumMod val="75000"/>
                    <a:lumOff val="25000"/>
                  </a:schemeClr>
                </a:solidFill>
                <a:latin typeface="Times New Roman" panose="02020603050405020304" charset="0"/>
                <a:cs typeface="Times New Roman" panose="02020603050405020304" charset="0"/>
              </a:rPr>
              <a:t>  </a:t>
            </a:r>
            <a:r>
              <a:rPr sz="2400" u="sng" dirty="0">
                <a:solidFill>
                  <a:schemeClr val="tx1">
                    <a:lumMod val="75000"/>
                    <a:lumOff val="25000"/>
                  </a:schemeClr>
                </a:solidFill>
                <a:latin typeface="Times New Roman" panose="02020603050405020304" charset="0"/>
                <a:cs typeface="Times New Roman" panose="02020603050405020304" charset="0"/>
              </a:rPr>
              <a:t>42</a:t>
            </a:r>
            <a:r>
              <a:rPr lang="en-US" sz="2400" u="sng" dirty="0">
                <a:solidFill>
                  <a:schemeClr val="tx1">
                    <a:lumMod val="75000"/>
                    <a:lumOff val="25000"/>
                  </a:schemeClr>
                </a:solidFill>
                <a:latin typeface="Times New Roman" panose="02020603050405020304" charset="0"/>
                <a:cs typeface="Times New Roman" panose="02020603050405020304" charset="0"/>
              </a:rPr>
              <a:t>          </a:t>
            </a:r>
            <a:r>
              <a:rPr sz="2400" dirty="0">
                <a:solidFill>
                  <a:schemeClr val="tx1">
                    <a:lumMod val="75000"/>
                    <a:lumOff val="25000"/>
                  </a:schemeClr>
                </a:solidFill>
                <a:latin typeface="Times New Roman" panose="02020603050405020304" charset="0"/>
                <a:cs typeface="Times New Roman" panose="02020603050405020304" charset="0"/>
              </a:rPr>
              <a:t> However, people did not pay much attention to it until the new century. </a:t>
            </a:r>
            <a:r>
              <a:rPr sz="2400" u="sng" dirty="0">
                <a:solidFill>
                  <a:schemeClr val="tx1">
                    <a:lumMod val="75000"/>
                    <a:lumOff val="25000"/>
                  </a:schemeClr>
                </a:solidFill>
                <a:latin typeface="Times New Roman" panose="02020603050405020304" charset="0"/>
                <a:cs typeface="Times New Roman" panose="02020603050405020304" charset="0"/>
              </a:rPr>
              <a:t>43</a:t>
            </a:r>
            <a:r>
              <a:rPr lang="en-US" sz="2400" u="sng" dirty="0">
                <a:solidFill>
                  <a:schemeClr val="tx1">
                    <a:lumMod val="75000"/>
                    <a:lumOff val="25000"/>
                  </a:schemeClr>
                </a:solidFill>
                <a:latin typeface="Times New Roman" panose="02020603050405020304" charset="0"/>
                <a:cs typeface="Times New Roman" panose="02020603050405020304" charset="0"/>
              </a:rPr>
              <a:t>             </a:t>
            </a:r>
            <a:r>
              <a:rPr sz="2400" dirty="0">
                <a:solidFill>
                  <a:schemeClr val="tx1">
                    <a:lumMod val="75000"/>
                    <a:lumOff val="25000"/>
                  </a:schemeClr>
                </a:solidFill>
                <a:latin typeface="Times New Roman" panose="02020603050405020304" charset="0"/>
                <a:cs typeface="Times New Roman" panose="02020603050405020304" charset="0"/>
              </a:rPr>
              <a:t> Nowadays in China, QR code can be found in every corner of the society. </a:t>
            </a:r>
            <a:r>
              <a:rPr sz="2400" u="sng" dirty="0">
                <a:solidFill>
                  <a:schemeClr val="tx1">
                    <a:lumMod val="75000"/>
                    <a:lumOff val="25000"/>
                  </a:schemeClr>
                </a:solidFill>
                <a:latin typeface="Times New Roman" panose="02020603050405020304" charset="0"/>
                <a:cs typeface="Times New Roman" panose="02020603050405020304" charset="0"/>
              </a:rPr>
              <a:t>44</a:t>
            </a:r>
            <a:r>
              <a:rPr lang="en-US" sz="2400" u="sng" dirty="0">
                <a:solidFill>
                  <a:schemeClr val="tx1">
                    <a:lumMod val="75000"/>
                    <a:lumOff val="25000"/>
                  </a:schemeClr>
                </a:solidFill>
                <a:latin typeface="Times New Roman" panose="02020603050405020304" charset="0"/>
                <a:cs typeface="Times New Roman" panose="02020603050405020304" charset="0"/>
              </a:rPr>
              <a:t>                </a:t>
            </a:r>
            <a:r>
              <a:rPr sz="2400" dirty="0">
                <a:solidFill>
                  <a:schemeClr val="tx1">
                    <a:lumMod val="75000"/>
                    <a:lumOff val="25000"/>
                  </a:schemeClr>
                </a:solidFill>
                <a:latin typeface="Times New Roman" panose="02020603050405020304" charset="0"/>
                <a:cs typeface="Times New Roman" panose="02020603050405020304" charset="0"/>
              </a:rPr>
              <a:t> If you go to a supermarket, you don’t have to bring any cash because you can use WeChat payment or Alipay; if you want to know some information of a product, just scan the QR code.</a:t>
            </a:r>
            <a:endParaRPr sz="2400" dirty="0">
              <a:solidFill>
                <a:schemeClr val="tx1">
                  <a:lumMod val="75000"/>
                  <a:lumOff val="25000"/>
                </a:schemeClr>
              </a:solidFill>
              <a:latin typeface="Times New Roman" panose="02020603050405020304" charset="0"/>
              <a:cs typeface="Times New Roman" panose="02020603050405020304" charset="0"/>
            </a:endParaRPr>
          </a:p>
        </p:txBody>
      </p:sp>
      <p:sp>
        <p:nvSpPr>
          <p:cNvPr id="10" name="文本框 9">
            <a:hlinkClick r:id="rId1" action="ppaction://hlinksldjump"/>
          </p:cNvPr>
          <p:cNvSpPr txBox="1"/>
          <p:nvPr>
            <p:custDataLst>
              <p:tags r:id="rId2"/>
            </p:custDataLst>
          </p:nvPr>
        </p:nvSpPr>
        <p:spPr>
          <a:xfrm>
            <a:off x="5019673" y="5987966"/>
            <a:ext cx="1219200" cy="558038"/>
          </a:xfrm>
          <a:prstGeom prst="rect">
            <a:avLst/>
          </a:prstGeom>
          <a:solidFill>
            <a:srgbClr val="C00000"/>
          </a:solidFill>
        </p:spPr>
        <p:txBody>
          <a:bodyPr wrap="square" rtlCol="0" anchor="ctr">
            <a:spAutoFit/>
          </a:bodyPr>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
        <p:nvSpPr>
          <p:cNvPr id="13" name="TextBox 4"/>
          <p:cNvSpPr txBox="1"/>
          <p:nvPr>
            <p:custDataLst>
              <p:tags r:id="rId3"/>
            </p:custDataLst>
          </p:nvPr>
        </p:nvSpPr>
        <p:spPr>
          <a:xfrm>
            <a:off x="1184275" y="793750"/>
            <a:ext cx="885190"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4"/>
            </p:custDataLst>
          </p:nvPr>
        </p:nvSpPr>
        <p:spPr>
          <a:xfrm>
            <a:off x="717550" y="1186815"/>
            <a:ext cx="885190"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6" name="文本框 5"/>
          <p:cNvSpPr txBox="1"/>
          <p:nvPr>
            <p:custDataLst>
              <p:tags r:id="rId5"/>
            </p:custDataLst>
          </p:nvPr>
        </p:nvSpPr>
        <p:spPr>
          <a:xfrm>
            <a:off x="717550" y="3295968"/>
            <a:ext cx="11146155" cy="1938020"/>
          </a:xfrm>
          <a:prstGeom prst="rect">
            <a:avLst/>
          </a:prstGeom>
          <a:solidFill>
            <a:schemeClr val="bg1"/>
          </a:solidFill>
        </p:spPr>
        <p:txBody>
          <a:bodyPr wrap="none" rtlCol="0" anchor="ctr">
            <a:spAutoFit/>
          </a:bodyPr>
          <a:p>
            <a:pPr algn="l">
              <a:lnSpc>
                <a:spcPct val="100000"/>
              </a:lnSpc>
            </a:pPr>
            <a:r>
              <a:rPr lang="zh-CN" altLang="en-US" sz="2400" dirty="0" smtClean="0">
                <a:solidFill>
                  <a:schemeClr val="tx1">
                    <a:lumMod val="75000"/>
                    <a:lumOff val="25000"/>
                  </a:schemeClr>
                </a:solidFill>
                <a:latin typeface="Times New Roman" panose="02020603050405020304" charset="0"/>
                <a:cs typeface="Times New Roman" panose="02020603050405020304" charset="0"/>
                <a:sym typeface="+mn-ea"/>
              </a:rPr>
              <a:t>A. QR code was first invented by a Japanese company in 1994.</a:t>
            </a:r>
            <a:endParaRPr lang="zh-CN" altLang="en-US" sz="2400" dirty="0" smtClean="0">
              <a:solidFill>
                <a:schemeClr val="tx1">
                  <a:lumMod val="75000"/>
                  <a:lumOff val="25000"/>
                </a:schemeClr>
              </a:solidFill>
              <a:latin typeface="Times New Roman" panose="02020603050405020304" charset="0"/>
              <a:cs typeface="Times New Roman" panose="02020603050405020304" charset="0"/>
              <a:sym typeface="+mn-ea"/>
            </a:endParaRPr>
          </a:p>
          <a:p>
            <a:pPr algn="l">
              <a:lnSpc>
                <a:spcPct val="100000"/>
              </a:lnSpc>
            </a:pPr>
            <a:r>
              <a:rPr lang="zh-CN" altLang="en-US" sz="2400" dirty="0" smtClean="0">
                <a:solidFill>
                  <a:schemeClr val="tx1">
                    <a:lumMod val="75000"/>
                    <a:lumOff val="25000"/>
                  </a:schemeClr>
                </a:solidFill>
                <a:latin typeface="Times New Roman" panose="02020603050405020304" charset="0"/>
                <a:cs typeface="Times New Roman" panose="02020603050405020304" charset="0"/>
                <a:sym typeface="+mn-ea"/>
              </a:rPr>
              <a:t>B. Entering the 21st century, people start to use QR code widely.</a:t>
            </a:r>
            <a:endParaRPr lang="zh-CN" altLang="en-US" sz="2400" dirty="0" smtClean="0">
              <a:solidFill>
                <a:schemeClr val="tx1">
                  <a:lumMod val="75000"/>
                  <a:lumOff val="25000"/>
                </a:schemeClr>
              </a:solidFill>
              <a:latin typeface="Times New Roman" panose="02020603050405020304" charset="0"/>
              <a:cs typeface="Times New Roman" panose="02020603050405020304" charset="0"/>
              <a:sym typeface="+mn-ea"/>
            </a:endParaRPr>
          </a:p>
          <a:p>
            <a:pPr algn="l">
              <a:lnSpc>
                <a:spcPct val="100000"/>
              </a:lnSpc>
            </a:pPr>
            <a:r>
              <a:rPr lang="zh-CN" altLang="en-US" sz="2400" dirty="0" smtClean="0">
                <a:solidFill>
                  <a:schemeClr val="tx1">
                    <a:lumMod val="75000"/>
                    <a:lumOff val="25000"/>
                  </a:schemeClr>
                </a:solidFill>
                <a:latin typeface="Times New Roman" panose="02020603050405020304" charset="0"/>
                <a:cs typeface="Times New Roman" panose="02020603050405020304" charset="0"/>
                <a:sym typeface="+mn-ea"/>
              </a:rPr>
              <a:t>C. It</a:t>
            </a:r>
            <a:r>
              <a:rPr lang="en-US" altLang="zh-CN" sz="2400" dirty="0" smtClean="0">
                <a:solidFill>
                  <a:schemeClr val="tx1">
                    <a:lumMod val="75000"/>
                    <a:lumOff val="25000"/>
                  </a:schemeClr>
                </a:solidFill>
                <a:latin typeface="Times New Roman" panose="02020603050405020304" charset="0"/>
                <a:cs typeface="Times New Roman" panose="02020603050405020304" charset="0"/>
                <a:sym typeface="+mn-ea"/>
              </a:rPr>
              <a:t>’</a:t>
            </a:r>
            <a:r>
              <a:rPr lang="zh-CN" altLang="en-US" sz="2400" dirty="0" smtClean="0">
                <a:solidFill>
                  <a:schemeClr val="tx1">
                    <a:lumMod val="75000"/>
                    <a:lumOff val="25000"/>
                  </a:schemeClr>
                </a:solidFill>
                <a:latin typeface="Times New Roman" panose="02020603050405020304" charset="0"/>
                <a:cs typeface="Times New Roman" panose="02020603050405020304" charset="0"/>
                <a:sym typeface="+mn-ea"/>
              </a:rPr>
              <a:t>s much easier to spend more money if you don</a:t>
            </a:r>
            <a:r>
              <a:rPr lang="en-US" altLang="zh-CN" sz="2400" dirty="0" smtClean="0">
                <a:solidFill>
                  <a:schemeClr val="tx1">
                    <a:lumMod val="75000"/>
                    <a:lumOff val="25000"/>
                  </a:schemeClr>
                </a:solidFill>
                <a:latin typeface="Times New Roman" panose="02020603050405020304" charset="0"/>
                <a:cs typeface="Times New Roman" panose="02020603050405020304" charset="0"/>
                <a:sym typeface="+mn-ea"/>
              </a:rPr>
              <a:t>’</a:t>
            </a:r>
            <a:r>
              <a:rPr lang="zh-CN" altLang="en-US" sz="2400" dirty="0" smtClean="0">
                <a:solidFill>
                  <a:schemeClr val="tx1">
                    <a:lumMod val="75000"/>
                    <a:lumOff val="25000"/>
                  </a:schemeClr>
                </a:solidFill>
                <a:latin typeface="Times New Roman" panose="02020603050405020304" charset="0"/>
                <a:cs typeface="Times New Roman" panose="02020603050405020304" charset="0"/>
                <a:sym typeface="+mn-ea"/>
              </a:rPr>
              <a:t>t use cash.</a:t>
            </a:r>
            <a:endParaRPr lang="zh-CN" altLang="en-US" sz="2400" dirty="0" smtClean="0">
              <a:solidFill>
                <a:schemeClr val="tx1">
                  <a:lumMod val="75000"/>
                  <a:lumOff val="25000"/>
                </a:schemeClr>
              </a:solidFill>
              <a:latin typeface="Times New Roman" panose="02020603050405020304" charset="0"/>
              <a:cs typeface="Times New Roman" panose="02020603050405020304" charset="0"/>
              <a:sym typeface="+mn-ea"/>
            </a:endParaRPr>
          </a:p>
          <a:p>
            <a:pPr algn="l">
              <a:lnSpc>
                <a:spcPct val="100000"/>
              </a:lnSpc>
            </a:pPr>
            <a:r>
              <a:rPr lang="zh-CN" altLang="en-US" sz="2400" dirty="0" smtClean="0">
                <a:solidFill>
                  <a:schemeClr val="tx1">
                    <a:lumMod val="75000"/>
                    <a:lumOff val="25000"/>
                  </a:schemeClr>
                </a:solidFill>
                <a:latin typeface="Times New Roman" panose="02020603050405020304" charset="0"/>
                <a:cs typeface="Times New Roman" panose="02020603050405020304" charset="0"/>
                <a:sym typeface="+mn-ea"/>
              </a:rPr>
              <a:t>D. If you make a new friend, the first thing you may do is to scan his or her WeChat code.</a:t>
            </a:r>
            <a:endParaRPr lang="zh-CN" altLang="en-US" sz="2400" dirty="0" smtClean="0">
              <a:solidFill>
                <a:schemeClr val="tx1">
                  <a:lumMod val="75000"/>
                  <a:lumOff val="25000"/>
                </a:schemeClr>
              </a:solidFill>
              <a:latin typeface="Times New Roman" panose="02020603050405020304" charset="0"/>
              <a:cs typeface="Times New Roman" panose="02020603050405020304" charset="0"/>
              <a:sym typeface="+mn-ea"/>
            </a:endParaRPr>
          </a:p>
          <a:p>
            <a:pPr algn="l">
              <a:lnSpc>
                <a:spcPct val="100000"/>
              </a:lnSpc>
            </a:pPr>
            <a:r>
              <a:rPr lang="zh-CN" altLang="en-US" sz="2400" dirty="0" smtClean="0">
                <a:solidFill>
                  <a:schemeClr val="tx1">
                    <a:lumMod val="75000"/>
                    <a:lumOff val="25000"/>
                  </a:schemeClr>
                </a:solidFill>
                <a:latin typeface="Times New Roman" panose="02020603050405020304" charset="0"/>
                <a:cs typeface="Times New Roman" panose="02020603050405020304" charset="0"/>
                <a:sym typeface="+mn-ea"/>
              </a:rPr>
              <a:t>E. But Chinese people are used to it—QR code.</a:t>
            </a:r>
            <a:endParaRPr lang="zh-CN" altLang="en-US" sz="2400" dirty="0" smtClean="0">
              <a:solidFill>
                <a:schemeClr val="tx1">
                  <a:lumMod val="75000"/>
                  <a:lumOff val="25000"/>
                </a:schemeClr>
              </a:solidFill>
              <a:latin typeface="Times New Roman" panose="02020603050405020304" charset="0"/>
              <a:cs typeface="Times New Roman" panose="02020603050405020304" charset="0"/>
              <a:sym typeface="+mn-ea"/>
            </a:endParaRPr>
          </a:p>
        </p:txBody>
      </p:sp>
      <p:sp>
        <p:nvSpPr>
          <p:cNvPr id="3" name="TextBox 4"/>
          <p:cNvSpPr txBox="1"/>
          <p:nvPr>
            <p:custDataLst>
              <p:tags r:id="rId6"/>
            </p:custDataLst>
          </p:nvPr>
        </p:nvSpPr>
        <p:spPr>
          <a:xfrm>
            <a:off x="717550" y="1598930"/>
            <a:ext cx="885190"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circle(in)">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circle(in)">
                                      <p:cBhvr>
                                        <p:cTn id="1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2" grpId="0"/>
      <p:bldP spid="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251460" y="33020"/>
            <a:ext cx="6214110" cy="530860"/>
          </a:xfrm>
          <a:prstGeom prst="rect">
            <a:avLst/>
          </a:prstGeom>
          <a:noFill/>
        </p:spPr>
        <p:txBody>
          <a:bodyPr wrap="square" rtlCol="0">
            <a:spAutoFit/>
          </a:bodyPr>
          <a:lstStyle/>
          <a:p>
            <a:pPr>
              <a:lnSpc>
                <a:spcPct val="110000"/>
              </a:lnSpc>
            </a:pPr>
            <a:r>
              <a:rPr sz="26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iekie pocangqiong" panose="02000503000000000000" pitchFamily="2" charset="-122"/>
              </a:rPr>
              <a:t>Ⅰ. 补全对话（5小题，共10分）</a:t>
            </a:r>
            <a:endParaRPr sz="26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iekie pocangqiong" panose="02000503000000000000" pitchFamily="2" charset="-122"/>
            </a:endParaRPr>
          </a:p>
        </p:txBody>
      </p:sp>
      <p:sp>
        <p:nvSpPr>
          <p:cNvPr id="6" name="文本框 5"/>
          <p:cNvSpPr txBox="1"/>
          <p:nvPr/>
        </p:nvSpPr>
        <p:spPr>
          <a:xfrm>
            <a:off x="1035050" y="900430"/>
            <a:ext cx="10274300" cy="650875"/>
          </a:xfrm>
          <a:prstGeom prst="rect">
            <a:avLst/>
          </a:prstGeom>
          <a:noFill/>
        </p:spPr>
        <p:txBody>
          <a:bodyPr wrap="square" rtlCol="0" anchor="t">
            <a:spAutoFit/>
          </a:bodyPr>
          <a:lstStyle/>
          <a:p>
            <a:pPr algn="just" fontAlgn="auto">
              <a:lnSpc>
                <a:spcPct val="140000"/>
              </a:lnSpc>
            </a:pPr>
            <a:r>
              <a:rPr sz="2600" b="1" dirty="0">
                <a:solidFill>
                  <a:schemeClr val="tx1"/>
                </a:solidFill>
                <a:uFillTx/>
                <a:latin typeface="Times New Roman" panose="02020603050405020304" charset="0"/>
                <a:ea typeface="宋体" panose="02010600030101010101" pitchFamily="2" charset="-122"/>
                <a:cs typeface="Times New Roman" panose="02020603050405020304" charset="0"/>
              </a:rPr>
              <a:t>阅读下列简短对话，从A、B、C、D中选出最佳答案，将对话补全。</a:t>
            </a:r>
            <a:r>
              <a:rPr lang="en-US" sz="2600" b="1" dirty="0">
                <a:solidFill>
                  <a:schemeClr val="tx1"/>
                </a:solidFill>
                <a:uFillTx/>
                <a:latin typeface="Times New Roman" panose="02020603050405020304" charset="0"/>
                <a:ea typeface="宋体" panose="02010600030101010101" pitchFamily="2" charset="-122"/>
                <a:cs typeface="Times New Roman" panose="02020603050405020304" charset="0"/>
              </a:rPr>
              <a:t> </a:t>
            </a:r>
            <a:endParaRPr lang="en-US" altLang="en-US" sz="2600" b="1" dirty="0">
              <a:solidFill>
                <a:schemeClr val="tx1"/>
              </a:solidFill>
              <a:uFillTx/>
              <a:latin typeface="Times New Roman" panose="02020603050405020304" charset="0"/>
              <a:ea typeface="宋体" panose="02010600030101010101" pitchFamily="2" charset="-122"/>
              <a:cs typeface="Times New Roman" panose="02020603050405020304" charset="0"/>
            </a:endParaRPr>
          </a:p>
        </p:txBody>
      </p:sp>
      <p:sp>
        <p:nvSpPr>
          <p:cNvPr id="2" name="文本框 1"/>
          <p:cNvSpPr txBox="1"/>
          <p:nvPr>
            <p:custDataLst>
              <p:tags r:id="rId1"/>
            </p:custDataLst>
          </p:nvPr>
        </p:nvSpPr>
        <p:spPr>
          <a:xfrm>
            <a:off x="1542415" y="1847850"/>
            <a:ext cx="10274300" cy="2675255"/>
          </a:xfrm>
          <a:prstGeom prst="rect">
            <a:avLst/>
          </a:prstGeom>
          <a:noFill/>
        </p:spPr>
        <p:txBody>
          <a:bodyPr wrap="square" rtlCol="0" anchor="t">
            <a:spAutoFit/>
          </a:bodyPr>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 1. W: Bob, I heard that your class won the match last night.</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M: Yeah, all of us tried our best.</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W: ____________________!</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457200"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A. Congratulations 		B. That’s too bad</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457200"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C. Goodbye 			D. That’s right</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custDataLst>
              <p:tags r:id="rId2"/>
            </p:custDataLst>
          </p:nvPr>
        </p:nvSpPr>
        <p:spPr>
          <a:xfrm>
            <a:off x="1381337" y="1972560"/>
            <a:ext cx="1030605"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 A</a:t>
            </a:r>
            <a:endParaRPr lang="en-US" sz="2800" dirty="0">
              <a:solidFill>
                <a:srgbClr val="C00000"/>
              </a:solidFill>
              <a:latin typeface="Times New Roman" panose="02020603050405020304" charset="0"/>
              <a:cs typeface="Times New Roman" panose="02020603050405020304" charset="0"/>
            </a:endParaRPr>
          </a:p>
        </p:txBody>
      </p:sp>
      <p:sp>
        <p:nvSpPr>
          <p:cNvPr id="109" name="TextBox 4"/>
          <p:cNvSpPr txBox="1"/>
          <p:nvPr>
            <p:custDataLst>
              <p:tags r:id="rId3"/>
            </p:custDataLst>
          </p:nvPr>
        </p:nvSpPr>
        <p:spPr>
          <a:xfrm>
            <a:off x="1542415" y="4722495"/>
            <a:ext cx="9199880" cy="1610995"/>
          </a:xfrm>
          <a:prstGeom prst="rect">
            <a:avLst/>
          </a:prstGeom>
          <a:noFill/>
        </p:spPr>
        <p:txBody>
          <a:bodyPr wrap="square" rtlCol="0">
            <a:noAutofit/>
          </a:bodyPr>
          <a:p>
            <a:pPr marL="1151890" indent="-1151890" algn="just" fontAlgn="auto">
              <a:lnSpc>
                <a:spcPts val="3200"/>
              </a:lnSpc>
            </a:pPr>
            <a:r>
              <a:rPr sz="2200" dirty="0">
                <a:solidFill>
                  <a:srgbClr val="C00000"/>
                </a:solidFill>
                <a:uFillTx/>
                <a:latin typeface="Times New Roman" panose="02020603050405020304" charset="0"/>
                <a:cs typeface="Times New Roman" panose="02020603050405020304" charset="0"/>
              </a:rPr>
              <a:t>【解析】根据I heard that your class won the match last night（我听说你们班昨晚赢得了比赛）可知应表示祝贺，A项“恭喜”符合对话情境。B项“太糟糕了”，C项“再见”，D项“没错”，均不符合语境。因此，答案是A。</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109"/>
                                        </p:tgtEl>
                                        <p:attrNameLst>
                                          <p:attrName>style.visibility</p:attrName>
                                        </p:attrNameLst>
                                      </p:cBhvr>
                                      <p:to>
                                        <p:strVal val="visible"/>
                                      </p:to>
                                    </p:set>
                                    <p:animEffect transition="in" filter="blinds(horizontal)">
                                      <p:cBhvr>
                                        <p:cTn id="11"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109" grpId="0"/>
    </p:bldLst>
  </p:timing>
</p:sld>
</file>

<file path=ppt/slides/slide5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1" action="ppaction://hlinksldjump"/>
          </p:cNvPr>
          <p:cNvSpPr txBox="1"/>
          <p:nvPr userDrawn="1"/>
        </p:nvSpPr>
        <p:spPr>
          <a:xfrm>
            <a:off x="10716260" y="6247130"/>
            <a:ext cx="1475740" cy="610870"/>
          </a:xfrm>
          <a:prstGeom prst="rect">
            <a:avLst/>
          </a:prstGeom>
          <a:solidFill>
            <a:srgbClr val="B28600"/>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回</a:t>
            </a:r>
            <a:endPar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5" name="矩形 4"/>
          <p:cNvSpPr/>
          <p:nvPr/>
        </p:nvSpPr>
        <p:spPr>
          <a:xfrm>
            <a:off x="600075" y="916940"/>
            <a:ext cx="10854055" cy="4123055"/>
          </a:xfrm>
          <a:prstGeom prst="rect">
            <a:avLst/>
          </a:prstGeom>
          <a:noFill/>
        </p:spPr>
        <p:txBody>
          <a:bodyPr wrap="square">
            <a:spAutoFit/>
          </a:bodyPr>
          <a:lstStyle/>
          <a:p>
            <a:pPr indent="0" algn="just" fontAlgn="auto">
              <a:spcAft>
                <a:spcPts val="1200"/>
              </a:spcAft>
            </a:pPr>
            <a:r>
              <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42. 【解析】推理判断题。根据下句However, people did not pay much attention to it until the new century（然而，直到新世纪，人们才开始重视它）可推断，二维码被发明出来的时候并没有被广泛运用。A项“二维码是1994年由一家日本公司发明的”符合语境，故此处应选A。</a:t>
            </a:r>
            <a:endPar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43. 【解析】推理判断题。根据下文Nowadays in China, QR code can be found in every corner</a:t>
            </a:r>
            <a:r>
              <a:rPr lang="en-US"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of the society（如今在中国，二维码在社会的每个角落都可以被看到）可知，B项“进入21世纪，人们开始广泛使用二维码”符合语境，故此处应选B。</a:t>
            </a:r>
            <a:endParaRPr lang="en-US"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lang="en-US"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44. 【解析】细节判断题。根据上文QR code can be found in every corner of the society（二维码在社会的每个角落都可以被看到）以及下文If you go to the supermarket…（如果你去超市……）可知，此处是在举例说明二维码随处可见。D项“如果你要交个新朋友，你要做的第一件事可能就是去扫描他（她）的二维码”符合语境，故此处应选D。</a:t>
            </a:r>
            <a:endParaRPr lang="en-US"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299720" y="1002665"/>
            <a:ext cx="10801985" cy="1714500"/>
          </a:xfrm>
          <a:prstGeom prst="rect">
            <a:avLst/>
          </a:prstGeom>
          <a:noFill/>
        </p:spPr>
        <p:txBody>
          <a:bodyPr wrap="square" rtlCol="0" anchor="ctr">
            <a:spAutoFit/>
          </a:bodyPr>
          <a:lstStyle/>
          <a:p>
            <a:pPr algn="just">
              <a:lnSpc>
                <a:spcPct val="11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a:t>
            </a:r>
            <a:r>
              <a:rPr sz="2400" dirty="0">
                <a:solidFill>
                  <a:schemeClr val="tx1">
                    <a:lumMod val="75000"/>
                    <a:lumOff val="25000"/>
                  </a:schemeClr>
                </a:solidFill>
                <a:latin typeface="Times New Roman" panose="02020603050405020304" charset="0"/>
                <a:cs typeface="Times New Roman" panose="02020603050405020304" charset="0"/>
              </a:rPr>
              <a:t>  However, some people are afraid of using it. The first reason is that you can’t control your spending. </a:t>
            </a:r>
            <a:r>
              <a:rPr sz="2400" u="sng" dirty="0">
                <a:solidFill>
                  <a:schemeClr val="tx1">
                    <a:lumMod val="75000"/>
                    <a:lumOff val="25000"/>
                  </a:schemeClr>
                </a:solidFill>
                <a:latin typeface="Times New Roman" panose="02020603050405020304" charset="0"/>
                <a:cs typeface="Times New Roman" panose="02020603050405020304" charset="0"/>
              </a:rPr>
              <a:t>45</a:t>
            </a:r>
            <a:r>
              <a:rPr lang="en-US" sz="2400" u="sng" dirty="0">
                <a:solidFill>
                  <a:schemeClr val="tx1">
                    <a:lumMod val="75000"/>
                    <a:lumOff val="25000"/>
                  </a:schemeClr>
                </a:solidFill>
                <a:latin typeface="Times New Roman" panose="02020603050405020304" charset="0"/>
                <a:cs typeface="Times New Roman" panose="02020603050405020304" charset="0"/>
              </a:rPr>
              <a:t>               </a:t>
            </a:r>
            <a:r>
              <a:rPr sz="2400" dirty="0">
                <a:solidFill>
                  <a:schemeClr val="tx1">
                    <a:lumMod val="75000"/>
                    <a:lumOff val="25000"/>
                  </a:schemeClr>
                </a:solidFill>
                <a:latin typeface="Times New Roman" panose="02020603050405020304" charset="0"/>
                <a:cs typeface="Times New Roman" panose="02020603050405020304" charset="0"/>
              </a:rPr>
              <a:t> Also, some bad people can use QR code to steal your personal information—your name, your phone number and even your address.</a:t>
            </a:r>
            <a:endParaRPr sz="2400" dirty="0">
              <a:solidFill>
                <a:schemeClr val="tx1">
                  <a:lumMod val="75000"/>
                  <a:lumOff val="25000"/>
                </a:schemeClr>
              </a:solidFill>
              <a:latin typeface="Times New Roman" panose="02020603050405020304" charset="0"/>
              <a:cs typeface="Times New Roman" panose="02020603050405020304" charset="0"/>
            </a:endParaRPr>
          </a:p>
          <a:p>
            <a:pPr indent="457200" algn="just">
              <a:lnSpc>
                <a:spcPct val="110000"/>
              </a:lnSpc>
            </a:pPr>
            <a:r>
              <a:rPr sz="2400" dirty="0">
                <a:solidFill>
                  <a:schemeClr val="tx1">
                    <a:lumMod val="75000"/>
                    <a:lumOff val="25000"/>
                  </a:schemeClr>
                </a:solidFill>
                <a:latin typeface="Times New Roman" panose="02020603050405020304" charset="0"/>
                <a:cs typeface="Times New Roman" panose="02020603050405020304" charset="0"/>
              </a:rPr>
              <a:t>What do you think of QR code? Do you like to use it?</a:t>
            </a:r>
            <a:endParaRPr sz="2400" dirty="0">
              <a:solidFill>
                <a:schemeClr val="tx1">
                  <a:lumMod val="75000"/>
                  <a:lumOff val="25000"/>
                </a:schemeClr>
              </a:solidFill>
              <a:latin typeface="Times New Roman" panose="02020603050405020304" charset="0"/>
              <a:cs typeface="Times New Roman" panose="02020603050405020304" charset="0"/>
            </a:endParaRPr>
          </a:p>
        </p:txBody>
      </p:sp>
      <p:sp>
        <p:nvSpPr>
          <p:cNvPr id="10" name="文本框 9">
            <a:hlinkClick r:id="rId1" action="ppaction://hlinksldjump"/>
          </p:cNvPr>
          <p:cNvSpPr txBox="1"/>
          <p:nvPr>
            <p:custDataLst>
              <p:tags r:id="rId2"/>
            </p:custDataLst>
          </p:nvPr>
        </p:nvSpPr>
        <p:spPr>
          <a:xfrm>
            <a:off x="5019673" y="5987966"/>
            <a:ext cx="1219200" cy="558038"/>
          </a:xfrm>
          <a:prstGeom prst="rect">
            <a:avLst/>
          </a:prstGeom>
          <a:solidFill>
            <a:srgbClr val="C00000"/>
          </a:solidFill>
        </p:spPr>
        <p:txBody>
          <a:bodyPr wrap="square" rtlCol="0" anchor="ctr">
            <a:spAutoFit/>
          </a:bodyPr>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
        <p:nvSpPr>
          <p:cNvPr id="13" name="TextBox 4"/>
          <p:cNvSpPr txBox="1"/>
          <p:nvPr>
            <p:custDataLst>
              <p:tags r:id="rId3"/>
            </p:custDataLst>
          </p:nvPr>
        </p:nvSpPr>
        <p:spPr>
          <a:xfrm>
            <a:off x="3751580" y="1374775"/>
            <a:ext cx="885190"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6" name="文本框 5"/>
          <p:cNvSpPr txBox="1"/>
          <p:nvPr>
            <p:custDataLst>
              <p:tags r:id="rId4"/>
            </p:custDataLst>
          </p:nvPr>
        </p:nvSpPr>
        <p:spPr>
          <a:xfrm>
            <a:off x="523240" y="3520758"/>
            <a:ext cx="11146155" cy="1938020"/>
          </a:xfrm>
          <a:prstGeom prst="rect">
            <a:avLst/>
          </a:prstGeom>
          <a:solidFill>
            <a:schemeClr val="bg1"/>
          </a:solidFill>
        </p:spPr>
        <p:txBody>
          <a:bodyPr wrap="none" rtlCol="0" anchor="ctr">
            <a:spAutoFit/>
          </a:bodyPr>
          <a:p>
            <a:pPr algn="l">
              <a:lnSpc>
                <a:spcPct val="100000"/>
              </a:lnSpc>
            </a:pPr>
            <a:r>
              <a:rPr lang="zh-CN" altLang="en-US" sz="2400" dirty="0" smtClean="0">
                <a:solidFill>
                  <a:schemeClr val="tx1">
                    <a:lumMod val="75000"/>
                    <a:lumOff val="25000"/>
                  </a:schemeClr>
                </a:solidFill>
                <a:latin typeface="Times New Roman" panose="02020603050405020304" charset="0"/>
                <a:cs typeface="Times New Roman" panose="02020603050405020304" charset="0"/>
                <a:sym typeface="+mn-ea"/>
              </a:rPr>
              <a:t>A. QR code was first invented by a Japanese company in 1994.</a:t>
            </a:r>
            <a:endParaRPr lang="zh-CN" altLang="en-US" sz="2400" dirty="0" smtClean="0">
              <a:solidFill>
                <a:schemeClr val="tx1">
                  <a:lumMod val="75000"/>
                  <a:lumOff val="25000"/>
                </a:schemeClr>
              </a:solidFill>
              <a:latin typeface="Times New Roman" panose="02020603050405020304" charset="0"/>
              <a:cs typeface="Times New Roman" panose="02020603050405020304" charset="0"/>
              <a:sym typeface="+mn-ea"/>
            </a:endParaRPr>
          </a:p>
          <a:p>
            <a:pPr algn="l">
              <a:lnSpc>
                <a:spcPct val="100000"/>
              </a:lnSpc>
            </a:pPr>
            <a:r>
              <a:rPr lang="zh-CN" altLang="en-US" sz="2400" dirty="0" smtClean="0">
                <a:solidFill>
                  <a:schemeClr val="tx1">
                    <a:lumMod val="75000"/>
                    <a:lumOff val="25000"/>
                  </a:schemeClr>
                </a:solidFill>
                <a:latin typeface="Times New Roman" panose="02020603050405020304" charset="0"/>
                <a:cs typeface="Times New Roman" panose="02020603050405020304" charset="0"/>
                <a:sym typeface="+mn-ea"/>
              </a:rPr>
              <a:t>B. Entering the 21st century, people start to use QR code widely.</a:t>
            </a:r>
            <a:endParaRPr lang="zh-CN" altLang="en-US" sz="2400" dirty="0" smtClean="0">
              <a:solidFill>
                <a:schemeClr val="tx1">
                  <a:lumMod val="75000"/>
                  <a:lumOff val="25000"/>
                </a:schemeClr>
              </a:solidFill>
              <a:latin typeface="Times New Roman" panose="02020603050405020304" charset="0"/>
              <a:cs typeface="Times New Roman" panose="02020603050405020304" charset="0"/>
              <a:sym typeface="+mn-ea"/>
            </a:endParaRPr>
          </a:p>
          <a:p>
            <a:pPr algn="l">
              <a:lnSpc>
                <a:spcPct val="100000"/>
              </a:lnSpc>
            </a:pPr>
            <a:r>
              <a:rPr lang="zh-CN" altLang="en-US" sz="2400" dirty="0" smtClean="0">
                <a:solidFill>
                  <a:schemeClr val="tx1">
                    <a:lumMod val="75000"/>
                    <a:lumOff val="25000"/>
                  </a:schemeClr>
                </a:solidFill>
                <a:latin typeface="Times New Roman" panose="02020603050405020304" charset="0"/>
                <a:cs typeface="Times New Roman" panose="02020603050405020304" charset="0"/>
                <a:sym typeface="+mn-ea"/>
              </a:rPr>
              <a:t>C. It</a:t>
            </a:r>
            <a:r>
              <a:rPr lang="en-US" altLang="zh-CN" sz="2400" dirty="0" smtClean="0">
                <a:solidFill>
                  <a:schemeClr val="tx1">
                    <a:lumMod val="75000"/>
                    <a:lumOff val="25000"/>
                  </a:schemeClr>
                </a:solidFill>
                <a:latin typeface="Times New Roman" panose="02020603050405020304" charset="0"/>
                <a:cs typeface="Times New Roman" panose="02020603050405020304" charset="0"/>
                <a:sym typeface="+mn-ea"/>
              </a:rPr>
              <a:t>’</a:t>
            </a:r>
            <a:r>
              <a:rPr lang="zh-CN" altLang="en-US" sz="2400" dirty="0" smtClean="0">
                <a:solidFill>
                  <a:schemeClr val="tx1">
                    <a:lumMod val="75000"/>
                    <a:lumOff val="25000"/>
                  </a:schemeClr>
                </a:solidFill>
                <a:latin typeface="Times New Roman" panose="02020603050405020304" charset="0"/>
                <a:cs typeface="Times New Roman" panose="02020603050405020304" charset="0"/>
                <a:sym typeface="+mn-ea"/>
              </a:rPr>
              <a:t>s much easier to spend more money if you don</a:t>
            </a:r>
            <a:r>
              <a:rPr lang="en-US" altLang="zh-CN" sz="2400" dirty="0" smtClean="0">
                <a:solidFill>
                  <a:schemeClr val="tx1">
                    <a:lumMod val="75000"/>
                    <a:lumOff val="25000"/>
                  </a:schemeClr>
                </a:solidFill>
                <a:latin typeface="Times New Roman" panose="02020603050405020304" charset="0"/>
                <a:cs typeface="Times New Roman" panose="02020603050405020304" charset="0"/>
                <a:sym typeface="+mn-ea"/>
              </a:rPr>
              <a:t>’</a:t>
            </a:r>
            <a:r>
              <a:rPr lang="zh-CN" altLang="en-US" sz="2400" dirty="0" smtClean="0">
                <a:solidFill>
                  <a:schemeClr val="tx1">
                    <a:lumMod val="75000"/>
                    <a:lumOff val="25000"/>
                  </a:schemeClr>
                </a:solidFill>
                <a:latin typeface="Times New Roman" panose="02020603050405020304" charset="0"/>
                <a:cs typeface="Times New Roman" panose="02020603050405020304" charset="0"/>
                <a:sym typeface="+mn-ea"/>
              </a:rPr>
              <a:t>t use cash.</a:t>
            </a:r>
            <a:endParaRPr lang="zh-CN" altLang="en-US" sz="2400" dirty="0" smtClean="0">
              <a:solidFill>
                <a:schemeClr val="tx1">
                  <a:lumMod val="75000"/>
                  <a:lumOff val="25000"/>
                </a:schemeClr>
              </a:solidFill>
              <a:latin typeface="Times New Roman" panose="02020603050405020304" charset="0"/>
              <a:cs typeface="Times New Roman" panose="02020603050405020304" charset="0"/>
              <a:sym typeface="+mn-ea"/>
            </a:endParaRPr>
          </a:p>
          <a:p>
            <a:pPr algn="l">
              <a:lnSpc>
                <a:spcPct val="100000"/>
              </a:lnSpc>
            </a:pPr>
            <a:r>
              <a:rPr lang="zh-CN" altLang="en-US" sz="2400" dirty="0" smtClean="0">
                <a:solidFill>
                  <a:schemeClr val="tx1">
                    <a:lumMod val="75000"/>
                    <a:lumOff val="25000"/>
                  </a:schemeClr>
                </a:solidFill>
                <a:latin typeface="Times New Roman" panose="02020603050405020304" charset="0"/>
                <a:cs typeface="Times New Roman" panose="02020603050405020304" charset="0"/>
                <a:sym typeface="+mn-ea"/>
              </a:rPr>
              <a:t>D. If you make a new friend, the first thing you may do is to scan his or her WeChat code.</a:t>
            </a:r>
            <a:endParaRPr lang="zh-CN" altLang="en-US" sz="2400" dirty="0" smtClean="0">
              <a:solidFill>
                <a:schemeClr val="tx1">
                  <a:lumMod val="75000"/>
                  <a:lumOff val="25000"/>
                </a:schemeClr>
              </a:solidFill>
              <a:latin typeface="Times New Roman" panose="02020603050405020304" charset="0"/>
              <a:cs typeface="Times New Roman" panose="02020603050405020304" charset="0"/>
              <a:sym typeface="+mn-ea"/>
            </a:endParaRPr>
          </a:p>
          <a:p>
            <a:pPr algn="l">
              <a:lnSpc>
                <a:spcPct val="100000"/>
              </a:lnSpc>
            </a:pPr>
            <a:r>
              <a:rPr lang="zh-CN" altLang="en-US" sz="2400" dirty="0" smtClean="0">
                <a:solidFill>
                  <a:schemeClr val="tx1">
                    <a:lumMod val="75000"/>
                    <a:lumOff val="25000"/>
                  </a:schemeClr>
                </a:solidFill>
                <a:latin typeface="Times New Roman" panose="02020603050405020304" charset="0"/>
                <a:cs typeface="Times New Roman" panose="02020603050405020304" charset="0"/>
                <a:sym typeface="+mn-ea"/>
              </a:rPr>
              <a:t>E. But Chinese people are used to it—QR code.</a:t>
            </a:r>
            <a:endParaRPr lang="zh-CN" altLang="en-US" sz="2400" dirty="0" smtClean="0">
              <a:solidFill>
                <a:schemeClr val="tx1">
                  <a:lumMod val="75000"/>
                  <a:lumOff val="25000"/>
                </a:schemeClr>
              </a:solidFill>
              <a:latin typeface="Times New Roman" panose="02020603050405020304" charset="0"/>
              <a:cs typeface="Times New Roman" panose="02020603050405020304" charset="0"/>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5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1" action="ppaction://hlinksldjump"/>
          </p:cNvPr>
          <p:cNvSpPr txBox="1"/>
          <p:nvPr userDrawn="1"/>
        </p:nvSpPr>
        <p:spPr>
          <a:xfrm>
            <a:off x="10716260" y="6247130"/>
            <a:ext cx="1475740" cy="610870"/>
          </a:xfrm>
          <a:prstGeom prst="rect">
            <a:avLst/>
          </a:prstGeom>
          <a:solidFill>
            <a:srgbClr val="B28600"/>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回</a:t>
            </a:r>
            <a:endPar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5" name="矩形 4"/>
          <p:cNvSpPr/>
          <p:nvPr/>
        </p:nvSpPr>
        <p:spPr>
          <a:xfrm>
            <a:off x="600075" y="916940"/>
            <a:ext cx="10854055" cy="1445260"/>
          </a:xfrm>
          <a:prstGeom prst="rect">
            <a:avLst/>
          </a:prstGeom>
          <a:noFill/>
        </p:spPr>
        <p:txBody>
          <a:bodyPr wrap="square">
            <a:spAutoFit/>
          </a:bodyPr>
          <a:lstStyle/>
          <a:p>
            <a:pPr indent="0" algn="just" fontAlgn="auto">
              <a:spcAft>
                <a:spcPts val="1200"/>
              </a:spcAft>
            </a:pPr>
            <a:r>
              <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45. 【解析】细节判断题。根据上文The first reason is that you can’t control your spending（第一个原因就是你无法控制自己的消费）可知，人们害怕使用二维码支付的第一个原因是控制不住自己的花销。C项“如果不使用现金就更容易多花钱”符合语境。故此处应选C。</a:t>
            </a:r>
            <a:endPar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 17"/>
          <p:cNvPicPr>
            <a:picLocks noChangeAspect="1"/>
          </p:cNvPicPr>
          <p:nvPr/>
        </p:nvPicPr>
        <p:blipFill>
          <a:blip r:embed="rId1"/>
          <a:stretch>
            <a:fillRect/>
          </a:stretch>
        </p:blipFill>
        <p:spPr>
          <a:xfrm>
            <a:off x="0" y="1210945"/>
            <a:ext cx="12191365" cy="3877310"/>
          </a:xfrm>
          <a:prstGeom prst="rect">
            <a:avLst/>
          </a:prstGeom>
        </p:spPr>
      </p:pic>
      <p:sp>
        <p:nvSpPr>
          <p:cNvPr id="2" name="文本框 1"/>
          <p:cNvSpPr txBox="1"/>
          <p:nvPr/>
        </p:nvSpPr>
        <p:spPr>
          <a:xfrm>
            <a:off x="3599815" y="2088515"/>
            <a:ext cx="5057140" cy="1088390"/>
          </a:xfrm>
          <a:prstGeom prst="rect">
            <a:avLst/>
          </a:prstGeom>
          <a:noFill/>
        </p:spPr>
        <p:txBody>
          <a:bodyPr wrap="square" rtlCol="0" anchor="ctr">
            <a:spAutoFit/>
          </a:bodyPr>
          <a:p>
            <a:pPr algn="dist">
              <a:lnSpc>
                <a:spcPct val="120000"/>
              </a:lnSpc>
            </a:pPr>
            <a:r>
              <a:rPr sz="5400" b="1" spc="300" dirty="0">
                <a:latin typeface="+mj-ea"/>
                <a:ea typeface="+mj-ea"/>
              </a:rPr>
              <a:t>Ⅴ. 语法填空</a:t>
            </a:r>
            <a:endParaRPr sz="5400" b="1" spc="300" dirty="0">
              <a:latin typeface="+mj-ea"/>
              <a:ea typeface="+mj-ea"/>
            </a:endParaRPr>
          </a:p>
        </p:txBody>
      </p:sp>
      <p:pic>
        <p:nvPicPr>
          <p:cNvPr id="105" name="图片 104"/>
          <p:cNvPicPr/>
          <p:nvPr/>
        </p:nvPicPr>
        <p:blipFill>
          <a:blip r:embed="rId2">
            <a:clrChange>
              <a:clrFrom>
                <a:srgbClr val="FFFFFF">
                  <a:alpha val="100000"/>
                </a:srgbClr>
              </a:clrFrom>
              <a:clrTo>
                <a:srgbClr val="FFFFFF">
                  <a:alpha val="100000"/>
                  <a:alpha val="0"/>
                </a:srgbClr>
              </a:clrTo>
            </a:clrChange>
          </a:blip>
          <a:stretch>
            <a:fillRect/>
          </a:stretch>
        </p:blipFill>
        <p:spPr>
          <a:xfrm>
            <a:off x="3425190" y="2733040"/>
            <a:ext cx="5341620" cy="406844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arn(inVertical)">
                                      <p:cBhvr>
                                        <p:cTn id="7" dur="500"/>
                                        <p:tgtEl>
                                          <p:spTgt spid="18"/>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barn(inVertical)">
                                      <p:cBhvr>
                                        <p:cTn id="10" dur="500"/>
                                        <p:tgtEl>
                                          <p:spTgt spid="2"/>
                                        </p:tgtEl>
                                      </p:cBhvr>
                                    </p:animEffect>
                                  </p:childTnLst>
                                </p:cTn>
                              </p:par>
                            </p:childTnLst>
                          </p:cTn>
                        </p:par>
                        <p:par>
                          <p:cTn id="11" fill="hold">
                            <p:stCondLst>
                              <p:cond delay="500"/>
                            </p:stCondLst>
                            <p:childTnLst>
                              <p:par>
                                <p:cTn id="12" presetID="16" presetClass="entr" presetSubtype="21" fill="hold" nodeType="afterEffect">
                                  <p:stCondLst>
                                    <p:cond delay="0"/>
                                  </p:stCondLst>
                                  <p:childTnLst>
                                    <p:set>
                                      <p:cBhvr>
                                        <p:cTn id="13" dur="1" fill="hold">
                                          <p:stCondLst>
                                            <p:cond delay="0"/>
                                          </p:stCondLst>
                                        </p:cTn>
                                        <p:tgtEl>
                                          <p:spTgt spid="105"/>
                                        </p:tgtEl>
                                        <p:attrNameLst>
                                          <p:attrName>style.visibility</p:attrName>
                                        </p:attrNameLst>
                                      </p:cBhvr>
                                      <p:to>
                                        <p:strVal val="visible"/>
                                      </p:to>
                                    </p:set>
                                    <p:animEffect transition="in" filter="barn(inVertical)">
                                      <p:cBhvr>
                                        <p:cTn id="14" dur="500"/>
                                        <p:tgtEl>
                                          <p:spTgt spid="10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295910" y="110490"/>
            <a:ext cx="12063730" cy="530860"/>
          </a:xfrm>
          <a:prstGeom prst="rect">
            <a:avLst/>
          </a:prstGeom>
          <a:noFill/>
        </p:spPr>
        <p:txBody>
          <a:bodyPr wrap="square" rtlCol="0">
            <a:spAutoFit/>
          </a:bodyPr>
          <a:lstStyle/>
          <a:p>
            <a:pPr algn="l">
              <a:lnSpc>
                <a:spcPct val="110000"/>
              </a:lnSpc>
              <a:buClrTx/>
              <a:buSzTx/>
              <a:buFontTx/>
            </a:pPr>
            <a:r>
              <a:rPr sz="26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iekie pocangqiong" panose="02000503000000000000" pitchFamily="2" charset="-122"/>
              </a:rPr>
              <a:t>Ⅴ. 语法填空（5小题，共15分）</a:t>
            </a:r>
            <a:endParaRPr sz="26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iekie pocangqiong" panose="02000503000000000000" pitchFamily="2" charset="-122"/>
            </a:endParaRPr>
          </a:p>
        </p:txBody>
      </p:sp>
      <p:sp>
        <p:nvSpPr>
          <p:cNvPr id="5" name="文本框 4"/>
          <p:cNvSpPr txBox="1"/>
          <p:nvPr/>
        </p:nvSpPr>
        <p:spPr>
          <a:xfrm>
            <a:off x="295910" y="714967"/>
            <a:ext cx="11276329" cy="1050290"/>
          </a:xfrm>
          <a:prstGeom prst="rect">
            <a:avLst/>
          </a:prstGeom>
          <a:noFill/>
        </p:spPr>
        <p:txBody>
          <a:bodyPr wrap="square" rtlCol="0" anchor="t">
            <a:spAutoFit/>
          </a:bodyPr>
          <a:lstStyle/>
          <a:p>
            <a:pPr indent="0" algn="just" fontAlgn="auto">
              <a:lnSpc>
                <a:spcPct val="120000"/>
              </a:lnSpc>
            </a:pPr>
            <a:r>
              <a:rPr lang="zh-CN" altLang="en-US" sz="2600" b="1" dirty="0">
                <a:solidFill>
                  <a:schemeClr val="tx1"/>
                </a:solidFill>
                <a:uFillTx/>
                <a:latin typeface="Times New Roman" panose="02020603050405020304" charset="0"/>
                <a:ea typeface="宋体" panose="02010600030101010101" pitchFamily="2" charset="-122"/>
                <a:cs typeface="Times New Roman" panose="02020603050405020304" charset="0"/>
              </a:rPr>
              <a:t>阅读下面短文，按照句子结构的语法性和上下文连贯的要求，在空格处填入一个适当的词或使用括号中词语的正确形式填空。</a:t>
            </a:r>
            <a:endParaRPr lang="zh-CN" altLang="en-US" sz="2600" b="1" dirty="0">
              <a:solidFill>
                <a:schemeClr val="tx1"/>
              </a:solidFill>
              <a:uFillTx/>
              <a:latin typeface="Times New Roman" panose="02020603050405020304" charset="0"/>
              <a:ea typeface="宋体" panose="02010600030101010101" pitchFamily="2" charset="-122"/>
              <a:cs typeface="Times New Roman" panose="02020603050405020304" charset="0"/>
            </a:endParaRPr>
          </a:p>
        </p:txBody>
      </p:sp>
      <p:sp>
        <p:nvSpPr>
          <p:cNvPr id="6" name="文本框 5"/>
          <p:cNvSpPr txBox="1"/>
          <p:nvPr/>
        </p:nvSpPr>
        <p:spPr>
          <a:xfrm>
            <a:off x="508000" y="1905000"/>
            <a:ext cx="11274425" cy="363601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t>
            </a:r>
            <a:r>
              <a:rPr sz="2400" dirty="0">
                <a:latin typeface="Times New Roman" panose="02020603050405020304" charset="0"/>
                <a:ea typeface="宋体" panose="02010600030101010101" pitchFamily="2" charset="-122"/>
                <a:cs typeface="Times New Roman" panose="02020603050405020304" charset="0"/>
              </a:rPr>
              <a:t>During my second month of nursing school, Professor Smith gave us a test. I did it smoothly until I read the last question: “What is the name of the cleaner in this building?” </a:t>
            </a:r>
            <a:r>
              <a:rPr sz="2400" u="sng" dirty="0">
                <a:latin typeface="Times New Roman" panose="02020603050405020304" charset="0"/>
                <a:ea typeface="宋体" panose="02010600030101010101" pitchFamily="2" charset="-122"/>
                <a:cs typeface="Times New Roman" panose="02020603050405020304" charset="0"/>
              </a:rPr>
              <a:t>46</a:t>
            </a:r>
            <a:r>
              <a:rPr lang="en-US" sz="2400" u="sng" dirty="0">
                <a:latin typeface="Times New Roman" panose="02020603050405020304" charset="0"/>
                <a:ea typeface="宋体" panose="02010600030101010101" pitchFamily="2" charset="-122"/>
                <a:cs typeface="Times New Roman" panose="02020603050405020304" charset="0"/>
              </a:rPr>
              <a:t>             </a:t>
            </a:r>
            <a:r>
              <a:rPr sz="2400" dirty="0">
                <a:latin typeface="Times New Roman" panose="02020603050405020304" charset="0"/>
                <a:ea typeface="宋体" panose="02010600030101010101" pitchFamily="2" charset="-122"/>
                <a:cs typeface="Times New Roman" panose="02020603050405020304" charset="0"/>
              </a:rPr>
              <a:t> (sure) this was some kind of joke. I had seen the woman several </a:t>
            </a:r>
            <a:r>
              <a:rPr sz="2400" u="sng" dirty="0">
                <a:latin typeface="Times New Roman" panose="02020603050405020304" charset="0"/>
                <a:ea typeface="宋体" panose="02010600030101010101" pitchFamily="2" charset="-122"/>
                <a:cs typeface="Times New Roman" panose="02020603050405020304" charset="0"/>
              </a:rPr>
              <a:t>47</a:t>
            </a:r>
            <a:r>
              <a:rPr lang="en-US" sz="2400" u="sng" dirty="0">
                <a:latin typeface="Times New Roman" panose="02020603050405020304" charset="0"/>
                <a:ea typeface="宋体" panose="02010600030101010101" pitchFamily="2" charset="-122"/>
                <a:cs typeface="Times New Roman" panose="02020603050405020304" charset="0"/>
              </a:rPr>
              <a:t> _______    </a:t>
            </a:r>
            <a:r>
              <a:rPr sz="2400" dirty="0">
                <a:latin typeface="Times New Roman" panose="02020603050405020304" charset="0"/>
                <a:ea typeface="宋体" panose="02010600030101010101" pitchFamily="2" charset="-122"/>
                <a:cs typeface="Times New Roman" panose="02020603050405020304" charset="0"/>
              </a:rPr>
              <a:t> (time), but how could I know her name? Leaving the last question blank, I handed </a:t>
            </a:r>
            <a:r>
              <a:rPr sz="2400" u="sng" dirty="0">
                <a:latin typeface="Times New Roman" panose="02020603050405020304" charset="0"/>
                <a:ea typeface="宋体" panose="02010600030101010101" pitchFamily="2" charset="-122"/>
                <a:cs typeface="Times New Roman" panose="02020603050405020304" charset="0"/>
              </a:rPr>
              <a:t>48</a:t>
            </a:r>
            <a:r>
              <a:rPr lang="en-US" sz="2400" u="sng" dirty="0">
                <a:latin typeface="Times New Roman" panose="02020603050405020304" charset="0"/>
                <a:ea typeface="宋体" panose="02010600030101010101" pitchFamily="2" charset="-122"/>
                <a:cs typeface="Times New Roman" panose="02020603050405020304" charset="0"/>
              </a:rPr>
              <a:t>_____</a:t>
            </a:r>
            <a:r>
              <a:rPr sz="2400" dirty="0">
                <a:latin typeface="Times New Roman" panose="02020603050405020304" charset="0"/>
                <a:ea typeface="宋体" panose="02010600030101010101" pitchFamily="2" charset="-122"/>
                <a:cs typeface="Times New Roman" panose="02020603050405020304" charset="0"/>
              </a:rPr>
              <a:t>my paper. Before class ended, one student asked if the last question would affect </a:t>
            </a:r>
            <a:r>
              <a:rPr sz="2400" u="sng" dirty="0">
                <a:latin typeface="Times New Roman" panose="02020603050405020304" charset="0"/>
                <a:ea typeface="宋体" panose="02010600030101010101" pitchFamily="2" charset="-122"/>
                <a:cs typeface="Times New Roman" panose="02020603050405020304" charset="0"/>
              </a:rPr>
              <a:t>49</a:t>
            </a:r>
            <a:r>
              <a:rPr lang="en-US" sz="2400" u="sng" dirty="0">
                <a:latin typeface="Times New Roman" panose="02020603050405020304" charset="0"/>
                <a:ea typeface="宋体" panose="02010600030101010101" pitchFamily="2" charset="-122"/>
                <a:cs typeface="Times New Roman" panose="02020603050405020304" charset="0"/>
              </a:rPr>
              <a:t>          </a:t>
            </a:r>
            <a:r>
              <a:rPr sz="2400" dirty="0">
                <a:latin typeface="Times New Roman" panose="02020603050405020304" charset="0"/>
                <a:ea typeface="宋体" panose="02010600030101010101" pitchFamily="2" charset="-122"/>
                <a:cs typeface="Times New Roman" panose="02020603050405020304" charset="0"/>
              </a:rPr>
              <a:t> (we) test result. “Absolutely,” said the professor. “In your future life you will meet many people. All are </a:t>
            </a:r>
            <a:r>
              <a:rPr sz="2400" u="sng" dirty="0">
                <a:latin typeface="Times New Roman" panose="02020603050405020304" charset="0"/>
                <a:ea typeface="宋体" panose="02010600030101010101" pitchFamily="2" charset="-122"/>
                <a:cs typeface="Times New Roman" panose="02020603050405020304" charset="0"/>
              </a:rPr>
              <a:t>50</a:t>
            </a:r>
            <a:r>
              <a:rPr lang="en-US" sz="2400" u="sng" dirty="0">
                <a:latin typeface="Times New Roman" panose="02020603050405020304" charset="0"/>
                <a:ea typeface="宋体" panose="02010600030101010101" pitchFamily="2" charset="-122"/>
                <a:cs typeface="Times New Roman" panose="02020603050405020304" charset="0"/>
              </a:rPr>
              <a:t>      ___     </a:t>
            </a:r>
            <a:r>
              <a:rPr sz="2400" dirty="0">
                <a:latin typeface="Times New Roman" panose="02020603050405020304" charset="0"/>
                <a:ea typeface="宋体" panose="02010600030101010101" pitchFamily="2" charset="-122"/>
                <a:cs typeface="Times New Roman" panose="02020603050405020304" charset="0"/>
              </a:rPr>
              <a:t> (importance). They deserve (值得) your attention and care, even if all you do is smile and say ‘hello’.” I have never forgotten that lesson.</a:t>
            </a:r>
            <a:endParaRPr sz="2400" dirty="0">
              <a:latin typeface="Times New Roman" panose="02020603050405020304" charset="0"/>
              <a:ea typeface="宋体" panose="02010600030101010101" pitchFamily="2" charset="-122"/>
              <a:cs typeface="Times New Roman" panose="02020603050405020304" charset="0"/>
            </a:endParaRPr>
          </a:p>
        </p:txBody>
      </p:sp>
      <p:sp>
        <p:nvSpPr>
          <p:cNvPr id="7" name="TextBox 4"/>
          <p:cNvSpPr txBox="1"/>
          <p:nvPr/>
        </p:nvSpPr>
        <p:spPr>
          <a:xfrm>
            <a:off x="877942" y="2793739"/>
            <a:ext cx="123528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Surely</a:t>
            </a:r>
            <a:endParaRPr lang="en-US" sz="2800" dirty="0">
              <a:solidFill>
                <a:srgbClr val="C00000"/>
              </a:solidFill>
              <a:latin typeface="Times New Roman" panose="02020603050405020304" charset="0"/>
              <a:cs typeface="Times New Roman" panose="02020603050405020304" charset="0"/>
            </a:endParaRPr>
          </a:p>
        </p:txBody>
      </p:sp>
      <p:sp>
        <p:nvSpPr>
          <p:cNvPr id="8" name="TextBox 4"/>
          <p:cNvSpPr txBox="1"/>
          <p:nvPr/>
        </p:nvSpPr>
        <p:spPr>
          <a:xfrm>
            <a:off x="758190" y="3661410"/>
            <a:ext cx="127571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in</a:t>
            </a:r>
            <a:endParaRPr lang="en-US" sz="2800" dirty="0">
              <a:solidFill>
                <a:srgbClr val="C00000"/>
              </a:solidFill>
              <a:latin typeface="Times New Roman" panose="02020603050405020304" charset="0"/>
              <a:cs typeface="Times New Roman" panose="02020603050405020304" charset="0"/>
            </a:endParaRPr>
          </a:p>
        </p:txBody>
      </p:sp>
      <p:sp>
        <p:nvSpPr>
          <p:cNvPr id="11" name="文本框 10">
            <a:hlinkClick r:id="rId1" action="ppaction://hlinksldjump"/>
          </p:cNvPr>
          <p:cNvSpPr txBox="1"/>
          <p:nvPr/>
        </p:nvSpPr>
        <p:spPr>
          <a:xfrm>
            <a:off x="5019673" y="5743491"/>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
        <p:nvSpPr>
          <p:cNvPr id="2" name="TextBox 4"/>
          <p:cNvSpPr txBox="1"/>
          <p:nvPr>
            <p:custDataLst>
              <p:tags r:id="rId2"/>
            </p:custDataLst>
          </p:nvPr>
        </p:nvSpPr>
        <p:spPr>
          <a:xfrm>
            <a:off x="10620375" y="2794000"/>
            <a:ext cx="1079500"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times</a:t>
            </a:r>
            <a:endParaRPr lang="en-US" sz="2800" dirty="0">
              <a:solidFill>
                <a:srgbClr val="C00000"/>
              </a:solidFill>
              <a:latin typeface="Times New Roman" panose="02020603050405020304" charset="0"/>
              <a:cs typeface="Times New Roman" panose="02020603050405020304" charset="0"/>
            </a:endParaRPr>
          </a:p>
        </p:txBody>
      </p:sp>
      <p:sp>
        <p:nvSpPr>
          <p:cNvPr id="3" name="TextBox 4"/>
          <p:cNvSpPr txBox="1"/>
          <p:nvPr>
            <p:custDataLst>
              <p:tags r:id="rId3"/>
            </p:custDataLst>
          </p:nvPr>
        </p:nvSpPr>
        <p:spPr>
          <a:xfrm>
            <a:off x="507944" y="4048032"/>
            <a:ext cx="1623172"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our</a:t>
            </a:r>
            <a:endParaRPr lang="en-US" sz="2800" dirty="0">
              <a:solidFill>
                <a:srgbClr val="C00000"/>
              </a:solidFill>
              <a:latin typeface="Times New Roman" panose="02020603050405020304" charset="0"/>
              <a:cs typeface="Times New Roman" panose="02020603050405020304" charset="0"/>
            </a:endParaRPr>
          </a:p>
        </p:txBody>
      </p:sp>
      <p:sp>
        <p:nvSpPr>
          <p:cNvPr id="4" name="TextBox 4"/>
          <p:cNvSpPr txBox="1"/>
          <p:nvPr>
            <p:custDataLst>
              <p:tags r:id="rId4"/>
            </p:custDataLst>
          </p:nvPr>
        </p:nvSpPr>
        <p:spPr>
          <a:xfrm>
            <a:off x="4081089" y="4570002"/>
            <a:ext cx="1623172"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important</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circle(in)">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circle(in)">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circle(in)">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grpId="0" nodeType="click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circle(in)">
                                      <p:cBhvr>
                                        <p:cTn id="22" dur="500"/>
                                        <p:tgtEl>
                                          <p:spTgt spid="3"/>
                                        </p:tgtEl>
                                      </p:cBhvr>
                                    </p:animEffect>
                                  </p:childTnLst>
                                </p:cTn>
                              </p:par>
                            </p:childTnLst>
                          </p:cTn>
                        </p:par>
                      </p:childTnLst>
                    </p:cTn>
                  </p:par>
                  <p:par>
                    <p:cTn id="23" fill="hold">
                      <p:stCondLst>
                        <p:cond delay="indefinite"/>
                      </p:stCondLst>
                      <p:childTnLst>
                        <p:par>
                          <p:cTn id="24" fill="hold">
                            <p:stCondLst>
                              <p:cond delay="0"/>
                            </p:stCondLst>
                            <p:childTnLst>
                              <p:par>
                                <p:cTn id="25" presetID="6" presetClass="entr" presetSubtype="16" fill="hold" grpId="0" nodeType="click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circle(in)">
                                      <p:cBhvr>
                                        <p:cTn id="2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2" grpId="0"/>
      <p:bldP spid="3" grpId="0"/>
      <p:bldP spid="4" grpId="0"/>
    </p:bldLst>
  </p:timing>
</p:sld>
</file>

<file path=ppt/slides/slide5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1" action="ppaction://hlinksldjump"/>
          </p:cNvPr>
          <p:cNvSpPr txBox="1"/>
          <p:nvPr userDrawn="1"/>
        </p:nvSpPr>
        <p:spPr>
          <a:xfrm>
            <a:off x="10716260" y="6247130"/>
            <a:ext cx="1475740" cy="610870"/>
          </a:xfrm>
          <a:prstGeom prst="rect">
            <a:avLst/>
          </a:prstGeom>
          <a:solidFill>
            <a:srgbClr val="B28600"/>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回</a:t>
            </a:r>
            <a:endPar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5" name="矩形 4"/>
          <p:cNvSpPr/>
          <p:nvPr/>
        </p:nvSpPr>
        <p:spPr>
          <a:xfrm>
            <a:off x="504825" y="1219200"/>
            <a:ext cx="10854055" cy="3753485"/>
          </a:xfrm>
          <a:prstGeom prst="rect">
            <a:avLst/>
          </a:prstGeom>
          <a:noFill/>
        </p:spPr>
        <p:txBody>
          <a:bodyPr wrap="square">
            <a:spAutoFit/>
          </a:bodyPr>
          <a:lstStyle/>
          <a:p>
            <a:pPr indent="0" algn="just" fontAlgn="auto">
              <a:spcAft>
                <a:spcPts val="1200"/>
              </a:spcAft>
            </a:pPr>
            <a:r>
              <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46. 【解析】本题考查词类转换。此处应用评注性状语，在句子中作状语，应用副词形式，故此题正确答案为Surely。</a:t>
            </a:r>
            <a:endPar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47.【解析】本题考查词义转换。此处根据意思表示“次数”，故此题正确答案为times。</a:t>
            </a:r>
            <a:endPar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48. 【解析】本题考查动词短语。根据句意应填hand in，表示“上交”，故此题正确答案为in。</a:t>
            </a:r>
            <a:endPar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49.【解析】本题考查代词之间的转换。test result前应加形容词性物主代词，表示“我们的测试成绩”，故此题正确答案为our。</a:t>
            </a:r>
            <a:endPar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50. 【解析】本题考查词性变化。根据句意“所有人都重要”可知此处要填形容词作表语，故此题正确答案为important。</a:t>
            </a:r>
            <a:endPar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 17"/>
          <p:cNvPicPr>
            <a:picLocks noChangeAspect="1"/>
          </p:cNvPicPr>
          <p:nvPr/>
        </p:nvPicPr>
        <p:blipFill>
          <a:blip r:embed="rId1"/>
          <a:stretch>
            <a:fillRect/>
          </a:stretch>
        </p:blipFill>
        <p:spPr>
          <a:xfrm>
            <a:off x="0" y="1210945"/>
            <a:ext cx="12191365" cy="3877310"/>
          </a:xfrm>
          <a:prstGeom prst="rect">
            <a:avLst/>
          </a:prstGeom>
        </p:spPr>
      </p:pic>
      <p:sp>
        <p:nvSpPr>
          <p:cNvPr id="2" name="文本框 1"/>
          <p:cNvSpPr txBox="1"/>
          <p:nvPr/>
        </p:nvSpPr>
        <p:spPr>
          <a:xfrm>
            <a:off x="3599815" y="2088515"/>
            <a:ext cx="5057140" cy="1088390"/>
          </a:xfrm>
          <a:prstGeom prst="rect">
            <a:avLst/>
          </a:prstGeom>
          <a:noFill/>
        </p:spPr>
        <p:txBody>
          <a:bodyPr wrap="square" rtlCol="0" anchor="ctr">
            <a:spAutoFit/>
          </a:bodyPr>
          <a:p>
            <a:pPr algn="dist">
              <a:lnSpc>
                <a:spcPct val="120000"/>
              </a:lnSpc>
            </a:pPr>
            <a:r>
              <a:rPr sz="5400" b="1" spc="300" dirty="0">
                <a:latin typeface="+mj-ea"/>
                <a:ea typeface="+mj-ea"/>
                <a:sym typeface="+mn-ea"/>
              </a:rPr>
              <a:t>Ⅵ. 完成句子</a:t>
            </a:r>
            <a:endParaRPr sz="5400" b="1" spc="300" dirty="0">
              <a:latin typeface="+mj-ea"/>
              <a:ea typeface="+mj-ea"/>
            </a:endParaRPr>
          </a:p>
        </p:txBody>
      </p:sp>
      <p:pic>
        <p:nvPicPr>
          <p:cNvPr id="105" name="图片 104"/>
          <p:cNvPicPr/>
          <p:nvPr/>
        </p:nvPicPr>
        <p:blipFill>
          <a:blip r:embed="rId2">
            <a:clrChange>
              <a:clrFrom>
                <a:srgbClr val="FFFFFF">
                  <a:alpha val="100000"/>
                </a:srgbClr>
              </a:clrFrom>
              <a:clrTo>
                <a:srgbClr val="FFFFFF">
                  <a:alpha val="100000"/>
                  <a:alpha val="0"/>
                </a:srgbClr>
              </a:clrTo>
            </a:clrChange>
          </a:blip>
          <a:stretch>
            <a:fillRect/>
          </a:stretch>
        </p:blipFill>
        <p:spPr>
          <a:xfrm>
            <a:off x="3425190" y="2733040"/>
            <a:ext cx="5341620" cy="406844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arn(inVertical)">
                                      <p:cBhvr>
                                        <p:cTn id="7" dur="500"/>
                                        <p:tgtEl>
                                          <p:spTgt spid="18"/>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barn(inVertical)">
                                      <p:cBhvr>
                                        <p:cTn id="10" dur="500"/>
                                        <p:tgtEl>
                                          <p:spTgt spid="2"/>
                                        </p:tgtEl>
                                      </p:cBhvr>
                                    </p:animEffect>
                                  </p:childTnLst>
                                </p:cTn>
                              </p:par>
                            </p:childTnLst>
                          </p:cTn>
                        </p:par>
                        <p:par>
                          <p:cTn id="11" fill="hold">
                            <p:stCondLst>
                              <p:cond delay="500"/>
                            </p:stCondLst>
                            <p:childTnLst>
                              <p:par>
                                <p:cTn id="12" presetID="16" presetClass="entr" presetSubtype="21" fill="hold" nodeType="afterEffect">
                                  <p:stCondLst>
                                    <p:cond delay="0"/>
                                  </p:stCondLst>
                                  <p:childTnLst>
                                    <p:set>
                                      <p:cBhvr>
                                        <p:cTn id="13" dur="1" fill="hold">
                                          <p:stCondLst>
                                            <p:cond delay="0"/>
                                          </p:stCondLst>
                                        </p:cTn>
                                        <p:tgtEl>
                                          <p:spTgt spid="105"/>
                                        </p:tgtEl>
                                        <p:attrNameLst>
                                          <p:attrName>style.visibility</p:attrName>
                                        </p:attrNameLst>
                                      </p:cBhvr>
                                      <p:to>
                                        <p:strVal val="visible"/>
                                      </p:to>
                                    </p:set>
                                    <p:animEffect transition="in" filter="barn(inVertical)">
                                      <p:cBhvr>
                                        <p:cTn id="14" dur="500"/>
                                        <p:tgtEl>
                                          <p:spTgt spid="10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p:cNvSpPr txBox="1"/>
          <p:nvPr>
            <p:custDataLst>
              <p:tags r:id="rId1"/>
            </p:custDataLst>
          </p:nvPr>
        </p:nvSpPr>
        <p:spPr>
          <a:xfrm>
            <a:off x="826770" y="2132283"/>
            <a:ext cx="11276329" cy="977265"/>
          </a:xfrm>
          <a:prstGeom prst="rect">
            <a:avLst/>
          </a:prstGeom>
          <a:noFill/>
        </p:spPr>
        <p:txBody>
          <a:bodyPr wrap="square" rtlCol="0" anchor="t">
            <a:spAutoFit/>
          </a:bodyPr>
          <a:p>
            <a:pPr indent="0" algn="just" fontAlgn="auto">
              <a:lnSpc>
                <a:spcPct val="120000"/>
              </a:lnSpc>
            </a:pPr>
            <a:r>
              <a:rPr sz="2400" dirty="0">
                <a:latin typeface="Times New Roman" panose="02020603050405020304" charset="0"/>
                <a:ea typeface="宋体" panose="02010600030101010101" pitchFamily="2" charset="-122"/>
                <a:cs typeface="Times New Roman" panose="02020603050405020304" charset="0"/>
              </a:rPr>
              <a:t>51. This might _____________________________ (听起来似乎很傻的建议), but it’s </a:t>
            </a:r>
            <a:endParaRPr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sz="2400" dirty="0">
                <a:latin typeface="Times New Roman" panose="02020603050405020304" charset="0"/>
                <a:ea typeface="宋体" panose="02010600030101010101" pitchFamily="2" charset="-122"/>
                <a:cs typeface="Times New Roman" panose="02020603050405020304" charset="0"/>
              </a:rPr>
              <a:t>actually the most important.</a:t>
            </a:r>
            <a:endParaRPr sz="2400" dirty="0">
              <a:latin typeface="Times New Roman" panose="02020603050405020304" charset="0"/>
              <a:ea typeface="宋体" panose="02010600030101010101" pitchFamily="2" charset="-122"/>
              <a:cs typeface="Times New Roman" panose="02020603050405020304" charset="0"/>
            </a:endParaRPr>
          </a:p>
        </p:txBody>
      </p:sp>
      <p:sp>
        <p:nvSpPr>
          <p:cNvPr id="3" name="文本框 2"/>
          <p:cNvSpPr txBox="1"/>
          <p:nvPr>
            <p:custDataLst>
              <p:tags r:id="rId2"/>
            </p:custDataLst>
          </p:nvPr>
        </p:nvSpPr>
        <p:spPr>
          <a:xfrm>
            <a:off x="129540" y="33020"/>
            <a:ext cx="12406630" cy="610870"/>
          </a:xfrm>
          <a:prstGeom prst="rect">
            <a:avLst/>
          </a:prstGeom>
          <a:noFill/>
        </p:spPr>
        <p:txBody>
          <a:bodyPr wrap="square" rtlCol="0">
            <a:spAutoFit/>
          </a:bodyPr>
          <a:p>
            <a:pPr algn="l">
              <a:lnSpc>
                <a:spcPct val="130000"/>
              </a:lnSpc>
              <a:buClrTx/>
              <a:buSzTx/>
              <a:buFontTx/>
            </a:pPr>
            <a:r>
              <a:rPr sz="26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iekie pocangqiong" panose="02000503000000000000" pitchFamily="2" charset="-122"/>
              </a:rPr>
              <a:t>Ⅵ. 完成句子（5小题，共20分）</a:t>
            </a:r>
            <a:endParaRPr sz="26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iekie pocangqiong" panose="02000503000000000000" pitchFamily="2" charset="-122"/>
            </a:endParaRPr>
          </a:p>
        </p:txBody>
      </p:sp>
      <p:sp>
        <p:nvSpPr>
          <p:cNvPr id="6" name="文本框 5"/>
          <p:cNvSpPr txBox="1"/>
          <p:nvPr>
            <p:custDataLst>
              <p:tags r:id="rId3"/>
            </p:custDataLst>
          </p:nvPr>
        </p:nvSpPr>
        <p:spPr>
          <a:xfrm>
            <a:off x="510457" y="946623"/>
            <a:ext cx="11276329" cy="570865"/>
          </a:xfrm>
          <a:prstGeom prst="rect">
            <a:avLst/>
          </a:prstGeom>
          <a:noFill/>
        </p:spPr>
        <p:txBody>
          <a:bodyPr wrap="square" rtlCol="0" anchor="t">
            <a:spAutoFit/>
          </a:bodyPr>
          <a:p>
            <a:pPr indent="0" algn="just" fontAlgn="auto">
              <a:lnSpc>
                <a:spcPct val="120000"/>
              </a:lnSpc>
            </a:pPr>
            <a:r>
              <a:rPr lang="zh-CN" altLang="en-US" sz="2600" b="1" dirty="0">
                <a:solidFill>
                  <a:schemeClr val="tx1"/>
                </a:solidFill>
                <a:uFillTx/>
                <a:latin typeface="Times New Roman" panose="02020603050405020304" charset="0"/>
                <a:ea typeface="宋体" panose="02010600030101010101" pitchFamily="2" charset="-122"/>
                <a:cs typeface="Times New Roman" panose="02020603050405020304" charset="0"/>
              </a:rPr>
              <a:t>根据所给汉语提示，完成英语句子。</a:t>
            </a:r>
            <a:endParaRPr lang="zh-CN" altLang="en-US" sz="2600" b="1" dirty="0">
              <a:solidFill>
                <a:schemeClr val="tx1"/>
              </a:solidFill>
              <a:uFillTx/>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custDataLst>
              <p:tags r:id="rId4"/>
            </p:custDataLst>
          </p:nvPr>
        </p:nvSpPr>
        <p:spPr>
          <a:xfrm>
            <a:off x="2609850" y="2132330"/>
            <a:ext cx="3737610"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sound like silly advice</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5"/>
            </p:custDataLst>
          </p:nvPr>
        </p:nvSpPr>
        <p:spPr>
          <a:xfrm>
            <a:off x="1345565" y="4741545"/>
            <a:ext cx="10013950" cy="161099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【解析】本题考查固定搭配。“听起来似乎”译为sound like，故本题的正确答案为sound like silly advice。</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custDataLst>
              <p:tags r:id="rId1"/>
            </p:custDataLst>
          </p:nvPr>
        </p:nvSpPr>
        <p:spPr>
          <a:xfrm>
            <a:off x="1159510" y="1594620"/>
            <a:ext cx="10200005" cy="534035"/>
          </a:xfrm>
          <a:prstGeom prst="rect">
            <a:avLst/>
          </a:prstGeom>
          <a:noFill/>
        </p:spPr>
        <p:txBody>
          <a:bodyPr wrap="square" rtlCol="0" anchor="t">
            <a:spAutoFit/>
          </a:bodyPr>
          <a:lstStyle/>
          <a:p>
            <a:pPr marL="431800"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52. Where will they _____________________________ (举行比赛)?</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3395980" y="1522095"/>
            <a:ext cx="4328795" cy="466090"/>
          </a:xfrm>
          <a:prstGeom prst="rect">
            <a:avLst/>
          </a:prstGeom>
          <a:noFill/>
        </p:spPr>
        <p:txBody>
          <a:bodyPr wrap="square" rtlCol="0">
            <a:noAutofit/>
          </a:bodyPr>
          <a:lstStyle/>
          <a:p>
            <a:pPr algn="ctr"/>
            <a:r>
              <a:rPr lang="en-US" sz="2800" dirty="0">
                <a:solidFill>
                  <a:srgbClr val="C00000"/>
                </a:solidFill>
                <a:latin typeface="Times New Roman" panose="02020603050405020304" charset="0"/>
                <a:cs typeface="Times New Roman" panose="02020603050405020304" charset="0"/>
              </a:rPr>
              <a:t>hold the competition</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2"/>
            </p:custDataLst>
          </p:nvPr>
        </p:nvSpPr>
        <p:spPr>
          <a:xfrm>
            <a:off x="1345565" y="4591685"/>
            <a:ext cx="10013950" cy="161099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【解析】本题考查固定搭配。“举行比赛”译为hold the competition，故本题的正确答案为hold the competition。</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252220" y="1651770"/>
            <a:ext cx="10200005" cy="534035"/>
          </a:xfrm>
          <a:prstGeom prst="rect">
            <a:avLst/>
          </a:prstGeom>
          <a:noFill/>
        </p:spPr>
        <p:txBody>
          <a:bodyPr wrap="square" rtlCol="0" anchor="t">
            <a:spAutoFit/>
          </a:bodyPr>
          <a:lstStyle/>
          <a:p>
            <a:pPr marL="431800"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53. It is thought to _____________________________ (和食物价格有关).</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3575050" y="1719580"/>
            <a:ext cx="4637405" cy="466090"/>
          </a:xfrm>
          <a:prstGeom prst="rect">
            <a:avLst/>
          </a:prstGeom>
          <a:noFill/>
        </p:spPr>
        <p:txBody>
          <a:bodyPr wrap="square" rtlCol="0">
            <a:noAutofit/>
          </a:bodyPr>
          <a:lstStyle/>
          <a:p>
            <a:pPr algn="ctr"/>
            <a:r>
              <a:rPr lang="en-US" sz="2800" dirty="0">
                <a:solidFill>
                  <a:srgbClr val="C00000"/>
                </a:solidFill>
                <a:latin typeface="Times New Roman" panose="02020603050405020304" charset="0"/>
                <a:cs typeface="Times New Roman" panose="02020603050405020304" charset="0"/>
              </a:rPr>
              <a:t>be related to food price</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1345565" y="4591685"/>
            <a:ext cx="10013950" cy="161099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【解析】本题考查固定搭配。“和……有关”译为be related to…，故本题正确答案为be related to food price。</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958850" y="1062355"/>
            <a:ext cx="10274300" cy="2158365"/>
          </a:xfrm>
          <a:prstGeom prst="rect">
            <a:avLst/>
          </a:prstGeom>
          <a:noFill/>
        </p:spPr>
        <p:txBody>
          <a:bodyPr wrap="square" rtlCol="0" anchor="t">
            <a:spAutoFit/>
          </a:bodyPr>
          <a:lstStyle/>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 2. M: You speak English very well.</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W: ____________________.</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A. My English is very poor 		B. Thank you</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C. Of course 				D. Don’t mention it</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827617" y="121183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B</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1345565" y="4591685"/>
            <a:ext cx="10013950" cy="1610995"/>
          </a:xfrm>
          <a:prstGeom prst="rect">
            <a:avLst/>
          </a:prstGeom>
          <a:noFill/>
        </p:spPr>
        <p:txBody>
          <a:bodyPr wrap="square" rtlCol="0">
            <a:noAutofit/>
          </a:bodyPr>
          <a:p>
            <a:pPr marL="1151890" indent="-1151890" algn="just" fontAlgn="auto">
              <a:lnSpc>
                <a:spcPts val="3200"/>
              </a:lnSpc>
            </a:pPr>
            <a:r>
              <a:rPr sz="2200" dirty="0">
                <a:solidFill>
                  <a:srgbClr val="C00000"/>
                </a:solidFill>
                <a:uFillTx/>
                <a:latin typeface="Times New Roman" panose="02020603050405020304" charset="0"/>
                <a:cs typeface="Times New Roman" panose="02020603050405020304" charset="0"/>
              </a:rPr>
              <a:t>【解析】根据You speak English very well（你英语说得真好）可知对于别人的赞扬应表示感谢，B项“谢谢你”符合对话情境。A项“我英语很差”，C项“当然”，D项“不客气”，均不符合语境。因此，答案是B。</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079500" y="1579380"/>
            <a:ext cx="10200005" cy="534035"/>
          </a:xfrm>
          <a:prstGeom prst="rect">
            <a:avLst/>
          </a:prstGeom>
          <a:noFill/>
        </p:spPr>
        <p:txBody>
          <a:bodyPr wrap="square" rtlCol="0" anchor="t">
            <a:spAutoFit/>
          </a:bodyPr>
          <a:lstStyle/>
          <a:p>
            <a:pPr marL="431800"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54. I _____________________________ (参加学校组织的旅行) next week.</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2169795" y="1472565"/>
            <a:ext cx="3719830" cy="466090"/>
          </a:xfrm>
          <a:prstGeom prst="rect">
            <a:avLst/>
          </a:prstGeom>
          <a:noFill/>
        </p:spPr>
        <p:txBody>
          <a:bodyPr wrap="square" rtlCol="0">
            <a:noAutofit/>
          </a:bodyPr>
          <a:lstStyle/>
          <a:p>
            <a:pPr algn="ctr"/>
            <a:r>
              <a:rPr lang="en-US" sz="2800" dirty="0">
                <a:solidFill>
                  <a:srgbClr val="C00000"/>
                </a:solidFill>
                <a:latin typeface="Times New Roman" panose="02020603050405020304" charset="0"/>
                <a:cs typeface="Times New Roman" panose="02020603050405020304" charset="0"/>
              </a:rPr>
              <a:t>will go on a school trip</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1345565" y="4591685"/>
            <a:ext cx="10013950" cy="161099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【解析】本题考查一般将来时和固定搭配。“参加学校组织的旅行”译为go on a school trip，next week说明事情还没有发生，要用一般将来时。故本题的正确答案为will go on a school trip。</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415925" y="1916430"/>
            <a:ext cx="11498580" cy="977265"/>
          </a:xfrm>
          <a:prstGeom prst="rect">
            <a:avLst/>
          </a:prstGeom>
          <a:noFill/>
        </p:spPr>
        <p:txBody>
          <a:bodyPr wrap="square" rtlCol="0" anchor="t">
            <a:spAutoFit/>
          </a:bodyPr>
          <a:lstStyle/>
          <a:p>
            <a:pPr marL="431800"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55. Vocational high school students need to _____________________________________ (特别注意实践训练).</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5831205" y="1916430"/>
            <a:ext cx="6204585" cy="466090"/>
          </a:xfrm>
          <a:prstGeom prst="rect">
            <a:avLst/>
          </a:prstGeom>
          <a:noFill/>
        </p:spPr>
        <p:txBody>
          <a:bodyPr wrap="square" rtlCol="0">
            <a:noAutofit/>
          </a:bodyPr>
          <a:lstStyle/>
          <a:p>
            <a:pPr algn="ctr"/>
            <a:r>
              <a:rPr lang="en-US" sz="2800" dirty="0">
                <a:solidFill>
                  <a:srgbClr val="C00000"/>
                </a:solidFill>
                <a:latin typeface="Times New Roman" panose="02020603050405020304" charset="0"/>
                <a:cs typeface="Times New Roman" panose="02020603050405020304" charset="0"/>
              </a:rPr>
              <a:t>pay special attention to practical training</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1345565" y="4591685"/>
            <a:ext cx="10013950" cy="161099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【解析】本题考查固定搭配。“特别注意……”译为pay special attention to…，故本题的正确答案为pay special attention to practical training。</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 17"/>
          <p:cNvPicPr>
            <a:picLocks noChangeAspect="1"/>
          </p:cNvPicPr>
          <p:nvPr>
            <p:custDataLst>
              <p:tags r:id="rId1"/>
            </p:custDataLst>
          </p:nvPr>
        </p:nvPicPr>
        <p:blipFill>
          <a:blip r:embed="rId2"/>
          <a:stretch>
            <a:fillRect/>
          </a:stretch>
        </p:blipFill>
        <p:spPr>
          <a:xfrm>
            <a:off x="0" y="1210945"/>
            <a:ext cx="12191365" cy="3877310"/>
          </a:xfrm>
          <a:prstGeom prst="rect">
            <a:avLst/>
          </a:prstGeom>
        </p:spPr>
      </p:pic>
      <p:sp>
        <p:nvSpPr>
          <p:cNvPr id="2" name="文本框 1"/>
          <p:cNvSpPr txBox="1"/>
          <p:nvPr>
            <p:custDataLst>
              <p:tags r:id="rId3"/>
            </p:custDataLst>
          </p:nvPr>
        </p:nvSpPr>
        <p:spPr>
          <a:xfrm>
            <a:off x="3852545" y="2088515"/>
            <a:ext cx="4914265" cy="1088390"/>
          </a:xfrm>
          <a:prstGeom prst="rect">
            <a:avLst/>
          </a:prstGeom>
          <a:noFill/>
        </p:spPr>
        <p:txBody>
          <a:bodyPr wrap="square" rtlCol="0" anchor="ctr">
            <a:spAutoFit/>
          </a:bodyPr>
          <a:p>
            <a:pPr algn="dist">
              <a:lnSpc>
                <a:spcPct val="120000"/>
              </a:lnSpc>
            </a:pPr>
            <a:r>
              <a:rPr sz="5400" b="1" spc="300" dirty="0">
                <a:latin typeface="+mj-ea"/>
                <a:ea typeface="+mj-ea"/>
              </a:rPr>
              <a:t>Ⅶ. 应用写作</a:t>
            </a:r>
            <a:endParaRPr sz="5400" b="1" spc="300" dirty="0">
              <a:latin typeface="+mj-ea"/>
              <a:ea typeface="+mj-ea"/>
            </a:endParaRPr>
          </a:p>
        </p:txBody>
      </p:sp>
      <p:pic>
        <p:nvPicPr>
          <p:cNvPr id="105" name="图片 104"/>
          <p:cNvPicPr/>
          <p:nvPr>
            <p:custDataLst>
              <p:tags r:id="rId4"/>
            </p:custDataLst>
          </p:nvPr>
        </p:nvPicPr>
        <p:blipFill>
          <a:blip r:embed="rId5">
            <a:clrChange>
              <a:clrFrom>
                <a:srgbClr val="FFFFFF">
                  <a:alpha val="100000"/>
                </a:srgbClr>
              </a:clrFrom>
              <a:clrTo>
                <a:srgbClr val="FFFFFF">
                  <a:alpha val="100000"/>
                  <a:alpha val="0"/>
                </a:srgbClr>
              </a:clrTo>
            </a:clrChange>
          </a:blip>
          <a:stretch>
            <a:fillRect/>
          </a:stretch>
        </p:blipFill>
        <p:spPr>
          <a:xfrm>
            <a:off x="3425190" y="2733040"/>
            <a:ext cx="5341620" cy="406844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arn(inVertical)">
                                      <p:cBhvr>
                                        <p:cTn id="7" dur="500"/>
                                        <p:tgtEl>
                                          <p:spTgt spid="18"/>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barn(inVertical)">
                                      <p:cBhvr>
                                        <p:cTn id="10" dur="500"/>
                                        <p:tgtEl>
                                          <p:spTgt spid="2"/>
                                        </p:tgtEl>
                                      </p:cBhvr>
                                    </p:animEffect>
                                  </p:childTnLst>
                                </p:cTn>
                              </p:par>
                            </p:childTnLst>
                          </p:cTn>
                        </p:par>
                        <p:par>
                          <p:cTn id="11" fill="hold">
                            <p:stCondLst>
                              <p:cond delay="500"/>
                            </p:stCondLst>
                            <p:childTnLst>
                              <p:par>
                                <p:cTn id="12" presetID="16" presetClass="entr" presetSubtype="21" fill="hold" nodeType="afterEffect">
                                  <p:stCondLst>
                                    <p:cond delay="0"/>
                                  </p:stCondLst>
                                  <p:childTnLst>
                                    <p:set>
                                      <p:cBhvr>
                                        <p:cTn id="13" dur="1" fill="hold">
                                          <p:stCondLst>
                                            <p:cond delay="0"/>
                                          </p:stCondLst>
                                        </p:cTn>
                                        <p:tgtEl>
                                          <p:spTgt spid="105"/>
                                        </p:tgtEl>
                                        <p:attrNameLst>
                                          <p:attrName>style.visibility</p:attrName>
                                        </p:attrNameLst>
                                      </p:cBhvr>
                                      <p:to>
                                        <p:strVal val="visible"/>
                                      </p:to>
                                    </p:set>
                                    <p:animEffect transition="in" filter="barn(inVertical)">
                                      <p:cBhvr>
                                        <p:cTn id="14" dur="500"/>
                                        <p:tgtEl>
                                          <p:spTgt spid="10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15240" y="0"/>
            <a:ext cx="12406630" cy="610870"/>
          </a:xfrm>
          <a:prstGeom prst="rect">
            <a:avLst/>
          </a:prstGeom>
          <a:noFill/>
        </p:spPr>
        <p:txBody>
          <a:bodyPr wrap="square" rtlCol="0">
            <a:spAutoFit/>
          </a:bodyPr>
          <a:lstStyle/>
          <a:p>
            <a:pPr algn="l">
              <a:lnSpc>
                <a:spcPct val="130000"/>
              </a:lnSpc>
              <a:buClrTx/>
              <a:buSzTx/>
              <a:buFontTx/>
            </a:pPr>
            <a:r>
              <a:rPr sz="26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iekie pocangqiong" panose="02000503000000000000" pitchFamily="2" charset="-122"/>
              </a:rPr>
              <a:t>Ⅶ. 应用写作（1小题，共10分）</a:t>
            </a:r>
            <a:endParaRPr sz="26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iekie pocangqiong" panose="02000503000000000000" pitchFamily="2" charset="-122"/>
            </a:endParaRPr>
          </a:p>
        </p:txBody>
      </p:sp>
      <p:sp>
        <p:nvSpPr>
          <p:cNvPr id="4" name="矩形 3"/>
          <p:cNvSpPr/>
          <p:nvPr/>
        </p:nvSpPr>
        <p:spPr>
          <a:xfrm>
            <a:off x="718820" y="1324610"/>
            <a:ext cx="10446385" cy="2749550"/>
          </a:xfrm>
          <a:prstGeom prst="rect">
            <a:avLst/>
          </a:prstGeom>
          <a:noFill/>
        </p:spPr>
        <p:txBody>
          <a:bodyPr wrap="square">
            <a:spAutoFit/>
          </a:bodyPr>
          <a:lstStyle/>
          <a:p>
            <a:pPr indent="0" algn="just" fontAlgn="auto">
              <a:lnSpc>
                <a:spcPct val="120000"/>
              </a:lnSpc>
            </a:pPr>
            <a:r>
              <a:rPr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56.【写作内容】假设你是李华老师，今年9月10日是中秋节（the Mid-Autumn Festival），学校通知中秋节放假三天（9月10日—9月12日）。关于放假时间和原因，请用英语写一封电子邮件告知你们的外教White先生。</a:t>
            </a:r>
            <a:endParaRPr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【写作要求】正文约40个英语单词，文中不可出现你自己的真实姓名、学校名称等信息。</a:t>
            </a:r>
            <a:endParaRPr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【评分标准】信息完整，语言规范，语篇连贯。</a:t>
            </a:r>
            <a:endParaRPr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2" name="文本框 1">
            <a:hlinkClick r:id="rId1" action="ppaction://hlinksldjump"/>
          </p:cNvPr>
          <p:cNvSpPr txBox="1"/>
          <p:nvPr/>
        </p:nvSpPr>
        <p:spPr>
          <a:xfrm>
            <a:off x="4504054" y="4543729"/>
            <a:ext cx="1714500" cy="476669"/>
          </a:xfrm>
          <a:prstGeom prst="rect">
            <a:avLst/>
          </a:prstGeom>
          <a:solidFill>
            <a:srgbClr val="C00000"/>
          </a:solidFill>
        </p:spPr>
        <p:txBody>
          <a:bodyPr wrap="square" rtlCol="0" anchor="ctr">
            <a:spAutoFit/>
          </a:bodyPr>
          <a:lstStyle/>
          <a:p>
            <a:pPr>
              <a:lnSpc>
                <a:spcPct val="120000"/>
              </a:lnSpc>
            </a:pPr>
            <a:r>
              <a:rPr lang="zh-CN" altLang="en-US" sz="2400" b="1" dirty="0">
                <a:solidFill>
                  <a:schemeClr val="bg1"/>
                </a:solidFill>
                <a:latin typeface="宋体" panose="02010600030101010101" pitchFamily="2" charset="-122"/>
                <a:ea typeface="宋体" panose="02010600030101010101" pitchFamily="2" charset="-122"/>
                <a:cs typeface="Times New Roman" panose="02020603050405020304" charset="0"/>
              </a:rPr>
              <a:t> 参考例文</a:t>
            </a:r>
            <a:endParaRPr lang="zh-CN" altLang="en-US" sz="2400" b="1" dirty="0">
              <a:solidFill>
                <a:schemeClr val="bg1"/>
              </a:solidFill>
              <a:latin typeface="宋体" panose="02010600030101010101" pitchFamily="2" charset="-122"/>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1" action="ppaction://hlinksldjump"/>
          </p:cNvPr>
          <p:cNvSpPr txBox="1"/>
          <p:nvPr userDrawn="1"/>
        </p:nvSpPr>
        <p:spPr>
          <a:xfrm>
            <a:off x="10716260" y="6247130"/>
            <a:ext cx="1475740" cy="610870"/>
          </a:xfrm>
          <a:prstGeom prst="rect">
            <a:avLst/>
          </a:prstGeom>
          <a:solidFill>
            <a:srgbClr val="B28600"/>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回</a:t>
            </a:r>
            <a:endPar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4" name="文本框 3"/>
          <p:cNvSpPr txBox="1"/>
          <p:nvPr/>
        </p:nvSpPr>
        <p:spPr>
          <a:xfrm>
            <a:off x="522604" y="581329"/>
            <a:ext cx="1714500" cy="476669"/>
          </a:xfrm>
          <a:prstGeom prst="rect">
            <a:avLst/>
          </a:prstGeom>
          <a:solidFill>
            <a:srgbClr val="C00000"/>
          </a:solidFill>
        </p:spPr>
        <p:txBody>
          <a:bodyPr wrap="square" rtlCol="0" anchor="ctr">
            <a:spAutoFit/>
          </a:bodyPr>
          <a:lstStyle/>
          <a:p>
            <a:pPr>
              <a:lnSpc>
                <a:spcPct val="120000"/>
              </a:lnSpc>
            </a:pPr>
            <a:r>
              <a:rPr lang="zh-CN" altLang="en-US" sz="2400" b="1" dirty="0">
                <a:solidFill>
                  <a:schemeClr val="bg1"/>
                </a:solidFill>
                <a:latin typeface="宋体" panose="02010600030101010101" pitchFamily="2" charset="-122"/>
                <a:ea typeface="宋体" panose="02010600030101010101" pitchFamily="2" charset="-122"/>
                <a:cs typeface="Times New Roman" panose="02020603050405020304" charset="0"/>
              </a:rPr>
              <a:t> 参考例文</a:t>
            </a:r>
            <a:endParaRPr lang="zh-CN" altLang="en-US" sz="2400" b="1" dirty="0">
              <a:solidFill>
                <a:schemeClr val="bg1"/>
              </a:solidFill>
              <a:latin typeface="宋体" panose="02010600030101010101" pitchFamily="2" charset="-122"/>
              <a:ea typeface="宋体" panose="02010600030101010101" pitchFamily="2" charset="-122"/>
              <a:cs typeface="Times New Roman" panose="02020603050405020304" charset="0"/>
            </a:endParaRPr>
          </a:p>
        </p:txBody>
      </p:sp>
      <p:sp>
        <p:nvSpPr>
          <p:cNvPr id="2" name="文本框 1"/>
          <p:cNvSpPr txBox="1"/>
          <p:nvPr/>
        </p:nvSpPr>
        <p:spPr>
          <a:xfrm>
            <a:off x="1294129" y="1721488"/>
            <a:ext cx="9324976" cy="3636010"/>
          </a:xfrm>
          <a:prstGeom prst="rect">
            <a:avLst/>
          </a:prstGeom>
          <a:noFill/>
        </p:spPr>
        <p:txBody>
          <a:bodyPr wrap="square" rtlCol="0" anchor="ctr">
            <a:spAutoFit/>
          </a:bodyPr>
          <a:lstStyle/>
          <a:p>
            <a:pPr algn="just">
              <a:lnSpc>
                <a:spcPct val="120000"/>
              </a:lnSpc>
            </a:pPr>
            <a:r>
              <a:rPr lang="en-US" altLang="zh-CN" sz="2400" dirty="0">
                <a:solidFill>
                  <a:srgbClr val="C00000"/>
                </a:solidFill>
                <a:latin typeface="Times New Roman" panose="02020603050405020304" charset="0"/>
                <a:cs typeface="Times New Roman" panose="02020603050405020304" charset="0"/>
              </a:rPr>
              <a:t>Dear Mr. White,</a:t>
            </a:r>
            <a:endParaRPr lang="en-US" altLang="zh-CN" sz="2400" dirty="0">
              <a:solidFill>
                <a:srgbClr val="C00000"/>
              </a:solidFill>
              <a:latin typeface="Times New Roman" panose="02020603050405020304" charset="0"/>
              <a:cs typeface="Times New Roman" panose="02020603050405020304" charset="0"/>
            </a:endParaRPr>
          </a:p>
          <a:p>
            <a:pPr indent="457200" algn="just">
              <a:lnSpc>
                <a:spcPct val="120000"/>
              </a:lnSpc>
            </a:pPr>
            <a:r>
              <a:rPr lang="en-US" altLang="zh-CN" sz="2400" dirty="0">
                <a:solidFill>
                  <a:srgbClr val="C00000"/>
                </a:solidFill>
                <a:latin typeface="Times New Roman" panose="02020603050405020304" charset="0"/>
                <a:cs typeface="Times New Roman" panose="02020603050405020304" charset="0"/>
              </a:rPr>
              <a:t>September 10 is the Mid-Autumn Festival, one of our Chinese traditional festivals. Our school will have a three-day holiday (from September 10 to September 12) to celebrate the festival. You can watch the Mid-Autumn Festival Gala and enjoy mooncakes. Wish you a good time in the holiday.</a:t>
            </a:r>
            <a:endParaRPr lang="en-US" altLang="zh-CN" sz="2400" dirty="0">
              <a:solidFill>
                <a:srgbClr val="C00000"/>
              </a:solidFill>
              <a:latin typeface="Times New Roman" panose="02020603050405020304" charset="0"/>
              <a:cs typeface="Times New Roman" panose="02020603050405020304" charset="0"/>
            </a:endParaRPr>
          </a:p>
          <a:p>
            <a:pPr algn="r">
              <a:lnSpc>
                <a:spcPct val="120000"/>
              </a:lnSpc>
            </a:pPr>
            <a:r>
              <a:rPr lang="en-US" altLang="zh-CN" sz="2400" dirty="0">
                <a:solidFill>
                  <a:srgbClr val="C00000"/>
                </a:solidFill>
                <a:latin typeface="Times New Roman" panose="02020603050405020304" charset="0"/>
                <a:cs typeface="Times New Roman" panose="02020603050405020304" charset="0"/>
              </a:rPr>
              <a:t>Yours,</a:t>
            </a:r>
            <a:endParaRPr lang="en-US" altLang="zh-CN" sz="2400" dirty="0">
              <a:solidFill>
                <a:srgbClr val="C00000"/>
              </a:solidFill>
              <a:latin typeface="Times New Roman" panose="02020603050405020304" charset="0"/>
              <a:cs typeface="Times New Roman" panose="02020603050405020304" charset="0"/>
            </a:endParaRPr>
          </a:p>
          <a:p>
            <a:pPr algn="r">
              <a:lnSpc>
                <a:spcPct val="120000"/>
              </a:lnSpc>
            </a:pPr>
            <a:r>
              <a:rPr lang="en-US" altLang="zh-CN" sz="2400" dirty="0">
                <a:solidFill>
                  <a:srgbClr val="C00000"/>
                </a:solidFill>
                <a:latin typeface="Times New Roman" panose="02020603050405020304" charset="0"/>
                <a:cs typeface="Times New Roman" panose="02020603050405020304" charset="0"/>
              </a:rPr>
              <a:t>Li Hua</a:t>
            </a:r>
            <a:endParaRPr lang="en-US" altLang="zh-CN" sz="24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65.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pic>
        <p:nvPicPr>
          <p:cNvPr id="9" name="图片 8"/>
          <p:cNvPicPr>
            <a:picLocks noChangeAspect="1"/>
          </p:cNvPicPr>
          <p:nvPr>
            <p:custDataLst>
              <p:tags r:id="rId1"/>
            </p:custDataLst>
          </p:nvPr>
        </p:nvPicPr>
        <p:blipFill>
          <a:blip r:embed="rId2"/>
          <a:stretch>
            <a:fillRect/>
          </a:stretch>
        </p:blipFill>
        <p:spPr>
          <a:xfrm>
            <a:off x="0" y="-24765"/>
            <a:ext cx="12192000" cy="6882765"/>
          </a:xfrm>
          <a:prstGeom prst="rect">
            <a:avLst/>
          </a:prstGeom>
        </p:spPr>
      </p:pic>
      <p:grpSp>
        <p:nvGrpSpPr>
          <p:cNvPr id="11" name="组合 10"/>
          <p:cNvGrpSpPr/>
          <p:nvPr/>
        </p:nvGrpSpPr>
        <p:grpSpPr>
          <a:xfrm>
            <a:off x="1332230" y="270510"/>
            <a:ext cx="9726930" cy="6116320"/>
            <a:chOff x="2856" y="2355"/>
            <a:chExt cx="11600" cy="6892"/>
          </a:xfrm>
        </p:grpSpPr>
        <p:sp>
          <p:nvSpPr>
            <p:cNvPr id="2" name="矩形 1"/>
            <p:cNvSpPr/>
            <p:nvPr>
              <p:custDataLst>
                <p:tags r:id="rId3"/>
              </p:custDataLst>
            </p:nvPr>
          </p:nvSpPr>
          <p:spPr>
            <a:xfrm>
              <a:off x="3810" y="3256"/>
              <a:ext cx="9767" cy="509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100" name="图片 99"/>
            <p:cNvPicPr/>
            <p:nvPr>
              <p:custDataLst>
                <p:tags r:id="rId4"/>
              </p:custDataLst>
            </p:nvPr>
          </p:nvPicPr>
          <p:blipFill>
            <a:blip r:embed="rId5">
              <a:clrChange>
                <a:clrFrom>
                  <a:srgbClr val="FFFFFF">
                    <a:alpha val="100000"/>
                  </a:srgbClr>
                </a:clrFrom>
                <a:clrTo>
                  <a:srgbClr val="FFFFFF">
                    <a:alpha val="100000"/>
                    <a:alpha val="0"/>
                  </a:srgbClr>
                </a:clrTo>
              </a:clrChange>
            </a:blip>
            <a:stretch>
              <a:fillRect/>
            </a:stretch>
          </p:blipFill>
          <p:spPr>
            <a:xfrm>
              <a:off x="2856" y="2355"/>
              <a:ext cx="11601" cy="6893"/>
            </a:xfrm>
            <a:prstGeom prst="rect">
              <a:avLst/>
            </a:prstGeom>
            <a:noFill/>
            <a:ln w="9525">
              <a:noFill/>
            </a:ln>
          </p:spPr>
        </p:pic>
      </p:grpSp>
      <p:pic>
        <p:nvPicPr>
          <p:cNvPr id="4" name="图片 3"/>
          <p:cNvPicPr>
            <a:picLocks noChangeAspect="1"/>
          </p:cNvPicPr>
          <p:nvPr/>
        </p:nvPicPr>
        <p:blipFill>
          <a:blip r:embed="rId6">
            <a:clrChange>
              <a:clrFrom>
                <a:srgbClr val="F4CA54">
                  <a:alpha val="100000"/>
                </a:srgbClr>
              </a:clrFrom>
              <a:clrTo>
                <a:srgbClr val="F4CA54">
                  <a:alpha val="100000"/>
                  <a:alpha val="0"/>
                </a:srgbClr>
              </a:clrTo>
            </a:clrChange>
          </a:blip>
          <a:stretch>
            <a:fillRect/>
          </a:stretch>
        </p:blipFill>
        <p:spPr>
          <a:xfrm>
            <a:off x="7637780" y="3769995"/>
            <a:ext cx="4604385" cy="2896870"/>
          </a:xfrm>
          <a:prstGeom prst="rect">
            <a:avLst/>
          </a:prstGeom>
        </p:spPr>
      </p:pic>
      <p:sp>
        <p:nvSpPr>
          <p:cNvPr id="3" name="PA_矩形 259"/>
          <p:cNvSpPr>
            <a:spLocks noChangeArrowheads="1"/>
          </p:cNvSpPr>
          <p:nvPr>
            <p:custDataLst>
              <p:tags r:id="rId7"/>
            </p:custDataLst>
          </p:nvPr>
        </p:nvSpPr>
        <p:spPr bwMode="auto">
          <a:xfrm>
            <a:off x="3604260" y="2785110"/>
            <a:ext cx="5183505" cy="923290"/>
          </a:xfrm>
          <a:prstGeom prst="rect">
            <a:avLst/>
          </a:prstGeom>
          <a:noFill/>
          <a:ln>
            <a:noFill/>
          </a:ln>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indent="0" algn="ctr" fontAlgn="auto">
              <a:spcBef>
                <a:spcPts val="0"/>
              </a:spcBef>
              <a:buNone/>
            </a:pPr>
            <a:r>
              <a:rPr lang="en-US" altLang="zh-CN" sz="6000" b="1" kern="5000" spc="300" dirty="0">
                <a:solidFill>
                  <a:sysClr val="windowText" lastClr="000000"/>
                </a:solidFill>
                <a:cs typeface="Arial" panose="020B0604020202020204" pitchFamily="34" charset="0"/>
              </a:rPr>
              <a:t>Thank you</a:t>
            </a:r>
            <a:r>
              <a:rPr lang="zh-CN" altLang="en-US" sz="6000" b="1" kern="5000" spc="300" dirty="0">
                <a:solidFill>
                  <a:sysClr val="windowText" lastClr="000000"/>
                </a:solidFill>
                <a:cs typeface="Arial" panose="020B0604020202020204" pitchFamily="34" charset="0"/>
              </a:rPr>
              <a:t>！</a:t>
            </a:r>
            <a:endParaRPr lang="zh-CN" altLang="en-US" sz="6000" b="1" kern="5000" spc="300" dirty="0">
              <a:solidFill>
                <a:sysClr val="windowText" lastClr="000000"/>
              </a:solidFill>
              <a:cs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arn(inVertical)">
                                      <p:cBhvr>
                                        <p:cTn id="7" dur="500"/>
                                        <p:tgtEl>
                                          <p:spTgt spid="11"/>
                                        </p:tgtEl>
                                      </p:cBhvr>
                                    </p:animEffect>
                                  </p:childTnLst>
                                </p:cTn>
                              </p:par>
                              <p:par>
                                <p:cTn id="8" presetID="16" presetClass="entr" presetSubtype="21"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arn(inVertical)">
                                      <p:cBhvr>
                                        <p:cTn id="10" dur="500"/>
                                        <p:tgtEl>
                                          <p:spTgt spid="4"/>
                                        </p:tgtEl>
                                      </p:cBhvr>
                                    </p:animEffect>
                                  </p:childTnLst>
                                </p:cTn>
                              </p:par>
                            </p:childTnLst>
                          </p:cTn>
                        </p:par>
                        <p:par>
                          <p:cTn id="11" fill="hold">
                            <p:stCondLst>
                              <p:cond delay="500"/>
                            </p:stCondLst>
                            <p:childTnLst>
                              <p:par>
                                <p:cTn id="12" presetID="53" presetClass="entr" presetSubtype="16" fill="hold" grpId="0" nodeType="afterEffect">
                                  <p:stCondLst>
                                    <p:cond delay="0"/>
                                  </p:stCondLst>
                                  <p:childTnLst>
                                    <p:set>
                                      <p:cBhvr>
                                        <p:cTn id="13" dur="1" fill="hold">
                                          <p:stCondLst>
                                            <p:cond delay="0"/>
                                          </p:stCondLst>
                                        </p:cTn>
                                        <p:tgtEl>
                                          <p:spTgt spid="3"/>
                                        </p:tgtEl>
                                        <p:attrNameLst>
                                          <p:attrName>style.visibility</p:attrName>
                                        </p:attrNameLst>
                                      </p:cBhvr>
                                      <p:to>
                                        <p:strVal val="visible"/>
                                      </p:to>
                                    </p:set>
                                    <p:anim calcmode="lin" valueType="num">
                                      <p:cBhvr>
                                        <p:cTn id="14" dur="500" fill="hold"/>
                                        <p:tgtEl>
                                          <p:spTgt spid="3"/>
                                        </p:tgtEl>
                                        <p:attrNameLst>
                                          <p:attrName>ppt_w</p:attrName>
                                        </p:attrNameLst>
                                      </p:cBhvr>
                                      <p:tavLst>
                                        <p:tav tm="0">
                                          <p:val>
                                            <p:fltVal val="0"/>
                                          </p:val>
                                        </p:tav>
                                        <p:tav tm="100000">
                                          <p:val>
                                            <p:strVal val="#ppt_w"/>
                                          </p:val>
                                        </p:tav>
                                      </p:tavLst>
                                    </p:anim>
                                    <p:anim calcmode="lin" valueType="num">
                                      <p:cBhvr>
                                        <p:cTn id="15" dur="500" fill="hold"/>
                                        <p:tgtEl>
                                          <p:spTgt spid="3"/>
                                        </p:tgtEl>
                                        <p:attrNameLst>
                                          <p:attrName>ppt_h</p:attrName>
                                        </p:attrNameLst>
                                      </p:cBhvr>
                                      <p:tavLst>
                                        <p:tav tm="0">
                                          <p:val>
                                            <p:fltVal val="0"/>
                                          </p:val>
                                        </p:tav>
                                        <p:tav tm="100000">
                                          <p:val>
                                            <p:strVal val="#ppt_h"/>
                                          </p:val>
                                        </p:tav>
                                      </p:tavLst>
                                    </p:anim>
                                    <p:animEffect transition="in" filter="fade">
                                      <p:cBhvr>
                                        <p:cTn id="16"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136015" y="856615"/>
            <a:ext cx="10274300" cy="2675255"/>
          </a:xfrm>
          <a:prstGeom prst="rect">
            <a:avLst/>
          </a:prstGeom>
          <a:noFill/>
        </p:spPr>
        <p:txBody>
          <a:bodyPr wrap="square" rtlCol="0" anchor="t">
            <a:spAutoFit/>
          </a:bodyPr>
          <a:lstStyle/>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 3. M: Hello, my name is Joe. We haven’t met before, have we?</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W: No, we haven’t. ____________________. </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M: Nice to meet you, Jane.</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A. Nice to see you 		B. That’s all right</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C. I’m so happy 		D. My name is Jane</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1012190" y="97536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D</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1345565" y="4591685"/>
            <a:ext cx="10013950" cy="161099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【解析】根据Nice to meet you, Jane（很高兴见到你，简）可推出上句对方告知了自己的姓名，D项“我叫简”符合对话情境。A项“很高兴见到你”，B项“没关系”，C项“我很开心”，均不符合语境。因此，答案是D。</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文本框 34"/>
          <p:cNvSpPr txBox="1"/>
          <p:nvPr/>
        </p:nvSpPr>
        <p:spPr>
          <a:xfrm>
            <a:off x="1033145" y="1100455"/>
            <a:ext cx="10626090" cy="186372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4. M: Would you like to go to the park with us?</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W: ____________________, but I have to go shopping with Mom today.</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A. Sorry, I can’t go 			B. You are right</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C. I’d love to 				D. Yes, I like it</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36" name="TextBox 4"/>
          <p:cNvSpPr txBox="1"/>
          <p:nvPr/>
        </p:nvSpPr>
        <p:spPr>
          <a:xfrm>
            <a:off x="1145540" y="1159510"/>
            <a:ext cx="50228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1232535" y="4357370"/>
            <a:ext cx="10013950" cy="161099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【解析】Would you like to go to the park with us（你想和我们一起去公园吗）是邀请用语。由but I have to go shopping with Mom today（但我今天必须陪我妈妈去购物）可知，说话者很想去，但去不了。but表转折，所以前半句要表达的是“我很乐意去”。A项“对不起，我去不了”，B项“你是对的”，D项“是的，我喜欢”，均不符合语境。因此，答案是C。</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circle(in)">
                                      <p:cBhvr>
                                        <p:cTn id="7" dur="500"/>
                                        <p:tgtEl>
                                          <p:spTgt spid="36"/>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696595" y="1111250"/>
            <a:ext cx="11039475" cy="186372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)5. W: I am taking my English test next week.</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M: ____________________!</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A. Congratulations 		B. Great idea</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C. Good luck 			D. Take care</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568960" y="111137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1345565" y="4591685"/>
            <a:ext cx="10013950" cy="161099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【解析】根据I am taking my English test next week（我下周将要参加英语考试）可知应表示“祝你好运”。A项“恭喜”，B项“好主意”，D项“保重”，均不符合语境。因此，答案是C。</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tags/tag1.xml><?xml version="1.0" encoding="utf-8"?>
<p:tagLst xmlns:p="http://schemas.openxmlformats.org/presentationml/2006/main">
  <p:tag name="KSO_WM_BEAUTIFY_FLAG" val=""/>
</p:tagLst>
</file>

<file path=ppt/tags/tag10.xml><?xml version="1.0" encoding="utf-8"?>
<p:tagLst xmlns:p="http://schemas.openxmlformats.org/presentationml/2006/main">
  <p:tag name="PA" val="v4.0.0"/>
</p:tagLst>
</file>

<file path=ppt/tags/tag11.xml><?xml version="1.0" encoding="utf-8"?>
<p:tagLst xmlns:p="http://schemas.openxmlformats.org/presentationml/2006/main">
  <p:tag name="PA" val="v4.0.0"/>
</p:tagLst>
</file>

<file path=ppt/tags/tag12.xml><?xml version="1.0" encoding="utf-8"?>
<p:tagLst xmlns:p="http://schemas.openxmlformats.org/presentationml/2006/main">
  <p:tag name="KSO_WM_BEAUTIFY_FLAG" val=""/>
</p:tagLst>
</file>

<file path=ppt/tags/tag13.xml><?xml version="1.0" encoding="utf-8"?>
<p:tagLst xmlns:p="http://schemas.openxmlformats.org/presentationml/2006/main">
  <p:tag name="KSO_WM_BEAUTIFY_FLAG" val=""/>
</p:tagLst>
</file>

<file path=ppt/tags/tag14.xml><?xml version="1.0" encoding="utf-8"?>
<p:tagLst xmlns:p="http://schemas.openxmlformats.org/presentationml/2006/main">
  <p:tag name="KSO_WM_BEAUTIFY_FLAG" val=""/>
</p:tagLst>
</file>

<file path=ppt/tags/tag15.xml><?xml version="1.0" encoding="utf-8"?>
<p:tagLst xmlns:p="http://schemas.openxmlformats.org/presentationml/2006/main">
  <p:tag name="KSO_WM_BEAUTIFY_FLAG" val=""/>
</p:tagLst>
</file>

<file path=ppt/tags/tag16.xml><?xml version="1.0" encoding="utf-8"?>
<p:tagLst xmlns:p="http://schemas.openxmlformats.org/presentationml/2006/main">
  <p:tag name="KSO_WM_BEAUTIFY_FLAG" val=""/>
</p:tagLst>
</file>

<file path=ppt/tags/tag17.xml><?xml version="1.0" encoding="utf-8"?>
<p:tagLst xmlns:p="http://schemas.openxmlformats.org/presentationml/2006/main">
  <p:tag name="KSO_WM_BEAUTIFY_FLAG" val=""/>
</p:tagLst>
</file>

<file path=ppt/tags/tag18.xml><?xml version="1.0" encoding="utf-8"?>
<p:tagLst xmlns:p="http://schemas.openxmlformats.org/presentationml/2006/main">
  <p:tag name="KSO_WM_BEAUTIFY_FLAG" val=""/>
</p:tagLst>
</file>

<file path=ppt/tags/tag19.xml><?xml version="1.0" encoding="utf-8"?>
<p:tagLst xmlns:p="http://schemas.openxmlformats.org/presentationml/2006/main">
  <p:tag name="KSO_WM_BEAUTIFY_FLAG" val=""/>
</p:tagLst>
</file>

<file path=ppt/tags/tag2.xml><?xml version="1.0" encoding="utf-8"?>
<p:tagLst xmlns:p="http://schemas.openxmlformats.org/presentationml/2006/main">
  <p:tag name="KSO_WM_BEAUTIFY_FLAG" val=""/>
</p:tagLst>
</file>

<file path=ppt/tags/tag20.xml><?xml version="1.0" encoding="utf-8"?>
<p:tagLst xmlns:p="http://schemas.openxmlformats.org/presentationml/2006/main">
  <p:tag name="KSO_WM_BEAUTIFY_FLAG" val=""/>
</p:tagLst>
</file>

<file path=ppt/tags/tag21.xml><?xml version="1.0" encoding="utf-8"?>
<p:tagLst xmlns:p="http://schemas.openxmlformats.org/presentationml/2006/main">
  <p:tag name="KSO_WM_BEAUTIFY_FLAG" val=""/>
</p:tagLst>
</file>

<file path=ppt/tags/tag22.xml><?xml version="1.0" encoding="utf-8"?>
<p:tagLst xmlns:p="http://schemas.openxmlformats.org/presentationml/2006/main">
  <p:tag name="KSO_WM_BEAUTIFY_FLAG" val=""/>
</p:tagLst>
</file>

<file path=ppt/tags/tag23.xml><?xml version="1.0" encoding="utf-8"?>
<p:tagLst xmlns:p="http://schemas.openxmlformats.org/presentationml/2006/main">
  <p:tag name="KSO_WM_BEAUTIFY_FLAG" val=""/>
</p:tagLst>
</file>

<file path=ppt/tags/tag24.xml><?xml version="1.0" encoding="utf-8"?>
<p:tagLst xmlns:p="http://schemas.openxmlformats.org/presentationml/2006/main">
  <p:tag name="KSO_WM_BEAUTIFY_FLAG" val=""/>
</p:tagLst>
</file>

<file path=ppt/tags/tag25.xml><?xml version="1.0" encoding="utf-8"?>
<p:tagLst xmlns:p="http://schemas.openxmlformats.org/presentationml/2006/main">
  <p:tag name="KSO_WM_BEAUTIFY_FLAG" val=""/>
</p:tagLst>
</file>

<file path=ppt/tags/tag26.xml><?xml version="1.0" encoding="utf-8"?>
<p:tagLst xmlns:p="http://schemas.openxmlformats.org/presentationml/2006/main">
  <p:tag name="KSO_WM_BEAUTIFY_FLAG" val=""/>
</p:tagLst>
</file>

<file path=ppt/tags/tag27.xml><?xml version="1.0" encoding="utf-8"?>
<p:tagLst xmlns:p="http://schemas.openxmlformats.org/presentationml/2006/main">
  <p:tag name="KSO_WM_BEAUTIFY_FLAG" val=""/>
</p:tagLst>
</file>

<file path=ppt/tags/tag28.xml><?xml version="1.0" encoding="utf-8"?>
<p:tagLst xmlns:p="http://schemas.openxmlformats.org/presentationml/2006/main">
  <p:tag name="KSO_WM_BEAUTIFY_FLAG" val=""/>
</p:tagLst>
</file>

<file path=ppt/tags/tag29.xml><?xml version="1.0" encoding="utf-8"?>
<p:tagLst xmlns:p="http://schemas.openxmlformats.org/presentationml/2006/main">
  <p:tag name="KSO_WM_BEAUTIFY_FLAG" val=""/>
</p:tagLst>
</file>

<file path=ppt/tags/tag3.xml><?xml version="1.0" encoding="utf-8"?>
<p:tagLst xmlns:p="http://schemas.openxmlformats.org/presentationml/2006/main">
  <p:tag name="KSO_WM_BEAUTIFY_FLAG" val=""/>
</p:tagLst>
</file>

<file path=ppt/tags/tag30.xml><?xml version="1.0" encoding="utf-8"?>
<p:tagLst xmlns:p="http://schemas.openxmlformats.org/presentationml/2006/main">
  <p:tag name="KSO_WM_BEAUTIFY_FLAG" val=""/>
</p:tagLst>
</file>

<file path=ppt/tags/tag31.xml><?xml version="1.0" encoding="utf-8"?>
<p:tagLst xmlns:p="http://schemas.openxmlformats.org/presentationml/2006/main">
  <p:tag name="KSO_WM_BEAUTIFY_FLAG" val=""/>
</p:tagLst>
</file>

<file path=ppt/tags/tag32.xml><?xml version="1.0" encoding="utf-8"?>
<p:tagLst xmlns:p="http://schemas.openxmlformats.org/presentationml/2006/main">
  <p:tag name="KSO_WM_BEAUTIFY_FLAG" val=""/>
</p:tagLst>
</file>

<file path=ppt/tags/tag33.xml><?xml version="1.0" encoding="utf-8"?>
<p:tagLst xmlns:p="http://schemas.openxmlformats.org/presentationml/2006/main">
  <p:tag name="KSO_WM_BEAUTIFY_FLAG" val=""/>
</p:tagLst>
</file>

<file path=ppt/tags/tag34.xml><?xml version="1.0" encoding="utf-8"?>
<p:tagLst xmlns:p="http://schemas.openxmlformats.org/presentationml/2006/main">
  <p:tag name="KSO_WM_BEAUTIFY_FLAG" val=""/>
</p:tagLst>
</file>

<file path=ppt/tags/tag35.xml><?xml version="1.0" encoding="utf-8"?>
<p:tagLst xmlns:p="http://schemas.openxmlformats.org/presentationml/2006/main">
  <p:tag name="KSO_WM_BEAUTIFY_FLAG" val=""/>
</p:tagLst>
</file>

<file path=ppt/tags/tag36.xml><?xml version="1.0" encoding="utf-8"?>
<p:tagLst xmlns:p="http://schemas.openxmlformats.org/presentationml/2006/main">
  <p:tag name="KSO_WM_BEAUTIFY_FLAG" val=""/>
</p:tagLst>
</file>

<file path=ppt/tags/tag37.xml><?xml version="1.0" encoding="utf-8"?>
<p:tagLst xmlns:p="http://schemas.openxmlformats.org/presentationml/2006/main">
  <p:tag name="KSO_WM_BEAUTIFY_FLAG" val=""/>
</p:tagLst>
</file>

<file path=ppt/tags/tag38.xml><?xml version="1.0" encoding="utf-8"?>
<p:tagLst xmlns:p="http://schemas.openxmlformats.org/presentationml/2006/main">
  <p:tag name="KSO_WM_BEAUTIFY_FLAG" val=""/>
</p:tagLst>
</file>

<file path=ppt/tags/tag39.xml><?xml version="1.0" encoding="utf-8"?>
<p:tagLst xmlns:p="http://schemas.openxmlformats.org/presentationml/2006/main">
  <p:tag name="KSO_WM_BEAUTIFY_FLAG" val=""/>
</p:tagLst>
</file>

<file path=ppt/tags/tag4.xml><?xml version="1.0" encoding="utf-8"?>
<p:tagLst xmlns:p="http://schemas.openxmlformats.org/presentationml/2006/main">
  <p:tag name="KSO_WM_BEAUTIFY_FLAG" val=""/>
</p:tagLst>
</file>

<file path=ppt/tags/tag40.xml><?xml version="1.0" encoding="utf-8"?>
<p:tagLst xmlns:p="http://schemas.openxmlformats.org/presentationml/2006/main">
  <p:tag name="KSO_WM_BEAUTIFY_FLAG" val=""/>
</p:tagLst>
</file>

<file path=ppt/tags/tag41.xml><?xml version="1.0" encoding="utf-8"?>
<p:tagLst xmlns:p="http://schemas.openxmlformats.org/presentationml/2006/main">
  <p:tag name="KSO_WM_BEAUTIFY_FLAG" val=""/>
</p:tagLst>
</file>

<file path=ppt/tags/tag42.xml><?xml version="1.0" encoding="utf-8"?>
<p:tagLst xmlns:p="http://schemas.openxmlformats.org/presentationml/2006/main">
  <p:tag name="KSO_WM_BEAUTIFY_FLAG" val=""/>
</p:tagLst>
</file>

<file path=ppt/tags/tag43.xml><?xml version="1.0" encoding="utf-8"?>
<p:tagLst xmlns:p="http://schemas.openxmlformats.org/presentationml/2006/main">
  <p:tag name="KSO_WM_BEAUTIFY_FLAG" val=""/>
</p:tagLst>
</file>

<file path=ppt/tags/tag44.xml><?xml version="1.0" encoding="utf-8"?>
<p:tagLst xmlns:p="http://schemas.openxmlformats.org/presentationml/2006/main">
  <p:tag name="KSO_WM_BEAUTIFY_FLAG" val=""/>
</p:tagLst>
</file>

<file path=ppt/tags/tag45.xml><?xml version="1.0" encoding="utf-8"?>
<p:tagLst xmlns:p="http://schemas.openxmlformats.org/presentationml/2006/main">
  <p:tag name="KSO_WM_BEAUTIFY_FLAG" val=""/>
</p:tagLst>
</file>

<file path=ppt/tags/tag46.xml><?xml version="1.0" encoding="utf-8"?>
<p:tagLst xmlns:p="http://schemas.openxmlformats.org/presentationml/2006/main">
  <p:tag name="KSO_WM_BEAUTIFY_FLAG" val=""/>
</p:tagLst>
</file>

<file path=ppt/tags/tag47.xml><?xml version="1.0" encoding="utf-8"?>
<p:tagLst xmlns:p="http://schemas.openxmlformats.org/presentationml/2006/main">
  <p:tag name="KSO_WM_BEAUTIFY_FLAG" val=""/>
</p:tagLst>
</file>

<file path=ppt/tags/tag48.xml><?xml version="1.0" encoding="utf-8"?>
<p:tagLst xmlns:p="http://schemas.openxmlformats.org/presentationml/2006/main">
  <p:tag name="KSO_WM_BEAUTIFY_FLAG" val=""/>
</p:tagLst>
</file>

<file path=ppt/tags/tag49.xml><?xml version="1.0" encoding="utf-8"?>
<p:tagLst xmlns:p="http://schemas.openxmlformats.org/presentationml/2006/main">
  <p:tag name="KSO_WM_BEAUTIFY_FLAG" val=""/>
</p:tagLst>
</file>

<file path=ppt/tags/tag5.xml><?xml version="1.0" encoding="utf-8"?>
<p:tagLst xmlns:p="http://schemas.openxmlformats.org/presentationml/2006/main">
  <p:tag name="KSO_WM_BEAUTIFY_FLAG" val=""/>
</p:tagLst>
</file>

<file path=ppt/tags/tag50.xml><?xml version="1.0" encoding="utf-8"?>
<p:tagLst xmlns:p="http://schemas.openxmlformats.org/presentationml/2006/main">
  <p:tag name="KSO_WM_BEAUTIFY_FLAG" val=""/>
</p:tagLst>
</file>

<file path=ppt/tags/tag51.xml><?xml version="1.0" encoding="utf-8"?>
<p:tagLst xmlns:p="http://schemas.openxmlformats.org/presentationml/2006/main">
  <p:tag name="KSO_WM_BEAUTIFY_FLAG" val=""/>
</p:tagLst>
</file>

<file path=ppt/tags/tag52.xml><?xml version="1.0" encoding="utf-8"?>
<p:tagLst xmlns:p="http://schemas.openxmlformats.org/presentationml/2006/main">
  <p:tag name="KSO_WM_BEAUTIFY_FLAG" val=""/>
</p:tagLst>
</file>

<file path=ppt/tags/tag53.xml><?xml version="1.0" encoding="utf-8"?>
<p:tagLst xmlns:p="http://schemas.openxmlformats.org/presentationml/2006/main">
  <p:tag name="KSO_WM_BEAUTIFY_FLAG" val=""/>
</p:tagLst>
</file>

<file path=ppt/tags/tag54.xml><?xml version="1.0" encoding="utf-8"?>
<p:tagLst xmlns:p="http://schemas.openxmlformats.org/presentationml/2006/main">
  <p:tag name="KSO_WM_BEAUTIFY_FLAG" val=""/>
</p:tagLst>
</file>

<file path=ppt/tags/tag55.xml><?xml version="1.0" encoding="utf-8"?>
<p:tagLst xmlns:p="http://schemas.openxmlformats.org/presentationml/2006/main">
  <p:tag name="KSO_WM_BEAUTIFY_FLAG" val=""/>
</p:tagLst>
</file>

<file path=ppt/tags/tag56.xml><?xml version="1.0" encoding="utf-8"?>
<p:tagLst xmlns:p="http://schemas.openxmlformats.org/presentationml/2006/main">
  <p:tag name="KSO_WM_BEAUTIFY_FLAG" val=""/>
</p:tagLst>
</file>

<file path=ppt/tags/tag57.xml><?xml version="1.0" encoding="utf-8"?>
<p:tagLst xmlns:p="http://schemas.openxmlformats.org/presentationml/2006/main">
  <p:tag name="KSO_WM_BEAUTIFY_FLAG" val=""/>
</p:tagLst>
</file>

<file path=ppt/tags/tag58.xml><?xml version="1.0" encoding="utf-8"?>
<p:tagLst xmlns:p="http://schemas.openxmlformats.org/presentationml/2006/main">
  <p:tag name="KSO_WM_BEAUTIFY_FLAG" val=""/>
</p:tagLst>
</file>

<file path=ppt/tags/tag59.xml><?xml version="1.0" encoding="utf-8"?>
<p:tagLst xmlns:p="http://schemas.openxmlformats.org/presentationml/2006/main">
  <p:tag name="KSO_WM_BEAUTIFY_FLAG" val=""/>
</p:tagLst>
</file>

<file path=ppt/tags/tag6.xml><?xml version="1.0" encoding="utf-8"?>
<p:tagLst xmlns:p="http://schemas.openxmlformats.org/presentationml/2006/main">
  <p:tag name="KSO_WM_BEAUTIFY_FLAG" val=""/>
</p:tagLst>
</file>

<file path=ppt/tags/tag60.xml><?xml version="1.0" encoding="utf-8"?>
<p:tagLst xmlns:p="http://schemas.openxmlformats.org/presentationml/2006/main">
  <p:tag name="KSO_WM_BEAUTIFY_FLAG" val=""/>
</p:tagLst>
</file>

<file path=ppt/tags/tag61.xml><?xml version="1.0" encoding="utf-8"?>
<p:tagLst xmlns:p="http://schemas.openxmlformats.org/presentationml/2006/main">
  <p:tag name="KSO_WM_BEAUTIFY_FLAG" val=""/>
</p:tagLst>
</file>

<file path=ppt/tags/tag62.xml><?xml version="1.0" encoding="utf-8"?>
<p:tagLst xmlns:p="http://schemas.openxmlformats.org/presentationml/2006/main">
  <p:tag name="KSO_WM_BEAUTIFY_FLAG" val=""/>
</p:tagLst>
</file>

<file path=ppt/tags/tag63.xml><?xml version="1.0" encoding="utf-8"?>
<p:tagLst xmlns:p="http://schemas.openxmlformats.org/presentationml/2006/main">
  <p:tag name="KSO_WM_BEAUTIFY_FLAG" val=""/>
</p:tagLst>
</file>

<file path=ppt/tags/tag64.xml><?xml version="1.0" encoding="utf-8"?>
<p:tagLst xmlns:p="http://schemas.openxmlformats.org/presentationml/2006/main">
  <p:tag name="KSO_WM_BEAUTIFY_FLAG" val=""/>
</p:tagLst>
</file>

<file path=ppt/tags/tag65.xml><?xml version="1.0" encoding="utf-8"?>
<p:tagLst xmlns:p="http://schemas.openxmlformats.org/presentationml/2006/main">
  <p:tag name="KSO_WM_BEAUTIFY_FLAG" val=""/>
</p:tagLst>
</file>

<file path=ppt/tags/tag66.xml><?xml version="1.0" encoding="utf-8"?>
<p:tagLst xmlns:p="http://schemas.openxmlformats.org/presentationml/2006/main">
  <p:tag name="KSO_WM_BEAUTIFY_FLAG" val=""/>
</p:tagLst>
</file>

<file path=ppt/tags/tag67.xml><?xml version="1.0" encoding="utf-8"?>
<p:tagLst xmlns:p="http://schemas.openxmlformats.org/presentationml/2006/main">
  <p:tag name="KSO_WM_BEAUTIFY_FLAG" val=""/>
</p:tagLst>
</file>

<file path=ppt/tags/tag68.xml><?xml version="1.0" encoding="utf-8"?>
<p:tagLst xmlns:p="http://schemas.openxmlformats.org/presentationml/2006/main">
  <p:tag name="KSO_WM_BEAUTIFY_FLAG" val=""/>
</p:tagLst>
</file>

<file path=ppt/tags/tag69.xml><?xml version="1.0" encoding="utf-8"?>
<p:tagLst xmlns:p="http://schemas.openxmlformats.org/presentationml/2006/main">
  <p:tag name="KSO_WM_BEAUTIFY_FLAG" val=""/>
</p:tagLst>
</file>

<file path=ppt/tags/tag7.xml><?xml version="1.0" encoding="utf-8"?>
<p:tagLst xmlns:p="http://schemas.openxmlformats.org/presentationml/2006/main">
  <p:tag name="KSO_WM_BEAUTIFY_FLAG" val=""/>
</p:tagLst>
</file>

<file path=ppt/tags/tag70.xml><?xml version="1.0" encoding="utf-8"?>
<p:tagLst xmlns:p="http://schemas.openxmlformats.org/presentationml/2006/main">
  <p:tag name="KSO_WM_BEAUTIFY_FLAG" val=""/>
</p:tagLst>
</file>

<file path=ppt/tags/tag71.xml><?xml version="1.0" encoding="utf-8"?>
<p:tagLst xmlns:p="http://schemas.openxmlformats.org/presentationml/2006/main">
  <p:tag name="KSO_WM_BEAUTIFY_FLAG" val=""/>
</p:tagLst>
</file>

<file path=ppt/tags/tag72.xml><?xml version="1.0" encoding="utf-8"?>
<p:tagLst xmlns:p="http://schemas.openxmlformats.org/presentationml/2006/main">
  <p:tag name="KSO_WM_BEAUTIFY_FLAG" val=""/>
</p:tagLst>
</file>

<file path=ppt/tags/tag73.xml><?xml version="1.0" encoding="utf-8"?>
<p:tagLst xmlns:p="http://schemas.openxmlformats.org/presentationml/2006/main">
  <p:tag name="KSO_WM_BEAUTIFY_FLAG" val=""/>
</p:tagLst>
</file>

<file path=ppt/tags/tag74.xml><?xml version="1.0" encoding="utf-8"?>
<p:tagLst xmlns:p="http://schemas.openxmlformats.org/presentationml/2006/main">
  <p:tag name="KSO_WM_BEAUTIFY_FLAG" val=""/>
</p:tagLst>
</file>

<file path=ppt/tags/tag75.xml><?xml version="1.0" encoding="utf-8"?>
<p:tagLst xmlns:p="http://schemas.openxmlformats.org/presentationml/2006/main">
  <p:tag name="KSO_WM_BEAUTIFY_FLAG" val=""/>
</p:tagLst>
</file>

<file path=ppt/tags/tag76.xml><?xml version="1.0" encoding="utf-8"?>
<p:tagLst xmlns:p="http://schemas.openxmlformats.org/presentationml/2006/main">
  <p:tag name="KSO_WM_BEAUTIFY_FLAG" val=""/>
</p:tagLst>
</file>

<file path=ppt/tags/tag77.xml><?xml version="1.0" encoding="utf-8"?>
<p:tagLst xmlns:p="http://schemas.openxmlformats.org/presentationml/2006/main">
  <p:tag name="KSO_WM_BEAUTIFY_FLAG" val=""/>
</p:tagLst>
</file>

<file path=ppt/tags/tag78.xml><?xml version="1.0" encoding="utf-8"?>
<p:tagLst xmlns:p="http://schemas.openxmlformats.org/presentationml/2006/main">
  <p:tag name="KSO_WM_BEAUTIFY_FLAG" val=""/>
</p:tagLst>
</file>

<file path=ppt/tags/tag79.xml><?xml version="1.0" encoding="utf-8"?>
<p:tagLst xmlns:p="http://schemas.openxmlformats.org/presentationml/2006/main">
  <p:tag name="KSO_WM_BEAUTIFY_FLAG" val=""/>
</p:tagLst>
</file>

<file path=ppt/tags/tag8.xml><?xml version="1.0" encoding="utf-8"?>
<p:tagLst xmlns:p="http://schemas.openxmlformats.org/presentationml/2006/main">
  <p:tag name="KSO_WM_BEAUTIFY_FLAG" val=""/>
</p:tagLst>
</file>

<file path=ppt/tags/tag80.xml><?xml version="1.0" encoding="utf-8"?>
<p:tagLst xmlns:p="http://schemas.openxmlformats.org/presentationml/2006/main">
  <p:tag name="KSO_WM_BEAUTIFY_FLAG" val=""/>
</p:tagLst>
</file>

<file path=ppt/tags/tag81.xml><?xml version="1.0" encoding="utf-8"?>
<p:tagLst xmlns:p="http://schemas.openxmlformats.org/presentationml/2006/main">
  <p:tag name="KSO_WM_BEAUTIFY_FLAG" val=""/>
</p:tagLst>
</file>

<file path=ppt/tags/tag82.xml><?xml version="1.0" encoding="utf-8"?>
<p:tagLst xmlns:p="http://schemas.openxmlformats.org/presentationml/2006/main">
  <p:tag name="KSO_WM_BEAUTIFY_FLAG" val=""/>
</p:tagLst>
</file>

<file path=ppt/tags/tag83.xml><?xml version="1.0" encoding="utf-8"?>
<p:tagLst xmlns:p="http://schemas.openxmlformats.org/presentationml/2006/main">
  <p:tag name="KSO_WM_BEAUTIFY_FLAG" val=""/>
</p:tagLst>
</file>

<file path=ppt/tags/tag84.xml><?xml version="1.0" encoding="utf-8"?>
<p:tagLst xmlns:p="http://schemas.openxmlformats.org/presentationml/2006/main">
  <p:tag name="KSO_WM_BEAUTIFY_FLAG" val=""/>
</p:tagLst>
</file>

<file path=ppt/tags/tag85.xml><?xml version="1.0" encoding="utf-8"?>
<p:tagLst xmlns:p="http://schemas.openxmlformats.org/presentationml/2006/main">
  <p:tag name="KSO_WM_BEAUTIFY_FLAG" val=""/>
</p:tagLst>
</file>

<file path=ppt/tags/tag86.xml><?xml version="1.0" encoding="utf-8"?>
<p:tagLst xmlns:p="http://schemas.openxmlformats.org/presentationml/2006/main">
  <p:tag name="KSO_WM_BEAUTIFY_FLAG" val=""/>
</p:tagLst>
</file>

<file path=ppt/tags/tag87.xml><?xml version="1.0" encoding="utf-8"?>
<p:tagLst xmlns:p="http://schemas.openxmlformats.org/presentationml/2006/main">
  <p:tag name="KSO_WM_BEAUTIFY_FLAG" val=""/>
</p:tagLst>
</file>

<file path=ppt/tags/tag88.xml><?xml version="1.0" encoding="utf-8"?>
<p:tagLst xmlns:p="http://schemas.openxmlformats.org/presentationml/2006/main">
  <p:tag name="KSO_WM_BEAUTIFY_FLAG" val=""/>
</p:tagLst>
</file>

<file path=ppt/tags/tag89.xml><?xml version="1.0" encoding="utf-8"?>
<p:tagLst xmlns:p="http://schemas.openxmlformats.org/presentationml/2006/main">
  <p:tag name="KSO_WM_BEAUTIFY_FLAG" val=""/>
</p:tagLst>
</file>

<file path=ppt/tags/tag9.xml><?xml version="1.0" encoding="utf-8"?>
<p:tagLst xmlns:p="http://schemas.openxmlformats.org/presentationml/2006/main">
  <p:tag name="KSO_WM_BEAUTIFY_FLAG" val=""/>
</p:tagLst>
</file>

<file path=ppt/tags/tag90.xml><?xml version="1.0" encoding="utf-8"?>
<p:tagLst xmlns:p="http://schemas.openxmlformats.org/presentationml/2006/main">
  <p:tag name="KSO_WM_BEAUTIFY_FLAG" val=""/>
</p:tagLst>
</file>

<file path=ppt/tags/tag91.xml><?xml version="1.0" encoding="utf-8"?>
<p:tagLst xmlns:p="http://schemas.openxmlformats.org/presentationml/2006/main">
  <p:tag name="KSO_WM_BEAUTIFY_FLAG" val=""/>
</p:tagLst>
</file>

<file path=ppt/tags/tag92.xml><?xml version="1.0" encoding="utf-8"?>
<p:tagLst xmlns:p="http://schemas.openxmlformats.org/presentationml/2006/main">
  <p:tag name="KSO_WM_BEAUTIFY_FLAG" val=""/>
</p:tagLst>
</file>

<file path=ppt/tags/tag93.xml><?xml version="1.0" encoding="utf-8"?>
<p:tagLst xmlns:p="http://schemas.openxmlformats.org/presentationml/2006/main">
  <p:tag name="KSO_WM_BEAUTIFY_FLAG" val=""/>
</p:tagLst>
</file>

<file path=ppt/tags/tag94.xml><?xml version="1.0" encoding="utf-8"?>
<p:tagLst xmlns:p="http://schemas.openxmlformats.org/presentationml/2006/main">
  <p:tag name="KSO_WM_BEAUTIFY_FLAG" val=""/>
</p:tagLst>
</file>

<file path=ppt/tags/tag95.xml><?xml version="1.0" encoding="utf-8"?>
<p:tagLst xmlns:p="http://schemas.openxmlformats.org/presentationml/2006/main">
  <p:tag name="KSO_WM_BEAUTIFY_FLAG" val=""/>
</p:tagLst>
</file>

<file path=ppt/tags/tag96.xml><?xml version="1.0" encoding="utf-8"?>
<p:tagLst xmlns:p="http://schemas.openxmlformats.org/presentationml/2006/main">
  <p:tag name="PA" val="v4.0.0"/>
</p:tagLst>
</file>

<file path=ppt/tags/tag97.xml><?xml version="1.0" encoding="utf-8"?>
<p:tagLst xmlns:p="http://schemas.openxmlformats.org/presentationml/2006/main">
  <p:tag name="ISLIDE TOOLS.GUIDESSETTING" val="{&quot;Id&quot;:&quot;GuidesStyle_Normal&quot;,&quot;Name&quot;:&quot;正常&quot;,&quot;HeaderHeight&quot;:10.0,&quot;FooterHeight&quot;:4.0,&quot;SideMargin&quot;:3.0,&quot;TopMargin&quot;:3.0,&quot;BottomMargin&quot;:3.0,&quot;IntervalMargin&quot;:3.0}"/>
  <p:tag name="ISPRING_ULTRA_SCORM_COURSE_ID" val="00A9D133-BE85-4E3A-94B7-5FDC08C95679"/>
  <p:tag name="ISPRING_SCORM_ENDPOINT" val="&lt;endpoint&gt;&lt;enable&gt;0&lt;/enable&gt;&lt;lrs&gt;http://&lt;/lrs&gt;&lt;auth&gt;0&lt;/auth&gt;&lt;login&gt;&lt;/login&gt;&lt;password&gt;&lt;/password&gt;&lt;key&gt;&lt;/key&gt;&lt;name&gt;&lt;/name&gt;&lt;email&gt;&lt;/email&gt;&lt;/endpoint&gt;&#10;"/>
  <p:tag name="ISPRING_SCORM_RATE_SLIDES" val="1"/>
  <p:tag name="ISPRINGONLINEFOLDERID" val="0"/>
  <p:tag name="ISPRINGONLINEFOLDERPATH" val="内容列表"/>
  <p:tag name="ISPRINGCLOUDFOLDERID" val="0"/>
  <p:tag name="ISPRINGCLOUDFOLDERPATH" val="系统信息库"/>
  <p:tag name="ISPRING_PLAYERS_CUSTOMIZATION" val="UEsDBBQAAgAIAEOUV0cNwDEewAEAANoDAAAPAAAAbm9uZS9wbGF5ZXIueG1spZJPb9QwEMXPW6nfIfK9dpYKUa0cekDKiaJKC4jbyptME1PHDp4Ju/vtmfzZpFuQQOKQaPIy72fPs/X9sXHJT4hog8/EWqYiAV+E0voqE18+5zd34v799ZVunTlBTGyZCR88iKQELKJtiX2PhupMvBAkQ0XCL4+bI9pM1ETtRqnD4SAPtzLESr1J07X69vBxW9TQmBvrkYwvmLvs5VYkbbQhWjpl4l0qrq9WA/ICZ5F7fIXBdf3KKIvQqDYCgieIatz2bN3Q3838NMErOrWAgkdfDbPvTfH8EMrOAfbaSo9tWyDqCYO20rSx6zufYCwyMTbsGkA0FaB0vhJq9Ko/mPWTM1hPHLzA9ty22zuLNYsjfejeLerubBmyVxNHXYJ0M0wwnGLeOZeDoS5CKZIIPzrLVd5jv85HkK7FuJzn7h0+Wy/xULDGVW4KCvH0gR18JFOUco5ejtHLwdTbh+ITF49TnNsFMgezhKBratzbf86j7/6fOEp4Mp0jcV7B+hKOueW/BA2PQsAz9pqk1sl+tTOVd9ftmxdX40Iadzdl8R1FQiZWwNewNGTUos8w9Zqm1fg5JTTHotXv91JPRC5/AVBLAQIAABQAAgAIAEOUV0cNwDEewAEAANoDAAAPAAAAAAAAAAEAAAAAAAAAAABub25lL3BsYXllci54bWxQSwUGAAAAAAEAAQA9AAAA7QEAAAAA"/>
  <p:tag name="ISPRING_PRESENTATION_TITLE" val="1"/>
  <p:tag name="COMMONDATA" val="eyJoZGlkIjoiOTZhODQ0MzExYTJkODJhZmUzYjhiZjJlMzExMzg5NzMifQ=="/>
  <p:tag name="KSO_WPP_MARK_KEY" val="701d8dcb-fc31-49ff-a5fe-424c51c95480"/>
</p:tagLst>
</file>

<file path=ppt/theme/theme1.xml><?xml version="1.0" encoding="utf-8"?>
<a:theme xmlns:a="http://schemas.openxmlformats.org/drawingml/2006/main" name="千图网PPT模板">
  <a:themeElements>
    <a:clrScheme name="">
      <a:dk1>
        <a:srgbClr val="000000"/>
      </a:dk1>
      <a:lt1>
        <a:srgbClr val="FFFFFF"/>
      </a:lt1>
      <a:dk2>
        <a:srgbClr val="44546A"/>
      </a:dk2>
      <a:lt2>
        <a:srgbClr val="E7E6E6"/>
      </a:lt2>
      <a:accent1>
        <a:srgbClr val="033455"/>
      </a:accent1>
      <a:accent2>
        <a:srgbClr val="DCC975"/>
      </a:accent2>
      <a:accent3>
        <a:srgbClr val="2D2C2B"/>
      </a:accent3>
      <a:accent4>
        <a:srgbClr val="076C82"/>
      </a:accent4>
      <a:accent5>
        <a:srgbClr val="033455"/>
      </a:accent5>
      <a:accent6>
        <a:srgbClr val="DCC975"/>
      </a:accent6>
      <a:hlink>
        <a:srgbClr val="1D91A3"/>
      </a:hlink>
      <a:folHlink>
        <a:srgbClr val="954F72"/>
      </a:folHlink>
    </a:clrScheme>
    <a:fontScheme name="Arial+微软雅黑">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rtlCol="0" anchor="ctr">
        <a:spAutoFit/>
      </a:bodyPr>
      <a:lstStyle>
        <a:defPPr>
          <a:lnSpc>
            <a:spcPct val="120000"/>
          </a:lnSpc>
          <a:defRPr dirty="0" smtClean="0">
            <a:solidFill>
              <a:schemeClr val="tx1">
                <a:lumMod val="75000"/>
                <a:lumOff val="25000"/>
              </a:schemeClr>
            </a:solidFill>
          </a:defRPr>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QT-</Template>
  <TotalTime>0</TotalTime>
  <Words>19369</Words>
  <Application>WPS 演示</Application>
  <PresentationFormat>宽屏</PresentationFormat>
  <Paragraphs>536</Paragraphs>
  <Slides>65</Slides>
  <Notes>76</Notes>
  <HiddenSlides>8</HiddenSlides>
  <MMClips>0</MMClips>
  <ScaleCrop>false</ScaleCrop>
  <HeadingPairs>
    <vt:vector size="6" baseType="variant">
      <vt:variant>
        <vt:lpstr>已用的字体</vt:lpstr>
      </vt:variant>
      <vt:variant>
        <vt:i4>17</vt:i4>
      </vt:variant>
      <vt:variant>
        <vt:lpstr>主题</vt:lpstr>
      </vt:variant>
      <vt:variant>
        <vt:i4>1</vt:i4>
      </vt:variant>
      <vt:variant>
        <vt:lpstr>幻灯片标题</vt:lpstr>
      </vt:variant>
      <vt:variant>
        <vt:i4>65</vt:i4>
      </vt:variant>
    </vt:vector>
  </HeadingPairs>
  <TitlesOfParts>
    <vt:vector size="83" baseType="lpstr">
      <vt:lpstr>Arial</vt:lpstr>
      <vt:lpstr>宋体</vt:lpstr>
      <vt:lpstr>Wingdings</vt:lpstr>
      <vt:lpstr>方正公文黑体</vt:lpstr>
      <vt:lpstr>方正黑体简体</vt:lpstr>
      <vt:lpstr>iekie pocangqiong</vt:lpstr>
      <vt:lpstr>微软雅黑</vt:lpstr>
      <vt:lpstr>Calibri</vt:lpstr>
      <vt:lpstr>Impact</vt:lpstr>
      <vt:lpstr>Kozuka Gothic Pro M</vt:lpstr>
      <vt:lpstr>Helvetica-Roman-SemiB</vt:lpstr>
      <vt:lpstr>朗太書体</vt:lpstr>
      <vt:lpstr>SimSun-ExtB</vt:lpstr>
      <vt:lpstr>Times New Roman</vt:lpstr>
      <vt:lpstr>黑体</vt:lpstr>
      <vt:lpstr>Arial Unicode MS</vt:lpstr>
      <vt:lpstr>等线</vt:lpstr>
      <vt:lpstr>千图网PPT模板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熊猫办公</dc:title>
  <dc:creator>孙启豪</dc:creator>
  <cp:lastModifiedBy>Administrator</cp:lastModifiedBy>
  <cp:revision>132</cp:revision>
  <dcterms:created xsi:type="dcterms:W3CDTF">2021-08-19T06:32:00Z</dcterms:created>
  <dcterms:modified xsi:type="dcterms:W3CDTF">2023-09-25T11:13:33Z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42DC84A8738C4DF8BC801915A5DDE167_13</vt:lpwstr>
  </property>
  <property fmtid="{D5CDD505-2E9C-101B-9397-08002B2CF9AE}" pid="3" name="KSOProductBuildVer">
    <vt:lpwstr>2052-11.1.0.14309</vt:lpwstr>
  </property>
</Properties>
</file>