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257" r:id="rId7"/>
    <p:sldId id="331" r:id="rId8"/>
    <p:sldId id="408" r:id="rId9"/>
    <p:sldId id="570" r:id="rId10"/>
    <p:sldId id="403" r:id="rId11"/>
    <p:sldId id="404" r:id="rId12"/>
    <p:sldId id="405" r:id="rId13"/>
    <p:sldId id="406" r:id="rId14"/>
    <p:sldId id="407" r:id="rId15"/>
    <p:sldId id="410" r:id="rId16"/>
    <p:sldId id="675" r:id="rId17"/>
    <p:sldId id="462" r:id="rId18"/>
    <p:sldId id="463" r:id="rId19"/>
    <p:sldId id="655" r:id="rId20"/>
    <p:sldId id="464" r:id="rId21"/>
    <p:sldId id="465" r:id="rId22"/>
    <p:sldId id="466" r:id="rId23"/>
    <p:sldId id="481" r:id="rId24"/>
    <p:sldId id="676" r:id="rId25"/>
    <p:sldId id="468" r:id="rId26"/>
    <p:sldId id="469" r:id="rId27"/>
    <p:sldId id="470" r:id="rId28"/>
    <p:sldId id="543" r:id="rId29"/>
    <p:sldId id="544" r:id="rId30"/>
    <p:sldId id="657" r:id="rId31"/>
    <p:sldId id="545" r:id="rId32"/>
    <p:sldId id="546" r:id="rId33"/>
    <p:sldId id="548" r:id="rId34"/>
    <p:sldId id="549" r:id="rId35"/>
    <p:sldId id="553" r:id="rId36"/>
    <p:sldId id="554" r:id="rId37"/>
    <p:sldId id="555" r:id="rId38"/>
    <p:sldId id="677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4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2.xml"/><Relationship Id="rId5" Type="http://schemas.openxmlformats.org/officeDocument/2006/relationships/slide" Target="../slides/slide8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slide" Target="../slides/slide23.xml"/><Relationship Id="rId5" Type="http://schemas.openxmlformats.org/officeDocument/2006/relationships/slide" Target="../slides/slide18.xml"/><Relationship Id="rId4" Type="http://schemas.openxmlformats.org/officeDocument/2006/relationships/slide" Target="../slides/slide1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slide" Target="../slides/slide33.xml"/><Relationship Id="rId5" Type="http://schemas.openxmlformats.org/officeDocument/2006/relationships/slide" Target="../slides/slide29.xml"/><Relationship Id="rId4" Type="http://schemas.openxmlformats.org/officeDocument/2006/relationships/slide" Target="../slides/slide26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635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slide" Target="slide26.xml"/><Relationship Id="rId2" Type="http://schemas.openxmlformats.org/officeDocument/2006/relationships/slide" Target="slide15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40460" y="1574800"/>
            <a:ext cx="915797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一个圆柱形的水桶的表面积指的是（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A. 侧面积+一个底面积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侧面积+两个底面积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侧面积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2 ×（侧面积+底面积）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下列说法中不正确的是（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圆柱的侧面展开是一个矩形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圆柱的高与母线长相等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圆柱的侧面展开是一个圆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圆柱的轴截面是一个矩形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165" y="48069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54775" y="175387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92040" y="39217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22020" y="1379220"/>
            <a:ext cx="1059307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20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已知圆柱的底面半径变为原来的 2 倍，则其侧面积变为原来的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倍，体积变为原来的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倍.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20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有一圆柱形的花瓶，底面直径为8 cm，高为15 cm，需要多少水才可以把它灌满？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79635" y="16630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38830" y="24161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3810" y="412686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49040" y="4076700"/>
            <a:ext cx="5402580" cy="1114425"/>
            <a:chOff x="5346" y="7092"/>
            <a:chExt cx="8508" cy="175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46" y="7092"/>
              <a:ext cx="8508" cy="80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22" y="8019"/>
              <a:ext cx="7104" cy="8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994410" y="2114550"/>
            <a:ext cx="948499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圆柱的底面是一个（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椭圆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圆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正方形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矩形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圆柱的轴截面是一个（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椭圆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圆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C. 正方形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矩形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215765" y="227203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3900" y="391731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701040" y="1167130"/>
            <a:ext cx="1052893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圆柱的轴截面是一个边长为6 cm的正方形，则底面的面积为（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A. 6π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9π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12π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36π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圆柱的底面的面积为4π 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，高为5 cm，则轴截面的周长为（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）cm.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18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9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20π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10π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已知圆柱的母线变为原来的 2 倍，则其侧面积变为原来的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倍，体积变为原来的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倍.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76410" y="127317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13850" y="2943860"/>
            <a:ext cx="813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68105" y="461454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7305" y="515112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701040" y="1167130"/>
            <a:ext cx="105289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过圆柱体的轴的截面是一个边长为4 cm的正方形，求该圆柱体的侧面积、体积.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4420" y="2655570"/>
            <a:ext cx="6012180" cy="11658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09320" y="265557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75335" y="1852295"/>
            <a:ext cx="104825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《数学》（基础模块）（下册）7.2.2圆锥.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748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7.2.2 圆锥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5335" y="3378835"/>
            <a:ext cx="85204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圆锥的概念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（1）圆锥：如图，一个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△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HOA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绕着它的一条直角边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HO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旋转一周所形成的空间图形叫做圆锥，记作圆锥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HO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1970" y="4069080"/>
            <a:ext cx="1143000" cy="1790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47065" y="1026160"/>
            <a:ext cx="1102614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（2）圆锥的轴：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HO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叫做圆锥的轴.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（3）圆锥的母线：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叫做圆锥的母线.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（4）圆锥的侧面：由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旋转所形成的面叫做圆锥的侧面.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（5）圆锥的底面：由直角三角形的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边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旋转所形成的面叫做圆锥的底面.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（6）圆锥的顶点：母线与轴的交点即点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叫做圆锥的顶点.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（7）圆锥的高：从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到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的距离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HO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叫做圆锥的高.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圆锥的性质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（1）平行于底面的截面是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55015" y="1078865"/>
            <a:ext cx="1022731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（2）高垂直于底面圆，且过圆心.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（3）轴截面为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，高为圆锥的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，腰为圆锥的母线，底边是底面圆的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圆锥的面积与体积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（1）圆锥的侧面积：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圆锥侧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π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是底面圆的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的长）.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（2）圆锥的全面积：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圆锥全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πr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 π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（3）圆锥的体积：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圆锥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π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表示圆锥的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64100" y="4958080"/>
          <a:ext cx="307975" cy="744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" imgW="139700" imgH="393700" progId="Equation.KSEE3">
                  <p:embed/>
                </p:oleObj>
              </mc:Choice>
              <mc:Fallback>
                <p:oleObj name="" r:id="rId1" imgW="139700" imgH="3937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64100" y="4958080"/>
                        <a:ext cx="307975" cy="744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34390" y="2829560"/>
            <a:ext cx="94659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圆锥底面半径为5 cm，母线与底面的夹角为60°，求其侧面积、全面积和体积.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9910" y="88328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06220" y="2493645"/>
            <a:ext cx="79578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熟记公式，理解公式中符号的含义.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区分侧面积、全面积；碰到实际问题时，要实事求是.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51680" y="2847340"/>
            <a:ext cx="43192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简单几何体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83285" y="1844040"/>
            <a:ext cx="104254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圆锥的轴截面是（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A. 椭圆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圆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正方形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三角形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圆锥的轴截面是一个边长为4 cm的等边三角形，则其侧面积为（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8π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9π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12π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36π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685" y="56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44265" y="198437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57410" y="356425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0595" y="1713230"/>
            <a:ext cx="10035540" cy="29413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703435" y="171323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57895" y="336423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40π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2530" y="403606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160" y="1421765"/>
            <a:ext cx="11155680" cy="563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1425" y="2288540"/>
            <a:ext cx="4030980" cy="29718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07895" y="2383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994410" y="1817370"/>
            <a:ext cx="1008316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下列说法中正确的是（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圆柱的底面是一个椭圆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圆锥的底面是一个椭圆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圆锥的母线就是高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圆锥的横截面都是圆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下列说法中不正确的是（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圆柱的侧面展开是一个矩形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圆锥的侧面展开是一个扇形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过圆锥的轴的截面一定是正三角形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圆锥的横截面是圆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83895" y="917575"/>
            <a:ext cx="739775" cy="4902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525010" y="197485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24400" y="415544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060" y="857250"/>
            <a:ext cx="11293475" cy="1723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60" y="2799080"/>
            <a:ext cx="9869170" cy="16211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5590" y="3942080"/>
            <a:ext cx="1691640" cy="21793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13320" y="85725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60π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51745" y="85725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96π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44395" y="204851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9π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3310" y="3379470"/>
            <a:ext cx="1223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100π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26820" y="3942080"/>
            <a:ext cx="1623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300π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77095" y="1490345"/>
            <a:ext cx="83566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262505" y="227457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5820" y="836295"/>
            <a:ext cx="106648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已知过圆锥的轴的截面是一个边长为8 cm的等边三角形，求这个圆锥的侧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面积、体积.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1555" y="2274570"/>
            <a:ext cx="4145280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75335" y="1852295"/>
            <a:ext cx="104825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《数学》（基础模块）（下册）7.2.3球.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748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7.2.3 球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5335" y="3178810"/>
            <a:ext cx="107365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球及球截面的概念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（1）球：半圆以它的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为轴旋转一周所形成的曲面叫球面；球面及所围成的空间形成的几何体叫做球体，简称球；半圆的圆心为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；连接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与球面上任意一点的线段称为球的半径.常用球心字母表示球.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10235" y="1026795"/>
            <a:ext cx="1108900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（2）球截面：用一个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去截球，截面是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，称为球截面；经过球心的平面截球所得的圆称为球的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不经过球心的平面截球所得的圆称为球的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球及球截面的性质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（1）球截面圆心与球心连线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球截面.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（2）球心到截面的距离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，球半径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及截面圆半径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可组成直角三角形，其关系是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r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5940" y="4387215"/>
            <a:ext cx="1557655" cy="608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3275" y="1341755"/>
            <a:ext cx="5593080" cy="2103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67765" y="2829560"/>
            <a:ext cx="87033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一个工厂收到订做足球的订单，规格要求球的半径为 11 cm，制作 100个足球起码需要多大面积的皮？（损耗忽略不计）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74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059555" y="2341880"/>
            <a:ext cx="40728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7.2 旋转体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1020" y="88328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94180" y="2468880"/>
            <a:ext cx="72497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熟记公式，理解公式中符号的含义.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熟记球面积公式；碰到实际问题时，要实事求是.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27125" y="1893570"/>
            <a:ext cx="841311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判断题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（1）球的截面都相等.（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（2）用一个平面截球可以得到椭圆.（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（3）球的大圆的半径比球的半径要长. 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（4）球截面圆心与球心的连线小于球的半径.（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685" y="83439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53890" y="255651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错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6185" y="309435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错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4955" y="368173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错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59980" y="420878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98930" y="417957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0905" y="1158240"/>
            <a:ext cx="1057402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一个半径为6 cm的球，面积为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，体积为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已知球的大圆面积为9π 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，则球的半径为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，体积为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已知球心到球截面的圆心的距离为4 cm，球的半径为5 cm，求球截面的面积.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98440" y="1264920"/>
            <a:ext cx="1440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144π cm</a:t>
            </a:r>
            <a:r>
              <a:rPr lang="en-US" altLang="zh-CN" sz="2400" baseline="300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 baseline="300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7030" y="1264920"/>
            <a:ext cx="1748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288π cm</a:t>
            </a:r>
            <a:r>
              <a:rPr lang="en-US" altLang="zh-CN" sz="2400" baseline="300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400" baseline="300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06285" y="2431415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cm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97670" y="2431415"/>
            <a:ext cx="1350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36π cm</a:t>
            </a:r>
            <a:r>
              <a:rPr lang="en-US" altLang="zh-CN" sz="2400" baseline="300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400" baseline="300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7360" y="4179570"/>
            <a:ext cx="3070860" cy="1623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1014730" y="1803400"/>
            <a:ext cx="100037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下列说法中正确的是（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A. 圆柱的底面是一个椭圆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圆锥的底面是一个椭圆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球的截面是一个椭圆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球的截面都是圆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下列说法中不正确的是（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圆柱的侧面展开是一个矩形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圆锥的侧面展开是一个扇形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过圆锥的轴的截面一定是正三角形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经过球心的截面是大圆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83895" y="917575"/>
            <a:ext cx="739775" cy="4902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17060" y="197104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53610" y="413639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676275" y="1312545"/>
            <a:ext cx="1069403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已知球的大圆的面积为9π 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，则球的表面积为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，体积为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已知球的半径变为原来的2倍，则其表面积变为原来的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倍，体积变为原来的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倍.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若球截面的面积为4π 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,球的直径为10 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,则球心到球截面的距离为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00925" y="1445260"/>
            <a:ext cx="1349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36π cm</a:t>
            </a:r>
            <a:r>
              <a:rPr lang="en-US" altLang="zh-CN" sz="2400" baseline="300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 baseline="300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79940" y="1445260"/>
            <a:ext cx="1450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36π cm</a:t>
            </a:r>
            <a:r>
              <a:rPr lang="en-US" altLang="zh-CN" sz="2400" baseline="300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400" baseline="300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71865" y="248285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32000" y="308546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7795" y="4132580"/>
            <a:ext cx="11811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8" grpId="0"/>
      <p:bldP spid="8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844675" y="31984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49300" y="1621790"/>
            <a:ext cx="106940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已知球心到球截面的圆心的距离为6 cm,球截面的直径为16 cm,求球的表面积、体积.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0720" y="3198495"/>
            <a:ext cx="4770120" cy="188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844675" y="31984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49300" y="1621790"/>
            <a:ext cx="106940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已知经过球心的圆的周长为8π cm</a:t>
            </a:r>
            <a:r>
              <a:rPr 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求这个球体的表面积、体积.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1665" y="3198495"/>
            <a:ext cx="5433060" cy="1912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502020" y="2295331"/>
            <a:ext cx="1744824" cy="174482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2020" y="2556588"/>
            <a:ext cx="1744824" cy="174482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7092" y="3016286"/>
            <a:ext cx="22206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898254">
            <a:off x="2292621" y="3623810"/>
            <a:ext cx="16048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779520" y="1649095"/>
            <a:ext cx="6349365" cy="972066"/>
            <a:chOff x="5222966" y="1250303"/>
            <a:chExt cx="6121712" cy="971851"/>
          </a:xfrm>
        </p:grpSpPr>
        <p:sp>
          <p:nvSpPr>
            <p:cNvPr id="9" name="椭圆 8"/>
            <p:cNvSpPr/>
            <p:nvPr/>
          </p:nvSpPr>
          <p:spPr>
            <a:xfrm>
              <a:off x="5222966" y="1250303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222966" y="1250303"/>
              <a:ext cx="6121712" cy="971851"/>
              <a:chOff x="5222966" y="1250303"/>
              <a:chExt cx="6121712" cy="971851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5703661" y="1464933"/>
                <a:ext cx="5539105" cy="624840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2966" y="1250303"/>
                <a:ext cx="961053" cy="9610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25751" y="1300338"/>
                <a:ext cx="914400" cy="921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文本框 25">
                <a:hlinkClick r:id="rId1" action="ppaction://hlinksldjump"/>
              </p:cNvPr>
              <p:cNvSpPr txBox="1"/>
              <p:nvPr/>
            </p:nvSpPr>
            <p:spPr>
              <a:xfrm>
                <a:off x="6546877" y="1509857"/>
                <a:ext cx="4797801" cy="5218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圆柱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910965" y="3169920"/>
            <a:ext cx="6896100" cy="989180"/>
            <a:chOff x="5222966" y="2377816"/>
            <a:chExt cx="6709369" cy="961053"/>
          </a:xfrm>
        </p:grpSpPr>
        <p:sp>
          <p:nvSpPr>
            <p:cNvPr id="13" name="矩形: 圆角 12"/>
            <p:cNvSpPr/>
            <p:nvPr/>
          </p:nvSpPr>
          <p:spPr>
            <a:xfrm>
              <a:off x="5703619" y="2592512"/>
              <a:ext cx="6228716" cy="624964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5751" y="2429341"/>
              <a:ext cx="914400" cy="895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6501206" y="2630146"/>
              <a:ext cx="5323013" cy="507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圆锥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76980" y="4627880"/>
            <a:ext cx="6094095" cy="973527"/>
            <a:chOff x="5222966" y="2377816"/>
            <a:chExt cx="6075992" cy="973859"/>
          </a:xfrm>
        </p:grpSpPr>
        <p:sp>
          <p:nvSpPr>
            <p:cNvPr id="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25751" y="2429341"/>
              <a:ext cx="914400" cy="922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6501157" y="2630031"/>
              <a:ext cx="4797801" cy="522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球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7090" y="3138170"/>
            <a:ext cx="106254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圆柱的概念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（1）圆柱：一个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绕着它的一条边所在的直线旋转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所形成的空间图形叫做圆柱.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7090" y="1582420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《数学》（基础模块）（下册）7.2.1圆柱.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075" y="160020"/>
            <a:ext cx="385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7.2.1 圆柱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441325" y="1151890"/>
            <a:ext cx="92316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（2）圆柱的轴：如图所示，圆柱是由矩形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OO′A′A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绕着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OO′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旋转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所形成的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OO′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叫做圆柱的轴.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（3）圆柱的母线：矩形的另一条边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A′A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叫做圆柱的母线.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（4）圆柱的底面：由矩形的其他两边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OA，O′A′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旋转所形成的两个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叫做圆柱的底面.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（5）圆柱的侧面：由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旋转所形成的面叫做圆柱的侧面.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（6）圆柱的高：两个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间的距离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OO′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叫做圆柱的高.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00" y="1073785"/>
            <a:ext cx="1190625" cy="2447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22680" y="790575"/>
            <a:ext cx="101631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457200"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圆柱的性质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（1）两个底面是半径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且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的圆，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底面的横截面是与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相同的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（2）母线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且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，都等于圆柱的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（3）过轴的截面是长为圆柱的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、宽为底面的直径的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3. 圆柱的面积与体积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（1）圆柱的侧面积：S</a:t>
            </a:r>
            <a:r>
              <a:rPr lang="en-US"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侧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2π</a:t>
            </a:r>
            <a:r>
              <a:rPr 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rh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是底面圆的 ，</a:t>
            </a:r>
            <a:r>
              <a:rPr 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是圆柱体的高）.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（2）圆柱的全面积：S</a:t>
            </a:r>
            <a:r>
              <a:rPr lang="en-US"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全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2S</a:t>
            </a:r>
            <a:r>
              <a:rPr lang="en-US"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底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 S</a:t>
            </a:r>
            <a:r>
              <a:rPr lang="en-US"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侧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2π</a:t>
            </a:r>
            <a:r>
              <a:rPr 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en-US"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+ 2π</a:t>
            </a:r>
            <a:r>
              <a:rPr 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rh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（3）圆柱的体积：V </a:t>
            </a:r>
            <a:r>
              <a:rPr lang="en-US"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圆柱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S</a:t>
            </a:r>
            <a:r>
              <a:rPr lang="en-US"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底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 = π</a:t>
            </a:r>
            <a:r>
              <a:rPr 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en-US"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247140" y="2641600"/>
            <a:ext cx="83661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圆柱的底面半径为5 cm，高为10 cm，求其侧面积、全面积和体积.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49935" y="2165350"/>
            <a:ext cx="10692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熟记公式，理解公式中符号的含义.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区分侧面积、全面积；碰到实际问题时，要实事求是.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3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4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3826</Words>
  <Application>WPS 演示</Application>
  <PresentationFormat>宽屏</PresentationFormat>
  <Paragraphs>306</Paragraphs>
  <Slides>36</Slides>
  <Notes>42</Notes>
  <HiddenSlides>0</HiddenSlides>
  <MMClips>10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120</cp:revision>
  <dcterms:created xsi:type="dcterms:W3CDTF">2018-12-04T07:30:00Z</dcterms:created>
  <dcterms:modified xsi:type="dcterms:W3CDTF">2022-09-20T03:40:45Z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