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257" r:id="rId7"/>
    <p:sldId id="331" r:id="rId8"/>
    <p:sldId id="408" r:id="rId9"/>
    <p:sldId id="403" r:id="rId10"/>
    <p:sldId id="404" r:id="rId11"/>
    <p:sldId id="405" r:id="rId12"/>
    <p:sldId id="406" r:id="rId13"/>
    <p:sldId id="480" r:id="rId14"/>
    <p:sldId id="495" r:id="rId15"/>
    <p:sldId id="496" r:id="rId16"/>
    <p:sldId id="497" r:id="rId17"/>
    <p:sldId id="498" r:id="rId18"/>
    <p:sldId id="407" r:id="rId19"/>
    <p:sldId id="410" r:id="rId20"/>
    <p:sldId id="412" r:id="rId21"/>
    <p:sldId id="499" r:id="rId22"/>
    <p:sldId id="500" r:id="rId23"/>
    <p:sldId id="501" r:id="rId24"/>
    <p:sldId id="502" r:id="rId25"/>
    <p:sldId id="462" r:id="rId26"/>
    <p:sldId id="464" r:id="rId27"/>
    <p:sldId id="465" r:id="rId28"/>
    <p:sldId id="503" r:id="rId29"/>
    <p:sldId id="466" r:id="rId30"/>
    <p:sldId id="481" r:id="rId31"/>
    <p:sldId id="482" r:id="rId32"/>
    <p:sldId id="504" r:id="rId33"/>
    <p:sldId id="505" r:id="rId34"/>
    <p:sldId id="506" r:id="rId35"/>
    <p:sldId id="507" r:id="rId36"/>
    <p:sldId id="468" r:id="rId37"/>
    <p:sldId id="469" r:id="rId38"/>
    <p:sldId id="470" r:id="rId39"/>
    <p:sldId id="471" r:id="rId40"/>
    <p:sldId id="508" r:id="rId41"/>
    <p:sldId id="509" r:id="rId42"/>
    <p:sldId id="510" r:id="rId43"/>
    <p:sldId id="511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6.xml"/><Relationship Id="rId5" Type="http://schemas.openxmlformats.org/officeDocument/2006/relationships/slide" Target="../slides/slide7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4.xml"/><Relationship Id="rId5" Type="http://schemas.openxmlformats.org/officeDocument/2006/relationships/slide" Target="../slides/slide24.xml"/><Relationship Id="rId4" Type="http://schemas.openxmlformats.org/officeDocument/2006/relationships/slide" Target="../slides/slide23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8.png"/><Relationship Id="rId2" Type="http://schemas.openxmlformats.org/officeDocument/2006/relationships/image" Target="../media/image22.png"/><Relationship Id="rId1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slide" Target="slide23.xml"/><Relationship Id="rId1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300" y="1435100"/>
            <a:ext cx="10203180" cy="11734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89750" y="143510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3765" y="38430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2970" y="3830955"/>
            <a:ext cx="47167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090" y="1372235"/>
            <a:ext cx="9570720" cy="19888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97495" y="150114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7090" y="40392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9645" y="4039235"/>
            <a:ext cx="7785735" cy="46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" y="1692275"/>
            <a:ext cx="10568940" cy="13487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98055" y="180149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3765" y="38430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8690" y="3731895"/>
            <a:ext cx="8100060" cy="571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235" y="1449070"/>
            <a:ext cx="8938260" cy="1798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15325" y="151955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3765" y="38430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5" y="3843020"/>
            <a:ext cx="7170420" cy="58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870" y="1851025"/>
            <a:ext cx="9989820" cy="1303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33485" y="195072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8325" y="38627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5475" y="3862705"/>
            <a:ext cx="9585960" cy="480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260" y="1730375"/>
            <a:ext cx="10081260" cy="17830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05035" y="173037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035" y="452437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0700" y="4319905"/>
            <a:ext cx="9227820" cy="868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865" y="2164715"/>
            <a:ext cx="10949940" cy="13106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068310" y="223202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935" y="4081780"/>
            <a:ext cx="1156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0725" y="4046855"/>
            <a:ext cx="738378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550" y="1679575"/>
            <a:ext cx="9776460" cy="18288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788275" y="167957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9130" y="4907915"/>
            <a:ext cx="1156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8515" y="4907915"/>
            <a:ext cx="7597140" cy="43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4920" y="1800860"/>
            <a:ext cx="9662160" cy="1188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04240" y="38531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06690" y="173418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555" y="3853180"/>
            <a:ext cx="6156960" cy="46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3AE6C">
                  <a:alpha val="100000"/>
                </a:srgbClr>
              </a:clrFrom>
              <a:clrTo>
                <a:srgbClr val="F3AE6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640" y="1652905"/>
            <a:ext cx="9758680" cy="6324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04240" y="38531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2470" y="1652905"/>
            <a:ext cx="3194050" cy="4724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2375" y="3839210"/>
            <a:ext cx="499110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97730" y="2776220"/>
            <a:ext cx="420687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直线与圆的方程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325" y="2103755"/>
            <a:ext cx="9928860" cy="5257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9910" y="363537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5715" y="2028825"/>
            <a:ext cx="1104900" cy="4572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49910" y="4168140"/>
            <a:ext cx="11203305" cy="1097280"/>
            <a:chOff x="693" y="4938"/>
            <a:chExt cx="17643" cy="172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4" y="4938"/>
              <a:ext cx="17472" cy="92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" y="5862"/>
              <a:ext cx="6240" cy="8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22350" y="32181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5600" y="1703705"/>
            <a:ext cx="732282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5845" y="3218180"/>
            <a:ext cx="5669280" cy="158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04240" y="38531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0" y="2139315"/>
            <a:ext cx="748284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6955" y="3853180"/>
            <a:ext cx="499872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54710" y="143446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《数学》（基础模块）（下册）6.4.2 圆的一般方程.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6.4.2 圆的一般方程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03680" y="78359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09600" y="838835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54710" y="2651760"/>
            <a:ext cx="1080897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圆的一般方程：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一般地，对于一元二次方程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，其中 D,E,F 均为常数，配方成圆的标准方程可以得到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时，方程表示一个圆，圆心坐标为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，半径为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时，方程表示一个点，这个点的坐标是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时，方程不表示任何图形.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80110" y="2923540"/>
            <a:ext cx="106921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在平面直角坐标系中，已知圆心坐标和圆的半径，就可以写出圆的标准方程.把圆的方程展开，会得到什么？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方程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=0一定能表示圆吗？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78359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725" y="1609090"/>
            <a:ext cx="9715500" cy="4404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20" y="1302385"/>
            <a:ext cx="11481435" cy="3804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825" y="1645285"/>
            <a:ext cx="9547860" cy="19507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9445" y="39420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06690" y="173418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445" y="4481195"/>
            <a:ext cx="11095990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960" y="1524635"/>
            <a:ext cx="11308080" cy="19735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4995" y="376237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885805" y="161607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6" name="图片 15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565" y="4313555"/>
            <a:ext cx="10930255" cy="1012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830" y="1199515"/>
            <a:ext cx="10012680" cy="11887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0715" y="37712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89700" y="129794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8" name="图片 17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715" y="4433570"/>
            <a:ext cx="11066780" cy="975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799965" y="2465705"/>
            <a:ext cx="32931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6.4 圆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285" y="1512570"/>
            <a:ext cx="11132820" cy="13258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19785" y="34080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586085" y="159829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2"/>
          <a:srcRect l="342"/>
          <a:stretch>
            <a:fillRect/>
          </a:stretch>
        </p:blipFill>
        <p:spPr>
          <a:xfrm>
            <a:off x="819785" y="3868420"/>
            <a:ext cx="10552430" cy="1395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980" y="1547495"/>
            <a:ext cx="8770620" cy="457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8980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24750" y="1325245"/>
            <a:ext cx="3667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2400" baseline="300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 y</a:t>
            </a:r>
            <a:r>
              <a:rPr lang="en-US" altLang="zh-CN" sz="2400" baseline="300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+ 2x - 4y - 4 = 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34540" y="3648710"/>
            <a:ext cx="8686800" cy="1036320"/>
            <a:chOff x="2760" y="4902"/>
            <a:chExt cx="13680" cy="163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0" y="4902"/>
              <a:ext cx="13680" cy="9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0" y="5898"/>
              <a:ext cx="3972" cy="6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810" y="1647190"/>
            <a:ext cx="11062970" cy="12915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6435" y="33420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72210" y="2369820"/>
            <a:ext cx="93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0700" y="2369820"/>
            <a:ext cx="93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5360" y="2369820"/>
            <a:ext cx="93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67435" y="3720465"/>
            <a:ext cx="9697085" cy="1884680"/>
            <a:chOff x="1937" y="4656"/>
            <a:chExt cx="15271" cy="296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2" y="4656"/>
              <a:ext cx="15216" cy="148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37" y="6172"/>
              <a:ext cx="14760" cy="14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355" y="1543050"/>
            <a:ext cx="9776460" cy="5562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2680" y="307340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6980" y="3073400"/>
            <a:ext cx="7178040" cy="2019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895" y="2249170"/>
            <a:ext cx="10744200" cy="11963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812155" y="232346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4240" y="4036695"/>
            <a:ext cx="6880860" cy="464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9635" y="40366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685" y="1426845"/>
            <a:ext cx="8686800" cy="17983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654290" y="142684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960" y="4415155"/>
            <a:ext cx="10637520" cy="9848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5635" y="387223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135" y="1499235"/>
            <a:ext cx="9776460" cy="12420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61530" y="161480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8975" y="3649345"/>
            <a:ext cx="7764780" cy="9067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5635" y="387223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586105" y="35426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060" y="1315720"/>
            <a:ext cx="9090660" cy="12649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80480" y="141478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965" y="4084320"/>
            <a:ext cx="11129010" cy="50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430" y="1283335"/>
            <a:ext cx="9174480" cy="12039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6105" y="35426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7190" y="141478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8015" y="3498215"/>
            <a:ext cx="944880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890" y="1169670"/>
            <a:ext cx="11559540" cy="18440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6105" y="35426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86340" y="125158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9425" y="4003040"/>
            <a:ext cx="11233150" cy="1478280"/>
            <a:chOff x="312" y="4626"/>
            <a:chExt cx="18576" cy="232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" y="4626"/>
              <a:ext cx="18576" cy="154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" y="6174"/>
              <a:ext cx="8088" cy="78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72956" y="1903718"/>
            <a:ext cx="6121712" cy="973365"/>
            <a:chOff x="5222966" y="1250303"/>
            <a:chExt cx="6121712" cy="973365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3365"/>
              <a:chOff x="5222966" y="1250303"/>
              <a:chExt cx="6121712" cy="97336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圆的标准方程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974556" y="3638926"/>
            <a:ext cx="6075992" cy="974855"/>
            <a:chOff x="5222966" y="2377816"/>
            <a:chExt cx="6075992" cy="974855"/>
          </a:xfrm>
        </p:grpSpPr>
        <p:sp>
          <p:nvSpPr>
            <p:cNvPr id="1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圆的一般方程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195" y="1398905"/>
            <a:ext cx="11077575" cy="11379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86155" y="362331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6145" y="1316990"/>
            <a:ext cx="982980" cy="419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0210" y="1925955"/>
            <a:ext cx="662940" cy="42672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986155" y="4202430"/>
            <a:ext cx="10373360" cy="1002665"/>
            <a:chOff x="1553" y="6618"/>
            <a:chExt cx="16336" cy="157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13" y="6618"/>
              <a:ext cx="16176" cy="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3" y="7525"/>
              <a:ext cx="2760" cy="67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1045845" y="37033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870" y="1368425"/>
            <a:ext cx="9883140" cy="6172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322830" y="3794125"/>
            <a:ext cx="7056120" cy="1641475"/>
            <a:chOff x="3873" y="5903"/>
            <a:chExt cx="11112" cy="258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3" y="5903"/>
              <a:ext cx="9444" cy="62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3" y="6832"/>
              <a:ext cx="11112" cy="165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15" y="3207385"/>
            <a:ext cx="106254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圆的定义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在平面内，到定点的距离等于定长的动点的轨迹叫做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，其中定点称为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，定长称为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948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《数学》（基础模块）（下册）6.4.1 圆的标准方程.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6.4.1 圆的标准方程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622300" y="1380490"/>
            <a:ext cx="108013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圆的标准方程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以点</a:t>
            </a:r>
            <a:r>
              <a:rPr lang="zh-CN" alt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</a:t>
            </a:r>
            <a:r>
              <a:rPr lang="zh-CN" alt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lang="zh-CN" alt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)为圆心，以</a:t>
            </a:r>
            <a:r>
              <a:rPr lang="zh-CN" alt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为半径的圆的标准方程为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以点</a:t>
            </a:r>
            <a:r>
              <a:rPr lang="zh-CN" alt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( 0,0 )为圆心，以</a:t>
            </a:r>
            <a:r>
              <a:rPr lang="zh-CN" alt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为半径的圆的标准方程为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圆是平面内到定点的距离为定长的动点的轨迹，定点叫做圆心，定长叫做半径.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在平面直角坐标系中，如何表述圆呢？圆的方程是怎么样的呢？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60198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1442085"/>
            <a:ext cx="8373110" cy="1124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35" y="2669540"/>
            <a:ext cx="9521190" cy="3458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855" y="1938020"/>
            <a:ext cx="10702925" cy="11849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8165" y="48069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89420" y="205549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3765" y="38430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442521">
                  <a:alpha val="100000"/>
                </a:srgbClr>
              </a:clrFrom>
              <a:clrTo>
                <a:srgbClr val="44252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905" y="3843020"/>
            <a:ext cx="4709160" cy="426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3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WPS 演示</Application>
  <PresentationFormat>宽屏</PresentationFormat>
  <Paragraphs>190</Paragraphs>
  <Slides>41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114</cp:revision>
  <dcterms:created xsi:type="dcterms:W3CDTF">2018-12-04T07:30:00Z</dcterms:created>
  <dcterms:modified xsi:type="dcterms:W3CDTF">2022-09-20T03:00:06Z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