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400" r:id="rId6"/>
    <p:sldId id="257" r:id="rId7"/>
    <p:sldId id="331" r:id="rId8"/>
    <p:sldId id="408" r:id="rId9"/>
    <p:sldId id="402" r:id="rId10"/>
    <p:sldId id="403" r:id="rId11"/>
    <p:sldId id="404" r:id="rId12"/>
    <p:sldId id="405" r:id="rId13"/>
    <p:sldId id="406" r:id="rId14"/>
    <p:sldId id="480" r:id="rId15"/>
    <p:sldId id="407" r:id="rId16"/>
    <p:sldId id="410" r:id="rId17"/>
    <p:sldId id="412" r:id="rId18"/>
    <p:sldId id="462" r:id="rId19"/>
    <p:sldId id="463" r:id="rId20"/>
    <p:sldId id="464" r:id="rId21"/>
    <p:sldId id="465" r:id="rId22"/>
    <p:sldId id="466" r:id="rId23"/>
    <p:sldId id="481" r:id="rId24"/>
    <p:sldId id="482" r:id="rId25"/>
    <p:sldId id="468" r:id="rId26"/>
    <p:sldId id="469" r:id="rId27"/>
    <p:sldId id="470" r:id="rId28"/>
    <p:sldId id="471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DDC6EE"/>
    <a:srgbClr val="B9641F"/>
    <a:srgbClr val="F18F31"/>
    <a:srgbClr val="F5BF3D"/>
    <a:srgbClr val="A6A6A6"/>
    <a:srgbClr val="404040"/>
    <a:srgbClr val="C4C7CB"/>
    <a:srgbClr val="BE000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 varScale="1">
        <p:scale>
          <a:sx n="59" d="100"/>
          <a:sy n="59" d="100"/>
        </p:scale>
        <p:origin x="82" y="4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4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C3875-C447-4BC8-A378-F3E768C9EB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slide" Target="../slides/slide13.xml"/><Relationship Id="rId5" Type="http://schemas.openxmlformats.org/officeDocument/2006/relationships/slide" Target="../slides/slide8.xml"/><Relationship Id="rId4" Type="http://schemas.openxmlformats.org/officeDocument/2006/relationships/slide" Target="../slides/slide5.xml"/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slide" Target="../slides/slide23.xml"/><Relationship Id="rId5" Type="http://schemas.openxmlformats.org/officeDocument/2006/relationships/slide" Target="../slides/slide18.xml"/><Relationship Id="rId4" Type="http://schemas.openxmlformats.org/officeDocument/2006/relationships/slide" Target="../slides/slide16.xml"/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tags" Target="../tags/tag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3.png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slide" Target="slide16.xml"/><Relationship Id="rId1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35" y="3305810"/>
            <a:ext cx="12191365" cy="355219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39115" y="922020"/>
            <a:ext cx="10788015" cy="1567815"/>
            <a:chOff x="834" y="1607"/>
            <a:chExt cx="16989" cy="2469"/>
          </a:xfrm>
        </p:grpSpPr>
        <p:sp>
          <p:nvSpPr>
            <p:cNvPr id="12" name="文本框 11"/>
            <p:cNvSpPr txBox="1"/>
            <p:nvPr/>
          </p:nvSpPr>
          <p:spPr>
            <a:xfrm>
              <a:off x="834" y="1607"/>
              <a:ext cx="1698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中职</a:t>
              </a:r>
              <a:r>
                <a:rPr lang="zh-CN" altLang="en-US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数学</a:t>
              </a:r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基础模块学案</a:t>
              </a:r>
              <a:endParaRPr lang="en-US" altLang="zh-CN" sz="6000" b="1" spc="7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77" y="3205"/>
              <a:ext cx="15302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ZHONGZHI 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SHUXUE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 JICHU MOKUAI XUE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’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AN</a:t>
              </a:r>
              <a:endParaRPr lang="zh-CN" altLang="en-US" sz="3000" b="1">
                <a:solidFill>
                  <a:schemeClr val="bg1">
                    <a:lumMod val="6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635" y="291592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8229600" y="3305810"/>
            <a:ext cx="3962400" cy="355219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007475" y="5708650"/>
            <a:ext cx="301752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200" b="1"/>
              <a:t>主编 </a:t>
            </a:r>
            <a:r>
              <a:rPr lang="en-US" sz="2200" b="1"/>
              <a:t> </a:t>
            </a:r>
            <a:r>
              <a:rPr sz="2200" b="1"/>
              <a:t>伍玉敏 刘书林</a:t>
            </a:r>
            <a:endParaRPr sz="2200" b="1"/>
          </a:p>
        </p:txBody>
      </p:sp>
      <p:grpSp>
        <p:nvGrpSpPr>
          <p:cNvPr id="16" name="组合 15"/>
          <p:cNvGrpSpPr/>
          <p:nvPr/>
        </p:nvGrpSpPr>
        <p:grpSpPr>
          <a:xfrm>
            <a:off x="9851390" y="3589655"/>
            <a:ext cx="1590675" cy="1691005"/>
            <a:chOff x="15576" y="5833"/>
            <a:chExt cx="2505" cy="2663"/>
          </a:xfrm>
        </p:grpSpPr>
        <p:sp>
          <p:nvSpPr>
            <p:cNvPr id="15" name="椭圆 14"/>
            <p:cNvSpPr/>
            <p:nvPr/>
          </p:nvSpPr>
          <p:spPr>
            <a:xfrm>
              <a:off x="15576" y="5833"/>
              <a:ext cx="2505" cy="266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666" y="6802"/>
              <a:ext cx="232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 fontAlgn="auto">
                <a:spcBef>
                  <a:spcPts val="600"/>
                </a:spcBef>
              </a:pPr>
              <a:r>
                <a:rPr lang="zh-CN" altLang="en-US" sz="2400" b="1">
                  <a:solidFill>
                    <a:schemeClr val="bg1"/>
                  </a:solidFill>
                </a:rPr>
                <a:t>新课标版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3345" y="3202940"/>
            <a:ext cx="5885180" cy="3714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1221105" y="1424940"/>
            <a:ext cx="63614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将下列各分数指数幂写成根式的形式.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8165" y="48069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运用知识，强化练习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20215" y="2513330"/>
            <a:ext cx="876300" cy="6096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5135" y="2513330"/>
            <a:ext cx="1005840" cy="67818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805940" y="3566160"/>
            <a:ext cx="568960" cy="54229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3105" y="3417570"/>
            <a:ext cx="605790" cy="8394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1130300" y="1097915"/>
            <a:ext cx="63614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将下列各根式写成分数指数幂的形式.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0875" y="2670175"/>
            <a:ext cx="1082040" cy="6248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1650" y="2502535"/>
            <a:ext cx="1028700" cy="9601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3920" y="3642360"/>
            <a:ext cx="336550" cy="5727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5010" y="3642360"/>
            <a:ext cx="601980" cy="899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1130300" y="1097915"/>
            <a:ext cx="850519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利用计算器求下列各式的值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.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 保留到小数点后第3位）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38020" y="2181860"/>
            <a:ext cx="922020" cy="64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38020" y="3295015"/>
            <a:ext cx="1005840" cy="6934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243576">
                  <a:alpha val="100000"/>
                </a:srgbClr>
              </a:clrFrom>
              <a:clrTo>
                <a:srgbClr val="24357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38020" y="4461510"/>
            <a:ext cx="1600200" cy="10058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8425" y="2382520"/>
            <a:ext cx="708660" cy="3657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8425" y="3458845"/>
            <a:ext cx="716280" cy="3657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clrChange>
              <a:clrFrom>
                <a:srgbClr val="A4D8F8">
                  <a:alpha val="100000"/>
                </a:srgbClr>
              </a:clrFrom>
              <a:clrTo>
                <a:srgbClr val="A4D8F8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6045" y="4903470"/>
            <a:ext cx="708660" cy="358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8740" y="3997325"/>
            <a:ext cx="8853170" cy="18738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8740" y="1691005"/>
            <a:ext cx="8557895" cy="21139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4742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同步训练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649" b="-4091"/>
          <a:stretch>
            <a:fillRect/>
          </a:stretch>
        </p:blipFill>
        <p:spPr>
          <a:xfrm>
            <a:off x="697865" y="938530"/>
            <a:ext cx="750570" cy="4978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607560" y="176847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07560" y="401193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8" grpId="0"/>
      <p:bldP spid="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0160" y="2910205"/>
            <a:ext cx="6360160" cy="10179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0160" y="874395"/>
            <a:ext cx="8378190" cy="203581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109085" y="103949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63265" y="318897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06185" y="309118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0160" y="4763135"/>
            <a:ext cx="5410200" cy="6934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898390" y="4879340"/>
            <a:ext cx="11417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±3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2325" y="754380"/>
            <a:ext cx="3959860" cy="10236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2630" y="3300095"/>
            <a:ext cx="6332855" cy="8591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5795" y="2051685"/>
            <a:ext cx="3048000" cy="6705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03885" y="215646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2605" y="447992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51965" y="4385945"/>
            <a:ext cx="9970135" cy="648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775335" y="1852295"/>
            <a:ext cx="1048258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预习内容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《数学》（基础模块）（下册）5.1.2实数指数幂.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4965" y="132715"/>
            <a:ext cx="3851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5.1.2 实数指数幂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6705" y="99250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课前预习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8F9FA">
                  <a:alpha val="100000"/>
                </a:srgbClr>
              </a:clrFrom>
              <a:clrTo>
                <a:srgbClr val="F8F9FA">
                  <a:alpha val="100000"/>
                  <a:alpha val="0"/>
                </a:srgbClr>
              </a:clrTo>
            </a:clrChange>
          </a:blip>
          <a:srcRect l="6491" t="21614" r="11994" b="23088"/>
          <a:stretch>
            <a:fillRect/>
          </a:stretch>
        </p:blipFill>
        <p:spPr>
          <a:xfrm>
            <a:off x="636905" y="904240"/>
            <a:ext cx="794385" cy="5486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75335" y="3533140"/>
            <a:ext cx="1048258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预习新知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无理数指数幂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无理数指数幂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是一个确定的实数.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5350" y="1511300"/>
            <a:ext cx="10341610" cy="2377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934720" y="2569210"/>
            <a:ext cx="1069213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在初中阶段，我们已经学习了有理数指数幂的运算.当幂的指数为无理数时，有理数指数幂的运算法则是否同样适用于无理数指数幂？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33833" r="1411" b="38303"/>
          <a:stretch>
            <a:fillRect/>
          </a:stretch>
        </p:blipFill>
        <p:spPr>
          <a:xfrm>
            <a:off x="505460" y="917575"/>
            <a:ext cx="916305" cy="560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1757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课堂导学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5630" y="183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创设情景，兴趣导入</a:t>
            </a:r>
            <a:endParaRPr sz="28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6105" y="1074420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动脑思考，归纳整理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5210" y="2239010"/>
            <a:ext cx="5958840" cy="2087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18898254">
            <a:off x="2324100" y="3522980"/>
            <a:ext cx="19056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hapter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1501775" y="2295525"/>
            <a:ext cx="1744980" cy="17449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1775" y="2556510"/>
            <a:ext cx="1744980" cy="1744980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16125" y="2847340"/>
            <a:ext cx="9144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en-US" altLang="zh-CN" sz="80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-608330" y="5532120"/>
            <a:ext cx="1325880" cy="13258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97450" y="2205990"/>
            <a:ext cx="345503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500" dirty="0">
                <a:ln w="6600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指数函数与对数函数</a:t>
            </a:r>
            <a:endParaRPr lang="zh-CN" altLang="en-US" sz="4500" dirty="0">
              <a:ln w="6600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97450" y="3766185"/>
            <a:ext cx="3607435" cy="9652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8F31"/>
              </a:solidFill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11147425" y="-400050"/>
            <a:ext cx="2058035" cy="2058035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27685" y="56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运用知识，强化练习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1105" y="1424940"/>
            <a:ext cx="63614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计算下列各式的值.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0800" y="2311400"/>
            <a:ext cx="2976245" cy="32600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94200" y="2534920"/>
            <a:ext cx="327660" cy="8077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0400" y="3905250"/>
            <a:ext cx="175260" cy="3733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C">
                  <a:alpha val="100000"/>
                </a:srgbClr>
              </a:clrFrom>
              <a:clrTo>
                <a:srgbClr val="FFFFF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09440" y="4710430"/>
            <a:ext cx="297180" cy="861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94410" y="798195"/>
            <a:ext cx="63614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化简下列各式（a &gt; 0，b &gt; 0）.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3370" y="1653540"/>
            <a:ext cx="3176270" cy="6311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170" y="3110865"/>
            <a:ext cx="3548380" cy="6362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3370" y="4408170"/>
            <a:ext cx="1797685" cy="9436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6575" y="1653540"/>
            <a:ext cx="1043940" cy="57912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32295" y="2697480"/>
            <a:ext cx="998220" cy="6096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32295" y="4408170"/>
            <a:ext cx="1040765" cy="754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94410" y="798195"/>
            <a:ext cx="89319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利用计算器求下列各式的值（保留到小数点后第3位）.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8625" y="1934845"/>
            <a:ext cx="1330325" cy="5708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6440" y="1926590"/>
            <a:ext cx="1178560" cy="5791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8625" y="3724910"/>
            <a:ext cx="1122680" cy="596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7095" y="3853815"/>
            <a:ext cx="1136015" cy="5403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444240" y="2045335"/>
            <a:ext cx="1114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0.117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43775" y="2045335"/>
            <a:ext cx="1096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2.690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07715" y="3853815"/>
            <a:ext cx="1495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16.241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407910" y="3933825"/>
            <a:ext cx="9677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0.079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6665" y="2132330"/>
            <a:ext cx="7896860" cy="24758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4742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同步训练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649" b="-4091"/>
          <a:stretch>
            <a:fillRect/>
          </a:stretch>
        </p:blipFill>
        <p:spPr>
          <a:xfrm>
            <a:off x="683895" y="917575"/>
            <a:ext cx="739775" cy="4902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961505" y="235077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050" y="1426845"/>
            <a:ext cx="8785860" cy="24358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628380" y="142684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0245" y="1259840"/>
            <a:ext cx="8698865" cy="198628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382135" y="138811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855" y="3683635"/>
            <a:ext cx="9361805" cy="10839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76900" y="3829685"/>
            <a:ext cx="365760" cy="5486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70570" y="3806825"/>
            <a:ext cx="6477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9335" y="989330"/>
            <a:ext cx="4320540" cy="7486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7290" y="2117090"/>
            <a:ext cx="4024630" cy="7499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2360" y="3740150"/>
            <a:ext cx="3252470" cy="12045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5235" y="824865"/>
            <a:ext cx="226695" cy="7791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04545" y="30378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9635" y="2974340"/>
            <a:ext cx="4602480" cy="5867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76935" y="512381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9635" y="4950460"/>
            <a:ext cx="4602480" cy="807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419475" y="2297430"/>
            <a:ext cx="58813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5.1 实数指数幂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减号 3"/>
          <p:cNvSpPr/>
          <p:nvPr/>
        </p:nvSpPr>
        <p:spPr>
          <a:xfrm flipV="1">
            <a:off x="2067560" y="3387725"/>
            <a:ext cx="7889240" cy="82550"/>
          </a:xfrm>
          <a:prstGeom prst="mathMin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1502020" y="2295331"/>
            <a:ext cx="1744824" cy="1744824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2020" y="2556588"/>
            <a:ext cx="1744824" cy="1744824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717092" y="3016286"/>
            <a:ext cx="2220686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lang="zh-CN" altLang="en-US" sz="44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18898254">
            <a:off x="2292621" y="3623810"/>
            <a:ext cx="160486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content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872956" y="1903718"/>
            <a:ext cx="6121712" cy="973365"/>
            <a:chOff x="5222966" y="1250303"/>
            <a:chExt cx="6121712" cy="973365"/>
          </a:xfrm>
        </p:grpSpPr>
        <p:sp>
          <p:nvSpPr>
            <p:cNvPr id="9" name="椭圆 8"/>
            <p:cNvSpPr/>
            <p:nvPr/>
          </p:nvSpPr>
          <p:spPr>
            <a:xfrm>
              <a:off x="5222966" y="1250303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222966" y="1250303"/>
              <a:ext cx="6121712" cy="973365"/>
              <a:chOff x="5222966" y="1250303"/>
              <a:chExt cx="6121712" cy="973365"/>
            </a:xfrm>
          </p:grpSpPr>
          <p:sp>
            <p:nvSpPr>
              <p:cNvPr id="11" name="矩形: 圆角 10"/>
              <p:cNvSpPr/>
              <p:nvPr/>
            </p:nvSpPr>
            <p:spPr>
              <a:xfrm>
                <a:off x="5703661" y="1464933"/>
                <a:ext cx="5539105" cy="624840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5222966" y="1250303"/>
                <a:ext cx="961053" cy="9610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dirty="0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5425751" y="1300338"/>
                <a:ext cx="9144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dirty="0">
                    <a:solidFill>
                      <a:schemeClr val="accent5">
                        <a:lumMod val="7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  <a:endParaRPr lang="en-US" altLang="zh-CN" sz="54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文本框 25">
                <a:hlinkClick r:id="rId1" action="ppaction://hlinksldjump"/>
              </p:cNvPr>
              <p:cNvSpPr txBox="1"/>
              <p:nvPr/>
            </p:nvSpPr>
            <p:spPr>
              <a:xfrm>
                <a:off x="6546877" y="1509857"/>
                <a:ext cx="4797801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有理数指数幂</a:t>
                </a:r>
                <a:endParaRPr lang="zh-CN" altLang="en-US" sz="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3974556" y="3638926"/>
            <a:ext cx="6075992" cy="974855"/>
            <a:chOff x="5222966" y="2377816"/>
            <a:chExt cx="6075992" cy="974855"/>
          </a:xfrm>
        </p:grpSpPr>
        <p:sp>
          <p:nvSpPr>
            <p:cNvPr id="13" name="矩形: 圆角 12"/>
            <p:cNvSpPr/>
            <p:nvPr/>
          </p:nvSpPr>
          <p:spPr>
            <a:xfrm>
              <a:off x="5703661" y="2592446"/>
              <a:ext cx="5539740" cy="624840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sp>
          <p:nvSpPr>
            <p:cNvPr id="15" name="椭圆 14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425751" y="2429341"/>
              <a:ext cx="9144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sz="54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6501157" y="2630031"/>
              <a:ext cx="479780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实数指数幂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8515" y="3207385"/>
            <a:ext cx="1062545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预习新知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a的n次幂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n个相同因子a的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记作a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，称为a的n次幂.其中，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称为幂的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，简称底，n称为幂的指数.当a ≠0时，a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，a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-n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19480" y="1636395"/>
            <a:ext cx="103536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预习内容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《数学》（基础模块）（下册）5.1.1有理数指数幂.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4965" y="132715"/>
            <a:ext cx="3851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5.1.1 有理数指数幂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6705" y="99250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课前预习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8F9FA">
                  <a:alpha val="100000"/>
                </a:srgbClr>
              </a:clrFrom>
              <a:clrTo>
                <a:srgbClr val="F8F9FA">
                  <a:alpha val="100000"/>
                  <a:alpha val="0"/>
                </a:srgbClr>
              </a:clrTo>
            </a:clrChange>
          </a:blip>
          <a:srcRect l="6491" t="21614" r="11994" b="23088"/>
          <a:stretch>
            <a:fillRect/>
          </a:stretch>
        </p:blipFill>
        <p:spPr>
          <a:xfrm>
            <a:off x="636905" y="904240"/>
            <a:ext cx="794385" cy="548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695325" y="890270"/>
            <a:ext cx="1080135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a的n次方根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一般地，如果数b的n次方等于a，即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____________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 n ∈ Ν</a:t>
            </a:r>
            <a:r>
              <a:rPr lang="zh-CN" altLang="en-US"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∗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,n &gt; 1 )，那么称数b为a的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． 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当n为偶数时，正实数a的n次方根有两个，其中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称为a的n次算术根； 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当n为奇数时，实数a的n次方根只有一个，用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表示；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零的n次方根等于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a的n次根式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形如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__________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 n ∈ Ν</a:t>
            </a:r>
            <a:r>
              <a:rPr lang="zh-CN" altLang="en-US"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∗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,n &gt; 1 )的式子称为 a 的 n 次根式，其中 n 称为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，a 称 为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769620" y="3518535"/>
            <a:ext cx="109905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分数指数幂的运算法则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3600" y="4408170"/>
            <a:ext cx="5676900" cy="940435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699770" y="922020"/>
            <a:ext cx="109905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同底的整数指数幂的运算法则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690" y="1706245"/>
            <a:ext cx="11139805" cy="1094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934720" y="2569210"/>
            <a:ext cx="1069213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若一张纸的厚度为1，对折次数为1、2、3、…、x时，纸的厚度为y，则如何用x表示y？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33833" r="1411" b="38303"/>
          <a:stretch>
            <a:fillRect/>
          </a:stretch>
        </p:blipFill>
        <p:spPr>
          <a:xfrm>
            <a:off x="505460" y="917575"/>
            <a:ext cx="916305" cy="560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1757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课堂导学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5630" y="183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创设情景，兴趣导入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6105" y="838200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动脑思考，归纳整理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1545" y="1645285"/>
            <a:ext cx="9843135" cy="38944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2.xml><?xml version="1.0" encoding="utf-8"?>
<p:tagLst xmlns:p="http://schemas.openxmlformats.org/presentationml/2006/main">
  <p:tag name="KSO_WM_UNIT_PLACING_PICTURE_USER_VIEWPORT" val="{&quot;height&quot;:854,&quot;width&quot;:896}"/>
</p:tagLst>
</file>

<file path=ppt/tags/tag3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4.xml><?xml version="1.0" encoding="utf-8"?>
<p:tagLst xmlns:p="http://schemas.openxmlformats.org/presentationml/2006/main">
  <p:tag name="ISPRING_PRESENTATION_TITLE" val="PowerPoint 演示文稿"/>
  <p:tag name="COMMONDATA" val="eyJoZGlkIjoiOTZhODQ0MzExYTJkODJhZmUzYjhiZjJlMzExMzg5Nz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1096</Words>
  <Application>WPS 演示</Application>
  <PresentationFormat>宽屏</PresentationFormat>
  <Paragraphs>132</Paragraphs>
  <Slides>26</Slides>
  <Notes>42</Notes>
  <HiddenSlides>0</HiddenSlides>
  <MMClips>10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Times New Roman</vt:lpstr>
      <vt:lpstr>楷体</vt:lpstr>
      <vt:lpstr>微软雅黑</vt:lpstr>
      <vt:lpstr>等线</vt:lpstr>
      <vt:lpstr>Calibri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111</cp:revision>
  <dcterms:created xsi:type="dcterms:W3CDTF">2018-12-04T07:30:00Z</dcterms:created>
  <dcterms:modified xsi:type="dcterms:W3CDTF">2022-09-20T00:47:23Z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AD68C3A5916C400C866CE17C4E2D4740</vt:lpwstr>
  </property>
  <property fmtid="{D5CDD505-2E9C-101B-9397-08002B2CF9AE}" pid="3" name="KSOProductBuildVer">
    <vt:lpwstr>2052-11.1.0.12358</vt:lpwstr>
  </property>
</Properties>
</file>