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3"/>
  </p:sldMasterIdLst>
  <p:notesMasterIdLst>
    <p:notesMasterId r:id="rId5"/>
  </p:notesMasterIdLst>
  <p:sldIdLst>
    <p:sldId id="256" r:id="rId4"/>
    <p:sldId id="258" r:id="rId6"/>
    <p:sldId id="400" r:id="rId7"/>
    <p:sldId id="257" r:id="rId8"/>
    <p:sldId id="331" r:id="rId9"/>
    <p:sldId id="480" r:id="rId10"/>
    <p:sldId id="481" r:id="rId11"/>
    <p:sldId id="482" r:id="rId12"/>
    <p:sldId id="483" r:id="rId13"/>
    <p:sldId id="534" r:id="rId14"/>
    <p:sldId id="535" r:id="rId15"/>
    <p:sldId id="536" r:id="rId16"/>
    <p:sldId id="537" r:id="rId17"/>
    <p:sldId id="538" r:id="rId18"/>
    <p:sldId id="521" r:id="rId19"/>
    <p:sldId id="549" r:id="rId20"/>
    <p:sldId id="550" r:id="rId21"/>
    <p:sldId id="551" r:id="rId22"/>
    <p:sldId id="552" r:id="rId23"/>
    <p:sldId id="553" r:id="rId24"/>
    <p:sldId id="529" r:id="rId25"/>
    <p:sldId id="528" r:id="rId26"/>
    <p:sldId id="530" r:id="rId27"/>
    <p:sldId id="532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0000"/>
    <a:srgbClr val="DDC6EE"/>
    <a:srgbClr val="B9641F"/>
    <a:srgbClr val="F18F31"/>
    <a:srgbClr val="F5BF3D"/>
    <a:srgbClr val="A6A6A6"/>
    <a:srgbClr val="404040"/>
    <a:srgbClr val="C4C7CB"/>
    <a:srgbClr val="BE0003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43" autoAdjust="0"/>
    <p:restoredTop sz="94660"/>
  </p:normalViewPr>
  <p:slideViewPr>
    <p:cSldViewPr snapToGrid="0">
      <p:cViewPr varScale="1">
        <p:scale>
          <a:sx n="59" d="100"/>
          <a:sy n="59" d="100"/>
        </p:scale>
        <p:origin x="82" y="42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2" Type="http://schemas.openxmlformats.org/officeDocument/2006/relationships/tags" Target="tags/tag2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29" Type="http://schemas.openxmlformats.org/officeDocument/2006/relationships/presProps" Target="presProps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CC3875-C447-4BC8-A378-F3E768C9EB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5" Type="http://schemas.openxmlformats.org/officeDocument/2006/relationships/slide" Target="../slides/slide1.xml"/><Relationship Id="rId4" Type="http://schemas.openxmlformats.org/officeDocument/2006/relationships/slide" Target="../slides/slide5.xml"/><Relationship Id="rId3" Type="http://schemas.openxmlformats.org/officeDocument/2006/relationships/slide" Target="../slides/slide4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slide" Target="../slides/slide21.xml"/><Relationship Id="rId5" Type="http://schemas.openxmlformats.org/officeDocument/2006/relationships/slide" Target="../slides/slide15.xml"/><Relationship Id="rId4" Type="http://schemas.openxmlformats.org/officeDocument/2006/relationships/slide" Target="../slides/slide5.xml"/><Relationship Id="rId3" Type="http://schemas.openxmlformats.org/officeDocument/2006/relationships/slide" Target="../slides/slide4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525" y="-10160"/>
            <a:ext cx="12192000" cy="687768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1160" y="685800"/>
            <a:ext cx="11429365" cy="5857875"/>
          </a:xfrm>
          <a:prstGeom prst="rect">
            <a:avLst/>
          </a:prstGeom>
        </p:spPr>
      </p:pic>
      <p:sp>
        <p:nvSpPr>
          <p:cNvPr id="11" name="圆角矩形 10">
            <a:hlinkClick r:id="rId3" action="ppaction://hlinksldjump"/>
          </p:cNvPr>
          <p:cNvSpPr/>
          <p:nvPr userDrawn="1"/>
        </p:nvSpPr>
        <p:spPr>
          <a:xfrm>
            <a:off x="10794365" y="6374765"/>
            <a:ext cx="824230" cy="334010"/>
          </a:xfrm>
          <a:prstGeom prst="roundRect">
            <a:avLst/>
          </a:prstGeom>
          <a:solidFill>
            <a:srgbClr val="B9641F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Home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</p:txBody>
      </p:sp>
      <p:sp>
        <p:nvSpPr>
          <p:cNvPr id="2" name="文本框 1">
            <a:hlinkClick r:id="rId4" action="ppaction://hlinksldjump"/>
          </p:cNvPr>
          <p:cNvSpPr txBox="1"/>
          <p:nvPr userDrawn="1"/>
        </p:nvSpPr>
        <p:spPr>
          <a:xfrm>
            <a:off x="373507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课前预习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>
            <a:hlinkClick r:id="rId5" action="ppaction://hlinksldjump"/>
          </p:cNvPr>
          <p:cNvSpPr txBox="1"/>
          <p:nvPr userDrawn="1"/>
        </p:nvSpPr>
        <p:spPr>
          <a:xfrm>
            <a:off x="580136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课堂导学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>
            <a:hlinkClick r:id="rId5" action="ppaction://hlinksldjump"/>
          </p:cNvPr>
          <p:cNvSpPr txBox="1"/>
          <p:nvPr userDrawn="1"/>
        </p:nvSpPr>
        <p:spPr>
          <a:xfrm>
            <a:off x="786765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同步训练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525" y="-10160"/>
            <a:ext cx="12192000" cy="687768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1160" y="685800"/>
            <a:ext cx="11429365" cy="5857875"/>
          </a:xfrm>
          <a:prstGeom prst="rect">
            <a:avLst/>
          </a:prstGeom>
        </p:spPr>
      </p:pic>
      <p:sp>
        <p:nvSpPr>
          <p:cNvPr id="11" name="圆角矩形 10">
            <a:hlinkClick r:id="rId3" action="ppaction://hlinksldjump"/>
          </p:cNvPr>
          <p:cNvSpPr/>
          <p:nvPr userDrawn="1"/>
        </p:nvSpPr>
        <p:spPr>
          <a:xfrm>
            <a:off x="10794365" y="6374765"/>
            <a:ext cx="824230" cy="334010"/>
          </a:xfrm>
          <a:prstGeom prst="roundRect">
            <a:avLst/>
          </a:prstGeom>
          <a:solidFill>
            <a:srgbClr val="B9641F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Home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</p:txBody>
      </p:sp>
      <p:sp>
        <p:nvSpPr>
          <p:cNvPr id="2" name="文本框 1">
            <a:hlinkClick r:id="rId4" action="ppaction://hlinksldjump"/>
          </p:cNvPr>
          <p:cNvSpPr txBox="1"/>
          <p:nvPr userDrawn="1"/>
        </p:nvSpPr>
        <p:spPr>
          <a:xfrm>
            <a:off x="373507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选择题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>
            <a:hlinkClick r:id="rId5" action="ppaction://hlinksldjump"/>
          </p:cNvPr>
          <p:cNvSpPr txBox="1"/>
          <p:nvPr userDrawn="1"/>
        </p:nvSpPr>
        <p:spPr>
          <a:xfrm>
            <a:off x="580136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填空题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>
            <a:hlinkClick r:id="rId6" action="ppaction://hlinksldjump"/>
          </p:cNvPr>
          <p:cNvSpPr txBox="1"/>
          <p:nvPr userDrawn="1"/>
        </p:nvSpPr>
        <p:spPr>
          <a:xfrm>
            <a:off x="786765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解答题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525" y="-10160"/>
            <a:ext cx="12192000" cy="687768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1160" y="685800"/>
            <a:ext cx="11429365" cy="5857875"/>
          </a:xfrm>
          <a:prstGeom prst="rect">
            <a:avLst/>
          </a:prstGeom>
        </p:spPr>
      </p:pic>
      <p:sp>
        <p:nvSpPr>
          <p:cNvPr id="11" name="圆角矩形 10">
            <a:hlinkClick r:id="" action="ppaction://noaction"/>
          </p:cNvPr>
          <p:cNvSpPr/>
          <p:nvPr userDrawn="1"/>
        </p:nvSpPr>
        <p:spPr>
          <a:xfrm>
            <a:off x="10794365" y="6374765"/>
            <a:ext cx="824230" cy="334010"/>
          </a:xfrm>
          <a:prstGeom prst="roundRect">
            <a:avLst/>
          </a:prstGeom>
          <a:solidFill>
            <a:srgbClr val="B9641F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Home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525" y="-10160"/>
            <a:ext cx="12192000" cy="687768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1160" y="685800"/>
            <a:ext cx="11429365" cy="5857875"/>
          </a:xfrm>
          <a:prstGeom prst="rect">
            <a:avLst/>
          </a:prstGeom>
        </p:spPr>
      </p:pic>
      <p:sp>
        <p:nvSpPr>
          <p:cNvPr id="11" name="圆角矩形 10">
            <a:hlinkClick r:id="" action="ppaction://noaction"/>
          </p:cNvPr>
          <p:cNvSpPr/>
          <p:nvPr userDrawn="1"/>
        </p:nvSpPr>
        <p:spPr>
          <a:xfrm>
            <a:off x="10794365" y="6374765"/>
            <a:ext cx="824230" cy="334010"/>
          </a:xfrm>
          <a:prstGeom prst="roundRect">
            <a:avLst/>
          </a:prstGeom>
          <a:solidFill>
            <a:srgbClr val="B9641F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Home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</p:txBody>
      </p:sp>
      <p:sp>
        <p:nvSpPr>
          <p:cNvPr id="2" name="文本框 1">
            <a:hlinkClick r:id="" action="ppaction://noaction"/>
          </p:cNvPr>
          <p:cNvSpPr txBox="1"/>
          <p:nvPr userDrawn="1"/>
        </p:nvSpPr>
        <p:spPr>
          <a:xfrm>
            <a:off x="373507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课前预习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>
            <a:hlinkClick r:id="" action="ppaction://noaction"/>
          </p:cNvPr>
          <p:cNvSpPr txBox="1"/>
          <p:nvPr userDrawn="1"/>
        </p:nvSpPr>
        <p:spPr>
          <a:xfrm>
            <a:off x="580136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课堂导学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>
            <a:hlinkClick r:id="" action="ppaction://noaction"/>
          </p:cNvPr>
          <p:cNvSpPr txBox="1"/>
          <p:nvPr userDrawn="1"/>
        </p:nvSpPr>
        <p:spPr>
          <a:xfrm>
            <a:off x="786765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同步训练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525" y="-10160"/>
            <a:ext cx="12192000" cy="687768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1160" y="685800"/>
            <a:ext cx="11429365" cy="5857875"/>
          </a:xfrm>
          <a:prstGeom prst="rect">
            <a:avLst/>
          </a:prstGeom>
        </p:spPr>
      </p:pic>
      <p:sp>
        <p:nvSpPr>
          <p:cNvPr id="11" name="圆角矩形 10">
            <a:hlinkClick r:id="rId3" action="ppaction://hlinksldjump"/>
          </p:cNvPr>
          <p:cNvSpPr/>
          <p:nvPr userDrawn="1"/>
        </p:nvSpPr>
        <p:spPr>
          <a:xfrm>
            <a:off x="10794365" y="6374765"/>
            <a:ext cx="824230" cy="334010"/>
          </a:xfrm>
          <a:prstGeom prst="roundRect">
            <a:avLst/>
          </a:prstGeom>
          <a:solidFill>
            <a:srgbClr val="B9641F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Home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</p:txBody>
      </p:sp>
      <p:sp>
        <p:nvSpPr>
          <p:cNvPr id="2" name="文本框 1">
            <a:hlinkClick r:id="" action="ppaction://noaction"/>
          </p:cNvPr>
          <p:cNvSpPr txBox="1"/>
          <p:nvPr userDrawn="1"/>
        </p:nvSpPr>
        <p:spPr>
          <a:xfrm>
            <a:off x="373507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选择题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>
            <a:hlinkClick r:id="" action="ppaction://noaction"/>
          </p:cNvPr>
          <p:cNvSpPr txBox="1"/>
          <p:nvPr userDrawn="1"/>
        </p:nvSpPr>
        <p:spPr>
          <a:xfrm>
            <a:off x="580136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填空题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>
            <a:hlinkClick r:id="" action="ppaction://noaction"/>
          </p:cNvPr>
          <p:cNvSpPr txBox="1"/>
          <p:nvPr userDrawn="1"/>
        </p:nvSpPr>
        <p:spPr>
          <a:xfrm>
            <a:off x="786765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解答题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525" y="-10160"/>
            <a:ext cx="12192000" cy="687768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1160" y="685800"/>
            <a:ext cx="11429365" cy="5857875"/>
          </a:xfrm>
          <a:prstGeom prst="rect">
            <a:avLst/>
          </a:prstGeom>
        </p:spPr>
      </p:pic>
      <p:sp>
        <p:nvSpPr>
          <p:cNvPr id="11" name="圆角矩形 10">
            <a:hlinkClick r:id="" action="ppaction://noaction"/>
          </p:cNvPr>
          <p:cNvSpPr/>
          <p:nvPr userDrawn="1"/>
        </p:nvSpPr>
        <p:spPr>
          <a:xfrm>
            <a:off x="10794365" y="6374765"/>
            <a:ext cx="824230" cy="334010"/>
          </a:xfrm>
          <a:prstGeom prst="roundRect">
            <a:avLst/>
          </a:prstGeom>
          <a:solidFill>
            <a:srgbClr val="B9641F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Home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8.png"/><Relationship Id="rId2" Type="http://schemas.openxmlformats.org/officeDocument/2006/relationships/tags" Target="../tags/tag1.xml"/><Relationship Id="rId1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3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Relationship Id="rId3" Type="http://schemas.openxmlformats.org/officeDocument/2006/relationships/slide" Target="slide21.xml"/><Relationship Id="rId2" Type="http://schemas.openxmlformats.org/officeDocument/2006/relationships/slide" Target="slide15.xml"/><Relationship Id="rId1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635" y="3305810"/>
            <a:ext cx="12191365" cy="355219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539115" y="922020"/>
            <a:ext cx="10788015" cy="1567815"/>
            <a:chOff x="834" y="1607"/>
            <a:chExt cx="16989" cy="2469"/>
          </a:xfrm>
        </p:grpSpPr>
        <p:sp>
          <p:nvSpPr>
            <p:cNvPr id="12" name="文本框 11"/>
            <p:cNvSpPr txBox="1"/>
            <p:nvPr/>
          </p:nvSpPr>
          <p:spPr>
            <a:xfrm>
              <a:off x="834" y="1607"/>
              <a:ext cx="16989" cy="1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b="1" spc="700" dirty="0">
                  <a:solidFill>
                    <a:schemeClr val="tx1"/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中职</a:t>
              </a:r>
              <a:r>
                <a:rPr lang="zh-CN" altLang="en-US" sz="6000" b="1" spc="700" dirty="0">
                  <a:solidFill>
                    <a:schemeClr val="tx1"/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数学</a:t>
              </a:r>
              <a:r>
                <a:rPr lang="en-US" altLang="zh-CN" sz="6000" b="1" spc="700" dirty="0">
                  <a:solidFill>
                    <a:schemeClr val="tx1"/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基础模块学案</a:t>
              </a:r>
              <a:endParaRPr lang="en-US" altLang="zh-CN" sz="6000" b="1" spc="7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677" y="3205"/>
              <a:ext cx="15302" cy="87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 sz="3000" b="1">
                  <a:solidFill>
                    <a:schemeClr val="bg1">
                      <a:lumMod val="65000"/>
                    </a:schemeClr>
                  </a:solidFill>
                  <a:latin typeface="Times New Roman" panose="02020603050405020304" charset="0"/>
                  <a:cs typeface="Times New Roman" panose="02020603050405020304" charset="0"/>
                </a:rPr>
                <a:t>ZHONGZHI </a:t>
              </a:r>
              <a:r>
                <a:rPr lang="en-US" altLang="zh-CN" sz="3000" b="1">
                  <a:solidFill>
                    <a:schemeClr val="bg1">
                      <a:lumMod val="65000"/>
                    </a:schemeClr>
                  </a:solidFill>
                  <a:latin typeface="Times New Roman" panose="02020603050405020304" charset="0"/>
                  <a:cs typeface="Times New Roman" panose="02020603050405020304" charset="0"/>
                </a:rPr>
                <a:t>SHUXUE</a:t>
              </a:r>
              <a:r>
                <a:rPr lang="zh-CN" altLang="en-US" sz="3000" b="1">
                  <a:solidFill>
                    <a:schemeClr val="bg1">
                      <a:lumMod val="65000"/>
                    </a:schemeClr>
                  </a:solidFill>
                  <a:latin typeface="Times New Roman" panose="02020603050405020304" charset="0"/>
                  <a:cs typeface="Times New Roman" panose="02020603050405020304" charset="0"/>
                </a:rPr>
                <a:t> JICHU MOKUAI XUE</a:t>
              </a:r>
              <a:r>
                <a:rPr lang="en-US" altLang="zh-CN" sz="3000" b="1">
                  <a:solidFill>
                    <a:schemeClr val="bg1">
                      <a:lumMod val="65000"/>
                    </a:schemeClr>
                  </a:solidFill>
                  <a:latin typeface="Times New Roman" panose="02020603050405020304" charset="0"/>
                  <a:cs typeface="Times New Roman" panose="02020603050405020304" charset="0"/>
                </a:rPr>
                <a:t>’</a:t>
              </a:r>
              <a:r>
                <a:rPr lang="zh-CN" altLang="en-US" sz="3000" b="1">
                  <a:solidFill>
                    <a:schemeClr val="bg1">
                      <a:lumMod val="65000"/>
                    </a:schemeClr>
                  </a:solidFill>
                  <a:latin typeface="Times New Roman" panose="02020603050405020304" charset="0"/>
                  <a:cs typeface="Times New Roman" panose="02020603050405020304" charset="0"/>
                  <a:sym typeface="+mn-ea"/>
                </a:rPr>
                <a:t>AN</a:t>
              </a:r>
              <a:endParaRPr lang="zh-CN" altLang="en-US" sz="3000" b="1">
                <a:solidFill>
                  <a:schemeClr val="bg1">
                    <a:lumMod val="65000"/>
                  </a:schemeClr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endParaRPr>
            </a:p>
          </p:txBody>
        </p:sp>
      </p:grpSp>
      <p:sp>
        <p:nvSpPr>
          <p:cNvPr id="9" name="任意多边形 8"/>
          <p:cNvSpPr/>
          <p:nvPr/>
        </p:nvSpPr>
        <p:spPr>
          <a:xfrm>
            <a:off x="635" y="2915920"/>
            <a:ext cx="3706495" cy="389890"/>
          </a:xfrm>
          <a:custGeom>
            <a:avLst/>
            <a:gdLst>
              <a:gd name="connsiteX0" fmla="*/ 0 w 5508"/>
              <a:gd name="connsiteY0" fmla="*/ 15 h 614"/>
              <a:gd name="connsiteX1" fmla="*/ 4801 w 5508"/>
              <a:gd name="connsiteY1" fmla="*/ 0 h 614"/>
              <a:gd name="connsiteX2" fmla="*/ 5508 w 5508"/>
              <a:gd name="connsiteY2" fmla="*/ 614 h 614"/>
              <a:gd name="connsiteX3" fmla="*/ 0 w 5508"/>
              <a:gd name="connsiteY3" fmla="*/ 614 h 614"/>
              <a:gd name="connsiteX4" fmla="*/ 0 w 5508"/>
              <a:gd name="connsiteY4" fmla="*/ 15 h 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08" h="614">
                <a:moveTo>
                  <a:pt x="0" y="15"/>
                </a:moveTo>
                <a:lnTo>
                  <a:pt x="4801" y="0"/>
                </a:lnTo>
                <a:lnTo>
                  <a:pt x="5508" y="614"/>
                </a:lnTo>
                <a:lnTo>
                  <a:pt x="0" y="614"/>
                </a:lnTo>
                <a:lnTo>
                  <a:pt x="0" y="15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8229600" y="3305810"/>
            <a:ext cx="3962400" cy="3552190"/>
          </a:xfrm>
          <a:custGeom>
            <a:avLst/>
            <a:gdLst>
              <a:gd name="connsiteX0" fmla="*/ 1524 w 5380"/>
              <a:gd name="connsiteY0" fmla="*/ 15 h 3507"/>
              <a:gd name="connsiteX1" fmla="*/ 5380 w 5380"/>
              <a:gd name="connsiteY1" fmla="*/ 0 h 3507"/>
              <a:gd name="connsiteX2" fmla="*/ 5374 w 5380"/>
              <a:gd name="connsiteY2" fmla="*/ 547 h 3507"/>
              <a:gd name="connsiteX3" fmla="*/ 5374 w 5380"/>
              <a:gd name="connsiteY3" fmla="*/ 3507 h 3507"/>
              <a:gd name="connsiteX4" fmla="*/ 0 w 5380"/>
              <a:gd name="connsiteY4" fmla="*/ 3507 h 3507"/>
              <a:gd name="connsiteX5" fmla="*/ 1524 w 5380"/>
              <a:gd name="connsiteY5" fmla="*/ 15 h 3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80" h="3507">
                <a:moveTo>
                  <a:pt x="1524" y="15"/>
                </a:moveTo>
                <a:lnTo>
                  <a:pt x="5380" y="0"/>
                </a:lnTo>
                <a:lnTo>
                  <a:pt x="5374" y="547"/>
                </a:lnTo>
                <a:lnTo>
                  <a:pt x="5374" y="3507"/>
                </a:lnTo>
                <a:lnTo>
                  <a:pt x="0" y="3507"/>
                </a:lnTo>
                <a:lnTo>
                  <a:pt x="1524" y="15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9851390" y="3589655"/>
            <a:ext cx="1590675" cy="1691005"/>
            <a:chOff x="15576" y="5833"/>
            <a:chExt cx="2505" cy="2663"/>
          </a:xfrm>
        </p:grpSpPr>
        <p:sp>
          <p:nvSpPr>
            <p:cNvPr id="15" name="椭圆 14"/>
            <p:cNvSpPr/>
            <p:nvPr/>
          </p:nvSpPr>
          <p:spPr>
            <a:xfrm>
              <a:off x="15576" y="5833"/>
              <a:ext cx="2505" cy="2663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5666" y="6802"/>
              <a:ext cx="2325" cy="72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 fontAlgn="auto">
                <a:spcBef>
                  <a:spcPts val="600"/>
                </a:spcBef>
              </a:pPr>
              <a:r>
                <a:rPr lang="zh-CN" altLang="en-US" sz="2400" b="1">
                  <a:solidFill>
                    <a:schemeClr val="bg1"/>
                  </a:solidFill>
                </a:rPr>
                <a:t>新课标版</a:t>
              </a:r>
              <a:endParaRPr lang="zh-CN" altLang="en-US" sz="2400" b="1">
                <a:solidFill>
                  <a:schemeClr val="bg1"/>
                </a:solidFill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9007475" y="5708650"/>
            <a:ext cx="3017520" cy="4298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200" b="1"/>
              <a:t>主编 </a:t>
            </a:r>
            <a:r>
              <a:rPr lang="en-US" sz="2200" b="1"/>
              <a:t> </a:t>
            </a:r>
            <a:r>
              <a:rPr sz="2200" b="1"/>
              <a:t>伍玉敏 刘书林</a:t>
            </a:r>
            <a:endParaRPr sz="2200" b="1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5590CC">
                  <a:alpha val="100000"/>
                </a:srgbClr>
              </a:clrFrom>
              <a:clrTo>
                <a:srgbClr val="5590CC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3345" y="3202940"/>
            <a:ext cx="5885180" cy="37141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01725" y="1301750"/>
            <a:ext cx="9570720" cy="16383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45160" y="378079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663305" y="1421130"/>
            <a:ext cx="801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1200" y="4241165"/>
            <a:ext cx="11160125" cy="7467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6075" y="1442720"/>
            <a:ext cx="11499850" cy="17716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79120" y="372618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295140" y="2098040"/>
            <a:ext cx="801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79120" y="4351020"/>
            <a:ext cx="10968990" cy="1313815"/>
            <a:chOff x="456" y="4968"/>
            <a:chExt cx="18288" cy="2112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56" y="4968"/>
              <a:ext cx="18288" cy="864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56" y="5832"/>
              <a:ext cx="11076" cy="124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1540" y="2473960"/>
            <a:ext cx="10744200" cy="32867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7685" y="733425"/>
            <a:ext cx="10973435" cy="174053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548880" y="4661535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548880" y="733425"/>
            <a:ext cx="801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90635" y="4723765"/>
            <a:ext cx="441960" cy="3352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8620" y="1449705"/>
            <a:ext cx="11551920" cy="17113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45185" y="378079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024630" y="2075180"/>
            <a:ext cx="801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12975" y="3602990"/>
            <a:ext cx="5295900" cy="8153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9890" y="1572895"/>
            <a:ext cx="11411585" cy="18757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45185" y="378079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702925" y="1657985"/>
            <a:ext cx="801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04085" y="3768725"/>
            <a:ext cx="3787140" cy="4724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148715" y="1022350"/>
            <a:ext cx="18510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填空题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18185" y="2017395"/>
            <a:ext cx="10625455" cy="24892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3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11. 从3名女同学和2名男同学中选1人主持本班的主题班会，则不同的选法有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种.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30000"/>
              </a:lnSpc>
            </a:pP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3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12. 羽毛球队里有男队员5人，女队员4人，选出男、女各一名组成混合双打，共有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种不同的选法.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48715" y="2539365"/>
            <a:ext cx="801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00225" y="3973830"/>
            <a:ext cx="801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20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845185" y="378079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83590" y="1492250"/>
            <a:ext cx="10625455" cy="15297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3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13. 从1~9九个数字中任取两个数字组成一个两位数，若这两位数的数字不允许重复，则可得到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个不同的两位数；这两位数的数字允许重复，则可得到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个不同的两位数.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189605" y="2026920"/>
            <a:ext cx="801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72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454785" y="2487295"/>
            <a:ext cx="801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81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54225" y="3723005"/>
            <a:ext cx="6858000" cy="5181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845185" y="378079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83590" y="2064385"/>
            <a:ext cx="10625455" cy="15297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3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14. 袋中有 12个球(除颜色外没有区别)，若摸到白球的概率为 1/2，摸到红球的概率为 1/3，摸到黄球的概率为1/6. 则应有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个白球，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个红球，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个黄球.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732270" y="2599055"/>
            <a:ext cx="801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893810" y="2599055"/>
            <a:ext cx="801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18540" y="3059430"/>
            <a:ext cx="801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32330" y="3622040"/>
            <a:ext cx="6964680" cy="777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7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845185" y="378079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47700" y="1482725"/>
            <a:ext cx="10625455" cy="15297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3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15. 某厂有职工3000人，其中老、中、青年职工的比例为5:3:2，要用分层抽样方法抽取400人作为样本，则老、中、青年职工应分别抽取的人数为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、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、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756775" y="2017395"/>
            <a:ext cx="801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200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18210" y="2552065"/>
            <a:ext cx="801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120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145030" y="2552065"/>
            <a:ext cx="801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80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39645" y="3812540"/>
            <a:ext cx="464820" cy="396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36245" y="3701415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82955" y="2055495"/>
            <a:ext cx="10625455" cy="10502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3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16. 一班三好学生 5人，二班三好学生 4人，三班三好学生 6人,若从三个班中任选 2名不同班的学生出席会议,则有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种不同的选法.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533390" y="2645410"/>
            <a:ext cx="801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74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55955" y="4231640"/>
            <a:ext cx="11080750" cy="978535"/>
            <a:chOff x="546" y="5016"/>
            <a:chExt cx="18108" cy="1541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46" y="5016"/>
              <a:ext cx="18108" cy="768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46" y="5909"/>
              <a:ext cx="6312" cy="64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351573" y="0"/>
            <a:ext cx="45719" cy="68580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 rot="18898254">
            <a:off x="2324100" y="3522980"/>
            <a:ext cx="19056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C</a:t>
            </a:r>
            <a:r>
              <a:rPr lang="en-US" altLang="zh-CN" sz="3200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hapter</a:t>
            </a:r>
            <a:endParaRPr lang="en-US" altLang="zh-CN" sz="3200" dirty="0">
              <a:solidFill>
                <a:schemeClr val="accent5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菱形 4"/>
          <p:cNvSpPr/>
          <p:nvPr/>
        </p:nvSpPr>
        <p:spPr>
          <a:xfrm>
            <a:off x="1501775" y="2295525"/>
            <a:ext cx="1744980" cy="1744980"/>
          </a:xfrm>
          <a:prstGeom prst="diamond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菱形 5"/>
          <p:cNvSpPr/>
          <p:nvPr/>
        </p:nvSpPr>
        <p:spPr>
          <a:xfrm>
            <a:off x="1501775" y="2556510"/>
            <a:ext cx="1744980" cy="1744980"/>
          </a:xfrm>
          <a:prstGeom prst="diamond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016125" y="2847340"/>
            <a:ext cx="91440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8</a:t>
            </a:r>
            <a:endParaRPr lang="en-US" altLang="zh-CN" sz="8000" dirty="0">
              <a:solidFill>
                <a:schemeClr val="accent5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菱形 11"/>
          <p:cNvSpPr/>
          <p:nvPr/>
        </p:nvSpPr>
        <p:spPr>
          <a:xfrm>
            <a:off x="-608330" y="5532120"/>
            <a:ext cx="1325880" cy="1325880"/>
          </a:xfrm>
          <a:prstGeom prst="diamond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604385" y="2847340"/>
            <a:ext cx="4393565" cy="783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500" dirty="0">
                <a:ln w="6600">
                  <a:solidFill>
                    <a:schemeClr val="accent5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概率与统计初步</a:t>
            </a:r>
            <a:endParaRPr lang="zh-CN" altLang="en-US" sz="4500" dirty="0">
              <a:ln w="6600">
                <a:solidFill>
                  <a:schemeClr val="accent5">
                    <a:lumMod val="75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997450" y="3766185"/>
            <a:ext cx="3607435" cy="9652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18F31"/>
              </a:solidFill>
            </a:endParaRPr>
          </a:p>
        </p:txBody>
      </p:sp>
      <p:sp>
        <p:nvSpPr>
          <p:cNvPr id="19" name="菱形 18"/>
          <p:cNvSpPr/>
          <p:nvPr/>
        </p:nvSpPr>
        <p:spPr>
          <a:xfrm>
            <a:off x="11147425" y="-400050"/>
            <a:ext cx="2058035" cy="2058035"/>
          </a:xfrm>
          <a:prstGeom prst="diamond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799465" y="4344035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40715" y="993775"/>
            <a:ext cx="10625455" cy="2009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3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17. 如图是容量为100的样本的频率分布直方图，试根据图形中的数据填空.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3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(1) 样本数据落在范围[ 6,10 )内的频率为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；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3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(2) 样本数据落在范围[ 10,14 )内的频数为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；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3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(3) 总体在范围[ 2,10 )内的概率约为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14360" y="1714500"/>
            <a:ext cx="3509645" cy="292989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958850" y="4902200"/>
            <a:ext cx="8983980" cy="883920"/>
            <a:chOff x="2526" y="5046"/>
            <a:chExt cx="14148" cy="1392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526" y="5046"/>
              <a:ext cx="14148" cy="708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526" y="5754"/>
              <a:ext cx="3948" cy="684"/>
            </a:xfrm>
            <a:prstGeom prst="rect">
              <a:avLst/>
            </a:prstGeom>
          </p:spPr>
        </p:pic>
      </p:grpSp>
      <p:sp>
        <p:nvSpPr>
          <p:cNvPr id="12" name="文本框 11"/>
          <p:cNvSpPr txBox="1"/>
          <p:nvPr/>
        </p:nvSpPr>
        <p:spPr>
          <a:xfrm>
            <a:off x="6087110" y="1518920"/>
            <a:ext cx="801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0.32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214110" y="1979295"/>
            <a:ext cx="801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36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552440" y="2543175"/>
            <a:ext cx="801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0.4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12445" y="722630"/>
            <a:ext cx="18510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解答题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1815" y="3292475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54710" y="1183005"/>
            <a:ext cx="10625455" cy="2009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3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18. 已知集合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M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={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–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3,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–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2,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–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1,0,1,2 }，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P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a,b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) (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a,b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∈ 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M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)表示平面上的点，问： (1) 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P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可表示平面上多少个不同的点?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3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(2) 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P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可表示平面上多少个第二象限的点?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3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(3) 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P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可表示多少个不在直线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y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= 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上的点?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28625" y="3852545"/>
            <a:ext cx="11334115" cy="1719580"/>
            <a:chOff x="-364" y="4578"/>
            <a:chExt cx="19714" cy="3190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-150" y="4578"/>
              <a:ext cx="19500" cy="1644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-364" y="6100"/>
              <a:ext cx="14124" cy="166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854710" y="352679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54710" y="1183005"/>
            <a:ext cx="10625455" cy="15297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3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19. 某政府机关有在编人员 100人，其中副处级以上干部 10人，一般干部 70人，工人 20人 .上级机关为了了解政府机构改革意见，要从中抽取一个容量为 20的样本，试确定用何种方法抽取，请具体实施操作.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174240" y="3348990"/>
            <a:ext cx="7315200" cy="1718310"/>
            <a:chOff x="3953" y="4758"/>
            <a:chExt cx="11520" cy="270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80" y="4758"/>
              <a:ext cx="11040" cy="1284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953" y="6156"/>
              <a:ext cx="11520" cy="130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599440" y="260096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82955" y="865505"/>
            <a:ext cx="10625455" cy="15297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3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20. 将A、B、C、D四人随机分成甲、乙两组参加羽毛球比赛，每组两人.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3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(1) A在甲组的概率是多少？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3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(2) A、B都在甲组的概率是多少？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46910" y="2600960"/>
            <a:ext cx="2849880" cy="388620"/>
          </a:xfrm>
          <a:prstGeom prst="rect">
            <a:avLst/>
          </a:prstGeom>
        </p:spPr>
      </p:pic>
      <p:graphicFrame>
        <p:nvGraphicFramePr>
          <p:cNvPr id="11" name="表格 10"/>
          <p:cNvGraphicFramePr/>
          <p:nvPr>
            <p:custDataLst>
              <p:tags r:id="rId2"/>
            </p:custDataLst>
          </p:nvPr>
        </p:nvGraphicFramePr>
        <p:xfrm>
          <a:off x="4996180" y="2916555"/>
          <a:ext cx="2748280" cy="230060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74140"/>
                <a:gridCol w="1374140"/>
              </a:tblGrid>
              <a:tr h="304800">
                <a:tc>
                  <a:txBody>
                    <a:bodyPr/>
                    <a:p>
                      <a:pPr algn="ctr">
                        <a:lnSpc>
                          <a:spcPct val="70000"/>
                        </a:lnSpc>
                        <a:buNone/>
                      </a:pPr>
                      <a:r>
                        <a:rPr lang="zh-CN" altLang="en-US" sz="2000">
                          <a:latin typeface="Times New Roman" panose="02020603050405020304" charset="0"/>
                        </a:rPr>
                        <a:t>甲组</a:t>
                      </a:r>
                      <a:endParaRPr lang="zh-CN" altLang="en-US" sz="2000">
                        <a:latin typeface="Times New Roman" panose="02020603050405020304" charset="0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70000"/>
                        </a:lnSpc>
                        <a:buNone/>
                      </a:pPr>
                      <a:r>
                        <a:rPr lang="zh-CN" altLang="en-US" sz="2000">
                          <a:latin typeface="Times New Roman" panose="02020603050405020304" charset="0"/>
                        </a:rPr>
                        <a:t>乙组</a:t>
                      </a:r>
                      <a:endParaRPr lang="zh-CN" altLang="en-US" sz="2000">
                        <a:latin typeface="Times New Roman" panose="02020603050405020304" charset="0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365760">
                <a:tc>
                  <a:txBody>
                    <a:bodyPr/>
                    <a:p>
                      <a:pPr algn="ctr">
                        <a:lnSpc>
                          <a:spcPct val="70000"/>
                        </a:lnSpc>
                        <a:buNone/>
                      </a:pPr>
                      <a:r>
                        <a:rPr lang="zh-CN" altLang="en-US" sz="2000">
                          <a:latin typeface="Times New Roman" panose="02020603050405020304" charset="0"/>
                          <a:cs typeface="Times New Roman" panose="02020603050405020304" charset="0"/>
                        </a:rPr>
                        <a:t>A、B</a:t>
                      </a:r>
                      <a:endParaRPr lang="zh-CN" altLang="en-US" sz="20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70000"/>
                        </a:lnSpc>
                        <a:buNone/>
                      </a:pPr>
                      <a:r>
                        <a:rPr lang="zh-CN" altLang="en-US" sz="2000">
                          <a:latin typeface="Times New Roman" panose="02020603050405020304" charset="0"/>
                          <a:cs typeface="Times New Roman" panose="02020603050405020304" charset="0"/>
                        </a:rPr>
                        <a:t>C、D</a:t>
                      </a:r>
                      <a:endParaRPr lang="zh-CN" altLang="en-US" sz="20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0">
                <a:tc>
                  <a:txBody>
                    <a:bodyPr/>
                    <a:p>
                      <a:pPr algn="ctr">
                        <a:lnSpc>
                          <a:spcPct val="70000"/>
                        </a:lnSpc>
                        <a:buNone/>
                      </a:pPr>
                      <a:r>
                        <a:rPr lang="zh-CN" altLang="en-US" sz="2000">
                          <a:latin typeface="Times New Roman" panose="02020603050405020304" charset="0"/>
                          <a:cs typeface="Times New Roman" panose="02020603050405020304" charset="0"/>
                        </a:rPr>
                        <a:t>A、C</a:t>
                      </a:r>
                      <a:endParaRPr lang="zh-CN" altLang="en-US" sz="20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70000"/>
                        </a:lnSpc>
                        <a:buNone/>
                      </a:pPr>
                      <a:r>
                        <a:rPr lang="zh-CN" altLang="en-US" sz="2000">
                          <a:latin typeface="Times New Roman" panose="02020603050405020304" charset="0"/>
                          <a:cs typeface="Times New Roman" panose="02020603050405020304" charset="0"/>
                        </a:rPr>
                        <a:t>B、D</a:t>
                      </a:r>
                      <a:endParaRPr lang="zh-CN" altLang="en-US" sz="20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0">
                <a:tc>
                  <a:txBody>
                    <a:bodyPr/>
                    <a:p>
                      <a:pPr algn="ctr">
                        <a:lnSpc>
                          <a:spcPct val="70000"/>
                        </a:lnSpc>
                        <a:buNone/>
                      </a:pPr>
                      <a:r>
                        <a:rPr lang="zh-CN" altLang="en-US" sz="2000">
                          <a:latin typeface="Times New Roman" panose="02020603050405020304" charset="0"/>
                          <a:cs typeface="Times New Roman" panose="02020603050405020304" charset="0"/>
                        </a:rPr>
                        <a:t>A、D</a:t>
                      </a:r>
                      <a:endParaRPr lang="zh-CN" altLang="en-US" sz="20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70000"/>
                        </a:lnSpc>
                        <a:buNone/>
                      </a:pPr>
                      <a:r>
                        <a:rPr lang="zh-CN" altLang="en-US" sz="2000">
                          <a:latin typeface="Times New Roman" panose="02020603050405020304" charset="0"/>
                          <a:cs typeface="Times New Roman" panose="02020603050405020304" charset="0"/>
                        </a:rPr>
                        <a:t>B、C</a:t>
                      </a:r>
                      <a:endParaRPr lang="zh-CN" altLang="en-US" sz="20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0">
                <a:tc>
                  <a:txBody>
                    <a:bodyPr/>
                    <a:p>
                      <a:pPr algn="ctr">
                        <a:lnSpc>
                          <a:spcPct val="70000"/>
                        </a:lnSpc>
                        <a:buNone/>
                      </a:pPr>
                      <a:r>
                        <a:rPr lang="zh-CN" altLang="en-US" sz="2000">
                          <a:latin typeface="Times New Roman" panose="02020603050405020304" charset="0"/>
                          <a:cs typeface="Times New Roman" panose="02020603050405020304" charset="0"/>
                        </a:rPr>
                        <a:t>B、C</a:t>
                      </a:r>
                      <a:endParaRPr lang="zh-CN" altLang="en-US" sz="20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70000"/>
                        </a:lnSpc>
                        <a:buNone/>
                      </a:pPr>
                      <a:r>
                        <a:rPr lang="zh-CN" altLang="en-US" sz="2000">
                          <a:latin typeface="Times New Roman" panose="02020603050405020304" charset="0"/>
                          <a:cs typeface="Times New Roman" panose="02020603050405020304" charset="0"/>
                        </a:rPr>
                        <a:t>A、D</a:t>
                      </a:r>
                      <a:endParaRPr lang="zh-CN" altLang="en-US" sz="20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410845">
                <a:tc>
                  <a:txBody>
                    <a:bodyPr/>
                    <a:p>
                      <a:pPr algn="ctr">
                        <a:lnSpc>
                          <a:spcPct val="70000"/>
                        </a:lnSpc>
                        <a:buNone/>
                      </a:pPr>
                      <a:r>
                        <a:rPr lang="zh-CN" altLang="en-US" sz="2000">
                          <a:latin typeface="Times New Roman" panose="02020603050405020304" charset="0"/>
                          <a:cs typeface="Times New Roman" panose="02020603050405020304" charset="0"/>
                        </a:rPr>
                        <a:t>B、D</a:t>
                      </a:r>
                      <a:endParaRPr lang="zh-CN" altLang="en-US" sz="20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70000"/>
                        </a:lnSpc>
                        <a:buNone/>
                      </a:pPr>
                      <a:r>
                        <a:rPr lang="zh-CN" altLang="en-US" sz="2000">
                          <a:latin typeface="Times New Roman" panose="02020603050405020304" charset="0"/>
                          <a:cs typeface="Times New Roman" panose="02020603050405020304" charset="0"/>
                        </a:rPr>
                        <a:t>A、C</a:t>
                      </a:r>
                      <a:endParaRPr lang="zh-CN" altLang="en-US" sz="20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0">
                <a:tc>
                  <a:txBody>
                    <a:bodyPr/>
                    <a:p>
                      <a:pPr algn="ctr">
                        <a:lnSpc>
                          <a:spcPct val="70000"/>
                        </a:lnSpc>
                        <a:buNone/>
                      </a:pPr>
                      <a:r>
                        <a:rPr lang="zh-CN" altLang="en-US" sz="2000">
                          <a:latin typeface="Times New Roman" panose="02020603050405020304" charset="0"/>
                          <a:cs typeface="Times New Roman" panose="02020603050405020304" charset="0"/>
                        </a:rPr>
                        <a:t>C、D</a:t>
                      </a:r>
                      <a:endParaRPr lang="zh-CN" altLang="en-US" sz="20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70000"/>
                        </a:lnSpc>
                        <a:buNone/>
                      </a:pPr>
                      <a:r>
                        <a:rPr lang="zh-CN" altLang="en-US" sz="2000">
                          <a:latin typeface="Times New Roman" panose="02020603050405020304" charset="0"/>
                          <a:cs typeface="Times New Roman" panose="02020603050405020304" charset="0"/>
                        </a:rPr>
                        <a:t>A、B</a:t>
                      </a:r>
                      <a:endParaRPr lang="zh-CN" altLang="en-US" sz="20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03375" y="5299710"/>
            <a:ext cx="7932420" cy="8229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516380" y="296672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8670" y="698500"/>
            <a:ext cx="10342880" cy="2279015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3125470" y="2834640"/>
            <a:ext cx="5669280" cy="3215005"/>
            <a:chOff x="5305" y="5381"/>
            <a:chExt cx="10716" cy="657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528"/>
            <a:stretch>
              <a:fillRect/>
            </a:stretch>
          </p:blipFill>
          <p:spPr>
            <a:xfrm>
              <a:off x="5305" y="5381"/>
              <a:ext cx="8105" cy="1212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305" y="6823"/>
              <a:ext cx="10716" cy="5136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4525010" y="2465705"/>
            <a:ext cx="359219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本章复习</a:t>
            </a:r>
            <a:endParaRPr lang="zh-CN" altLang="en-US" sz="5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减号 3"/>
          <p:cNvSpPr/>
          <p:nvPr/>
        </p:nvSpPr>
        <p:spPr>
          <a:xfrm flipV="1">
            <a:off x="2067560" y="3387725"/>
            <a:ext cx="7889240" cy="82550"/>
          </a:xfrm>
          <a:prstGeom prst="mathMinus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351573" y="0"/>
            <a:ext cx="45719" cy="68580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菱形 4"/>
          <p:cNvSpPr/>
          <p:nvPr/>
        </p:nvSpPr>
        <p:spPr>
          <a:xfrm>
            <a:off x="1502020" y="2295331"/>
            <a:ext cx="1744824" cy="1744824"/>
          </a:xfrm>
          <a:prstGeom prst="diamond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菱形 5"/>
          <p:cNvSpPr/>
          <p:nvPr/>
        </p:nvSpPr>
        <p:spPr>
          <a:xfrm>
            <a:off x="1502020" y="2556588"/>
            <a:ext cx="1744824" cy="1744824"/>
          </a:xfrm>
          <a:prstGeom prst="diamond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717092" y="3016286"/>
            <a:ext cx="2220686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目录</a:t>
            </a:r>
            <a:endParaRPr lang="zh-CN" altLang="en-US" sz="4400" dirty="0">
              <a:solidFill>
                <a:schemeClr val="accent5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rot="18898254">
            <a:off x="2292621" y="3623810"/>
            <a:ext cx="1604866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content</a:t>
            </a:r>
            <a:endParaRPr lang="en-US" altLang="zh-CN" dirty="0">
              <a:solidFill>
                <a:schemeClr val="accent5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3611971" y="1513828"/>
            <a:ext cx="6121712" cy="973365"/>
            <a:chOff x="5222966" y="1250303"/>
            <a:chExt cx="6121712" cy="973365"/>
          </a:xfrm>
        </p:grpSpPr>
        <p:sp>
          <p:nvSpPr>
            <p:cNvPr id="9" name="椭圆 8"/>
            <p:cNvSpPr/>
            <p:nvPr/>
          </p:nvSpPr>
          <p:spPr>
            <a:xfrm>
              <a:off x="5222966" y="1250303"/>
              <a:ext cx="961053" cy="9610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zh-CN" altLang="en-US" dirty="0"/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5222966" y="1250303"/>
              <a:ext cx="6121712" cy="973365"/>
              <a:chOff x="5222966" y="1250303"/>
              <a:chExt cx="6121712" cy="973365"/>
            </a:xfrm>
          </p:grpSpPr>
          <p:sp>
            <p:nvSpPr>
              <p:cNvPr id="11" name="矩形: 圆角 10"/>
              <p:cNvSpPr/>
              <p:nvPr/>
            </p:nvSpPr>
            <p:spPr>
              <a:xfrm>
                <a:off x="5703661" y="1464933"/>
                <a:ext cx="5539105" cy="624840"/>
              </a:xfrm>
              <a:prstGeom prst="roundRect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5222966" y="1250303"/>
                <a:ext cx="961053" cy="96105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zh-CN" altLang="en-US" dirty="0"/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5425751" y="1300338"/>
                <a:ext cx="914400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5400" dirty="0">
                    <a:solidFill>
                      <a:schemeClr val="accent5">
                        <a:lumMod val="7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1</a:t>
                </a:r>
                <a:endParaRPr lang="en-US" altLang="zh-CN" sz="5400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6" name="文本框 25">
                <a:hlinkClick r:id="rId1" action="ppaction://hlinksldjump"/>
              </p:cNvPr>
              <p:cNvSpPr txBox="1"/>
              <p:nvPr/>
            </p:nvSpPr>
            <p:spPr>
              <a:xfrm>
                <a:off x="6546877" y="1509857"/>
                <a:ext cx="4797801" cy="5219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选择题</a:t>
                </a:r>
                <a:endParaRPr lang="zh-CN" altLang="en-US" sz="28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grpSp>
        <p:nvGrpSpPr>
          <p:cNvPr id="36" name="组合 35"/>
          <p:cNvGrpSpPr/>
          <p:nvPr/>
        </p:nvGrpSpPr>
        <p:grpSpPr>
          <a:xfrm>
            <a:off x="3611971" y="3184266"/>
            <a:ext cx="6075992" cy="974855"/>
            <a:chOff x="5222966" y="2377816"/>
            <a:chExt cx="6075992" cy="974855"/>
          </a:xfrm>
        </p:grpSpPr>
        <p:sp>
          <p:nvSpPr>
            <p:cNvPr id="13" name="矩形: 圆角 12"/>
            <p:cNvSpPr/>
            <p:nvPr/>
          </p:nvSpPr>
          <p:spPr>
            <a:xfrm>
              <a:off x="5703661" y="2592446"/>
              <a:ext cx="5539740" cy="624840"/>
            </a:xfrm>
            <a:prstGeom prst="round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5222966" y="2377816"/>
              <a:ext cx="961053" cy="9610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zh-CN" altLang="en-US" dirty="0"/>
            </a:p>
          </p:txBody>
        </p:sp>
        <p:sp>
          <p:nvSpPr>
            <p:cNvPr id="15" name="椭圆 14"/>
            <p:cNvSpPr/>
            <p:nvPr/>
          </p:nvSpPr>
          <p:spPr>
            <a:xfrm>
              <a:off x="5222966" y="2377816"/>
              <a:ext cx="961053" cy="9610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zh-CN" altLang="en-US" dirty="0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5425751" y="2429341"/>
              <a:ext cx="91440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2</a:t>
              </a:r>
              <a:endParaRPr lang="en-US" altLang="zh-CN" sz="5400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7" name="文本框 26">
              <a:hlinkClick r:id="rId2" action="ppaction://hlinksldjump"/>
            </p:cNvPr>
            <p:cNvSpPr txBox="1"/>
            <p:nvPr/>
          </p:nvSpPr>
          <p:spPr>
            <a:xfrm>
              <a:off x="6501157" y="2630031"/>
              <a:ext cx="4797801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填空题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611971" y="4875271"/>
            <a:ext cx="6075992" cy="973545"/>
            <a:chOff x="5222966" y="2377816"/>
            <a:chExt cx="6075992" cy="973545"/>
          </a:xfrm>
        </p:grpSpPr>
        <p:sp>
          <p:nvSpPr>
            <p:cNvPr id="3" name="矩形: 圆角 12"/>
            <p:cNvSpPr/>
            <p:nvPr/>
          </p:nvSpPr>
          <p:spPr>
            <a:xfrm>
              <a:off x="5703661" y="2592446"/>
              <a:ext cx="5539740" cy="624840"/>
            </a:xfrm>
            <a:prstGeom prst="round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5222966" y="2377816"/>
              <a:ext cx="961053" cy="9610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just"/>
              <a:endParaRPr lang="zh-CN" altLang="en-US" dirty="0"/>
            </a:p>
          </p:txBody>
        </p:sp>
        <p:sp>
          <p:nvSpPr>
            <p:cNvPr id="17" name="椭圆 16"/>
            <p:cNvSpPr/>
            <p:nvPr/>
          </p:nvSpPr>
          <p:spPr>
            <a:xfrm>
              <a:off x="5222966" y="2377816"/>
              <a:ext cx="961053" cy="9610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just"/>
              <a:endParaRPr lang="zh-CN" altLang="en-US" dirty="0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5425751" y="2429341"/>
              <a:ext cx="914400" cy="9220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5400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3</a:t>
              </a:r>
              <a:endParaRPr lang="en-US" altLang="zh-CN" sz="5400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9" name="文本框 18">
              <a:hlinkClick r:id="rId3" action="ppaction://hlinksldjump"/>
            </p:cNvPr>
            <p:cNvSpPr txBox="1"/>
            <p:nvPr/>
          </p:nvSpPr>
          <p:spPr>
            <a:xfrm>
              <a:off x="6501157" y="2630031"/>
              <a:ext cx="4797801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解答题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43455" y="1592580"/>
            <a:ext cx="6614160" cy="318516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148715" y="1022350"/>
            <a:ext cx="18510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选择题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90905" y="4888865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470650" y="1647190"/>
            <a:ext cx="801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26640" y="4887595"/>
            <a:ext cx="4251960" cy="457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7265" y="1578610"/>
            <a:ext cx="9547860" cy="12115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45185" y="378079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242300" y="1678305"/>
            <a:ext cx="801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51685" y="3806825"/>
            <a:ext cx="4511040" cy="4343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9295" y="1581785"/>
            <a:ext cx="10927080" cy="12192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09295" y="3391535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835005" y="1730375"/>
            <a:ext cx="801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36445" y="3348990"/>
            <a:ext cx="7482840" cy="5029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7055" y="1480185"/>
            <a:ext cx="11295380" cy="18827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03530" y="366268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51610" y="1981835"/>
            <a:ext cx="801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48460" y="3530600"/>
            <a:ext cx="5570220" cy="7239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79550" y="1373505"/>
            <a:ext cx="9578340" cy="16764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87985" y="373126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118985" y="1506220"/>
            <a:ext cx="801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31645" y="3545840"/>
            <a:ext cx="7711440" cy="8305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ags/tag1.xml><?xml version="1.0" encoding="utf-8"?>
<p:tagLst xmlns:p="http://schemas.openxmlformats.org/presentationml/2006/main">
  <p:tag name="KSO_WM_UNIT_TABLE_BEAUTIFY" val="smartTable{3a15419c-a4cb-4af5-ae05-842e381717c7}"/>
  <p:tag name="TABLE_ENDDRAG_ORIGIN_RECT" val="216*201"/>
  <p:tag name="TABLE_ENDDRAG_RECT" val="293*235*216*201"/>
</p:tagLst>
</file>

<file path=ppt/tags/tag2.xml><?xml version="1.0" encoding="utf-8"?>
<p:tagLst xmlns:p="http://schemas.openxmlformats.org/presentationml/2006/main">
  <p:tag name="ISPRING_PRESENTATION_TITLE" val="PowerPoint 演示文稿"/>
  <p:tag name="COMMONDATA" val="eyJoZGlkIjoiOTZhODQ0MzExYTJkODJhZmUzYjhiZjJlMzExMzg5NzM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1179</Words>
  <Application>WPS 演示</Application>
  <PresentationFormat>宽屏</PresentationFormat>
  <Paragraphs>179</Paragraphs>
  <Slides>24</Slides>
  <Notes>42</Notes>
  <HiddenSlides>0</HiddenSlides>
  <MMClips>10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5" baseType="lpstr">
      <vt:lpstr>Arial</vt:lpstr>
      <vt:lpstr>宋体</vt:lpstr>
      <vt:lpstr>Wingdings</vt:lpstr>
      <vt:lpstr>Times New Roman</vt:lpstr>
      <vt:lpstr>楷体</vt:lpstr>
      <vt:lpstr>微软雅黑</vt:lpstr>
      <vt:lpstr>等线</vt:lpstr>
      <vt:lpstr>Calibri</vt:lpstr>
      <vt:lpstr>Arial Unicode MS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113</cp:revision>
  <dcterms:created xsi:type="dcterms:W3CDTF">2018-12-04T07:30:00Z</dcterms:created>
  <dcterms:modified xsi:type="dcterms:W3CDTF">2022-09-20T05:32:15Z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AD68C3A5916C400C866CE17C4E2D4740</vt:lpwstr>
  </property>
  <property fmtid="{D5CDD505-2E9C-101B-9397-08002B2CF9AE}" pid="3" name="KSOProductBuildVer">
    <vt:lpwstr>2052-11.1.0.12358</vt:lpwstr>
  </property>
</Properties>
</file>