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257" r:id="rId7"/>
    <p:sldId id="331" r:id="rId8"/>
    <p:sldId id="408" r:id="rId9"/>
    <p:sldId id="403" r:id="rId10"/>
    <p:sldId id="404" r:id="rId11"/>
    <p:sldId id="495" r:id="rId12"/>
    <p:sldId id="405" r:id="rId13"/>
    <p:sldId id="406" r:id="rId14"/>
    <p:sldId id="480" r:id="rId15"/>
    <p:sldId id="513" r:id="rId16"/>
    <p:sldId id="514" r:id="rId17"/>
    <p:sldId id="515" r:id="rId18"/>
    <p:sldId id="516" r:id="rId19"/>
    <p:sldId id="407" r:id="rId20"/>
    <p:sldId id="410" r:id="rId21"/>
    <p:sldId id="412" r:id="rId22"/>
    <p:sldId id="517" r:id="rId23"/>
    <p:sldId id="518" r:id="rId24"/>
    <p:sldId id="519" r:id="rId25"/>
    <p:sldId id="520" r:id="rId26"/>
    <p:sldId id="521" r:id="rId27"/>
    <p:sldId id="522" r:id="rId28"/>
    <p:sldId id="462" r:id="rId29"/>
    <p:sldId id="463" r:id="rId30"/>
    <p:sldId id="464" r:id="rId31"/>
    <p:sldId id="465" r:id="rId32"/>
    <p:sldId id="537" r:id="rId33"/>
    <p:sldId id="466" r:id="rId34"/>
    <p:sldId id="481" r:id="rId35"/>
    <p:sldId id="482" r:id="rId36"/>
    <p:sldId id="538" r:id="rId37"/>
    <p:sldId id="539" r:id="rId38"/>
    <p:sldId id="468" r:id="rId39"/>
    <p:sldId id="469" r:id="rId40"/>
    <p:sldId id="470" r:id="rId41"/>
    <p:sldId id="471" r:id="rId42"/>
    <p:sldId id="540" r:id="rId43"/>
    <p:sldId id="541" r:id="rId44"/>
    <p:sldId id="542" r:id="rId45"/>
    <p:sldId id="543" r:id="rId46"/>
    <p:sldId id="544" r:id="rId47"/>
    <p:sldId id="545" r:id="rId48"/>
    <p:sldId id="546" r:id="rId49"/>
    <p:sldId id="547" r:id="rId50"/>
    <p:sldId id="548" r:id="rId51"/>
    <p:sldId id="549" r:id="rId52"/>
    <p:sldId id="550" r:id="rId53"/>
    <p:sldId id="551" r:id="rId54"/>
    <p:sldId id="552" r:id="rId55"/>
    <p:sldId id="560" r:id="rId56"/>
    <p:sldId id="553" r:id="rId57"/>
    <p:sldId id="554" r:id="rId58"/>
    <p:sldId id="555" r:id="rId59"/>
    <p:sldId id="556" r:id="rId60"/>
    <p:sldId id="557" r:id="rId61"/>
    <p:sldId id="558" r:id="rId62"/>
    <p:sldId id="559" r:id="rId63"/>
    <p:sldId id="561" r:id="rId64"/>
    <p:sldId id="562" r:id="rId65"/>
  </p:sldIdLst>
  <p:sldSz cx="12192000" cy="6858000"/>
  <p:notesSz cx="6858000" cy="9144000"/>
  <p:custDataLst>
    <p:tags r:id="rId6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9" Type="http://schemas.openxmlformats.org/officeDocument/2006/relationships/tags" Target="tags/tag5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7.xml"/><Relationship Id="rId5" Type="http://schemas.openxmlformats.org/officeDocument/2006/relationships/slide" Target="../slides/slide7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6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slide" Target="../slides/slide54.xml"/><Relationship Id="rId5" Type="http://schemas.openxmlformats.org/officeDocument/2006/relationships/slide" Target="../slides/slide45.xml"/><Relationship Id="rId4" Type="http://schemas.openxmlformats.org/officeDocument/2006/relationships/slide" Target="../slides/slide43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635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tags" Target="../tags/tag2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3.png"/><Relationship Id="rId2" Type="http://schemas.openxmlformats.org/officeDocument/2006/relationships/image" Target="../media/image20.png"/><Relationship Id="rId1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slide" Target="slide43.xml"/><Relationship Id="rId2" Type="http://schemas.openxmlformats.org/officeDocument/2006/relationships/slide" Target="slide26.xml"/><Relationship Id="rId1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7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1.png"/><Relationship Id="rId2" Type="http://schemas.openxmlformats.org/officeDocument/2006/relationships/image" Target="../media/image20.png"/><Relationship Id="rId1" Type="http://schemas.openxmlformats.org/officeDocument/2006/relationships/image" Target="../media/image80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9.png"/><Relationship Id="rId1" Type="http://schemas.openxmlformats.org/officeDocument/2006/relationships/image" Target="../media/image9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8165" y="48069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165" y="1681480"/>
            <a:ext cx="10894695" cy="14916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72885" y="168148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9490" y="4321810"/>
            <a:ext cx="3312160" cy="420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105" y="1337310"/>
            <a:ext cx="11582400" cy="15316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79535" y="14725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450" y="4127500"/>
            <a:ext cx="3642360" cy="769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040" y="1343025"/>
            <a:ext cx="10607040" cy="16459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79485" y="14725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3935" y="4150360"/>
            <a:ext cx="324612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795" y="1472565"/>
            <a:ext cx="10477500" cy="14782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88145" y="15995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115" y="4116070"/>
            <a:ext cx="4305300" cy="792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390" y="1386840"/>
            <a:ext cx="11140440" cy="1668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44130" y="149987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5375" y="4150360"/>
            <a:ext cx="466344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680" y="1595755"/>
            <a:ext cx="11216640" cy="1249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36055" y="16541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7735" y="4282440"/>
            <a:ext cx="4145280" cy="480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" y="1736090"/>
            <a:ext cx="9852660" cy="6781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2565" y="3465830"/>
            <a:ext cx="3947160" cy="7315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45260" y="360108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455" y="1920875"/>
            <a:ext cx="10698480" cy="1272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995410" y="201358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885" y="4059555"/>
            <a:ext cx="512064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90" y="1256030"/>
            <a:ext cx="10751820" cy="15849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323070" y="131191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6990" y="4125595"/>
            <a:ext cx="3883660" cy="74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820" y="1798320"/>
            <a:ext cx="10576560" cy="14630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87485" y="192024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7920" y="4112895"/>
            <a:ext cx="515874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18685" y="2776220"/>
            <a:ext cx="43192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直线与圆的方程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242695"/>
            <a:ext cx="10668000" cy="1303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2380" y="135699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4735" y="4282440"/>
            <a:ext cx="4128770" cy="419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890" y="1356995"/>
            <a:ext cx="11049000" cy="1234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34505" y="135699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4075" y="4282440"/>
            <a:ext cx="4511040" cy="46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735" y="1356995"/>
            <a:ext cx="10934700" cy="1287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60435" y="143002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4255" y="4064635"/>
            <a:ext cx="5204460" cy="67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6500" y="1430020"/>
            <a:ext cx="10050780" cy="6248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71055" y="151193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0°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41815" y="151193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8365" y="4276725"/>
            <a:ext cx="7094220" cy="47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4655" y="1418590"/>
            <a:ext cx="7665720" cy="647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35835" y="43395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5065" y="4339590"/>
            <a:ext cx="2590800" cy="457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6220" y="1386840"/>
            <a:ext cx="684530" cy="48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295" y="1671320"/>
            <a:ext cx="988314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5515" y="40360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0600" y="3875405"/>
            <a:ext cx="5295265" cy="781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75335" y="1852295"/>
            <a:ext cx="104825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《数学》（基础模块）（下册）6.2.2 直线的点斜式方程与斜截式方程.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748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6.2.2 直线的点斜式方程与斜截式方程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5335" y="3533140"/>
            <a:ext cx="104825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直线的点斜式方程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若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)为直线上的点，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为直线的斜率，则直线的点斜式方程为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74040" y="890270"/>
            <a:ext cx="845629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直线的截距与斜截式方程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直线的截距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如图所示，设直线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轴相交于点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,0)，与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轴相交于点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( 0,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)，则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轴上的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（或 ）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叫做直线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轴上的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（或 ）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直线的斜截式方程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设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为直线的斜率，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为直线在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轴上的截距，则直线的斜截式方程为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0335" y="1800860"/>
            <a:ext cx="2345690" cy="2392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4720" y="2569210"/>
            <a:ext cx="106921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什么是直线的方程？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已知一条直线上的点和直线的斜率，如何求解直线的方程？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1020" y="88328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375" y="1747520"/>
            <a:ext cx="11145520" cy="4240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419475" y="2297430"/>
            <a:ext cx="5881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6.2 直线的方程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640" y="1553845"/>
            <a:ext cx="10840720" cy="2710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27685" y="56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660" y="2084070"/>
            <a:ext cx="9284970" cy="1865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42940" y="208407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2515" y="4282440"/>
            <a:ext cx="2819400" cy="449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580" y="1335405"/>
            <a:ext cx="10911840" cy="23698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9970" y="143002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2170" y="4116070"/>
            <a:ext cx="9182100" cy="792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820" y="1573530"/>
            <a:ext cx="10119360" cy="19126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360535" y="1573530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8380" y="4192905"/>
            <a:ext cx="6690360" cy="640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745" y="1284605"/>
            <a:ext cx="11302365" cy="222440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661015" y="1284605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E9E8E8">
                  <a:alpha val="100000"/>
                </a:srgbClr>
              </a:clrFrom>
              <a:clrTo>
                <a:srgbClr val="E9E8E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9345" y="4097020"/>
            <a:ext cx="7978140" cy="83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7455" y="1383665"/>
            <a:ext cx="9433560" cy="899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0065" y="3519805"/>
            <a:ext cx="8465820" cy="8839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9270" y="37312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820" y="1565275"/>
            <a:ext cx="11075670" cy="26803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83895" y="917575"/>
            <a:ext cx="739775" cy="4902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87185" y="165671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1540" y="4224655"/>
            <a:ext cx="8831580" cy="51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535" y="1426845"/>
            <a:ext cx="11467465" cy="15576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710045" y="142684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8545" y="4147185"/>
            <a:ext cx="3848100" cy="73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060" y="1315720"/>
            <a:ext cx="10869930" cy="12725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52640" y="140652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4875" y="3942715"/>
            <a:ext cx="77343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830" y="984250"/>
            <a:ext cx="11102340" cy="13106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43775" y="110680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4400" y="4282440"/>
            <a:ext cx="4191000" cy="41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502020" y="2295331"/>
            <a:ext cx="1744824" cy="174482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2020" y="2556588"/>
            <a:ext cx="1744824" cy="174482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7092" y="3016286"/>
            <a:ext cx="22206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898254">
            <a:off x="2292621" y="3623810"/>
            <a:ext cx="16048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779520" y="1649095"/>
            <a:ext cx="6349365" cy="972066"/>
            <a:chOff x="5222966" y="1250303"/>
            <a:chExt cx="6121712" cy="971851"/>
          </a:xfrm>
        </p:grpSpPr>
        <p:sp>
          <p:nvSpPr>
            <p:cNvPr id="9" name="椭圆 8"/>
            <p:cNvSpPr/>
            <p:nvPr/>
          </p:nvSpPr>
          <p:spPr>
            <a:xfrm>
              <a:off x="5222966" y="1250303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222966" y="1250303"/>
              <a:ext cx="6121712" cy="971851"/>
              <a:chOff x="5222966" y="1250303"/>
              <a:chExt cx="6121712" cy="971851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5703661" y="1464933"/>
                <a:ext cx="5539105" cy="624840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2966" y="1250303"/>
                <a:ext cx="961053" cy="9610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25751" y="1300338"/>
                <a:ext cx="914400" cy="921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文本框 25">
                <a:hlinkClick r:id="rId1" action="ppaction://hlinksldjump"/>
              </p:cNvPr>
              <p:cNvSpPr txBox="1"/>
              <p:nvPr/>
            </p:nvSpPr>
            <p:spPr>
              <a:xfrm>
                <a:off x="6546877" y="1509857"/>
                <a:ext cx="4797801" cy="5218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直线的倾斜角与斜率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910965" y="3169920"/>
            <a:ext cx="6896100" cy="989180"/>
            <a:chOff x="5222966" y="2377816"/>
            <a:chExt cx="6709369" cy="961053"/>
          </a:xfrm>
        </p:grpSpPr>
        <p:sp>
          <p:nvSpPr>
            <p:cNvPr id="13" name="矩形: 圆角 12"/>
            <p:cNvSpPr/>
            <p:nvPr/>
          </p:nvSpPr>
          <p:spPr>
            <a:xfrm>
              <a:off x="5703619" y="2592512"/>
              <a:ext cx="6228716" cy="624964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5751" y="2429341"/>
              <a:ext cx="914400" cy="895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6501206" y="2630146"/>
              <a:ext cx="5323013" cy="507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直线的点斜式方程与斜截式方程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56330" y="4649470"/>
            <a:ext cx="6094095" cy="973527"/>
            <a:chOff x="5222966" y="2377816"/>
            <a:chExt cx="6075992" cy="973859"/>
          </a:xfrm>
        </p:grpSpPr>
        <p:sp>
          <p:nvSpPr>
            <p:cNvPr id="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25751" y="2429341"/>
              <a:ext cx="914400" cy="922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6501157" y="2630031"/>
              <a:ext cx="4797801" cy="522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直线的一般式方程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770" y="1326515"/>
            <a:ext cx="11300460" cy="19888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05290" y="148844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3460" y="4269740"/>
            <a:ext cx="6863715" cy="47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935" y="1488440"/>
            <a:ext cx="11200130" cy="12001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5810" y="1488440"/>
            <a:ext cx="1033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-1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77070" y="1488440"/>
            <a:ext cx="1033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135°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3180" y="2228215"/>
            <a:ext cx="1033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3920" y="4239895"/>
            <a:ext cx="8519160" cy="50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  <p:bldP spid="7" grpId="0"/>
      <p:bldP spid="7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3320" y="1543685"/>
            <a:ext cx="9319260" cy="754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4750" y="2787650"/>
            <a:ext cx="6339840" cy="1592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1255" y="29565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75335" y="1852295"/>
            <a:ext cx="104825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《数学》（基础模块）（下册）6.2.3 直线的一般式方程.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748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6.2.3 直线的一般式方程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5335" y="3533140"/>
            <a:ext cx="107365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二元一次方程 Ax + By + C = 0(其中 A,B 不全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 )，叫做直线的一般式方程.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10235" y="1026795"/>
            <a:ext cx="99815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(1) 当 A ≠ 0,B ≠ 0 时，方程可化为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，它表示斜率为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，且在 y 轴上的截距为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的直线；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当 A = 0,B ≠ 0 时，方程可化为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，它表示经过点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，且平行于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的直线；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 当 A ≠ 0,B = 0时，方程可化为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，它表示经过点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，且平行于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的直线.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4720" y="2569210"/>
            <a:ext cx="106921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上节课所学习的点斜式方程和斜截式方程，它们都有哪些使用上的限制？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关于x，y的二元一次方程都可以表示一条直线吗？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1020" y="88328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854200"/>
            <a:ext cx="11410950" cy="4120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470" y="1908810"/>
            <a:ext cx="11367770" cy="2049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4890" y="1514475"/>
            <a:ext cx="9052560" cy="23393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685" y="56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67495" y="1729740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3765" y="4069080"/>
            <a:ext cx="7170420" cy="716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820" y="1254125"/>
            <a:ext cx="9837420" cy="14249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85350" y="145732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2350" y="4066540"/>
            <a:ext cx="5935980" cy="891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7090" y="2856230"/>
            <a:ext cx="106254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直线的倾斜角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直线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的方向与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轴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方向所成的最小正角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α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，叫做直线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的倾斜角.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平行于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轴时，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α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垂直于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轴时，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α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 倾斜角的范围：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7090" y="1582420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《数学》（基础模块）（下册）6.2.1 直线的倾斜角与斜率.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385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6.2.1 直线的倾斜角与斜率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1920" y="1573530"/>
            <a:ext cx="8808720" cy="21717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679180" y="1718945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4890" y="4161790"/>
            <a:ext cx="7992110" cy="80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640" y="1565910"/>
            <a:ext cx="10332720" cy="14554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282690" y="1720850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C">
                  <a:alpha val="100000"/>
                </a:srgbClr>
              </a:clrFrom>
              <a:clrTo>
                <a:srgbClr val="FFFF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8400" y="3968750"/>
            <a:ext cx="7315200" cy="937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880" y="1641475"/>
            <a:ext cx="11064240" cy="21945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897235" y="1748155"/>
            <a:ext cx="904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5190" y="4139565"/>
            <a:ext cx="8244840" cy="74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72820" y="396430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330" y="2136775"/>
            <a:ext cx="7399020" cy="7848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2675" y="3909695"/>
            <a:ext cx="5052060" cy="103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100" y="1630045"/>
            <a:ext cx="8503920" cy="24307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83895" y="917575"/>
            <a:ext cx="739775" cy="4902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96175" y="1938655"/>
            <a:ext cx="70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6160" y="4119880"/>
            <a:ext cx="6781800" cy="78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435" y="1280795"/>
            <a:ext cx="9547860" cy="13716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46520" y="145415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9520" y="4062730"/>
            <a:ext cx="4030980" cy="78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1100" y="1221105"/>
            <a:ext cx="9304020" cy="12725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87460" y="129730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0770" y="4052570"/>
            <a:ext cx="5692140" cy="769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8915" y="1094105"/>
            <a:ext cx="8907780" cy="21259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08745" y="120650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50745" y="4030980"/>
            <a:ext cx="7736205" cy="1286510"/>
            <a:chOff x="3816" y="4860"/>
            <a:chExt cx="11568" cy="18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6" y="4860"/>
              <a:ext cx="11568" cy="108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6" y="5832"/>
              <a:ext cx="5832" cy="91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7305" y="1930400"/>
            <a:ext cx="8633460" cy="6172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5820" y="415226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06435" y="1930400"/>
            <a:ext cx="2277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2x - y + 4 = 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38985" y="4152265"/>
            <a:ext cx="9580880" cy="925830"/>
            <a:chOff x="2012" y="5076"/>
            <a:chExt cx="15088" cy="145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0" y="5076"/>
              <a:ext cx="15000" cy="64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12" y="5838"/>
              <a:ext cx="2532" cy="69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9730" y="1306830"/>
            <a:ext cx="8328660" cy="8229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5820" y="42824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8495" y="1410970"/>
            <a:ext cx="2377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2x - 3y - 11 = 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1705" y="4072255"/>
            <a:ext cx="7513320" cy="67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532765" y="890270"/>
            <a:ext cx="1109091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直线的斜率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倾斜角α(α≠90°)的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值叫做直线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的斜率，用小写字母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来表示，即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①若0°&lt; α &lt; 90°，则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0；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②若90°&lt; α &lt; 180°，则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③若α = 0°，则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④若α = 90°，则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0045" indent="-457200"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 设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 是直线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上的任意两点，则直线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的斜率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≠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3030" y="1499235"/>
            <a:ext cx="8717280" cy="6477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369300" y="1592580"/>
            <a:ext cx="2377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4x + y - 11 = 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405" y="375602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5790" y="3756025"/>
            <a:ext cx="9546590" cy="1304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980" y="1671320"/>
            <a:ext cx="946404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2230" y="2940685"/>
            <a:ext cx="5806440" cy="1775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09650" y="305625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710" y="1221740"/>
            <a:ext cx="10317480" cy="7086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09650" y="305625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0780" y="3056255"/>
            <a:ext cx="6004560" cy="105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52500" y="2651125"/>
            <a:ext cx="106921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在平面直角坐标系中，如何描述不同直线的倾斜程度？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0560" y="1842770"/>
            <a:ext cx="106921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直线的倾斜角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对于与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轴相交的直线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，如果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轴绕着交点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逆时针旋转到与直线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重合时的最小正角为α，则角α叫做直线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对于与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轴平行或者重合的直线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，规定直线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的倾斜角为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(3) 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的倾斜角α的取值范围是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24865" y="1279525"/>
            <a:ext cx="106921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直线的斜率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倾斜角不等于90°的直线，它的倾斜角的正切叫做这条直线的斜率，斜率常用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表示， 即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倾斜角等于 90° 的直线，斜率不存在，直线与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轴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直线的斜率公式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设点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)是直线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上的任意两点，且直线l的倾斜角为α，则直线l的斜率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≠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KSO_WM_UNIT_PLACING_PICTURE_USER_VIEWPORT" val="{&quot;height&quot;:720,&quot;width&quot;:4080}"/>
</p:tagLst>
</file>

<file path=ppt/tags/tag3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4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5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2200</Words>
  <Application>WPS 演示</Application>
  <PresentationFormat>宽屏</PresentationFormat>
  <Paragraphs>297</Paragraphs>
  <Slides>62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2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116</cp:revision>
  <dcterms:created xsi:type="dcterms:W3CDTF">2018-12-04T07:30:00Z</dcterms:created>
  <dcterms:modified xsi:type="dcterms:W3CDTF">2022-09-20T02:56:03Z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