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400" r:id="rId6"/>
    <p:sldId id="331" r:id="rId7"/>
    <p:sldId id="408" r:id="rId8"/>
    <p:sldId id="403" r:id="rId9"/>
    <p:sldId id="404" r:id="rId10"/>
    <p:sldId id="405" r:id="rId11"/>
    <p:sldId id="406" r:id="rId12"/>
    <p:sldId id="407" r:id="rId13"/>
    <p:sldId id="410" r:id="rId14"/>
    <p:sldId id="412" r:id="rId15"/>
    <p:sldId id="49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DDC6EE"/>
    <a:srgbClr val="B9641F"/>
    <a:srgbClr val="F18F31"/>
    <a:srgbClr val="F5BF3D"/>
    <a:srgbClr val="A6A6A6"/>
    <a:srgbClr val="404040"/>
    <a:srgbClr val="C4C7CB"/>
    <a:srgbClr val="BE00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slide" Target="../slides/slide10.xml"/><Relationship Id="rId5" Type="http://schemas.openxmlformats.org/officeDocument/2006/relationships/slide" Target="../slides/slide6.xml"/><Relationship Id="rId4" Type="http://schemas.openxmlformats.org/officeDocument/2006/relationships/slide" Target="../slides/slide4.xml"/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5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6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文本框 1">
            <a:hlinkClick r:id="rId3" action="ppaction://hlinksldjump"/>
          </p:cNvPr>
          <p:cNvSpPr txBox="1"/>
          <p:nvPr userDrawn="1"/>
        </p:nvSpPr>
        <p:spPr>
          <a:xfrm>
            <a:off x="373507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课前预习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>
            <a:hlinkClick r:id="rId3" action="ppaction://hlinksldjump"/>
          </p:cNvPr>
          <p:cNvSpPr txBox="1"/>
          <p:nvPr userDrawn="1"/>
        </p:nvSpPr>
        <p:spPr>
          <a:xfrm>
            <a:off x="580136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课堂导学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>
            <a:hlinkClick r:id="rId3" action="ppaction://hlinksldjump"/>
          </p:cNvPr>
          <p:cNvSpPr txBox="1"/>
          <p:nvPr userDrawn="1"/>
        </p:nvSpPr>
        <p:spPr>
          <a:xfrm>
            <a:off x="7867650" y="6144895"/>
            <a:ext cx="1241425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同步训练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-10160"/>
            <a:ext cx="12192000" cy="68776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160" y="685800"/>
            <a:ext cx="11429365" cy="5857875"/>
          </a:xfrm>
          <a:prstGeom prst="rect">
            <a:avLst/>
          </a:prstGeom>
        </p:spPr>
      </p:pic>
      <p:sp>
        <p:nvSpPr>
          <p:cNvPr id="11" name="圆角矩形 10">
            <a:hlinkClick r:id="rId3" action="ppaction://hlinksldjump"/>
          </p:cNvPr>
          <p:cNvSpPr/>
          <p:nvPr userDrawn="1"/>
        </p:nvSpPr>
        <p:spPr>
          <a:xfrm>
            <a:off x="10794365" y="6374765"/>
            <a:ext cx="824230" cy="334010"/>
          </a:xfrm>
          <a:prstGeom prst="roundRect">
            <a:avLst/>
          </a:prstGeom>
          <a:solidFill>
            <a:srgbClr val="B9641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Home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5" y="3305810"/>
            <a:ext cx="12191365" cy="35521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115" y="922020"/>
            <a:ext cx="10788015" cy="1567815"/>
            <a:chOff x="834" y="1607"/>
            <a:chExt cx="16989" cy="2469"/>
          </a:xfrm>
        </p:grpSpPr>
        <p:sp>
          <p:nvSpPr>
            <p:cNvPr id="12" name="文本框 11"/>
            <p:cNvSpPr txBox="1"/>
            <p:nvPr/>
          </p:nvSpPr>
          <p:spPr>
            <a:xfrm>
              <a:off x="834" y="1607"/>
              <a:ext cx="169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中职</a:t>
              </a:r>
              <a:r>
                <a:rPr lang="zh-CN" altLang="en-US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数学</a:t>
              </a:r>
              <a:r>
                <a:rPr lang="en-US" altLang="zh-CN" sz="6000" b="1" spc="7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基础模块学案</a:t>
              </a:r>
              <a:endParaRPr lang="en-US" altLang="zh-CN" sz="6000" b="1" spc="7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" y="3205"/>
              <a:ext cx="15302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ZHONGZHI 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SHUXUE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 JICHU MOKUAI XUE</a:t>
              </a:r>
              <a:r>
                <a:rPr lang="en-US" altLang="zh-CN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rPr>
                <a:t>’</a:t>
              </a:r>
              <a:r>
                <a:rPr lang="zh-CN" altLang="en-US" sz="3000" b="1">
                  <a:solidFill>
                    <a:schemeClr val="bg1">
                      <a:lumMod val="6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AN</a:t>
              </a:r>
              <a:endParaRPr lang="zh-CN" altLang="en-US" sz="3000" b="1">
                <a:solidFill>
                  <a:schemeClr val="bg1">
                    <a:lumMod val="6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35" y="291592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29600" y="3305810"/>
            <a:ext cx="3962400" cy="355219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07475" y="5708650"/>
            <a:ext cx="301752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200" b="1"/>
              <a:t>主编 </a:t>
            </a:r>
            <a:r>
              <a:rPr lang="en-US" sz="2200" b="1"/>
              <a:t> </a:t>
            </a:r>
            <a:r>
              <a:rPr sz="2200" b="1"/>
              <a:t>伍玉敏 刘书林</a:t>
            </a:r>
            <a:endParaRPr sz="2200" b="1"/>
          </a:p>
        </p:txBody>
      </p:sp>
      <p:grpSp>
        <p:nvGrpSpPr>
          <p:cNvPr id="16" name="组合 15"/>
          <p:cNvGrpSpPr/>
          <p:nvPr/>
        </p:nvGrpSpPr>
        <p:grpSpPr>
          <a:xfrm>
            <a:off x="9851390" y="3589655"/>
            <a:ext cx="1590675" cy="1691005"/>
            <a:chOff x="15576" y="5833"/>
            <a:chExt cx="2505" cy="2663"/>
          </a:xfrm>
        </p:grpSpPr>
        <p:sp>
          <p:nvSpPr>
            <p:cNvPr id="15" name="椭圆 14"/>
            <p:cNvSpPr/>
            <p:nvPr/>
          </p:nvSpPr>
          <p:spPr>
            <a:xfrm>
              <a:off x="15576" y="5833"/>
              <a:ext cx="2505" cy="26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66" y="6802"/>
              <a:ext cx="23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auto">
                <a:spcBef>
                  <a:spcPts val="600"/>
                </a:spcBef>
              </a:pPr>
              <a:r>
                <a:rPr lang="zh-CN" altLang="en-US" sz="2400" b="1">
                  <a:solidFill>
                    <a:schemeClr val="bg1"/>
                  </a:solidFill>
                </a:rPr>
                <a:t>新课标版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3202940"/>
            <a:ext cx="5885180" cy="3714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7340" y="1650365"/>
            <a:ext cx="6949440" cy="40919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47420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同步训练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649" b="-4091"/>
          <a:stretch>
            <a:fillRect/>
          </a:stretch>
        </p:blipFill>
        <p:spPr>
          <a:xfrm>
            <a:off x="697865" y="938530"/>
            <a:ext cx="750570" cy="4978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906770" y="185864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60770" y="388429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0" y="3392170"/>
            <a:ext cx="7462520" cy="21062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699770"/>
            <a:ext cx="8327390" cy="233362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742045" y="102108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61380" y="356298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9705" y="1458595"/>
            <a:ext cx="8056245" cy="10648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9705" y="3498215"/>
            <a:ext cx="8441055" cy="7823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45305" y="176085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&gt;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86625" y="176085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&gt;</a:t>
            </a:r>
            <a:endParaRPr lang="en-US" altLang="zh-CN" sz="240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79080" y="3203575"/>
            <a:ext cx="1716405" cy="983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975" y="1194435"/>
            <a:ext cx="8709660" cy="952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5045" y="3342005"/>
            <a:ext cx="5797550" cy="10337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82015" y="362839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C00000"/>
                </a:solidFill>
              </a:rPr>
              <a:t>【</a:t>
            </a:r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400">
                <a:solidFill>
                  <a:srgbClr val="C00000"/>
                </a:solidFill>
              </a:rPr>
              <a:t>】</a:t>
            </a:r>
            <a:endParaRPr lang="zh-CN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73" y="0"/>
            <a:ext cx="45719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8898254">
            <a:off x="2324100" y="3522980"/>
            <a:ext cx="190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hapter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501775" y="2295525"/>
            <a:ext cx="1744980" cy="17449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01775" y="2556510"/>
            <a:ext cx="1744980" cy="17449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6125" y="2847340"/>
            <a:ext cx="91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sz="8000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608330" y="5532120"/>
            <a:ext cx="1325880" cy="132588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97450" y="2205990"/>
            <a:ext cx="345503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指数函数与对数函数</a:t>
            </a:r>
            <a:endParaRPr lang="zh-CN" altLang="en-US" sz="4500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3766185"/>
            <a:ext cx="3607435" cy="965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8F3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147425" y="-400050"/>
            <a:ext cx="2058035" cy="2058035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419475" y="2297430"/>
            <a:ext cx="58813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5.2 指数函数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减号 3"/>
          <p:cNvSpPr/>
          <p:nvPr/>
        </p:nvSpPr>
        <p:spPr>
          <a:xfrm flipV="1">
            <a:off x="2067560" y="3387725"/>
            <a:ext cx="7889240" cy="8255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8515" y="3207385"/>
            <a:ext cx="1062545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预习新知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指数函数的定义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一般地，形如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的函数叫做指数函数，其中常数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称为指数函数的底数，指数x为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，指数函数的定义域为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，值域为 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19480" y="1636395"/>
            <a:ext cx="103536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预习内容</a:t>
            </a: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《数学》（基础模块）（下册）5.2指数函数.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705" y="99250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课前预习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9FA">
                  <a:alpha val="100000"/>
                </a:srgbClr>
              </a:clrFrom>
              <a:clrTo>
                <a:srgbClr val="F8F9FA">
                  <a:alpha val="100000"/>
                  <a:alpha val="0"/>
                </a:srgbClr>
              </a:clrTo>
            </a:clrChange>
          </a:blip>
          <a:srcRect l="6491" t="21614" r="11994" b="23088"/>
          <a:stretch>
            <a:fillRect/>
          </a:stretch>
        </p:blipFill>
        <p:spPr>
          <a:xfrm>
            <a:off x="636905" y="904240"/>
            <a:ext cx="794385" cy="548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695325" y="890270"/>
            <a:ext cx="1080135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指数函数的性质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（1）指数函数y = a</a:t>
            </a:r>
            <a:r>
              <a:rPr lang="zh-CN" altLang="en-US" sz="2400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( a&gt; 0且a ≠ 1)的图像在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______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轴的上方. 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（2）当a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时，在区间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上是增函数；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当a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时，在区间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_____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上是减函数. 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（3）函数图像过定点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（4）若 a &gt; 1，当 x &lt; 0 时 ，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lang="zh-CN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当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时，y &gt; 1；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若 0 &lt; a &lt; 1，当 x &lt; 0 时，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 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，当 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时，0 &lt; y &lt; 1.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934720" y="2569210"/>
            <a:ext cx="106921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有一根长1米的绳子，第一次剪去绳长的一半，第二次再剪去剩余绳长的一半……剪了x次后绳子剩余的长度为y米，试写出y与x之间的函数关系式.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33833" r="1411" b="38303"/>
          <a:stretch>
            <a:fillRect/>
          </a:stretch>
        </p:blipFill>
        <p:spPr>
          <a:xfrm>
            <a:off x="505460" y="917575"/>
            <a:ext cx="916305" cy="560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917575"/>
            <a:ext cx="185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课堂导学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630" y="183197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创设情景，兴趣导入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6105" y="838200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动脑思考，归纳整理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625" y="2291080"/>
            <a:ext cx="9715500" cy="1532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221105" y="1424940"/>
            <a:ext cx="63614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1．比较下列各组中两个数值的大小.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8165" y="480695"/>
            <a:ext cx="7896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运用知识，强化练习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6105" y="2277110"/>
            <a:ext cx="1722120" cy="487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4140" y="2405380"/>
            <a:ext cx="2202180" cy="49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2340" y="3080385"/>
            <a:ext cx="1173480" cy="4724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4170" y="3235960"/>
            <a:ext cx="1722120" cy="525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130300" y="1097915"/>
            <a:ext cx="63614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2．求下列函数的定义域.</a:t>
            </a:r>
            <a:endParaRPr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9380" y="2106930"/>
            <a:ext cx="2065020" cy="899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3685" y="3479165"/>
            <a:ext cx="1363980" cy="7848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5455" y="2433955"/>
            <a:ext cx="276860" cy="3657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84650" y="3688715"/>
            <a:ext cx="1699260" cy="518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2.xml><?xml version="1.0" encoding="utf-8"?>
<p:tagLst xmlns:p="http://schemas.openxmlformats.org/presentationml/2006/main">
  <p:tag name="ISPRING_PRESENTATION_TITLE" val="PowerPoint 演示文稿"/>
  <p:tag name="COMMONDATA" val="eyJoZGlkIjoiOTZhODQ0MzExYTJkODJhZmUzYjhiZjJlMzExMzg5Nz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670</Words>
  <Application>WPS 演示</Application>
  <PresentationFormat>宽屏</PresentationFormat>
  <Paragraphs>63</Paragraphs>
  <Slides>13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楷体</vt:lpstr>
      <vt:lpstr>微软雅黑</vt:lpstr>
      <vt:lpstr>等线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112</cp:revision>
  <dcterms:created xsi:type="dcterms:W3CDTF">2018-12-04T07:30:00Z</dcterms:created>
  <dcterms:modified xsi:type="dcterms:W3CDTF">2022-09-20T00:48:28Z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2052-11.1.0.12358</vt:lpwstr>
  </property>
</Properties>
</file>