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4"/>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514" r:id="rId34"/>
    <p:sldId id="375" r:id="rId35"/>
    <p:sldId id="376" r:id="rId36"/>
    <p:sldId id="301" r:id="rId37"/>
    <p:sldId id="302" r:id="rId38"/>
    <p:sldId id="303" r:id="rId39"/>
    <p:sldId id="304" r:id="rId40"/>
    <p:sldId id="357" r:id="rId41"/>
    <p:sldId id="305" r:id="rId42"/>
    <p:sldId id="358" r:id="rId43"/>
    <p:sldId id="359" r:id="rId44"/>
    <p:sldId id="360" r:id="rId45"/>
    <p:sldId id="361" r:id="rId46"/>
    <p:sldId id="562" r:id="rId47"/>
    <p:sldId id="362" r:id="rId48"/>
    <p:sldId id="564" r:id="rId49"/>
    <p:sldId id="363" r:id="rId50"/>
    <p:sldId id="433" r:id="rId51"/>
    <p:sldId id="364" r:id="rId52"/>
    <p:sldId id="365" r:id="rId53"/>
    <p:sldId id="484" r:id="rId54"/>
    <p:sldId id="366" r:id="rId55"/>
    <p:sldId id="485" r:id="rId56"/>
    <p:sldId id="307" r:id="rId57"/>
    <p:sldId id="308" r:id="rId58"/>
    <p:sldId id="377" r:id="rId59"/>
    <p:sldId id="378" r:id="rId60"/>
    <p:sldId id="380" r:id="rId61"/>
    <p:sldId id="379" r:id="rId62"/>
    <p:sldId id="381" r:id="rId63"/>
    <p:sldId id="312" r:id="rId64"/>
    <p:sldId id="382" r:id="rId65"/>
    <p:sldId id="383" r:id="rId66"/>
    <p:sldId id="384" r:id="rId67"/>
    <p:sldId id="314" r:id="rId68"/>
    <p:sldId id="315" r:id="rId69"/>
    <p:sldId id="326" r:id="rId70"/>
    <p:sldId id="486" r:id="rId71"/>
    <p:sldId id="473" r:id="rId72"/>
    <p:sldId id="474" r:id="rId73"/>
    <p:sldId id="475" r:id="rId74"/>
    <p:sldId id="476" r:id="rId75"/>
    <p:sldId id="477" r:id="rId76"/>
    <p:sldId id="478" r:id="rId77"/>
    <p:sldId id="479" r:id="rId78"/>
    <p:sldId id="480" r:id="rId79"/>
    <p:sldId id="481" r:id="rId80"/>
    <p:sldId id="482" r:id="rId81"/>
    <p:sldId id="483" r:id="rId82"/>
    <p:sldId id="430" r:id="rId83"/>
  </p:sldIdLst>
  <p:sldSz cx="12192000" cy="6858000"/>
  <p:notesSz cx="6858000" cy="9144000"/>
  <p:embeddedFontLst>
    <p:embeddedFont>
      <p:font typeface="方正公文黑体" panose="02000500000000000000"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Impact" panose="020B0806030902050204" pitchFamily="34" charset="0"/>
      <p:regular r:id="rId94"/>
    </p:embeddedFont>
    <p:embeddedFont>
      <p:font typeface="黑体" panose="02010609060101010101" charset="-122"/>
      <p:regular r:id="rId95"/>
    </p:embeddedFont>
    <p:embeddedFont>
      <p:font typeface="方正黑体简体" panose="03000509000000000000"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514"/>
            <p14:sldId id="375"/>
            <p14:sldId id="376"/>
            <p14:sldId id="301"/>
            <p14:sldId id="302"/>
            <p14:sldId id="303"/>
            <p14:sldId id="304"/>
            <p14:sldId id="357"/>
            <p14:sldId id="305"/>
            <p14:sldId id="358"/>
            <p14:sldId id="359"/>
            <p14:sldId id="360"/>
            <p14:sldId id="361"/>
            <p14:sldId id="562"/>
            <p14:sldId id="362"/>
            <p14:sldId id="564"/>
            <p14:sldId id="363"/>
            <p14:sldId id="433"/>
            <p14:sldId id="364"/>
            <p14:sldId id="365"/>
            <p14:sldId id="484"/>
            <p14:sldId id="366"/>
            <p14:sldId id="485"/>
            <p14:sldId id="307"/>
            <p14:sldId id="308"/>
            <p14:sldId id="377"/>
            <p14:sldId id="378"/>
            <p14:sldId id="380"/>
            <p14:sldId id="379"/>
            <p14:sldId id="381"/>
            <p14:sldId id="312"/>
            <p14:sldId id="382"/>
            <p14:sldId id="383"/>
            <p14:sldId id="384"/>
            <p14:sldId id="314"/>
            <p14:sldId id="315"/>
            <p14:sldId id="326"/>
            <p14:sldId id="486"/>
            <p14:sldId id="473"/>
            <p14:sldId id="474"/>
            <p14:sldId id="475"/>
            <p14:sldId id="476"/>
            <p14:sldId id="477"/>
            <p14:sldId id="478"/>
            <p14:sldId id="479"/>
            <p14:sldId id="480"/>
            <p14:sldId id="481"/>
            <p14:sldId id="482"/>
            <p14:sldId id="483"/>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72" userDrawn="1">
          <p15:clr>
            <a:srgbClr val="A4A3A4"/>
          </p15:clr>
        </p15:guide>
        <p15:guide id="3" pos="82" userDrawn="1">
          <p15:clr>
            <a:srgbClr val="A4A3A4"/>
          </p15:clr>
        </p15:guide>
        <p15:guide id="4" pos="7398" userDrawn="1">
          <p15:clr>
            <a:srgbClr val="A4A3A4"/>
          </p15:clr>
        </p15:guide>
        <p15:guide id="5" orient="horz"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48"/>
        <p:guide orient="horz" pos="4272"/>
        <p:guide pos="82"/>
        <p:guide pos="7398"/>
        <p:guide orient="horz" pos="388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25.xml"/><Relationship Id="rId97" Type="http://schemas.openxmlformats.org/officeDocument/2006/relationships/font" Target="fonts/font10.fntdata"/><Relationship Id="rId96" Type="http://schemas.openxmlformats.org/officeDocument/2006/relationships/font" Target="fonts/font9.fntdata"/><Relationship Id="rId95" Type="http://schemas.openxmlformats.org/officeDocument/2006/relationships/font" Target="fonts/font8.fntdata"/><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4.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slide" Target="slide3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51.xml"/><Relationship Id="rId2" Type="http://schemas.openxmlformats.org/officeDocument/2006/relationships/tags" Target="../tags/tag10.xml"/><Relationship Id="rId1" Type="http://schemas.openxmlformats.org/officeDocument/2006/relationships/tags" Target="../tags/tag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52.xml"/><Relationship Id="rId8" Type="http://schemas.openxmlformats.org/officeDocument/2006/relationships/slideLayout" Target="../slideLayouts/slideLayout7.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slide" Target="slide53.xml"/><Relationship Id="rId1" Type="http://schemas.openxmlformats.org/officeDocument/2006/relationships/tags" Target="../tags/tag1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don’t need to </a:t>
            </a:r>
            <a:r>
              <a:rPr lang="en-US" altLang="zh-CN" sz="2400" u="sng" dirty="0">
                <a:latin typeface="Times New Roman" panose="02020603050405020304" charset="0"/>
                <a:ea typeface="宋体" panose="02010600030101010101" pitchFamily="2" charset="-122"/>
                <a:cs typeface="Times New Roman" panose="02020603050405020304" charset="0"/>
              </a:rPr>
              <a:t>be afraid of</a:t>
            </a:r>
            <a:r>
              <a:rPr lang="en-US" altLang="zh-CN" sz="2400" dirty="0">
                <a:latin typeface="Times New Roman" panose="02020603050405020304" charset="0"/>
                <a:ea typeface="宋体" panose="02010600030101010101" pitchFamily="2" charset="-122"/>
                <a:cs typeface="Times New Roman" panose="02020603050405020304" charset="0"/>
              </a:rPr>
              <a:t> trying something new.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害怕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敢于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讨厌</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afraid of意为“害怕”，结合句意“我们不需要害怕尝试新事物”，故本题正确答案为A。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capital has been </a:t>
            </a:r>
            <a:r>
              <a:rPr lang="en-US" altLang="zh-CN" sz="2400" u="sng" dirty="0">
                <a:latin typeface="Times New Roman" panose="02020603050405020304" charset="0"/>
                <a:ea typeface="宋体" panose="02010600030101010101" pitchFamily="2" charset="-122"/>
                <a:cs typeface="Times New Roman" panose="02020603050405020304" charset="0"/>
              </a:rPr>
              <a:t>occupied</a:t>
            </a:r>
            <a:r>
              <a:rPr lang="en-US" altLang="zh-CN" sz="2400" dirty="0">
                <a:latin typeface="Times New Roman" panose="02020603050405020304" charset="0"/>
                <a:ea typeface="宋体" panose="02010600030101010101" pitchFamily="2" charset="-122"/>
                <a:cs typeface="Times New Roman" panose="02020603050405020304" charset="0"/>
              </a:rPr>
              <a:t> by the enemy.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侵略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攻打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占领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袭击</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本题考查动词。occupy意为“占领”，结合句意“首都已经被敌人占领了”，故本题正确答案为C。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4750"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As a young singer, she catches every </a:t>
            </a:r>
            <a:r>
              <a:rPr lang="en-US" altLang="zh-CN" sz="2400" u="sng" dirty="0">
                <a:latin typeface="Times New Roman" panose="02020603050405020304" charset="0"/>
                <a:ea typeface="宋体" panose="02010600030101010101" pitchFamily="2" charset="-122"/>
                <a:cs typeface="Times New Roman" panose="02020603050405020304" charset="0"/>
              </a:rPr>
              <a:t>opportunity</a:t>
            </a:r>
            <a:r>
              <a:rPr lang="en-US" altLang="zh-CN" sz="2400" dirty="0">
                <a:latin typeface="Times New Roman" panose="02020603050405020304" charset="0"/>
                <a:ea typeface="宋体" panose="02010600030101010101" pitchFamily="2" charset="-122"/>
                <a:cs typeface="Times New Roman" panose="02020603050405020304" charset="0"/>
              </a:rPr>
              <a:t> to improve herself.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时间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运气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机会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危机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本题考查名词。opportunity意为“机遇，机会”，结合句意“作为一个年轻歌手，她抓住每次机会提高自己”，故本题正确答案为C。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had met Elizabeth </a:t>
            </a:r>
            <a:r>
              <a:rPr lang="en-US" altLang="zh-CN" sz="2400" u="sng" dirty="0">
                <a:latin typeface="Times New Roman" panose="02020603050405020304" charset="0"/>
                <a:ea typeface="宋体" panose="02010600030101010101" pitchFamily="2" charset="-122"/>
                <a:cs typeface="Times New Roman" panose="02020603050405020304" charset="0"/>
              </a:rPr>
              <a:t>by chance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经常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偶然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从不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机会</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本题考查短语。by chance意为“偶然；意外地”，结合句意“他偶然遇见Elizabeth”，故本题正确答案为B。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must pay particular </a:t>
            </a:r>
            <a:r>
              <a:rPr lang="en-US" altLang="zh-CN" sz="2400" u="sng" dirty="0">
                <a:latin typeface="Times New Roman" panose="02020603050405020304" charset="0"/>
                <a:ea typeface="宋体" panose="02010600030101010101" pitchFamily="2" charset="-122"/>
                <a:cs typeface="Times New Roman" panose="02020603050405020304" charset="0"/>
              </a:rPr>
              <a:t>attention</a:t>
            </a:r>
            <a:r>
              <a:rPr lang="en-US" altLang="zh-CN" sz="2400" dirty="0">
                <a:latin typeface="Times New Roman" panose="02020603050405020304" charset="0"/>
                <a:ea typeface="宋体" panose="02010600030101010101" pitchFamily="2" charset="-122"/>
                <a:cs typeface="Times New Roman" panose="02020603050405020304" charset="0"/>
              </a:rPr>
              <a:t> to this point.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注意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精神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党派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心情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本题考查名词。attention意为“注意力”，结合句意“我们必须对这点特别注意”，故本题正确答案为A。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One morning, the nurse found that John had passed away </a:t>
            </a:r>
            <a:r>
              <a:rPr lang="en-US" altLang="zh-CN" sz="2400" u="sng" dirty="0">
                <a:latin typeface="Times New Roman" panose="02020603050405020304" charset="0"/>
                <a:ea typeface="宋体" panose="02010600030101010101" pitchFamily="2" charset="-122"/>
                <a:cs typeface="Times New Roman" panose="02020603050405020304" charset="0"/>
              </a:rPr>
              <a:t>peacefully</a:t>
            </a:r>
            <a:r>
              <a:rPr lang="en-US" altLang="zh-CN" sz="2400" dirty="0">
                <a:latin typeface="Times New Roman" panose="02020603050405020304" charset="0"/>
                <a:ea typeface="宋体" panose="02010600030101010101" pitchFamily="2" charset="-122"/>
                <a:cs typeface="Times New Roman" panose="02020603050405020304" charset="0"/>
              </a:rPr>
              <a:t> 	    in his sleep.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吵闹地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舒缓地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平静地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热烈地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本题考查副词。peacefully意为“和平地，平静地”，结合句意“一天早晨，护士发现John在睡眠中平静地去世了”，故本题正确答案为C。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32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accident has affected both her mental and </a:t>
            </a:r>
            <a:r>
              <a:rPr lang="en-US" altLang="zh-CN" sz="2400" u="sng" dirty="0">
                <a:latin typeface="Times New Roman" panose="02020603050405020304" charset="0"/>
                <a:ea typeface="宋体" panose="02010600030101010101" pitchFamily="2" charset="-122"/>
                <a:cs typeface="Times New Roman" panose="02020603050405020304" charset="0"/>
              </a:rPr>
              <a:t>physical</a:t>
            </a:r>
            <a:r>
              <a:rPr lang="en-US" altLang="zh-CN" sz="2400" dirty="0">
                <a:latin typeface="Times New Roman" panose="02020603050405020304" charset="0"/>
                <a:ea typeface="宋体" panose="02010600030101010101" pitchFamily="2" charset="-122"/>
                <a:cs typeface="Times New Roman" panose="02020603050405020304" charset="0"/>
              </a:rPr>
              <a:t> health.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有影响的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头脑的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身体的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心理的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本题考查形容词。physical意为“物质的；身体的”，结合句意“这起事故对她的心理和身体健康都产生了影响”，故本题正确答案为C。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67130" y="916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leaves of certain trees are </a:t>
            </a:r>
            <a:r>
              <a:rPr lang="en-US" altLang="zh-CN" sz="2400" u="sng" dirty="0">
                <a:latin typeface="Times New Roman" panose="02020603050405020304" charset="0"/>
                <a:ea typeface="宋体" panose="02010600030101010101" pitchFamily="2" charset="-122"/>
                <a:cs typeface="Times New Roman" panose="02020603050405020304" charset="0"/>
              </a:rPr>
              <a:t>poisonous</a:t>
            </a:r>
            <a:r>
              <a:rPr lang="en-US" altLang="zh-CN" sz="2400" dirty="0">
                <a:latin typeface="Times New Roman" panose="02020603050405020304" charset="0"/>
                <a:ea typeface="宋体" panose="02010600030101010101" pitchFamily="2" charset="-122"/>
                <a:cs typeface="Times New Roman" panose="02020603050405020304" charset="0"/>
              </a:rPr>
              <a:t> to cattle.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有益的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有毒的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有害的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美味的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本题考查形容词。poisonous意为“有毒的”，结合句意“有些树的叶子对牛有毒”，故本题正确答案为B。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28778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05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8257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59505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560695" y="43637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1327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9397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thief was not </a:t>
            </a:r>
            <a:r>
              <a:rPr lang="en-US" altLang="zh-CN" sz="2400" u="sng" dirty="0">
                <a:latin typeface="Times New Roman" panose="02020603050405020304" charset="0"/>
                <a:ea typeface="宋体" panose="02010600030101010101" pitchFamily="2" charset="-122"/>
                <a:cs typeface="Times New Roman" panose="02020603050405020304" charset="0"/>
              </a:rPr>
              <a:t>referred to</a:t>
            </a:r>
            <a:r>
              <a:rPr lang="en-US" altLang="zh-CN" sz="2400" dirty="0">
                <a:latin typeface="Times New Roman" panose="02020603050405020304" charset="0"/>
                <a:ea typeface="宋体" panose="02010600030101010101" pitchFamily="2" charset="-122"/>
                <a:cs typeface="Times New Roman" panose="02020603050405020304" charset="0"/>
              </a:rPr>
              <a:t> by name.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查找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上交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提及</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本题考查动词短语。refer to意为“提及，提到”，结合句意“小偷的名字没有被提及”，故本题正确答案为D。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8506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 have the greatest </a:t>
            </a:r>
            <a:r>
              <a:rPr lang="en-US" altLang="zh-CN" sz="2400" u="sng" dirty="0">
                <a:latin typeface="Times New Roman" panose="02020603050405020304" charset="0"/>
                <a:ea typeface="宋体" panose="02010600030101010101" pitchFamily="2" charset="-122"/>
                <a:cs typeface="Times New Roman" panose="02020603050405020304" charset="0"/>
              </a:rPr>
              <a:t>respect</a:t>
            </a:r>
            <a:r>
              <a:rPr lang="en-US" altLang="zh-CN" sz="2400" dirty="0">
                <a:latin typeface="Times New Roman" panose="02020603050405020304" charset="0"/>
                <a:ea typeface="宋体" panose="02010600030101010101" pitchFamily="2" charset="-122"/>
                <a:cs typeface="Times New Roman" panose="02020603050405020304" charset="0"/>
              </a:rPr>
              <a:t> for your brother.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尊敬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诚意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礼节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礼貌</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本题考查名词。respect意为“尊敬；重视；方面”，结合句意“我非常尊敬你哥哥”，故本题正确答案为A。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8522" y="4123179"/>
            <a:ext cx="9716217"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colorful          B. poisonous            C. noisy               D. harmless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In a quiet village, a hardworking man’s young son was playing near the edge of the forest when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snake bit him.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334770" y="4150995"/>
            <a:ext cx="895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本题考查词义辨析和上下文联系。根据开头“…young son was playing near the edge of the forest when a…snake bit him”可知，小男孩被蛇咬了，根据后面句中的“the snake’s poison（蛇的毒液）”可推断出蛇具有毒性。poisonous意为“有毒的”，故本题正确答案为B。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boy’s father, who was a laborer, heard his son’s cry and </a:t>
            </a:r>
            <a:r>
              <a:rPr lang="en-US" altLang="zh-CN" sz="2400" u="sng" dirty="0">
                <a:latin typeface="Times New Roman" panose="02020603050405020304" charset="0"/>
                <a:ea typeface="宋体" panose="02010600030101010101" pitchFamily="2" charset="-122"/>
                <a:cs typeface="Times New Roman" panose="02020603050405020304" charset="0"/>
              </a:rPr>
              <a:t>17 </a:t>
            </a:r>
            <a:r>
              <a:rPr lang="en-US" altLang="zh-CN" sz="2400" dirty="0">
                <a:latin typeface="Times New Roman" panose="02020603050405020304" charset="0"/>
                <a:ea typeface="宋体" panose="02010600030101010101" pitchFamily="2" charset="-122"/>
                <a:cs typeface="Times New Roman" panose="02020603050405020304" charset="0"/>
              </a:rPr>
              <a:t>to help. But the snake’s poison was too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and the boy</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in his father’s arms. The father was filled with deep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and a burning anger towards the snake.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97585" y="2648585"/>
            <a:ext cx="942086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danced       B. rushed              C. walked              D. skipped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strong        B. weak                C. common            D. mild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ran away    B. passed away    C. gave away         D. broke away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confusion   B. joy                   C. sorrow               D. anger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112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57146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728" y="40218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本题考查词义辨析和逻辑推理。文章中提到父亲听到儿子的哭声后立即采取行动。B项“rushed（冲，奔）”在词义上表达了紧急性，符合逻辑推理。故本题正确答案为B。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【解析】本题考查词义辨析和逻辑推理。文章提到小男孩被蛇咬后，蛇毒导致小男孩死亡。A项“strong（强烈的）”在词义上表达了毒液的强度，符合逻辑推理。故本题正确答案为A。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 题 考 查 短 语 辨析。文章描述小男孩在父亲的怀里去世了。 B项“passed away（去世）”是一个委婉的说法。A项意为“跑开，跑掉”；C项意为“赠送，泄漏”；D项意为“脱离，离开”。故本题正确答案为B。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本题考查词义辨析和逻辑推理。文章提到小男孩被蛇咬后中毒身亡，此时父亲一定是充满了深切的悲伤和愤怒。C项“sorrow（悲伤）”在词义上表达了父亲的情感，符合逻辑。故本题正确答案为C。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Determined to make the snake pay for what it had done, the father sharpened his axe and positioned himself near the snake’s </a:t>
            </a:r>
            <a:r>
              <a:rPr sz="2400" u="sng" dirty="0">
                <a:latin typeface="Times New Roman" panose="02020603050405020304" charset="0"/>
                <a:ea typeface="宋体" panose="02010600030101010101" pitchFamily="2" charset="-122"/>
                <a:cs typeface="Times New Roman" panose="02020603050405020304" charset="0"/>
              </a:rPr>
              <a:t>21</a:t>
            </a:r>
            <a:r>
              <a:rPr sz="2400" dirty="0">
                <a:latin typeface="Times New Roman" panose="02020603050405020304" charset="0"/>
                <a:ea typeface="宋体" panose="02010600030101010101" pitchFamily="2" charset="-122"/>
                <a:cs typeface="Times New Roman" panose="02020603050405020304" charset="0"/>
              </a:rPr>
              <a:t> . He stood there for hours, waiting </a:t>
            </a:r>
            <a:r>
              <a:rPr sz="2400" u="sng" dirty="0">
                <a:latin typeface="Times New Roman" panose="02020603050405020304" charset="0"/>
                <a:ea typeface="宋体" panose="02010600030101010101" pitchFamily="2" charset="-122"/>
                <a:cs typeface="Times New Roman" panose="02020603050405020304" charset="0"/>
              </a:rPr>
              <a:t>22</a:t>
            </a:r>
            <a:r>
              <a:rPr sz="2400" dirty="0">
                <a:latin typeface="Times New Roman" panose="02020603050405020304" charset="0"/>
                <a:ea typeface="宋体" panose="02010600030101010101" pitchFamily="2" charset="-122"/>
                <a:cs typeface="Times New Roman" panose="02020603050405020304" charset="0"/>
              </a:rPr>
              <a:t> for the snake to show itself. When the snake finally emerged, the father swung his axe with all his strength. But the snake was </a:t>
            </a:r>
            <a:r>
              <a:rPr sz="2400" u="sng" dirty="0">
                <a:latin typeface="Times New Roman" panose="02020603050405020304" charset="0"/>
                <a:ea typeface="宋体" panose="02010600030101010101" pitchFamily="2" charset="-122"/>
                <a:cs typeface="Times New Roman" panose="02020603050405020304" charset="0"/>
              </a:rPr>
              <a:t>23</a:t>
            </a:r>
            <a:r>
              <a:rPr sz="2400" dirty="0">
                <a:latin typeface="Times New Roman" panose="02020603050405020304" charset="0"/>
                <a:ea typeface="宋体" panose="02010600030101010101" pitchFamily="2" charset="-122"/>
                <a:cs typeface="Times New Roman" panose="02020603050405020304" charset="0"/>
              </a:rPr>
              <a:t> , and the father only cut a little bit of the snake’s tail, and then the snake swiftly went back into its hole.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73252" y="3335938"/>
            <a:ext cx="930518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mountain        B. tree             C. pond             D. hole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patiently         B. delightly     C. hastily          D. fearfully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slow               B. heavy          C. quick            D. large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69397"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53521" y="4249843"/>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305733"/>
            <a:ext cx="1082992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本题考查词义辨析和上下文联系。第二段最后一句“the snake swiftly went back into its hole”可知，蛇是住在洞里的，父亲此时应该是在蛇的洞口等待蛇出现。D项“hole（洞）”表示蛇的栖息地，符合逻辑推理。故本题正确答案为D。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本题考查逻辑推理和词义辨析。根据文章描述，父亲应该是在耐心地等待蛇出现，A项“patiently（耐心地）”表达了父亲为儿子报仇的决心，符合逻辑推理。故本题正确答案为A。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本题考查逻辑推理和词义辨析。根据“the father only cut a little bit of the snake’s tail, and then the snake swiftly went back into its hole.”可知，父亲攻击蛇时，蛇迅速躲避，结果只砍掉了一点点蛇尾巴。C项“quick（快速的）”与swiftly（迅速地）意思相呼应，符合逻辑推理。故本题正确答案为C。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Not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give up, the father thought of a new plan. He decided to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that he wanted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make peace with the snake. He approached the hole again, this time with a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face, hoping to trick the snake into coming out. But the snake was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and saw through the father’s act. The snake said, “I can never be your friend because of my lost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nor you mine because of your lost child.”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76990" y="2625055"/>
            <a:ext cx="10038686"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eager       B. willing            C. unable          D. hesitant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prove       B. pretend           C. show            D. announce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sad           B. threatening     C. friendly        D. angry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naive        B. young             C. simple          D. wise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tail            B. ear                  C. wing            D. leg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0748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07480" y="3112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27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07480" y="35625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907479" y="39891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nvSpPr>
        <p:spPr>
          <a:xfrm>
            <a:off x="891604" y="4409471"/>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95300" y="670441"/>
            <a:ext cx="10372725" cy="4246245"/>
          </a:xfrm>
          <a:prstGeom prst="rect">
            <a:avLst/>
          </a:prstGeom>
          <a:noFill/>
        </p:spPr>
        <p:txBody>
          <a:bodyPr wrap="square">
            <a:spAutoFit/>
          </a:bodyPr>
          <a:lstStyle/>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【解析】本题考查逻辑推理和词义辨析。根据“Not… to give up, the father thought </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 a new plan.”可知，父亲不愿意放弃，又想出了一个新方案。B项“willing（愿意的）”符合句意。故本题正确答案为B。</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本题考查逻辑推理和词义辨析。根据“he wanted to make peace with the</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snake”可知父亲的新方案是假装与蛇和好。B项“pretend（假装）”符</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合逻辑推理。故本题正确答案为B。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本题考查逻辑推理和词义辨析。前面提到父亲假装与蛇和好，此处应该是以友好的面孔来试图欺骗蛇。C项“friendly（友好的）”符合逻辑推理。故本题正确答案为C。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95300" y="626626"/>
            <a:ext cx="1037272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本题考查逻辑推理和词义辨析。根据后半句“the snake… saw through the father’s act”可知蛇识破了父亲的计谋，因此D项“wise（明智的）”符合逻辑推理。故本题正确答案为D。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本题考查逻辑推理和词义辨析。前文提到父亲砍掉了蛇的一小部分尾巴，因此蛇失去的是尾巴，A项“tail（尾巴）”符合逻辑推理。故本题正确答案为A。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This story is a reminder that injuries, whether they are physical or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leave a lasting impression on our minds and hearts. When we see the people who hurt us, those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come back very clearly, and it’s hard not to think about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30304" y="3432557"/>
            <a:ext cx="98850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emotional     B. financial 	    C. social 	   D. environmental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dreams         B. memories    C. ideas           D. pictures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7405" y="347916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1530" y="391160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本题考查逻辑推理和词义辨析。作者讲这个故事是想提醒我们，无论是身体上的伤害还是情感上的伤害，都会留下持久的印象。A项“emotional（情感上的）”与physical（身体上的）相对应。故本题正确答案为A。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逻辑推理和词义辨析。文章前面提到无论是身体上的伤害还是情感上的伤害，都会留下持久的印象，因此当我们看到伤害我们的人时，那些回忆就会非常清晰地回来。B项“memories（回忆）”符合逻辑推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91515" y="1632585"/>
            <a:ext cx="10880725"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I create content for different social media platforms. It all started years ago, when I started recording videos of my grandmother cooking. It was so much fun to make videos, but the best part was just spending time with her. Not only did we cook food, I got to eat the food. Most importantly, she taught me a lot about life, culture and tradition. One day I asked my grandmother, “Can I record you making tortillas (玉米饼)? I’m having a hard time getting them to look as beautiful as yours.” I told her, “Pretend you’re going to be on a show, and I’m recording you like a TV producer.” I post the video on one social media platform to share with my friends. They said, “Your grandmother is </a:t>
            </a:r>
            <a:r>
              <a:rPr lang="en-US" altLang="zh-CN" sz="2400" u="sng">
                <a:solidFill>
                  <a:schemeClr val="tx1">
                    <a:lumMod val="75000"/>
                    <a:lumOff val="25000"/>
                  </a:schemeClr>
                </a:solidFill>
                <a:latin typeface="Times New Roman" panose="02020603050405020304" charset="0"/>
                <a:cs typeface="Times New Roman" panose="02020603050405020304" charset="0"/>
              </a:rPr>
              <a:t>hilarious</a:t>
            </a:r>
            <a:r>
              <a:rPr lang="en-US" altLang="zh-CN" sz="2400">
                <a:solidFill>
                  <a:schemeClr val="tx1">
                    <a:lumMod val="75000"/>
                    <a:lumOff val="25000"/>
                  </a:schemeClr>
                </a:solidFill>
                <a:latin typeface="Times New Roman" panose="02020603050405020304" charset="0"/>
                <a:cs typeface="Times New Roman" panose="02020603050405020304" charset="0"/>
              </a:rPr>
              <a:t>. We need to see more!”</a:t>
            </a:r>
            <a:endParaRPr lang="en-US" altLang="zh-CN" sz="240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936778"/>
            <a:ext cx="11153775" cy="4078605"/>
          </a:xfrm>
          <a:prstGeom prst="rect">
            <a:avLst/>
          </a:prstGeom>
          <a:noFill/>
        </p:spPr>
        <p:txBody>
          <a:bodyPr wrap="square" rtlCol="0" anchor="ctr">
            <a:spAutoFit/>
          </a:bodyPr>
          <a:lstStyle/>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We did this for many years, and I got to know my grandmother really well. After she passed away a couple of years ago, I thought, “More people need to know about her.” So I decided to write a children’s book about a day with my grandma. It’s called </a:t>
            </a:r>
            <a:r>
              <a:rPr lang="en-US" altLang="zh-CN" sz="2400" i="1">
                <a:solidFill>
                  <a:schemeClr val="tx1">
                    <a:lumMod val="75000"/>
                    <a:lumOff val="25000"/>
                  </a:schemeClr>
                </a:solidFill>
                <a:latin typeface="Times New Roman" panose="02020603050405020304" charset="0"/>
                <a:cs typeface="Times New Roman" panose="02020603050405020304" charset="0"/>
              </a:rPr>
              <a:t>Pásale</a:t>
            </a:r>
            <a:r>
              <a:rPr lang="en-US" altLang="zh-CN" sz="2400">
                <a:solidFill>
                  <a:schemeClr val="tx1">
                    <a:lumMod val="75000"/>
                    <a:lumOff val="25000"/>
                  </a:schemeClr>
                </a:solidFill>
                <a:latin typeface="Times New Roman" panose="02020603050405020304" charset="0"/>
                <a:cs typeface="Times New Roman" panose="02020603050405020304" charset="0"/>
              </a:rPr>
              <a:t>! which in Spanish means “Come on in!” Our grandmothers always want us to come in and have something to eat, sit down, talk, and just spend time with them. Anyone can pull out their phone these days to record and take pictures, and put these online for people to see. But it takes certain skills to be able to create content. You need editing skills and software skills. But you also need to know how to write, to read—all these things that you’re learning in school. And it’s not easy. But if I can do it, so can you.</a:t>
            </a:r>
            <a:endParaRPr lang="en-US" altLang="zh-CN" sz="240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Where did the author share videos with his/her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grandma’s home.         B. On a social media platform.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school.                         D. At his/her own home.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01570" y="3623804"/>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细节理解题。根据第一段倒数第三句“I post the video on one social media platform to share with my friends”可知作者把视频发布到社交平台上分享给朋友，因此本题答案为B。</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0015"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Why did the author begin making videos of his/her grandma?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improve his/her own cooking skills.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document his/her grandmother’s recipes.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spend more time with his/her grandmother.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become a professional video producer.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337" y="3629025"/>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细节理解题。根据第一段第三句“It was so much fun to make videos, but the best part was just spending time with her.”可知作者拍摄视频的目的是享受与祖母共度的时光，本题正确答案为C。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4060" y="516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does the underlined word “hilarious”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Very funny.                    B. Very sad.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Very serious.                  D. Very nervous.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17855" y="3835106"/>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词义猜测题。根据第一段最后一句“We need to see more! （我们想看更</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多视频）”可推测出祖母非常有趣，故本题正确答案为A。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370903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Why did the author decide to write a children’s book after his/her        grandmother passed away?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teach cooking techniques.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show unique cooking skills.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honor her memory and share life lessons.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earn money from selling books.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11200" y="382194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细节理解题。作者在文章第二段提到决定写儿童书是因为“More people </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need to know about her（更多人想要了解她）”，根据前文提到的“she </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taught me a lot about life, culture and tradition”表明作者写书也是为了纪</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念祖母并分享她的生活教训和文化传统，故本题正确答案为C。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1355" y="90805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central theme of this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joy of cooking traditional foods with our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process of learning video production and editing skills.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impact of social media on personal storytelling and book publishing.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author’s memories and honor to his/her grandmother through content creation.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70560" y="342900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主旨大意题。文章通过讲述作者和祖母的故事，表达了通过内容创作来纪念和传承祖母的记忆的重要性。故本题正确答案为D。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84860" y="876300"/>
            <a:ext cx="947420" cy="521970"/>
          </a:xfrm>
          <a:prstGeom prst="rect">
            <a:avLst/>
          </a:prstGeom>
          <a:noFill/>
        </p:spPr>
        <p:txBody>
          <a:bodyPr wrap="square" rtlCol="0">
            <a:spAutoFit/>
          </a:bodyPr>
          <a:lstStyle/>
          <a:p>
            <a:pPr algn="ctr"/>
            <a:r>
              <a:rPr sz="2800" dirty="0">
                <a:solidFill>
                  <a:srgbClr val="C00000"/>
                </a:solidFill>
                <a:latin typeface="Times New Roman" panose="02020603050405020304" charset="0"/>
                <a:cs typeface="Times New Roman" panose="02020603050405020304" charset="0"/>
                <a:sym typeface="+mn-ea"/>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1243375"/>
            <a:ext cx="11115675" cy="3636010"/>
          </a:xfrm>
          <a:prstGeom prst="rect">
            <a:avLst/>
          </a:prstGeom>
          <a:noFill/>
        </p:spPr>
        <p:txBody>
          <a:bodyPr wrap="square" rtlCol="0" anchor="ctr">
            <a:spAutoFit/>
          </a:bodyPr>
          <a:lstStyle/>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Daisy Greenwell and Clare Fernyhough created a chat group two months ago to talk about how to keep young kids from wanting smartphones. After they posted about their plans, other parents wanted in. Now, their group, called Smartphone-Free Childhood, has over 60,000 followers debating how to keep their children away from the devices.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1">
                    <a:lumMod val="75000"/>
                    <a:lumOff val="25000"/>
                  </a:schemeClr>
                </a:solidFill>
                <a:latin typeface="Times New Roman" panose="02020603050405020304" charset="0"/>
                <a:cs typeface="Times New Roman" panose="02020603050405020304" charset="0"/>
              </a:rPr>
              <a:t>This U.K.-based group isn’t alone in its concern about kids’ screen time. Recently, Florida made a law that says kids under 14 can’t use social media. The U.K. government might also stop selling phones to kids under 16.</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9100" y="766172"/>
            <a:ext cx="11115675" cy="4521835"/>
          </a:xfrm>
          <a:prstGeom prst="rect">
            <a:avLst/>
          </a:prstGeom>
          <a:noFill/>
        </p:spPr>
        <p:txBody>
          <a:bodyPr wrap="square" rtlCol="0" anchor="ctr">
            <a:spAutoFit/>
          </a:bodyPr>
          <a:lstStyle/>
          <a:p>
            <a:pPr indent="609600" algn="just" fontAlgn="auto">
              <a:lnSpc>
                <a:spcPct val="120000"/>
              </a:lnSpc>
              <a:extLst>
                <a:ext uri="{35155182-B16C-46BC-9424-99874614C6A1}">
                  <wpsdc:indentchars xmlns:wpsdc="http://www.wps.cn/officeDocument/2017/drawingmlCustomData" val="200" checksum="4158780845"/>
                </a:ext>
              </a:extLst>
            </a:pPr>
            <a:r>
              <a:rPr sz="2400">
                <a:solidFill>
                  <a:schemeClr val="tx1">
                    <a:lumMod val="75000"/>
                    <a:lumOff val="25000"/>
                  </a:schemeClr>
                </a:solidFill>
                <a:latin typeface="Times New Roman" panose="02020603050405020304" charset="0"/>
                <a:cs typeface="Times New Roman" panose="02020603050405020304" charset="0"/>
              </a:rPr>
              <a:t>In this debate, two things are clear. First, smartphones and social media are a big part of</a:t>
            </a:r>
            <a:r>
              <a:rPr lang="en-US" sz="2400">
                <a:solidFill>
                  <a:schemeClr val="tx1">
                    <a:lumMod val="75000"/>
                    <a:lumOff val="25000"/>
                  </a:schemeClr>
                </a:solidFill>
                <a:latin typeface="Times New Roman" panose="02020603050405020304" charset="0"/>
                <a:cs typeface="Times New Roman" panose="02020603050405020304" charset="0"/>
              </a:rPr>
              <a:t> kids’ childhood. Almost every child has a phone by age 12, based on U.K. research. Once they have a phone, social media is where they spend most of their screen time. American teens spend almost five hours a day on social apps, as Gallup polls show.</a:t>
            </a:r>
            <a:endParaRPr lang="en-US" sz="240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sz="2400">
                <a:solidFill>
                  <a:schemeClr val="tx1">
                    <a:lumMod val="75000"/>
                    <a:lumOff val="25000"/>
                  </a:schemeClr>
                </a:solidFill>
                <a:latin typeface="Times New Roman" panose="02020603050405020304" charset="0"/>
                <a:cs typeface="Times New Roman" panose="02020603050405020304" charset="0"/>
              </a:rPr>
              <a:t>Second, many agree that in wealthy countries, young people’s mental health has gotten worse. The number of U.S. teens who say they had a “major depressive episode” in the past year has increased by more than 150% since 2010.</a:t>
            </a:r>
            <a:endParaRPr lang="en-US" sz="240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sz="2400">
                <a:solidFill>
                  <a:schemeClr val="tx1">
                    <a:lumMod val="75000"/>
                    <a:lumOff val="25000"/>
                  </a:schemeClr>
                </a:solidFill>
                <a:latin typeface="Times New Roman" panose="02020603050405020304" charset="0"/>
                <a:cs typeface="Times New Roman" panose="02020603050405020304" charset="0"/>
              </a:rPr>
              <a:t>In 17 mostly rich countries, there has been a sharp rise in suicide (自杀) among teenage girls and young women, even though their suicide rate is still the lowest of any group.</a:t>
            </a:r>
            <a:endParaRPr lang="en-US" sz="240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9100" y="1372915"/>
            <a:ext cx="11115675" cy="2749550"/>
          </a:xfrm>
          <a:prstGeom prst="rect">
            <a:avLst/>
          </a:prstGeom>
          <a:noFill/>
        </p:spPr>
        <p:txBody>
          <a:bodyPr wrap="square" rtlCol="0" anchor="ctr">
            <a:spAutoFit/>
          </a:bodyPr>
          <a:lstStyle/>
          <a:p>
            <a:pPr indent="609600" algn="just" fontAlgn="auto">
              <a:lnSpc>
                <a:spcPct val="120000"/>
              </a:lnSpc>
              <a:extLst>
                <a:ext uri="{35155182-B16C-46BC-9424-99874614C6A1}">
                  <wpsdc:indentchars xmlns:wpsdc="http://www.wps.cn/officeDocument/2017/drawingmlCustomData" val="200" checksum="4158780845"/>
                </a:ext>
              </a:extLst>
            </a:pPr>
            <a:r>
              <a:rPr sz="2400">
                <a:solidFill>
                  <a:schemeClr val="tx1">
                    <a:lumMod val="75000"/>
                    <a:lumOff val="25000"/>
                  </a:schemeClr>
                </a:solidFill>
                <a:latin typeface="Times New Roman" panose="02020603050405020304" charset="0"/>
                <a:cs typeface="Times New Roman" panose="02020603050405020304" charset="0"/>
              </a:rPr>
              <a:t>Are these things connected? The timing is suggestive: mental health started to get worse just as smartphones and social apps became popular in the 2010s.</a:t>
            </a:r>
            <a:endParaRPr sz="2400">
              <a:solidFill>
                <a:schemeClr val="tx1">
                  <a:lumMod val="75000"/>
                  <a:lumOff val="25000"/>
                </a:schemeClr>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sz="2400">
                <a:solidFill>
                  <a:schemeClr val="tx1">
                    <a:lumMod val="75000"/>
                    <a:lumOff val="25000"/>
                  </a:schemeClr>
                </a:solidFill>
                <a:latin typeface="Times New Roman" panose="02020603050405020304" charset="0"/>
                <a:cs typeface="Times New Roman" panose="02020603050405020304" charset="0"/>
              </a:rPr>
              <a:t>Some studies also suggest that children who spend more time on social media have poorer mental health than lighter users. But just because two things happen together doesn’t mean one causes the other. It could be that kids who are already sad or lonely choose to spend more time on social media than happy kids do.</a:t>
            </a:r>
            <a:endParaRPr sz="240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9749238" cy="404177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What was the purpose of creating the chat group Smartphone-Free Childhood?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To discuss the latest smartphone models.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 share parenting tips.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To find ways to prevent young children from wanting smartphones.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To organize a protest against social media companies.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8878"/>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细节理解题。根据第一段第一句提到的“…created a chat group two months ago to talk about how to keep young kids from wanting smartphones”</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可知，Daisy Greenwell和Clare Fernyhough创建群组的目的是讨论如何阻止孩子们渴望拥有智能手机，故本题正确答案为C。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88695" y="267970"/>
            <a:ext cx="8648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9749238" cy="315531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did Florida do about kids’ social media?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Allowed more screen time.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Offered free social media classes.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Banned it for under-14s.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Promoted safe social media use.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8878"/>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细节理解题。根据第二段第二句“Florida made a law that says kids under 14 can’t use social media”可知，佛罗里达州最近通过了一项法律，禁止14岁以下儿童使用社交媒体，故本题正确答案为C。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6945" y="252095"/>
            <a:ext cx="8648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a:t>
            </a:r>
            <a:r>
              <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What are the concerns of parents and governments about the kids?</a:t>
            </a:r>
            <a:endPar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Screen time. </a:t>
            </a:r>
            <a:endPar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Phone costs.</a:t>
            </a:r>
            <a:endPar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Physical health from phones. </a:t>
            </a:r>
            <a:endPar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Lack of educational posts online.</a:t>
            </a:r>
            <a:endParaRPr lang="en-US" altLang="zh-CN" sz="240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细节理解题。文章第一段表达了父母对孩子们屏幕时间的普遍担忧，第二段开头提到“This U.K.-based group isn’t alone in its concern about kids’ screen time”，这表明家长和政府都担心孩子们在电子设备上花费的时间，故本题正确答案为A。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81075" y="25209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How has youth mental health changed in rich nations?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Fewer report issues.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Health got better since 2010.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No big change in a decade.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More report “major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细节理解题。根据第四段第一句“many agree that in wealthy countries, young people’s mental health has gotten worse”可知，在富裕国家，年轻人的心理健康状况变得更糟糕，第二句“The number of U.S. teens who say they had a “major depressive episode” in the past year has increased by more than 150% since 2010”表明自2010年以来，在过去的一年中有一次重度抑郁发作的美国青少年数量增加了150%以上，故本题正确答案为D。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5200" y="267970"/>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1768" y="405475"/>
            <a:ext cx="10810874"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relationship between social media and mental health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Social media directly causes mental health.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They are linked, but not proven.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No connection.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Social media causes all mental health issues.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95597" y="3429082"/>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细节理解题。从最后一段“Some studies also suggest that children who spend more time on social media have poorer mental health than lighter users. But just because two things happen together doesn’t mean one causes the other”可知，尽管有研究表明在社交媒体上花费更多时间的儿童比使用较少的儿童心理健康更差，但这并不意味着两者之间存在因果关系。这说明两者存在关联，但并未得到证明，故本题正确答案为B。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48030" y="43116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650936"/>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There will be a concert in the music hall tomorrow. Would you like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go with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I’d love to, but I have to go shopping with my mom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B. Glad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I’d like to buy 2 tickets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D. I’m sorry to hear that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3967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to go with me (你想和我一起去吗)?”可以判断出说话人在邀请对方参加音乐会。A项意为“我想去，但我要陪妈妈去购物”，符合对话语境，故本题正确答案为A。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719817"/>
            <a:ext cx="1111567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series of summer camps and study tours were organized by the China Soong Ching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Ling Science and Culture Center for Young People in order to develop children’s interests in traditional Chinese culture, natural science and social science during the summer holiday.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trip offered the opportunity to get hands-on experience in making models of traditional structures and to learn the skills of paintings.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652145" y="186055"/>
            <a:ext cx="1087056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354965" y="3429318"/>
            <a:ext cx="11456670" cy="2748280"/>
          </a:xfrm>
          <a:prstGeom prst="rect">
            <a:avLst/>
          </a:prstGeom>
          <a:solidFill>
            <a:schemeClr val="bg1"/>
          </a:solidFill>
        </p:spPr>
        <p:txBody>
          <a:bodyPr wrap="square" rtlCol="0" anchor="ctr">
            <a:spAutoFit/>
          </a:bodyPr>
          <a:lstStyle/>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m lucky that my kids have the opportunity to go to this type of camps.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For instance, a cultural trip took young students to learn about Chinese traditional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architectural styles in China in museums.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Zhangli, 15 years old, was one of the young students in the summer camps on traditional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folk music.</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A five-day camp on China</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traditional folk music was held to widen children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Times New Roman" panose="02020603050405020304" charset="0"/>
                <a:cs typeface="Times New Roman" panose="02020603050405020304" charset="0"/>
              </a:rPr>
              <a:t>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musical levels.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I enjoyed this summer camp very much.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6646543" y="56190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1370330" y="23025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细节判断题。根据空白处下一句“这次旅行给孩子们提供了既能学习绘画技巧还能获取制作传统建筑模型的实际经历的良好机会”和关键词（trip、traditional）复现可知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B项“例如，学生们在一次文化旅行中，到了博物馆了解中国传统的建筑风格”符合语境，故本题正确答案为B。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307385"/>
            <a:ext cx="1139190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Here was another example.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The Center invited teachers from the Central Conservatory of Music to give face-to-face instructions to children. It was about how to play traditional instruments, such as Guzheng and Erhu.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“I started to learn Guzheng when I was five years old.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Here I not only can improve my musical instrument level, but also can make a lot of friends.” said Zhangli. “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It makes their summer vacation life more meaningful. I am happy to let my children learn Chinese culture.” said Zhangli’s mother.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34720" y="3428683"/>
            <a:ext cx="11421745" cy="2748280"/>
          </a:xfrm>
          <a:prstGeom prst="rect">
            <a:avLst/>
          </a:prstGeom>
          <a:solidFill>
            <a:schemeClr val="bg1"/>
          </a:solidFill>
        </p:spPr>
        <p:txBody>
          <a:bodyPr wrap="non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A. I</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m lucky that my kids have the opportunity to go to this type of camps.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B. For instance, a cultural trip took young students to learn about Chinese traditional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architectural styles in China in museums.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C. Zhangli, 15 years old, was one of the young students in the summer camps on traditional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folk music.</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D. A five-day camp on China</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s traditional folk music was held to widen children</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musical levels.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E. I enjoyed this summer camp very much.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7450453" y="56190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4770755" y="3073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226185" y="15125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8861425" y="15125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7"/>
            </p:custDataLst>
          </p:nvPr>
        </p:nvSpPr>
        <p:spPr>
          <a:xfrm>
            <a:off x="869950" y="228409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54990" y="645160"/>
            <a:ext cx="10854055" cy="46158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细节判断题。根据空白处下一句</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中心邀请了中央音乐学院的老师，对孩子们进行面对面的指导</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和关键词（musical）复现可知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D项“为期五天的中国传统民族音乐夏令营旨在拓宽孩子们的音乐水平”符合语境，故本题正确答案为D。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逻辑推理题。根据第四段所描述的内容都是以张莉为例可知，第四段第一句是先介绍张莉参加了夏令营，故本题正确答案为C。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细节判断题。根据第四段第二、三、四句均为张莉说的话，E项</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我非常享受这个夏令营</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细节判断题。第四段的最后三句均为张莉母亲说的话，因此A项</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我感到非常幸运，我的孩子可以有机会参加这一类型的夏令营</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11125" y="13906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297" y="2515769"/>
            <a:ext cx="97104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lion was walking through the forest when he met a man. They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(decide) to walk together. But very soon they began to argue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each other. Each of them thought that he and his kind were more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(power) and clever than the other. They argued for a long time.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439283" y="2923243"/>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decided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331538" y="336226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1390856" y="378636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powerful</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【解析】本题考查时态。整篇文章的时态为过去时。decide的过去式为decided，故本题正确答案为decided。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【解析】本题考查固定搭配。argue with sb.为固定搭配，意为“与某人争吵”，故本题正确答案为with。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【解析】本题考查词性转换。分析句子可知，were后面要加形容词，因此要把名词power转换为形容词powerful，故本题正确答案为powerful。</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After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while, they arrived at an open place in the forest. There they found a statue (</a:t>
            </a:r>
            <a:r>
              <a:rPr lang="zh-CN" altLang="en-US" sz="2400" dirty="0">
                <a:latin typeface="Times New Roman" panose="02020603050405020304" charset="0"/>
                <a:ea typeface="宋体" panose="02010600030101010101" pitchFamily="2" charset="-122"/>
                <a:cs typeface="Times New Roman" panose="02020603050405020304" charset="0"/>
              </a:rPr>
              <a:t>雕像</a:t>
            </a:r>
            <a:r>
              <a:rPr lang="en-US" altLang="zh-CN" sz="2400" dirty="0">
                <a:latin typeface="Times New Roman" panose="02020603050405020304" charset="0"/>
                <a:ea typeface="宋体" panose="02010600030101010101" pitchFamily="2" charset="-122"/>
                <a:cs typeface="Times New Roman" panose="02020603050405020304" charset="0"/>
              </a:rPr>
              <a:t>). It was a statue of the Greek hero Heracles in the act of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(beat) a lion.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“See,” the man said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(proud), “that’s how powerful we are! The king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(beast) is weak in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(we) hands! We are more powerful than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374900" y="63817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483454" y="1062945"/>
            <a:ext cx="134964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beating</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691933" y="1942760"/>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proudly</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34263" y="2418334"/>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beasts</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5236210" y="2385695"/>
            <a:ext cx="1544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our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47675" y="647700"/>
            <a:ext cx="10854055" cy="43999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【解析】本题考查固定搭配。after a while为固定搭配，意为“过了一会儿”，故本题正确答案为a。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【解析】本题考查非谓语动词。分析句子可知，空格处要填入的动词在介词of的后面，要改为现在分词形式，故本题正确答案为beating。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【解析】本题考查词性转换。空格处要填入的词修饰动词said，所以要用副词。因此要把形容词proud转换为副词proudly，故本题正确答案为proudly。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【解析】本题考查名词单复数。百兽之王的表达应该是the king of beasts，故本题正确答案为beasts。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【解析】本题考查物主代词。分析句子可知，hands前面应该用形容词性物主代词。we的形容词性物主代词是our，故本题正确答案为our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2194" y="630480"/>
            <a:ext cx="10653982"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“Ho!” the lion laughed, “It was one of your men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made the statue. If we made it, you would see the man under the paw (</a:t>
            </a:r>
            <a:r>
              <a:rPr lang="zh-CN" altLang="en-US" sz="2400" dirty="0">
                <a:latin typeface="Times New Roman" panose="02020603050405020304" charset="0"/>
                <a:ea typeface="宋体" panose="02010600030101010101" pitchFamily="2" charset="-122"/>
                <a:cs typeface="Times New Roman" panose="02020603050405020304" charset="0"/>
              </a:rPr>
              <a:t>爪子</a:t>
            </a:r>
            <a:r>
              <a:rPr lang="en-US" altLang="zh-CN" sz="2400" dirty="0">
                <a:latin typeface="Times New Roman" panose="02020603050405020304" charset="0"/>
                <a:ea typeface="宋体" panose="02010600030101010101" pitchFamily="2" charset="-122"/>
                <a:cs typeface="Times New Roman" panose="02020603050405020304" charset="0"/>
              </a:rPr>
              <a:t>) of the lion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This story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(teach) us a helpful lesson—if you only hear one side of a story, you’re not hearing the complete story.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064978"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who/that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904170" y="1506551"/>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teaches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Excuse me, can you tell me the way to Shenzhen Museum?</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all the same.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You can take a taxi                                     B. Sorry, I am new 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 along the street and then turn left          D. I don’t know</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本题为问路的语境。根据最后的答语“Thank you all the same (仍然很感谢你).”可知，对方并未给出到达深圳博物馆的具体建议。“Sorry, I am new here (抱歉，我对这儿不熟).”符合对话语境，故本题正确答案为B。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【解析】本题考查强调句。强调句的结构为“It is / was +被强调部分+ that / who”，故本题正确答案为who / that。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【解析】本题考查时态。前文主要叙述故事，时态为一般过去时。最后一段是故事带来的启发，所以应该用一般现在时，故本题正确答案为teaches。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Shenzhen has 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一千多万人口</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197225" y="1642421"/>
            <a:ext cx="6271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 population of over / more than 10 million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本题考查固定搭配和数词。have a population of …为固定搭配，意为“有……人口”，一千多万的表达为over / more than 10 million，故本题正确答案为a population of over / more than 10 million。</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他是否会来</a:t>
            </a:r>
            <a:r>
              <a:rPr lang="en-US" altLang="zh-CN" sz="2400" dirty="0">
                <a:latin typeface="Times New Roman" panose="02020603050405020304" charset="0"/>
                <a:ea typeface="宋体" panose="02010600030101010101" pitchFamily="2" charset="-122"/>
                <a:cs typeface="Times New Roman" panose="02020603050405020304" charset="0"/>
              </a:rPr>
              <a:t>) isn’t clear.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每天做运动</a:t>
            </a:r>
            <a:r>
              <a:rPr lang="en-US" altLang="zh-CN" sz="2400" dirty="0">
                <a:latin typeface="Times New Roman" panose="02020603050405020304" charset="0"/>
                <a:ea typeface="宋体" panose="02010600030101010101" pitchFamily="2" charset="-122"/>
                <a:cs typeface="Times New Roman" panose="02020603050405020304" charset="0"/>
              </a:rPr>
              <a:t>) is good for your health.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426503" y="641572"/>
            <a:ext cx="497205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Whether he will come (or not)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829945"/>
          </a:xfrm>
          <a:prstGeom prst="rect">
            <a:avLst/>
          </a:prstGeom>
          <a:noFill/>
        </p:spPr>
        <p:txBody>
          <a:bodyPr wrap="square" rtlCol="0">
            <a:spAutoFit/>
          </a:bodyPr>
          <a:lstStyle/>
          <a:p>
            <a:pPr marL="1259840" indent="-1259840" algn="just" fontAlgn="auto">
              <a:buClrTx/>
              <a:buSzTx/>
              <a:buFontTx/>
            </a:pPr>
            <a:r>
              <a:rPr lang="zh-CN" altLang="en-US" sz="2400" dirty="0">
                <a:solidFill>
                  <a:srgbClr val="C00000"/>
                </a:solidFill>
                <a:latin typeface="Times New Roman" panose="02020603050405020304" charset="0"/>
                <a:cs typeface="Times New Roman" panose="02020603050405020304" charset="0"/>
              </a:rPr>
              <a:t>解析</a:t>
            </a:r>
            <a:r>
              <a:rPr lang="zh-CN" altLang="en-US" sz="2400" dirty="0">
                <a:solidFill>
                  <a:srgbClr val="C00000"/>
                </a:solidFill>
                <a:latin typeface="Times New Roman" panose="02020603050405020304" charset="0"/>
                <a:cs typeface="Times New Roman" panose="02020603050405020304" charset="0"/>
                <a:sym typeface="+mn-ea"/>
              </a:rPr>
              <a:t>：</a:t>
            </a:r>
            <a:r>
              <a:rPr lang="en-US" altLang="zh-CN" sz="2400" dirty="0">
                <a:solidFill>
                  <a:srgbClr val="C00000"/>
                </a:solidFill>
                <a:latin typeface="Times New Roman" panose="02020603050405020304" charset="0"/>
                <a:cs typeface="Times New Roman" panose="02020603050405020304" charset="0"/>
                <a:sym typeface="+mn-ea"/>
              </a:rPr>
              <a:t>   </a:t>
            </a:r>
            <a:r>
              <a:rPr lang="zh-CN" altLang="en-US" sz="2400" dirty="0">
                <a:solidFill>
                  <a:srgbClr val="C00000"/>
                </a:solidFill>
                <a:latin typeface="Times New Roman" panose="02020603050405020304" charset="0"/>
                <a:cs typeface="Times New Roman" panose="02020603050405020304" charset="0"/>
              </a:rPr>
              <a:t>本题考查动名词作主语。“做运动”的固定表达为do exercise / sports，故本题正确答案为Doing exercise / sports every day。</a:t>
            </a:r>
            <a:endParaRPr lang="zh-CN" alt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13861" y="170597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本题考查主语从句。表示“是否”的从句要用whether来引导，（他会来）还未发生，时态为</a:t>
            </a:r>
            <a:r>
              <a:rPr lang="zh-CN" sz="2400" dirty="0">
                <a:solidFill>
                  <a:srgbClr val="C00000"/>
                </a:solidFill>
                <a:latin typeface="Times New Roman" panose="02020603050405020304" charset="0"/>
                <a:cs typeface="Times New Roman" panose="02020603050405020304" charset="0"/>
              </a:rPr>
              <a:t>一般</a:t>
            </a:r>
            <a:r>
              <a:rPr sz="2400" dirty="0">
                <a:solidFill>
                  <a:srgbClr val="C00000"/>
                </a:solidFill>
                <a:latin typeface="Times New Roman" panose="02020603050405020304" charset="0"/>
                <a:cs typeface="Times New Roman" panose="02020603050405020304" charset="0"/>
              </a:rPr>
              <a:t>将来时，故本题正确答案为Whether he will come (or not)。</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425575" y="3243580"/>
            <a:ext cx="5394325"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Doing exercise/sports every day</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Only in this way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我们才能解决这个问题</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Mike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在澳大利亚学习英语</a:t>
            </a:r>
            <a:r>
              <a:rPr lang="en-US" altLang="zh-CN" sz="2400" dirty="0">
                <a:latin typeface="Times New Roman" panose="02020603050405020304" charset="0"/>
                <a:ea typeface="宋体" panose="02010600030101010101" pitchFamily="2" charset="-122"/>
                <a:cs typeface="Times New Roman" panose="02020603050405020304" charset="0"/>
              </a:rPr>
              <a:t>) at this time last year.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952875"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can we solve this/the problem</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本题考查倒装句。“Only+状语”位于句首要用部分倒装，故本题正确答案为can we solve this / the problem。</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本题考查时态。由at this time last year可判断此句的时态为过去进行时，故本题正确答案为was studying English in Australia。</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was studying English in Australia</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假设你是李华，今天早上你和同学坐校车去了养老院，在那里你们帮老人们打扫卫生，为他们唱歌，和他们谈心，有些同学还送了自制的礼物，大家都很开心。请你以李华的名义写一篇日记。</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2132967"/>
            <a:ext cx="9324976" cy="2306320"/>
          </a:xfrm>
          <a:prstGeom prst="rect">
            <a:avLst/>
          </a:prstGeom>
          <a:noFill/>
        </p:spPr>
        <p:txBody>
          <a:bodyPr wrap="square" rtlCol="0" anchor="ctr">
            <a:spAutoFit/>
          </a:bodyPr>
          <a:lstStyle/>
          <a:p>
            <a:pPr algn="l">
              <a:lnSpc>
                <a:spcPct val="120000"/>
              </a:lnSpc>
            </a:pPr>
            <a:r>
              <a:rPr lang="en-US" altLang="zh-CN" sz="2400" dirty="0">
                <a:solidFill>
                  <a:srgbClr val="C00000"/>
                </a:solidFill>
                <a:latin typeface="Times New Roman" panose="02020603050405020304" charset="0"/>
                <a:cs typeface="Times New Roman" panose="02020603050405020304" charset="0"/>
              </a:rPr>
              <a:t>October 28, 2021                                                                                 Sunny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This morning, my classmates and I went to the Old People’s Home by school bus. There, we helped the elderly sweep the floor and clean the windows. We also sang songs and talked with them. At last, some students gave them some presents made by themselves. What a happy day we have!</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7200" y="112253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Hello, may I speak to Cathy?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but I can take a message.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Speaking                               B. Sorry, wrong number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Hold on, please                     D. Sorry, she is not in at the moment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653967" y="357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450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根据“but I can take a message (但我可以为你留言).”可知，对方要找的人并不在，所以“Sorry, she is not in at the moment (抱歉，她现在不在).”符合对话语境，故本题正确答案为D。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_______ October 24, 1945, </a:t>
            </a:r>
            <a:r>
              <a:rPr lang="en-US" altLang="zh-CN" sz="2400" dirty="0">
                <a:latin typeface="Times New Roman" panose="02020603050405020304" charset="0"/>
                <a:ea typeface="宋体" panose="02010600030101010101" pitchFamily="2" charset="-122"/>
                <a:cs typeface="Times New Roman" panose="02020603050405020304" charset="0"/>
              </a:rPr>
              <a:t>the United Nations, also known as the UN, 	was born.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At          C. On           D. Into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本题考查介词。October 24, 1945是具体的日期，前面的介词应该是on，故本题正确答案为C。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27936" y="9398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Getting rich _______ something to do with your income.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has       C. have        D. are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本题考查主谓一致和</a:t>
            </a:r>
            <a:r>
              <a:rPr lang="zh-CN" sz="2400" dirty="0">
                <a:solidFill>
                  <a:srgbClr val="C00000"/>
                </a:solidFill>
                <a:latin typeface="Times New Roman" panose="02020603050405020304" charset="0"/>
                <a:cs typeface="Times New Roman" panose="02020603050405020304" charset="0"/>
              </a:rPr>
              <a:t>固定搭配</a:t>
            </a:r>
            <a:r>
              <a:rPr sz="2400" dirty="0">
                <a:solidFill>
                  <a:srgbClr val="C00000"/>
                </a:solidFill>
                <a:latin typeface="Times New Roman" panose="02020603050405020304" charset="0"/>
                <a:cs typeface="Times New Roman" panose="02020603050405020304" charset="0"/>
              </a:rPr>
              <a:t>。have something to do with 意为“和……有关”，动名词getting rich作主语，谓语动词用第三人称单数形式，故本题正确答案为B。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27936"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Beijing is _______ Shenzhen.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8 times as large as 		B. 8 times large 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8 times as larger as 		D. as large as 8 times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本题考查倍数的表达方式。根据固定搭配，倍数+as+形容词/副词/(名词)+as，故本题正确答案为A。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_______ their teachers sitting opposite them, they couldn’t help feeling 	nervous and awkward on the stage.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see       B. Seeing           C. Seen          D. Saw</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本题考查非谓语动词。see的逻辑主语是they，与主语是主动关系，而且与主句动词同时发生，故本题正确答案为B。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8411" y="882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_______ it was a little help from others, you should return the help with 	all you can do when others are in need.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Even if         B. Even        C. If only          D. Only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本题考查状语从句。根据主、从句的句意“从他人那获得一点帮助，当别人需要帮助的时候，你应该尽你所能来回报他们”可判断从句为让步状语，even if引导让步状语，故本题正确答案为A。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94460" y="866140"/>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If he _______ in the army uniform, he probably would have been 	more handsome than now.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been        B. was          C. had been        D. is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本题考查虚拟语气。根据主句would have been可知，此句为过去时间的虚拟语气，从句用的应该是had been，故本题正确答案为C。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10197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is a well-known Italian wedding tradition _______ the groom’s tie is 	cut into a number of little pieces.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than           B. what          C. which            D. where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本题考查定语从句，先行词Italian traditional wedding在从句中充当地点状语，故此处应填where，故本题正确答案为D。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061" y="9348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Now take a look at yourself and see _______ he was doing at your age 	when you are playing video games.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B. that          C. whether           D.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本题考查宾语从句。宾语从句缺少疑问词，what符合句意“现在看看你自己，看看他在你这个年龄玩电子游戏时在做什么”，故本题正确答案为A。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Over a million children _______ diagnosed (</a:t>
            </a:r>
            <a:r>
              <a:rPr lang="zh-CN" altLang="en-US" sz="2400" dirty="0">
                <a:latin typeface="Times New Roman" panose="02020603050405020304" charset="0"/>
                <a:ea typeface="宋体" panose="02010600030101010101" pitchFamily="2" charset="-122"/>
                <a:cs typeface="Times New Roman" panose="02020603050405020304" charset="0"/>
              </a:rPr>
              <a:t>诊断</a:t>
            </a:r>
            <a:r>
              <a:rPr lang="en-US" altLang="zh-CN" sz="2400" dirty="0">
                <a:latin typeface="Times New Roman" panose="02020603050405020304" charset="0"/>
                <a:ea typeface="宋体" panose="02010600030101010101" pitchFamily="2" charset="-122"/>
                <a:cs typeface="Times New Roman" panose="02020603050405020304" charset="0"/>
              </a:rPr>
              <a:t>) with the disease since 	the start of it.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been          B. have been         C. are         D. is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本题考查时态、语态和主谓一致。since后面加过去时间，主语用现在完成时。主语children为复数，主语和diagnose之间是被动关系，故本题正确答案为B。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10335" y="88773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本题考查反义疑问句。句式结构为宾语从句，主句主语为第一人称，所以反义疑问句应该与从句部分happiness depends on ourselves一致，根据“前肯后否”的原则，反意疑问句的形式应该为doesn’t it，故本题正确答案为B。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think happiness depends on ourselves,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doesn’t he            B. doesn’t it         C. didn’t he         D. didn’t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03374" y="9057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Good afternoon,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I want to buy a book written by Charles Dickens.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do you want                   B.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can you lend me a book         D. what’s wrong with you</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从答语“I want to buy a book written by Charles Dickens (我想买一本查尔斯·狄更斯写的书).”可知，这是在书店购物的场景，“What can I do for you (我能为您做什么).”是符合表达习惯的问句，故本题正确答案为B。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70230" y="3760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182245" y="4416425"/>
            <a:ext cx="11527155"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please pass me the luggage (你能把行李递给我吗).”判断出这是在请求帮助，“With pleasure (乐意效劳).”是对问句的回应，故本题正确答案为A。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Could you please pass me the luggage?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With pleasure                        B. My pleasure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 a pleasure                    D. No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85f485c-fba0-4937-8f0c-fb1961cd52dd"/>
  <p:tag name="commondata" val="eyJoZGlkIjoiOTZhODQ0MzExYTJkODJhZmUzYjhiZjJlMzExMzg5Nz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25154</Words>
  <Application>WPS 演示</Application>
  <PresentationFormat>宽屏</PresentationFormat>
  <Paragraphs>706</Paragraphs>
  <Slides>80</Slides>
  <Notes>78</Notes>
  <HiddenSlides>11</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80</vt:i4>
      </vt:variant>
    </vt:vector>
  </HeadingPairs>
  <TitlesOfParts>
    <vt:vector size="99"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127</cp:revision>
  <dcterms:created xsi:type="dcterms:W3CDTF">2021-08-19T06:32:00Z</dcterms:created>
  <dcterms:modified xsi:type="dcterms:W3CDTF">2024-12-31T05:08:44Z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