
<file path=[Content_Types].xml><?xml version="1.0" encoding="utf-8"?>
<Types xmlns="http://schemas.openxmlformats.org/package/2006/content-types">
  <Default Extension="jpeg" ContentType="image/jpeg"/>
  <Default Extension="JPG" ContentType="image/.jp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handoutMasterIdLst>
    <p:handoutMasterId r:id="rId83"/>
  </p:handoutMasterIdLst>
  <p:sldIdLst>
    <p:sldId id="256" r:id="rId3"/>
    <p:sldId id="257" r:id="rId5"/>
    <p:sldId id="258" r:id="rId6"/>
    <p:sldId id="259" r:id="rId7"/>
    <p:sldId id="268" r:id="rId8"/>
    <p:sldId id="331" r:id="rId9"/>
    <p:sldId id="269" r:id="rId10"/>
    <p:sldId id="270" r:id="rId11"/>
    <p:sldId id="292" r:id="rId12"/>
    <p:sldId id="293" r:id="rId13"/>
    <p:sldId id="333" r:id="rId14"/>
    <p:sldId id="334" r:id="rId15"/>
    <p:sldId id="335" r:id="rId16"/>
    <p:sldId id="336" r:id="rId17"/>
    <p:sldId id="337" r:id="rId18"/>
    <p:sldId id="338" r:id="rId19"/>
    <p:sldId id="339" r:id="rId20"/>
    <p:sldId id="340" r:id="rId21"/>
    <p:sldId id="341" r:id="rId22"/>
    <p:sldId id="342" r:id="rId23"/>
    <p:sldId id="343" r:id="rId24"/>
    <p:sldId id="355" r:id="rId25"/>
    <p:sldId id="332" r:id="rId26"/>
    <p:sldId id="371" r:id="rId27"/>
    <p:sldId id="295" r:id="rId28"/>
    <p:sldId id="372" r:id="rId29"/>
    <p:sldId id="373" r:id="rId30"/>
    <p:sldId id="374" r:id="rId31"/>
    <p:sldId id="375" r:id="rId32"/>
    <p:sldId id="376" r:id="rId33"/>
    <p:sldId id="301" r:id="rId34"/>
    <p:sldId id="302" r:id="rId35"/>
    <p:sldId id="303" r:id="rId36"/>
    <p:sldId id="437" r:id="rId37"/>
    <p:sldId id="304" r:id="rId38"/>
    <p:sldId id="357" r:id="rId39"/>
    <p:sldId id="305" r:id="rId40"/>
    <p:sldId id="358" r:id="rId41"/>
    <p:sldId id="359" r:id="rId42"/>
    <p:sldId id="360" r:id="rId43"/>
    <p:sldId id="361" r:id="rId44"/>
    <p:sldId id="362" r:id="rId45"/>
    <p:sldId id="438" r:id="rId46"/>
    <p:sldId id="363" r:id="rId47"/>
    <p:sldId id="433" r:id="rId48"/>
    <p:sldId id="364" r:id="rId49"/>
    <p:sldId id="365" r:id="rId50"/>
    <p:sldId id="484" r:id="rId51"/>
    <p:sldId id="436" r:id="rId52"/>
    <p:sldId id="485" r:id="rId53"/>
    <p:sldId id="483" r:id="rId54"/>
    <p:sldId id="486" r:id="rId55"/>
    <p:sldId id="307" r:id="rId56"/>
    <p:sldId id="308" r:id="rId57"/>
    <p:sldId id="377" r:id="rId58"/>
    <p:sldId id="378" r:id="rId59"/>
    <p:sldId id="380" r:id="rId60"/>
    <p:sldId id="379" r:id="rId61"/>
    <p:sldId id="381" r:id="rId62"/>
    <p:sldId id="312" r:id="rId63"/>
    <p:sldId id="382" r:id="rId64"/>
    <p:sldId id="383" r:id="rId65"/>
    <p:sldId id="384" r:id="rId66"/>
    <p:sldId id="314" r:id="rId67"/>
    <p:sldId id="315" r:id="rId68"/>
    <p:sldId id="326" r:id="rId69"/>
    <p:sldId id="487" r:id="rId70"/>
    <p:sldId id="472" r:id="rId71"/>
    <p:sldId id="473" r:id="rId72"/>
    <p:sldId id="474" r:id="rId73"/>
    <p:sldId id="475" r:id="rId74"/>
    <p:sldId id="476" r:id="rId75"/>
    <p:sldId id="477" r:id="rId76"/>
    <p:sldId id="478" r:id="rId77"/>
    <p:sldId id="479" r:id="rId78"/>
    <p:sldId id="480" r:id="rId79"/>
    <p:sldId id="481" r:id="rId80"/>
    <p:sldId id="482" r:id="rId81"/>
    <p:sldId id="430" r:id="rId82"/>
  </p:sldIdLst>
  <p:sldSz cx="12192000" cy="6858000"/>
  <p:notesSz cx="6858000" cy="9144000"/>
  <p:embeddedFontLst>
    <p:embeddedFont>
      <p:font typeface="方正公文黑体" panose="02000500000000000000" charset="-122"/>
      <p:regular r:id="rId87"/>
    </p:embeddedFont>
    <p:embeddedFont>
      <p:font typeface="微软雅黑" panose="020B0503020204020204" pitchFamily="34" charset="-122"/>
      <p:regular r:id="rId88"/>
    </p:embeddedFont>
    <p:embeddedFont>
      <p:font typeface="Calibri" panose="020F0502020204030204" pitchFamily="34" charset="0"/>
      <p:regular r:id="rId89"/>
      <p:bold r:id="rId90"/>
      <p:italic r:id="rId91"/>
      <p:boldItalic r:id="rId92"/>
    </p:embeddedFont>
    <p:embeddedFont>
      <p:font typeface="Impact" panose="020B0806030902050204" pitchFamily="34" charset="0"/>
      <p:regular r:id="rId93"/>
    </p:embeddedFont>
    <p:embeddedFont>
      <p:font typeface="黑体" panose="02010609060101010101" charset="-122"/>
      <p:regular r:id="rId94"/>
    </p:embeddedFont>
    <p:embeddedFont>
      <p:font typeface="方正黑体简体" panose="03000509000000000000" charset="-122"/>
      <p:regular r:id="rId95"/>
    </p:embeddedFont>
    <p:embeddedFont>
      <p:font typeface="等线" panose="02010600030101010101" charset="-122"/>
      <p:regular r:id="rId96"/>
    </p:embeddedFont>
  </p:embeddedFontLst>
  <p:custDataLst>
    <p:tags r:id="rId9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首页" id="{314C4C9D-AE76-4E05-B037-5A5DB805C9BD}">
          <p14:sldIdLst>
            <p14:sldId id="256"/>
          </p14:sldIdLst>
        </p14:section>
        <p14:section name="目录页" id="{008E412F-DBDA-49D6-8F52-3723921DFE03}">
          <p14:sldIdLst>
            <p14:sldId id="257"/>
          </p14:sldIdLst>
        </p14:section>
        <p14:section name="过渡页" id="{8A3C5D5E-FAF1-4CC7-AAB2-6446E7D3DE63}">
          <p14:sldIdLst>
            <p14:sldId id="258"/>
          </p14:sldIdLst>
        </p14:section>
        <p14:section name="内页" id="{8D1A6813-68F6-49A0-A239-92955AC6E8C5}">
          <p14:sldIdLst>
            <p14:sldId id="259"/>
            <p14:sldId id="268"/>
            <p14:sldId id="331"/>
            <p14:sldId id="269"/>
            <p14:sldId id="270"/>
            <p14:sldId id="292"/>
            <p14:sldId id="293"/>
            <p14:sldId id="333"/>
            <p14:sldId id="334"/>
            <p14:sldId id="335"/>
            <p14:sldId id="336"/>
            <p14:sldId id="337"/>
            <p14:sldId id="338"/>
            <p14:sldId id="339"/>
            <p14:sldId id="340"/>
            <p14:sldId id="341"/>
            <p14:sldId id="342"/>
            <p14:sldId id="343"/>
            <p14:sldId id="355"/>
            <p14:sldId id="332"/>
            <p14:sldId id="371"/>
            <p14:sldId id="295"/>
            <p14:sldId id="372"/>
            <p14:sldId id="373"/>
            <p14:sldId id="374"/>
            <p14:sldId id="375"/>
            <p14:sldId id="376"/>
            <p14:sldId id="301"/>
            <p14:sldId id="302"/>
            <p14:sldId id="303"/>
            <p14:sldId id="437"/>
            <p14:sldId id="304"/>
            <p14:sldId id="357"/>
            <p14:sldId id="305"/>
            <p14:sldId id="358"/>
            <p14:sldId id="359"/>
            <p14:sldId id="360"/>
            <p14:sldId id="361"/>
            <p14:sldId id="362"/>
            <p14:sldId id="438"/>
            <p14:sldId id="363"/>
            <p14:sldId id="433"/>
            <p14:sldId id="364"/>
            <p14:sldId id="365"/>
            <p14:sldId id="484"/>
            <p14:sldId id="436"/>
            <p14:sldId id="485"/>
            <p14:sldId id="483"/>
            <p14:sldId id="486"/>
            <p14:sldId id="307"/>
            <p14:sldId id="308"/>
            <p14:sldId id="377"/>
            <p14:sldId id="378"/>
            <p14:sldId id="380"/>
            <p14:sldId id="379"/>
            <p14:sldId id="381"/>
            <p14:sldId id="312"/>
            <p14:sldId id="382"/>
            <p14:sldId id="383"/>
            <p14:sldId id="384"/>
            <p14:sldId id="314"/>
            <p14:sldId id="315"/>
            <p14:sldId id="326"/>
            <p14:sldId id="487"/>
            <p14:sldId id="472"/>
            <p14:sldId id="473"/>
            <p14:sldId id="474"/>
            <p14:sldId id="475"/>
            <p14:sldId id="476"/>
            <p14:sldId id="477"/>
            <p14:sldId id="478"/>
            <p14:sldId id="479"/>
            <p14:sldId id="480"/>
            <p14:sldId id="481"/>
            <p14:sldId id="482"/>
          </p14:sldIdLst>
        </p14:section>
        <p14:section name="结束页" id="{98773F69-2DDF-47CC-BD69-D575D8CAAC6E}">
          <p14:sldIdLst>
            <p14:sldId id="430"/>
          </p14:sldIdLst>
        </p14:section>
        <p14:section name="版权页" id="{C8AD3B51-1B7B-4E69-9180-4DEC6400FEC2}">
          <p14:sldIdLst/>
        </p14:section>
      </p14:sectionLst>
    </p:ext>
    <p:ext uri="{EFAFB233-063F-42B5-8137-9DF3F51BA10A}">
      <p15:sldGuideLst xmlns:p15="http://schemas.microsoft.com/office/powerpoint/2012/main">
        <p15:guide id="1" orient="horz" pos="110" userDrawn="1">
          <p15:clr>
            <a:srgbClr val="A4A3A4"/>
          </p15:clr>
        </p15:guide>
        <p15:guide id="2" orient="horz" pos="4211" userDrawn="1">
          <p15:clr>
            <a:srgbClr val="A4A3A4"/>
          </p15:clr>
        </p15:guide>
        <p15:guide id="3" pos="82" userDrawn="1">
          <p15:clr>
            <a:srgbClr val="A4A3A4"/>
          </p15:clr>
        </p15:guide>
        <p15:guide id="4" pos="7418" userDrawn="1">
          <p15:clr>
            <a:srgbClr val="A4A3A4"/>
          </p15:clr>
        </p15:guide>
        <p15:guide id="5" orient="horz" pos="393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18787"/>
    <a:srgbClr val="209874"/>
    <a:srgbClr val="2E916A"/>
    <a:srgbClr val="ACD9C7"/>
    <a:srgbClr val="2D9C7B"/>
    <a:srgbClr val="A0D7C5"/>
    <a:srgbClr val="033455"/>
    <a:srgbClr val="D4E4A0"/>
    <a:srgbClr val="DCC975"/>
    <a:srgbClr val="F7B5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18" autoAdjust="0"/>
  </p:normalViewPr>
  <p:slideViewPr>
    <p:cSldViewPr snapToGrid="0" showGuides="1">
      <p:cViewPr varScale="1">
        <p:scale>
          <a:sx n="107" d="100"/>
          <a:sy n="107" d="100"/>
        </p:scale>
        <p:origin x="672" y="-6"/>
      </p:cViewPr>
      <p:guideLst>
        <p:guide orient="horz" pos="110"/>
        <p:guide orient="horz" pos="4211"/>
        <p:guide pos="82"/>
        <p:guide pos="7418"/>
        <p:guide orient="horz" pos="3935"/>
      </p:guideLst>
    </p:cSldViewPr>
  </p:slideViewPr>
  <p:notesTextViewPr>
    <p:cViewPr>
      <p:scale>
        <a:sx n="1" d="1"/>
        <a:sy n="1" d="1"/>
      </p:scale>
      <p:origin x="0" y="0"/>
    </p:cViewPr>
  </p:notesTextViewPr>
  <p:sorterViewPr>
    <p:cViewPr>
      <p:scale>
        <a:sx n="100" d="100"/>
        <a:sy n="100" d="100"/>
      </p:scale>
      <p:origin x="0" y="-25604"/>
    </p:cViewPr>
  </p:sorterViewPr>
  <p:gridSpacing cx="72008" cy="72008"/>
</p:viewPr>
</file>

<file path=ppt/_rels/presentation.xml.rels><?xml version="1.0" encoding="UTF-8" standalone="yes"?>
<Relationships xmlns="http://schemas.openxmlformats.org/package/2006/relationships"><Relationship Id="rId97" Type="http://schemas.openxmlformats.org/officeDocument/2006/relationships/tags" Target="tags/tag27.xml"/><Relationship Id="rId96" Type="http://schemas.openxmlformats.org/officeDocument/2006/relationships/font" Target="fonts/font10.fntdata"/><Relationship Id="rId95" Type="http://schemas.openxmlformats.org/officeDocument/2006/relationships/font" Target="fonts/font9.fntdata"/><Relationship Id="rId94" Type="http://schemas.openxmlformats.org/officeDocument/2006/relationships/font" Target="fonts/font8.fntdata"/><Relationship Id="rId93" Type="http://schemas.openxmlformats.org/officeDocument/2006/relationships/font" Target="fonts/font7.fntdata"/><Relationship Id="rId92" Type="http://schemas.openxmlformats.org/officeDocument/2006/relationships/font" Target="fonts/font6.fntdata"/><Relationship Id="rId91" Type="http://schemas.openxmlformats.org/officeDocument/2006/relationships/font" Target="fonts/font5.fntdata"/><Relationship Id="rId90" Type="http://schemas.openxmlformats.org/officeDocument/2006/relationships/font" Target="fonts/font4.fntdata"/><Relationship Id="rId9" Type="http://schemas.openxmlformats.org/officeDocument/2006/relationships/slide" Target="slides/slide6.xml"/><Relationship Id="rId89" Type="http://schemas.openxmlformats.org/officeDocument/2006/relationships/font" Target="fonts/font3.fntdata"/><Relationship Id="rId88" Type="http://schemas.openxmlformats.org/officeDocument/2006/relationships/font" Target="fonts/font2.fntdata"/><Relationship Id="rId87" Type="http://schemas.openxmlformats.org/officeDocument/2006/relationships/font" Target="fonts/font1.fntdata"/><Relationship Id="rId86" Type="http://schemas.openxmlformats.org/officeDocument/2006/relationships/tableStyles" Target="tableStyles.xml"/><Relationship Id="rId85" Type="http://schemas.openxmlformats.org/officeDocument/2006/relationships/viewProps" Target="viewProps.xml"/><Relationship Id="rId84" Type="http://schemas.openxmlformats.org/officeDocument/2006/relationships/presProps" Target="presProps.xml"/><Relationship Id="rId83" Type="http://schemas.openxmlformats.org/officeDocument/2006/relationships/handoutMaster" Target="handoutMasters/handoutMaster1.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743F9-9B08-422F-9ECE-BE7148BC7DD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4C0232-94FA-4EBE-BB9B-79FBE486032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7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7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7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7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4" Type="http://schemas.openxmlformats.org/officeDocument/2006/relationships/tags" Target="../tags/tag2.xml"/><Relationship Id="rId3" Type="http://schemas.openxmlformats.org/officeDocument/2006/relationships/tags" Target="../tags/tag1.xml"/><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尾页">
    <p:spTree>
      <p:nvGrpSpPr>
        <p:cNvPr id="1" name=""/>
        <p:cNvGrpSpPr/>
        <p:nvPr/>
      </p:nvGrpSpPr>
      <p:grpSpPr>
        <a:xfrm>
          <a:off x="0" y="0"/>
          <a:ext cx="0" cy="0"/>
          <a:chOff x="0" y="0"/>
          <a:chExt cx="0" cy="0"/>
        </a:xfrm>
      </p:grpSpPr>
      <p:sp>
        <p:nvSpPr>
          <p:cNvPr id="8" name="文本框 7">
            <a:hlinkClick r:id="rId2" action="ppaction://hlinksldjump"/>
          </p:cNvPr>
          <p:cNvSpPr txBox="1"/>
          <p:nvPr userDrawn="1">
            <p:custDataLst>
              <p:tags r:id="rId3"/>
            </p:custDataLst>
          </p:nvPr>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a:hlinkClick r:id="" action="ppaction://hlinkshowjump?jump=nextslide"/>
          </p:cNvPr>
          <p:cNvSpPr txBox="1"/>
          <p:nvPr userDrawn="1">
            <p:custDataLst>
              <p:tags r:id="rId4"/>
            </p:custDataLst>
          </p:nvPr>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ripple/>
      </p:transition>
    </mc:Choice>
    <mc:Fallback>
      <p:transition spd="slow" advClick="0" advTm="5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空白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5000">
        <p:blinds dir="vert"/>
      </p:transition>
    </mc:Choice>
    <mc:Fallback>
      <p:transition spd="slow" advClick="0" advTm="5000">
        <p:blinds dir="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版权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400" advClick="0" advTm="5000">
        <p14:ripple/>
      </p:transition>
    </mc:Choice>
    <mc:Fallback>
      <p:transition spd="slow" advClick="0" advTm="5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4" name="矩形 3"/>
          <p:cNvSpPr/>
          <p:nvPr userDrawn="1"/>
        </p:nvSpPr>
        <p:spPr>
          <a:xfrm>
            <a:off x="0"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
        <p:nvSpPr>
          <p:cNvPr id="8" name="文本框 7">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目录页">
    <p:spTree>
      <p:nvGrpSpPr>
        <p:cNvPr id="1" name=""/>
        <p:cNvGrpSpPr/>
        <p:nvPr/>
      </p:nvGrpSpPr>
      <p:grpSpPr>
        <a:xfrm>
          <a:off x="0" y="0"/>
          <a:ext cx="0" cy="0"/>
          <a:chOff x="0" y="0"/>
          <a:chExt cx="0" cy="0"/>
        </a:xfrm>
      </p:grpSpPr>
      <p:sp>
        <p:nvSpPr>
          <p:cNvPr id="4" name="矩形 3"/>
          <p:cNvSpPr/>
          <p:nvPr userDrawn="1"/>
        </p:nvSpPr>
        <p:spPr>
          <a:xfrm>
            <a:off x="1905"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目录页">
    <p:spTree>
      <p:nvGrpSpPr>
        <p:cNvPr id="1" name=""/>
        <p:cNvGrpSpPr/>
        <p:nvPr/>
      </p:nvGrpSpPr>
      <p:grpSpPr>
        <a:xfrm>
          <a:off x="0" y="0"/>
          <a:ext cx="0" cy="0"/>
          <a:chOff x="0" y="0"/>
          <a:chExt cx="0" cy="0"/>
        </a:xfrm>
      </p:grpSpPr>
      <p:sp>
        <p:nvSpPr>
          <p:cNvPr id="4" name="矩形 3"/>
          <p:cNvSpPr/>
          <p:nvPr userDrawn="1"/>
        </p:nvSpPr>
        <p:spPr>
          <a:xfrm>
            <a:off x="0"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目录页">
    <p:spTree>
      <p:nvGrpSpPr>
        <p:cNvPr id="1" name=""/>
        <p:cNvGrpSpPr/>
        <p:nvPr/>
      </p:nvGrpSpPr>
      <p:grpSpPr>
        <a:xfrm>
          <a:off x="0" y="0"/>
          <a:ext cx="0" cy="0"/>
          <a:chOff x="0" y="0"/>
          <a:chExt cx="0" cy="0"/>
        </a:xfrm>
      </p:grpSpPr>
      <p:sp>
        <p:nvSpPr>
          <p:cNvPr id="4" name="矩形 3"/>
          <p:cNvSpPr/>
          <p:nvPr userDrawn="1"/>
        </p:nvSpPr>
        <p:spPr>
          <a:xfrm>
            <a:off x="0" y="732790"/>
            <a:ext cx="12192000" cy="612521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
        <p:nvSpPr>
          <p:cNvPr id="11" name="文本框 10">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目录页">
    <p:spTree>
      <p:nvGrpSpPr>
        <p:cNvPr id="1" name=""/>
        <p:cNvGrpSpPr/>
        <p:nvPr/>
      </p:nvGrpSpPr>
      <p:grpSpPr>
        <a:xfrm>
          <a:off x="0" y="0"/>
          <a:ext cx="0" cy="0"/>
          <a:chOff x="0" y="0"/>
          <a:chExt cx="0" cy="0"/>
        </a:xfrm>
      </p:grpSpPr>
      <p:sp>
        <p:nvSpPr>
          <p:cNvPr id="4" name="矩形 3"/>
          <p:cNvSpPr/>
          <p:nvPr userDrawn="1"/>
        </p:nvSpPr>
        <p:spPr>
          <a:xfrm>
            <a:off x="-12065" y="732790"/>
            <a:ext cx="12192000" cy="612521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过度页1">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过度页1">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5000">
        <p14:gallery dir="l"/>
      </p:transition>
    </mc:Choice>
    <mc:Fallback>
      <p:transition spd="slow" advClick="0" advTm="500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image" Target="../media/image1.emf"/><Relationship Id="rId1" Type="http://schemas.openxmlformats.org/officeDocument/2006/relationships/tags" Target="../tags/tag3.xml"/></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9" Type="http://schemas.openxmlformats.org/officeDocument/2006/relationships/slide" Target="slide67.xml"/><Relationship Id="rId8" Type="http://schemas.openxmlformats.org/officeDocument/2006/relationships/image" Target="../media/image1.emf"/><Relationship Id="rId7" Type="http://schemas.openxmlformats.org/officeDocument/2006/relationships/slide" Target="slide64.xml"/><Relationship Id="rId6" Type="http://schemas.openxmlformats.org/officeDocument/2006/relationships/slide" Target="slide60.xml"/><Relationship Id="rId5" Type="http://schemas.openxmlformats.org/officeDocument/2006/relationships/slide" Target="slide53.xml"/><Relationship Id="rId4" Type="http://schemas.openxmlformats.org/officeDocument/2006/relationships/slide" Target="slide31.xml"/><Relationship Id="rId3" Type="http://schemas.openxmlformats.org/officeDocument/2006/relationships/slide" Target="slide22.xml"/><Relationship Id="rId2" Type="http://schemas.openxmlformats.org/officeDocument/2006/relationships/slide" Target="slide10.xml"/><Relationship Id="rId12" Type="http://schemas.openxmlformats.org/officeDocument/2006/relationships/notesSlide" Target="../notesSlides/notesSlide2.xml"/><Relationship Id="rId11" Type="http://schemas.openxmlformats.org/officeDocument/2006/relationships/slideLayout" Target="../slideLayouts/slideLayout1.xml"/><Relationship Id="rId10" Type="http://schemas.openxmlformats.org/officeDocument/2006/relationships/tags" Target="../tags/tag4.xml"/><Relationship Id="rId1" Type="http://schemas.openxmlformats.org/officeDocument/2006/relationships/slide" Target="slide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7.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5.xml"/><Relationship Id="rId1" Type="http://schemas.openxmlformats.org/officeDocument/2006/relationships/slide" Target="slide24.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8.xml"/><Relationship Id="rId1" Type="http://schemas.openxmlformats.org/officeDocument/2006/relationships/slide" Target="slide23.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7.xml"/><Relationship Id="rId1" Type="http://schemas.openxmlformats.org/officeDocument/2006/relationships/slide" Target="slide26.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8.xml"/><Relationship Id="rId1" Type="http://schemas.openxmlformats.org/officeDocument/2006/relationships/slide" Target="slide25.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7.xml"/><Relationship Id="rId1" Type="http://schemas.openxmlformats.org/officeDocument/2006/relationships/slide" Target="slide28.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8.xml"/><Relationship Id="rId1" Type="http://schemas.openxmlformats.org/officeDocument/2006/relationships/slide" Target="slide27.xml"/></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29.xml"/><Relationship Id="rId3" Type="http://schemas.openxmlformats.org/officeDocument/2006/relationships/slideLayout" Target="../slideLayouts/slideLayout7.xml"/><Relationship Id="rId2" Type="http://schemas.openxmlformats.org/officeDocument/2006/relationships/slide" Target="slide23.xml"/><Relationship Id="rId1" Type="http://schemas.openxmlformats.org/officeDocument/2006/relationships/slide" Target="slide30.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5.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8.xml"/><Relationship Id="rId1" Type="http://schemas.openxmlformats.org/officeDocument/2006/relationships/slide" Target="slide29.xml"/></Relationships>
</file>

<file path=ppt/slides/_rels/slide31.xml.rels><?xml version="1.0" encoding="UTF-8" standalone="yes"?>
<Relationships xmlns="http://schemas.openxmlformats.org/package/2006/relationships"><Relationship Id="rId4" Type="http://schemas.openxmlformats.org/officeDocument/2006/relationships/notesSlide" Target="../notesSlides/notesSlide31.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8.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7" Type="http://schemas.openxmlformats.org/officeDocument/2006/relationships/notesSlide" Target="../notesSlides/notesSlide47.xml"/><Relationship Id="rId6" Type="http://schemas.openxmlformats.org/officeDocument/2006/relationships/slideLayout" Target="../slideLayouts/slideLayout7.xml"/><Relationship Id="rId5" Type="http://schemas.openxmlformats.org/officeDocument/2006/relationships/tags" Target="../tags/tag12.xml"/><Relationship Id="rId4" Type="http://schemas.openxmlformats.org/officeDocument/2006/relationships/tags" Target="../tags/tag11.xml"/><Relationship Id="rId3" Type="http://schemas.openxmlformats.org/officeDocument/2006/relationships/slide" Target="slide48.xml"/><Relationship Id="rId2" Type="http://schemas.openxmlformats.org/officeDocument/2006/relationships/tags" Target="../tags/tag10.xml"/><Relationship Id="rId1" Type="http://schemas.openxmlformats.org/officeDocument/2006/relationships/tags" Target="../tags/tag9.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8.xml"/><Relationship Id="rId1" Type="http://schemas.openxmlformats.org/officeDocument/2006/relationships/slide" Target="slide47.xml"/></Relationships>
</file>

<file path=ppt/slides/_rels/slide49.xml.rels><?xml version="1.0" encoding="UTF-8" standalone="yes"?>
<Relationships xmlns="http://schemas.openxmlformats.org/package/2006/relationships"><Relationship Id="rId8" Type="http://schemas.openxmlformats.org/officeDocument/2006/relationships/notesSlide" Target="../notesSlides/notesSlide49.xml"/><Relationship Id="rId7" Type="http://schemas.openxmlformats.org/officeDocument/2006/relationships/slideLayout" Target="../slideLayouts/slideLayout7.xml"/><Relationship Id="rId6" Type="http://schemas.openxmlformats.org/officeDocument/2006/relationships/tags" Target="../tags/tag17.xml"/><Relationship Id="rId5" Type="http://schemas.openxmlformats.org/officeDocument/2006/relationships/tags" Target="../tags/tag16.xml"/><Relationship Id="rId4" Type="http://schemas.openxmlformats.org/officeDocument/2006/relationships/tags" Target="../tags/tag15.xml"/><Relationship Id="rId3" Type="http://schemas.openxmlformats.org/officeDocument/2006/relationships/tags" Target="../tags/tag14.xml"/><Relationship Id="rId2" Type="http://schemas.openxmlformats.org/officeDocument/2006/relationships/slide" Target="slide50.xml"/><Relationship Id="rId1" Type="http://schemas.openxmlformats.org/officeDocument/2006/relationships/tags" Target="../tags/tag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8.xml"/><Relationship Id="rId1" Type="http://schemas.openxmlformats.org/officeDocument/2006/relationships/slide" Target="slide49.xml"/></Relationships>
</file>

<file path=ppt/slides/_rels/slide51.xml.rels><?xml version="1.0" encoding="UTF-8" standalone="yes"?>
<Relationships xmlns="http://schemas.openxmlformats.org/package/2006/relationships"><Relationship Id="rId6" Type="http://schemas.openxmlformats.org/officeDocument/2006/relationships/notesSlide" Target="../notesSlides/notesSlide51.xml"/><Relationship Id="rId5" Type="http://schemas.openxmlformats.org/officeDocument/2006/relationships/slideLayout" Target="../slideLayouts/slideLayout7.xml"/><Relationship Id="rId4" Type="http://schemas.openxmlformats.org/officeDocument/2006/relationships/tags" Target="../tags/tag20.xml"/><Relationship Id="rId3" Type="http://schemas.openxmlformats.org/officeDocument/2006/relationships/tags" Target="../tags/tag19.xml"/><Relationship Id="rId2" Type="http://schemas.openxmlformats.org/officeDocument/2006/relationships/slide" Target="slide52.xml"/><Relationship Id="rId1" Type="http://schemas.openxmlformats.org/officeDocument/2006/relationships/tags" Target="../tags/tag18.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8.xml"/><Relationship Id="rId1" Type="http://schemas.openxmlformats.org/officeDocument/2006/relationships/slide" Target="slide51.xml"/></Relationships>
</file>

<file path=ppt/slides/_rels/slide53.xml.rels><?xml version="1.0" encoding="UTF-8" standalone="yes"?>
<Relationships xmlns="http://schemas.openxmlformats.org/package/2006/relationships"><Relationship Id="rId4" Type="http://schemas.openxmlformats.org/officeDocument/2006/relationships/notesSlide" Target="../notesSlides/notesSlide53.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21.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5.xml"/><Relationship Id="rId1" Type="http://schemas.openxmlformats.org/officeDocument/2006/relationships/slide" Target="slide55.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8.xml"/><Relationship Id="rId1" Type="http://schemas.openxmlformats.org/officeDocument/2006/relationships/slide" Target="slide54.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7.xml"/><Relationship Id="rId1" Type="http://schemas.openxmlformats.org/officeDocument/2006/relationships/slide" Target="slide57.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8.xml"/><Relationship Id="rId1" Type="http://schemas.openxmlformats.org/officeDocument/2006/relationships/slide" Target="slide56.xml"/></Relationships>
</file>

<file path=ppt/slides/_rels/slide58.xml.rels><?xml version="1.0" encoding="UTF-8" standalone="yes"?>
<Relationships xmlns="http://schemas.openxmlformats.org/package/2006/relationships"><Relationship Id="rId4" Type="http://schemas.openxmlformats.org/officeDocument/2006/relationships/notesSlide" Target="../notesSlides/notesSlide58.xml"/><Relationship Id="rId3" Type="http://schemas.openxmlformats.org/officeDocument/2006/relationships/slideLayout" Target="../slideLayouts/slideLayout7.xml"/><Relationship Id="rId2" Type="http://schemas.openxmlformats.org/officeDocument/2006/relationships/slide" Target="slide54.xml"/><Relationship Id="rId1" Type="http://schemas.openxmlformats.org/officeDocument/2006/relationships/slide" Target="slide59.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8.xml"/><Relationship Id="rId1" Type="http://schemas.openxmlformats.org/officeDocument/2006/relationships/slide" Target="slide5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4" Type="http://schemas.openxmlformats.org/officeDocument/2006/relationships/notesSlide" Target="../notesSlides/notesSlide60.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2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8.xml"/></Relationships>
</file>

<file path=ppt/slides/_rels/slide64.xml.rels><?xml version="1.0" encoding="UTF-8" standalone="yes"?>
<Relationships xmlns="http://schemas.openxmlformats.org/package/2006/relationships"><Relationship Id="rId4" Type="http://schemas.openxmlformats.org/officeDocument/2006/relationships/notesSlide" Target="../notesSlides/notesSlide64.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23.xml"/></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5.xml"/><Relationship Id="rId1" Type="http://schemas.openxmlformats.org/officeDocument/2006/relationships/slide" Target="slide66.xml"/></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8.xml"/><Relationship Id="rId1" Type="http://schemas.openxmlformats.org/officeDocument/2006/relationships/slide" Target="slide65.xml"/></Relationships>
</file>

<file path=ppt/slides/_rels/slide67.xml.rels><?xml version="1.0" encoding="UTF-8" standalone="yes"?>
<Relationships xmlns="http://schemas.openxmlformats.org/package/2006/relationships"><Relationship Id="rId4" Type="http://schemas.openxmlformats.org/officeDocument/2006/relationships/notesSlide" Target="../notesSlides/notesSlide67.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24.xml"/></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2.xml"/><Relationship Id="rId1" Type="http://schemas.openxmlformats.org/officeDocument/2006/relationships/tags" Target="../tags/tag25.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3.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4.xml"/></Relationships>
</file>

<file path=ppt/slides/_rels/slide79.xml.rels><?xml version="1.0" encoding="UTF-8" standalone="yes"?>
<Relationships xmlns="http://schemas.openxmlformats.org/package/2006/relationships"><Relationship Id="rId4" Type="http://schemas.openxmlformats.org/officeDocument/2006/relationships/notesSlide" Target="../notesSlides/notesSlide79.xml"/><Relationship Id="rId3" Type="http://schemas.openxmlformats.org/officeDocument/2006/relationships/slideLayout" Target="../slideLayouts/slideLayout1.xml"/><Relationship Id="rId2" Type="http://schemas.openxmlformats.org/officeDocument/2006/relationships/tags" Target="../tags/tag26.xml"/><Relationship Id="rId1" Type="http://schemas.openxmlformats.org/officeDocument/2006/relationships/image" Target="../media/image1.emf"/></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PA_矩形 259"/>
          <p:cNvSpPr>
            <a:spLocks noChangeArrowheads="1"/>
          </p:cNvSpPr>
          <p:nvPr>
            <p:custDataLst>
              <p:tags r:id="rId1"/>
            </p:custDataLst>
          </p:nvPr>
        </p:nvSpPr>
        <p:spPr bwMode="auto">
          <a:xfrm>
            <a:off x="4528185" y="2251393"/>
            <a:ext cx="7369175" cy="99695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nSpc>
                <a:spcPct val="120000"/>
              </a:lnSpc>
              <a:buNone/>
            </a:pPr>
            <a:r>
              <a:rPr lang="zh-CN" altLang="en-US" sz="5400" b="1" kern="5000" spc="300" dirty="0">
                <a:solidFill>
                  <a:sysClr val="windowText" lastClr="000000"/>
                </a:solidFill>
                <a:cs typeface="Arial" panose="020B0604020202020204" pitchFamily="34" charset="0"/>
                <a:sym typeface="+mn-ea"/>
              </a:rPr>
              <a:t>高职备考全真模拟试卷</a:t>
            </a:r>
            <a:endParaRPr lang="zh-CN" altLang="en-US" sz="5400" b="1" kern="5000" spc="300" dirty="0">
              <a:solidFill>
                <a:sysClr val="windowText" lastClr="000000"/>
              </a:solidFill>
              <a:cs typeface="Arial" panose="020B0604020202020204" pitchFamily="34" charset="0"/>
            </a:endParaRPr>
          </a:p>
        </p:txBody>
      </p:sp>
      <p:sp>
        <p:nvSpPr>
          <p:cNvPr id="15" name="矩形 14"/>
          <p:cNvSpPr/>
          <p:nvPr/>
        </p:nvSpPr>
        <p:spPr>
          <a:xfrm>
            <a:off x="0" y="4465955"/>
            <a:ext cx="12192000" cy="2404745"/>
          </a:xfrm>
          <a:prstGeom prst="rect">
            <a:avLst/>
          </a:prstGeom>
          <a:solidFill>
            <a:srgbClr val="C00000">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313386" y="1476621"/>
            <a:ext cx="3886810" cy="3310890"/>
            <a:chOff x="1233" y="2093"/>
            <a:chExt cx="6375" cy="5430"/>
          </a:xfrm>
          <a:noFill/>
        </p:grpSpPr>
        <p:pic>
          <p:nvPicPr>
            <p:cNvPr id="8" name="图片 7"/>
            <p:cNvPicPr>
              <a:picLocks noChangeAspect="1"/>
            </p:cNvPicPr>
            <p:nvPr/>
          </p:nvPicPr>
          <p:blipFill>
            <a:blip r:embed="rId2"/>
            <a:stretch>
              <a:fillRect/>
            </a:stretch>
          </p:blipFill>
          <p:spPr>
            <a:xfrm>
              <a:off x="1233" y="2093"/>
              <a:ext cx="6375" cy="5430"/>
            </a:xfrm>
            <a:prstGeom prst="rect">
              <a:avLst/>
            </a:prstGeom>
            <a:grpFill/>
          </p:spPr>
        </p:pic>
        <p:sp>
          <p:nvSpPr>
            <p:cNvPr id="10" name="文本框 9"/>
            <p:cNvSpPr txBox="1"/>
            <p:nvPr/>
          </p:nvSpPr>
          <p:spPr>
            <a:xfrm>
              <a:off x="2791" y="5856"/>
              <a:ext cx="4000" cy="936"/>
            </a:xfrm>
            <a:prstGeom prst="rect">
              <a:avLst/>
            </a:prstGeom>
            <a:grpFill/>
          </p:spPr>
          <p:txBody>
            <a:bodyPr wrap="square" rtlCol="0" anchor="t">
              <a:spAutoFit/>
            </a:bodyPr>
            <a:lstStyle/>
            <a:p>
              <a:pPr>
                <a:lnSpc>
                  <a:spcPct val="120000"/>
                </a:lnSpc>
              </a:pPr>
              <a:r>
                <a:rPr lang="en-US" altLang="zh-CN" sz="2600" b="1" dirty="0">
                  <a:solidFill>
                    <a:schemeClr val="bg1"/>
                  </a:solidFill>
                </a:rPr>
                <a:t>ENGLISH</a:t>
              </a:r>
              <a:endParaRPr lang="en-US" altLang="zh-CN" sz="2600" b="1" dirty="0">
                <a:solidFill>
                  <a:schemeClr val="bg1"/>
                </a:solidFill>
              </a:endParaRPr>
            </a:p>
          </p:txBody>
        </p:sp>
      </p:grpSp>
      <p:sp>
        <p:nvSpPr>
          <p:cNvPr id="18" name="文本框 17"/>
          <p:cNvSpPr txBox="1"/>
          <p:nvPr/>
        </p:nvSpPr>
        <p:spPr>
          <a:xfrm>
            <a:off x="8562975" y="484823"/>
            <a:ext cx="3172460" cy="1782476"/>
          </a:xfrm>
          <a:prstGeom prst="rect">
            <a:avLst/>
          </a:prstGeom>
          <a:noFill/>
        </p:spPr>
        <p:txBody>
          <a:bodyPr wrap="square" rtlCol="0" anchor="t">
            <a:spAutoFit/>
          </a:bodyPr>
          <a:lstStyle/>
          <a:p>
            <a:pPr>
              <a:lnSpc>
                <a:spcPct val="120000"/>
              </a:lnSpc>
            </a:pPr>
            <a:r>
              <a:rPr lang="zh-CN" altLang="en-US" sz="10000" b="1" dirty="0">
                <a:solidFill>
                  <a:srgbClr val="E18787"/>
                </a:solidFill>
                <a:latin typeface="宋体" panose="02010600030101010101" pitchFamily="2" charset="-122"/>
                <a:ea typeface="宋体" panose="02010600030101010101" pitchFamily="2" charset="-122"/>
              </a:rPr>
              <a:t>英语</a:t>
            </a:r>
            <a:endParaRPr lang="zh-CN" altLang="en-US" sz="10000" b="1" dirty="0">
              <a:solidFill>
                <a:srgbClr val="E18787"/>
              </a:solidFill>
              <a:latin typeface="宋体" panose="02010600030101010101" pitchFamily="2" charset="-122"/>
              <a:ea typeface="宋体" panose="02010600030101010101" pitchFamily="2" charset="-122"/>
            </a:endParaRPr>
          </a:p>
        </p:txBody>
      </p:sp>
      <p:sp>
        <p:nvSpPr>
          <p:cNvPr id="19" name="文本框 18"/>
          <p:cNvSpPr txBox="1"/>
          <p:nvPr/>
        </p:nvSpPr>
        <p:spPr>
          <a:xfrm>
            <a:off x="4487545" y="3413125"/>
            <a:ext cx="7385050" cy="553085"/>
          </a:xfrm>
          <a:prstGeom prst="rect">
            <a:avLst/>
          </a:prstGeom>
          <a:noFill/>
        </p:spPr>
        <p:txBody>
          <a:bodyPr wrap="square" rtlCol="0" anchor="t">
            <a:spAutoFit/>
          </a:bodyPr>
          <a:lstStyle/>
          <a:p>
            <a:pPr>
              <a:lnSpc>
                <a:spcPct val="120000"/>
              </a:lnSpc>
            </a:pPr>
            <a:r>
              <a:rPr lang="zh-CN" altLang="en-US" sz="2500" spc="100" dirty="0">
                <a:solidFill>
                  <a:schemeClr val="bg1">
                    <a:lumMod val="65000"/>
                  </a:schemeClr>
                </a:solidFill>
                <a:uFillTx/>
                <a:cs typeface="+mn-lt"/>
              </a:rPr>
              <a:t>GAOZHI BEIKAO QUANZHEN MONI SHIJUAN</a:t>
            </a:r>
            <a:endParaRPr lang="zh-CN" altLang="en-US" sz="2500" spc="100" dirty="0">
              <a:solidFill>
                <a:schemeClr val="bg1">
                  <a:lumMod val="65000"/>
                </a:schemeClr>
              </a:solidFill>
              <a:uFillTx/>
              <a:cs typeface="+mn-lt"/>
            </a:endParaRPr>
          </a:p>
        </p:txBody>
      </p:sp>
      <p:cxnSp>
        <p:nvCxnSpPr>
          <p:cNvPr id="20" name="直接连接符 19"/>
          <p:cNvCxnSpPr/>
          <p:nvPr/>
        </p:nvCxnSpPr>
        <p:spPr>
          <a:xfrm>
            <a:off x="4581525" y="3370580"/>
            <a:ext cx="7153910" cy="0"/>
          </a:xfrm>
          <a:prstGeom prst="line">
            <a:avLst/>
          </a:prstGeom>
          <a:ln w="22225">
            <a:solidFill>
              <a:schemeClr val="bg1">
                <a:lumMod val="65000"/>
              </a:schemeClr>
            </a:solidFill>
          </a:ln>
        </p:spPr>
        <p:style>
          <a:lnRef idx="3">
            <a:schemeClr val="dk1"/>
          </a:lnRef>
          <a:fillRef idx="0">
            <a:schemeClr val="dk1"/>
          </a:fillRef>
          <a:effectRef idx="2">
            <a:schemeClr val="dk1"/>
          </a:effectRef>
          <a:fontRef idx="minor">
            <a:schemeClr val="tx1"/>
          </a:fontRef>
        </p:style>
      </p:cxnSp>
      <p:sp>
        <p:nvSpPr>
          <p:cNvPr id="14" name="矩形 13"/>
          <p:cNvSpPr/>
          <p:nvPr/>
        </p:nvSpPr>
        <p:spPr>
          <a:xfrm>
            <a:off x="0" y="5291455"/>
            <a:ext cx="12192000" cy="1579245"/>
          </a:xfrm>
          <a:prstGeom prst="rect">
            <a:avLst/>
          </a:prstGeom>
          <a:solidFill>
            <a:srgbClr val="FF00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3970" y="635"/>
            <a:ext cx="4542155" cy="348615"/>
          </a:xfrm>
          <a:prstGeom prst="rect">
            <a:avLst/>
          </a:prstGeom>
          <a:solidFill>
            <a:srgbClr val="FF000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180469"/>
            <a:ext cx="8242010" cy="903605"/>
          </a:xfrm>
          <a:prstGeom prst="rect">
            <a:avLst/>
          </a:prstGeom>
          <a:noFill/>
        </p:spPr>
        <p:txBody>
          <a:bodyPr wrap="square" rtlCol="0" anchor="ctr">
            <a:spAutoFit/>
          </a:bodyPr>
          <a:lstStyle/>
          <a:p>
            <a:pPr algn="ctr">
              <a:lnSpc>
                <a:spcPct val="120000"/>
              </a:lnSpc>
            </a:pPr>
            <a:r>
              <a:rPr lang="en-US" sz="4400" b="1" spc="300" dirty="0">
                <a:latin typeface="+mj-ea"/>
                <a:ea typeface="+mj-ea"/>
              </a:rPr>
              <a:t>II. </a:t>
            </a:r>
            <a:r>
              <a:rPr lang="zh-CN" altLang="en-US" sz="4400" b="1" spc="300" dirty="0">
                <a:latin typeface="+mj-ea"/>
                <a:ea typeface="+mj-ea"/>
              </a:rPr>
              <a:t>词汇</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II. 词汇（10小题，共20分） 			【建议用时：10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文本框 3"/>
          <p:cNvSpPr txBox="1"/>
          <p:nvPr/>
        </p:nvSpPr>
        <p:spPr>
          <a:xfrm>
            <a:off x="753746" y="1302215"/>
            <a:ext cx="10990580" cy="2306320"/>
          </a:xfrm>
          <a:prstGeom prst="rect">
            <a:avLst/>
          </a:prstGeom>
          <a:noFill/>
        </p:spPr>
        <p:txBody>
          <a:bodyPr wrap="square" rtlCol="0" anchor="t">
            <a:spAutoFit/>
          </a:bodyPr>
          <a:lstStyle/>
          <a:p>
            <a:pPr indent="0" algn="just" fontAlgn="auto">
              <a:lnSpc>
                <a:spcPct val="120000"/>
              </a:lnSpc>
            </a:pPr>
            <a:r>
              <a:rPr sz="2400" b="1" dirty="0">
                <a:latin typeface="Times New Roman" panose="02020603050405020304" charset="0"/>
                <a:ea typeface="宋体" panose="02010600030101010101" pitchFamily="2" charset="-122"/>
                <a:cs typeface="Times New Roman" panose="02020603050405020304" charset="0"/>
              </a:rPr>
              <a:t>阅读下列句子，从A、B、C、D中选出句中画线的单词或词组的意义。</a:t>
            </a:r>
            <a:endParaRPr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zh-CN" altLang="en-US"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例：</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We had </a:t>
            </a:r>
            <a:r>
              <a:rPr lang="en-US" altLang="zh-CN" sz="2400" u="sng" dirty="0">
                <a:solidFill>
                  <a:srgbClr val="FF0000"/>
                </a:solidFill>
                <a:latin typeface="Times New Roman" panose="02020603050405020304" charset="0"/>
                <a:ea typeface="宋体" panose="02010600030101010101" pitchFamily="2" charset="-122"/>
                <a:cs typeface="Times New Roman" panose="02020603050405020304" charset="0"/>
              </a:rPr>
              <a:t>enough</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time to do the work.</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A.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很短的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B.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一半的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C.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很长的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足够的</a:t>
            </a:r>
            <a:endPar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                   答案是</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06195" y="900555"/>
            <a:ext cx="1103947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6. Though we have to </a:t>
            </a:r>
            <a:r>
              <a:rPr lang="en-US" altLang="zh-CN" sz="2400" u="sng" dirty="0">
                <a:latin typeface="Times New Roman" panose="02020603050405020304" charset="0"/>
                <a:ea typeface="宋体" panose="02010600030101010101" pitchFamily="2" charset="-122"/>
                <a:cs typeface="Times New Roman" panose="02020603050405020304" charset="0"/>
              </a:rPr>
              <a:t>experience</a:t>
            </a:r>
            <a:r>
              <a:rPr lang="en-US" altLang="zh-CN" sz="2400" dirty="0">
                <a:latin typeface="Times New Roman" panose="02020603050405020304" charset="0"/>
                <a:ea typeface="宋体" panose="02010600030101010101" pitchFamily="2" charset="-122"/>
                <a:cs typeface="Times New Roman" panose="02020603050405020304" charset="0"/>
              </a:rPr>
              <a:t> pain in our daily life, we should never give up.</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度过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经历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承受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遭遇</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本题考查动词。experience意为“经历”，结合句意“尽管我们会在生活中经历痛苦，但我们不应该放弃”，故本题正确答案为B。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78712" y="91643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08100" y="972738"/>
            <a:ext cx="11039475" cy="1379545"/>
          </a:xfrm>
          <a:prstGeom prst="rect">
            <a:avLst/>
          </a:prstGeom>
          <a:noFill/>
        </p:spPr>
        <p:txBody>
          <a:bodyPr wrap="square" rtlCol="0" anchor="t">
            <a:spAutoFit/>
          </a:bodyPr>
          <a:lstStyle/>
          <a:p>
            <a:pPr indent="0"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7. To be honest, no one likes to be </a:t>
            </a:r>
            <a:r>
              <a:rPr lang="en-US" altLang="zh-CN" sz="2400" u="sng" dirty="0">
                <a:latin typeface="Times New Roman" panose="02020603050405020304" charset="0"/>
                <a:ea typeface="宋体" panose="02010600030101010101" pitchFamily="2" charset="-122"/>
                <a:cs typeface="Times New Roman" panose="02020603050405020304" charset="0"/>
              </a:rPr>
              <a:t>criticized</a:t>
            </a:r>
            <a:r>
              <a:rPr lang="en-US" altLang="zh-CN" sz="2400" dirty="0">
                <a:latin typeface="Times New Roman" panose="02020603050405020304" charset="0"/>
                <a:ea typeface="宋体" panose="02010600030101010101" pitchFamily="2" charset="-122"/>
                <a:cs typeface="Times New Roman" panose="02020603050405020304" charset="0"/>
              </a:rPr>
              <a:t> in public.</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嘲讽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讨厌        </a:t>
            </a:r>
            <a:r>
              <a:rPr lang="en-US" altLang="zh-CN" sz="2400" dirty="0">
                <a:latin typeface="Times New Roman" panose="02020603050405020304" charset="0"/>
                <a:ea typeface="宋体" panose="02010600030101010101" pitchFamily="2" charset="-122"/>
                <a:cs typeface="Times New Roman" panose="02020603050405020304" charset="0"/>
              </a:rPr>
              <a:t>C . </a:t>
            </a:r>
            <a:r>
              <a:rPr lang="zh-CN" altLang="en-US" sz="2400" dirty="0">
                <a:latin typeface="Times New Roman" panose="02020603050405020304" charset="0"/>
                <a:ea typeface="宋体" panose="02010600030101010101" pitchFamily="2" charset="-122"/>
                <a:cs typeface="Times New Roman" panose="02020603050405020304" charset="0"/>
              </a:rPr>
              <a:t>表扬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批评</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515727"/>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本题考查动词。criticize意为“批评”，结合句意“老实说，没人喜欢在公共场合被批评”，故本题正确答案为D。</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22375" y="101827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12145" y="885325"/>
            <a:ext cx="1103947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8. In the past, people believed more in </a:t>
            </a:r>
            <a:r>
              <a:rPr lang="en-US" altLang="zh-CN" sz="2400" u="sng" dirty="0">
                <a:latin typeface="Times New Roman" panose="02020603050405020304" charset="0"/>
                <a:ea typeface="宋体" panose="02010600030101010101" pitchFamily="2" charset="-122"/>
                <a:cs typeface="Times New Roman" panose="02020603050405020304" charset="0"/>
              </a:rPr>
              <a:t>religion</a:t>
            </a:r>
            <a:r>
              <a:rPr lang="en-US" altLang="zh-CN" sz="2400" dirty="0">
                <a:latin typeface="Times New Roman" panose="02020603050405020304" charset="0"/>
                <a:ea typeface="宋体" panose="02010600030101010101" pitchFamily="2" charset="-122"/>
                <a:cs typeface="Times New Roman" panose="02020603050405020304" charset="0"/>
              </a:rPr>
              <a:t> than scientific facts.</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传说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神话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宗教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种族</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本题考查名词。religion意为“宗教”，结合句意“在过去，比起科学事实</a:t>
            </a:r>
            <a:r>
              <a:rPr lang="zh-CN" sz="2400" dirty="0">
                <a:solidFill>
                  <a:srgbClr val="C00000"/>
                </a:solidFill>
                <a:latin typeface="Times New Roman" panose="02020603050405020304" charset="0"/>
                <a:cs typeface="Times New Roman" panose="02020603050405020304" charset="0"/>
              </a:rPr>
              <a:t>，</a:t>
            </a:r>
            <a:r>
              <a:rPr sz="2400" dirty="0">
                <a:solidFill>
                  <a:srgbClr val="C00000"/>
                </a:solidFill>
                <a:latin typeface="Times New Roman" panose="02020603050405020304" charset="0"/>
                <a:cs typeface="Times New Roman" panose="02020603050405020304" charset="0"/>
              </a:rPr>
              <a:t>人们更相信宗教”，故本题正确答案为C。</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70305" y="90091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31195" y="885325"/>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9. The dinosaurs </a:t>
            </a:r>
            <a:r>
              <a:rPr lang="en-US" altLang="zh-CN" sz="2400" u="sng" dirty="0">
                <a:latin typeface="Times New Roman" panose="02020603050405020304" charset="0"/>
                <a:ea typeface="宋体" panose="02010600030101010101" pitchFamily="2" charset="-122"/>
                <a:cs typeface="Times New Roman" panose="02020603050405020304" charset="0"/>
              </a:rPr>
              <a:t>died out</a:t>
            </a:r>
            <a:r>
              <a:rPr lang="en-US" altLang="zh-CN" sz="2400" dirty="0">
                <a:latin typeface="Times New Roman" panose="02020603050405020304" charset="0"/>
                <a:ea typeface="宋体" panose="02010600030101010101" pitchFamily="2" charset="-122"/>
                <a:cs typeface="Times New Roman" panose="02020603050405020304" charset="0"/>
              </a:rPr>
              <a:t> 65 million years ago.</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离开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死亡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灭绝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濒危</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本题考查短语。die out意为“灭绝”，结合句意“恐龙在六千五百万年前灭绝”，故本题正确答案为C。</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31195" y="934529"/>
            <a:ext cx="82994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21670" y="885325"/>
            <a:ext cx="10006329" cy="1822743"/>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10. When the war broke out, he joined the army and fought with the 	   	   enemies </a:t>
            </a:r>
            <a:r>
              <a:rPr lang="en-US" altLang="zh-CN" sz="2400" u="sng" dirty="0">
                <a:latin typeface="Times New Roman" panose="02020603050405020304" charset="0"/>
                <a:ea typeface="宋体" panose="02010600030101010101" pitchFamily="2" charset="-122"/>
                <a:cs typeface="Times New Roman" panose="02020603050405020304" charset="0"/>
              </a:rPr>
              <a:t>bravely</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勇敢地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努力地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积极地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主动地</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本题考查副词。bravely意为“勇敢地”，结合句意“战争爆发时，他加入了军队并勇敢地与敌人斗争”，故本题正确答案为A。</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98880"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96671" y="885325"/>
            <a:ext cx="9790430"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11. Children can know the </a:t>
            </a:r>
            <a:r>
              <a:rPr lang="en-US" altLang="zh-CN" sz="2400" u="sng" dirty="0">
                <a:latin typeface="Times New Roman" panose="02020603050405020304" charset="0"/>
                <a:ea typeface="宋体" panose="02010600030101010101" pitchFamily="2" charset="-122"/>
                <a:cs typeface="Times New Roman" panose="02020603050405020304" charset="0"/>
              </a:rPr>
              <a:t>culture</a:t>
            </a:r>
            <a:r>
              <a:rPr lang="en-US" altLang="zh-CN" sz="2400" dirty="0">
                <a:latin typeface="Times New Roman" panose="02020603050405020304" charset="0"/>
                <a:ea typeface="宋体" panose="02010600030101010101" pitchFamily="2" charset="-122"/>
                <a:cs typeface="Times New Roman" panose="02020603050405020304" charset="0"/>
              </a:rPr>
              <a:t> of a country through language study.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理念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知识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文明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文化</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本题考查名词。culture意为“文化”，结合句意“孩子们可以通过语言学习了解一个国家的文化”，故本题正确答案为D。</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45223" y="93452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77620" y="885325"/>
            <a:ext cx="1020000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12. </a:t>
            </a:r>
            <a:r>
              <a:rPr lang="en-US" altLang="zh-CN" sz="2400" u="sng" dirty="0">
                <a:latin typeface="Times New Roman" panose="02020603050405020304" charset="0"/>
                <a:ea typeface="宋体" panose="02010600030101010101" pitchFamily="2" charset="-122"/>
                <a:cs typeface="Times New Roman" panose="02020603050405020304" charset="0"/>
              </a:rPr>
              <a:t>Thanks to</a:t>
            </a:r>
            <a:r>
              <a:rPr lang="en-US" altLang="zh-CN" sz="2400" dirty="0">
                <a:latin typeface="Times New Roman" panose="02020603050405020304" charset="0"/>
                <a:ea typeface="宋体" panose="02010600030101010101" pitchFamily="2" charset="-122"/>
                <a:cs typeface="Times New Roman" panose="02020603050405020304" charset="0"/>
              </a:rPr>
              <a:t> a lot of hard work, the environment has been greatly improved.</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毕竟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由于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除了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虽然</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本题考查短语。thanks to意为“由于”，结合句意“由于大量的辛勤劳作，环境已大大改善”，故本题正确答案为B。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76973"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88098" y="850471"/>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13. It’s </a:t>
            </a:r>
            <a:r>
              <a:rPr lang="en-US" altLang="zh-CN" sz="2400" u="sng" dirty="0">
                <a:latin typeface="Times New Roman" panose="02020603050405020304" charset="0"/>
                <a:ea typeface="宋体" panose="02010600030101010101" pitchFamily="2" charset="-122"/>
                <a:cs typeface="Times New Roman" panose="02020603050405020304" charset="0"/>
              </a:rPr>
              <a:t>true</a:t>
            </a:r>
            <a:r>
              <a:rPr lang="en-US" altLang="zh-CN" sz="2400" dirty="0">
                <a:latin typeface="Times New Roman" panose="02020603050405020304" charset="0"/>
                <a:ea typeface="宋体" panose="02010600030101010101" pitchFamily="2" charset="-122"/>
                <a:cs typeface="Times New Roman" panose="02020603050405020304" charset="0"/>
              </a:rPr>
              <a:t> that safety is more important than money.</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正确的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相等的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虚假的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无疑的</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本题考查形容词。true意为“正确的”，结合句意“安全比金钱更重要是正确的”，故本题正确答案为A。</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45223" y="85047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0" y="0"/>
            <a:ext cx="4686300" cy="685800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98425" y="1089025"/>
            <a:ext cx="4861187" cy="14452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rPr>
              <a:t>CONTENTS</a:t>
            </a:r>
            <a:endParaRPr kumimoji="0" lang="zh-CN" altLang="en-US"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endParaRPr>
          </a:p>
        </p:txBody>
      </p:sp>
      <p:sp>
        <p:nvSpPr>
          <p:cNvPr id="16" name="文本框 13">
            <a:hlinkClick r:id="rId1" action="ppaction://hlinksldjump"/>
          </p:cNvPr>
          <p:cNvSpPr txBox="1">
            <a:spLocks noChangeArrowheads="1"/>
          </p:cNvSpPr>
          <p:nvPr/>
        </p:nvSpPr>
        <p:spPr bwMode="auto">
          <a:xfrm>
            <a:off x="5644515" y="31051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 </a:t>
            </a:r>
            <a:r>
              <a:rPr lang="zh-CN" altLang="en-US" sz="3200" dirty="0">
                <a:solidFill>
                  <a:schemeClr val="tx1"/>
                </a:solidFill>
                <a:latin typeface="黑体" panose="02010609060101010101" charset="-122"/>
                <a:ea typeface="黑体" panose="02010609060101010101" charset="-122"/>
              </a:rPr>
              <a:t>补全对话</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2" name="矩形 1"/>
          <p:cNvSpPr/>
          <p:nvPr/>
        </p:nvSpPr>
        <p:spPr>
          <a:xfrm>
            <a:off x="0" y="4239260"/>
            <a:ext cx="4686300" cy="2612390"/>
          </a:xfrm>
          <a:prstGeom prst="rect">
            <a:avLst/>
          </a:prstGeom>
          <a:solidFill>
            <a:srgbClr val="FF0000">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13">
            <a:hlinkClick r:id="rId2" action="ppaction://hlinksldjump"/>
          </p:cNvPr>
          <p:cNvSpPr txBox="1">
            <a:spLocks noChangeArrowheads="1"/>
          </p:cNvSpPr>
          <p:nvPr/>
        </p:nvSpPr>
        <p:spPr bwMode="auto">
          <a:xfrm>
            <a:off x="5644515" y="108902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II. </a:t>
            </a:r>
            <a:r>
              <a:rPr lang="zh-CN" altLang="en-US" sz="3200" dirty="0">
                <a:solidFill>
                  <a:schemeClr val="tx1"/>
                </a:solidFill>
                <a:latin typeface="黑体" panose="02010609060101010101" charset="-122"/>
                <a:ea typeface="黑体" panose="02010609060101010101" charset="-122"/>
              </a:rPr>
              <a:t>词汇</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4" name="文本框 13">
            <a:hlinkClick r:id="rId3" action="ppaction://hlinksldjump"/>
          </p:cNvPr>
          <p:cNvSpPr txBox="1">
            <a:spLocks noChangeArrowheads="1"/>
          </p:cNvSpPr>
          <p:nvPr/>
        </p:nvSpPr>
        <p:spPr bwMode="auto">
          <a:xfrm>
            <a:off x="5644515" y="186753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III. </a:t>
            </a:r>
            <a:r>
              <a:rPr lang="zh-CN" altLang="en-US" sz="3200" dirty="0">
                <a:solidFill>
                  <a:schemeClr val="tx1"/>
                </a:solidFill>
                <a:latin typeface="黑体" panose="02010609060101010101" charset="-122"/>
                <a:ea typeface="黑体" panose="02010609060101010101" charset="-122"/>
              </a:rPr>
              <a:t>完形填空</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5" name="文本框 13">
            <a:hlinkClick r:id="rId4" action="ppaction://hlinksldjump"/>
          </p:cNvPr>
          <p:cNvSpPr txBox="1">
            <a:spLocks noChangeArrowheads="1"/>
          </p:cNvSpPr>
          <p:nvPr/>
        </p:nvSpPr>
        <p:spPr bwMode="auto">
          <a:xfrm>
            <a:off x="5644515" y="264604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IV. </a:t>
            </a:r>
            <a:r>
              <a:rPr lang="zh-CN" altLang="en-US" sz="3200" dirty="0">
                <a:solidFill>
                  <a:schemeClr val="tx1"/>
                </a:solidFill>
                <a:latin typeface="黑体" panose="02010609060101010101" charset="-122"/>
                <a:ea typeface="黑体" panose="02010609060101010101" charset="-122"/>
              </a:rPr>
              <a:t>阅读理解</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6" name="文本框 13">
            <a:hlinkClick r:id="rId5" action="ppaction://hlinksldjump"/>
          </p:cNvPr>
          <p:cNvSpPr txBox="1">
            <a:spLocks noChangeArrowheads="1"/>
          </p:cNvSpPr>
          <p:nvPr/>
        </p:nvSpPr>
        <p:spPr bwMode="auto">
          <a:xfrm>
            <a:off x="5654040" y="3431857"/>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 </a:t>
            </a:r>
            <a:r>
              <a:rPr lang="zh-CN" altLang="en-US" sz="3200" dirty="0">
                <a:solidFill>
                  <a:schemeClr val="tx1"/>
                </a:solidFill>
                <a:latin typeface="黑体" panose="02010609060101010101" charset="-122"/>
                <a:ea typeface="黑体" panose="02010609060101010101" charset="-122"/>
              </a:rPr>
              <a:t>语法填空</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7" name="文本框 13">
            <a:hlinkClick r:id="rId6" action="ppaction://hlinksldjump"/>
          </p:cNvPr>
          <p:cNvSpPr txBox="1">
            <a:spLocks noChangeArrowheads="1"/>
          </p:cNvSpPr>
          <p:nvPr/>
        </p:nvSpPr>
        <p:spPr bwMode="auto">
          <a:xfrm>
            <a:off x="5644515" y="421703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VI. </a:t>
            </a:r>
            <a:r>
              <a:rPr lang="zh-CN" altLang="en-US" sz="3200" dirty="0">
                <a:solidFill>
                  <a:schemeClr val="tx1"/>
                </a:solidFill>
                <a:latin typeface="黑体" panose="02010609060101010101" charset="-122"/>
                <a:ea typeface="黑体" panose="02010609060101010101" charset="-122"/>
              </a:rPr>
              <a:t>完成句子</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8" name="文本框 13">
            <a:hlinkClick r:id="rId7" action="ppaction://hlinksldjump"/>
          </p:cNvPr>
          <p:cNvSpPr txBox="1">
            <a:spLocks noChangeArrowheads="1"/>
          </p:cNvSpPr>
          <p:nvPr/>
        </p:nvSpPr>
        <p:spPr bwMode="auto">
          <a:xfrm>
            <a:off x="5644515" y="5002530"/>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VII. </a:t>
            </a:r>
            <a:r>
              <a:rPr lang="zh-CN" altLang="en-US" sz="3200" dirty="0">
                <a:solidFill>
                  <a:schemeClr val="tx1"/>
                </a:solidFill>
                <a:latin typeface="黑体" panose="02010609060101010101" charset="-122"/>
                <a:ea typeface="黑体" panose="02010609060101010101" charset="-122"/>
              </a:rPr>
              <a:t>应用写作</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grpSp>
        <p:nvGrpSpPr>
          <p:cNvPr id="9" name="组合 8"/>
          <p:cNvGrpSpPr/>
          <p:nvPr/>
        </p:nvGrpSpPr>
        <p:grpSpPr>
          <a:xfrm>
            <a:off x="473075" y="3264535"/>
            <a:ext cx="3482340" cy="2966085"/>
            <a:chOff x="1221" y="2153"/>
            <a:chExt cx="6375" cy="5430"/>
          </a:xfrm>
        </p:grpSpPr>
        <p:pic>
          <p:nvPicPr>
            <p:cNvPr id="10" name="图片 9"/>
            <p:cNvPicPr>
              <a:picLocks noChangeAspect="1"/>
            </p:cNvPicPr>
            <p:nvPr/>
          </p:nvPicPr>
          <p:blipFill>
            <a:blip r:embed="rId8"/>
            <a:stretch>
              <a:fillRect/>
            </a:stretch>
          </p:blipFill>
          <p:spPr>
            <a:xfrm>
              <a:off x="1221" y="2153"/>
              <a:ext cx="6375" cy="5430"/>
            </a:xfrm>
            <a:prstGeom prst="rect">
              <a:avLst/>
            </a:prstGeom>
          </p:spPr>
        </p:pic>
        <p:sp>
          <p:nvSpPr>
            <p:cNvPr id="11" name="文本框 10"/>
            <p:cNvSpPr txBox="1"/>
            <p:nvPr/>
          </p:nvSpPr>
          <p:spPr>
            <a:xfrm>
              <a:off x="2791" y="5856"/>
              <a:ext cx="4000" cy="1045"/>
            </a:xfrm>
            <a:prstGeom prst="rect">
              <a:avLst/>
            </a:prstGeom>
            <a:noFill/>
          </p:spPr>
          <p:txBody>
            <a:bodyPr wrap="square" rtlCol="0" anchor="t">
              <a:spAutoFit/>
            </a:bodyPr>
            <a:lstStyle/>
            <a:p>
              <a:pPr>
                <a:lnSpc>
                  <a:spcPct val="120000"/>
                </a:lnSpc>
              </a:pPr>
              <a:r>
                <a:rPr lang="en-US" altLang="zh-CN" sz="2600" b="1" dirty="0">
                  <a:solidFill>
                    <a:schemeClr val="bg1"/>
                  </a:solidFill>
                </a:rPr>
                <a:t>ENGLISH</a:t>
              </a:r>
              <a:endParaRPr lang="en-US" altLang="zh-CN" sz="2600" b="1" dirty="0">
                <a:solidFill>
                  <a:schemeClr val="bg1"/>
                </a:solidFill>
              </a:endParaRPr>
            </a:p>
          </p:txBody>
        </p:sp>
      </p:grpSp>
      <p:sp>
        <p:nvSpPr>
          <p:cNvPr id="14" name="文本框 13">
            <a:hlinkClick r:id="rId9" action="ppaction://hlinksldjump"/>
          </p:cNvPr>
          <p:cNvSpPr txBox="1">
            <a:spLocks noChangeArrowheads="1"/>
          </p:cNvSpPr>
          <p:nvPr>
            <p:custDataLst>
              <p:tags r:id="rId10"/>
            </p:custDataLst>
          </p:nvPr>
        </p:nvSpPr>
        <p:spPr bwMode="auto">
          <a:xfrm>
            <a:off x="5644515" y="578802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sz="3200" dirty="0">
                <a:solidFill>
                  <a:schemeClr val="tx1"/>
                </a:solidFill>
                <a:latin typeface="黑体" panose="02010609060101010101" charset="-122"/>
                <a:ea typeface="黑体" panose="02010609060101010101" charset="-122"/>
              </a:rPr>
              <a:t>附加题：语法</a:t>
            </a:r>
            <a:endParaRPr sz="3200" dirty="0">
              <a:solidFill>
                <a:schemeClr val="tx1"/>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500"/>
                                        <p:tgtEl>
                                          <p:spTgt spid="1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500" fill="hold"/>
                                        <p:tgtEl>
                                          <p:spTgt spid="13"/>
                                        </p:tgtEl>
                                        <p:attrNameLst>
                                          <p:attrName>ppt_w</p:attrName>
                                        </p:attrNameLst>
                                      </p:cBhvr>
                                      <p:tavLst>
                                        <p:tav tm="0">
                                          <p:val>
                                            <p:fltVal val="0"/>
                                          </p:val>
                                        </p:tav>
                                        <p:tav tm="100000">
                                          <p:val>
                                            <p:strVal val="#ppt_w"/>
                                          </p:val>
                                        </p:tav>
                                      </p:tavLst>
                                    </p:anim>
                                    <p:anim calcmode="lin" valueType="num">
                                      <p:cBhvr>
                                        <p:cTn id="12" dur="500" fill="hold"/>
                                        <p:tgtEl>
                                          <p:spTgt spid="13"/>
                                        </p:tgtEl>
                                        <p:attrNameLst>
                                          <p:attrName>ppt_h</p:attrName>
                                        </p:attrNameLst>
                                      </p:cBhvr>
                                      <p:tavLst>
                                        <p:tav tm="0">
                                          <p:val>
                                            <p:fltVal val="0"/>
                                          </p:val>
                                        </p:tav>
                                        <p:tav tm="100000">
                                          <p:val>
                                            <p:strVal val="#ppt_h"/>
                                          </p:val>
                                        </p:tav>
                                      </p:tavLst>
                                    </p:anim>
                                    <p:animEffect transition="in" filter="fade">
                                      <p:cBhvr>
                                        <p:cTn id="13" dur="500"/>
                                        <p:tgtEl>
                                          <p:spTgt spid="13"/>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up)">
                                      <p:cBhvr>
                                        <p:cTn id="17" dur="500"/>
                                        <p:tgtEl>
                                          <p:spTgt spid="2"/>
                                        </p:tgtEl>
                                      </p:cBhvr>
                                    </p:animEffect>
                                  </p:childTnLst>
                                </p:cTn>
                              </p:par>
                            </p:childTnLst>
                          </p:cTn>
                        </p:par>
                        <p:par>
                          <p:cTn id="18" fill="hold">
                            <p:stCondLst>
                              <p:cond delay="1500"/>
                            </p:stCondLst>
                            <p:childTnLst>
                              <p:par>
                                <p:cTn id="19" presetID="2" presetClass="entr" presetSubtype="4"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500" fill="hold"/>
                                        <p:tgtEl>
                                          <p:spTgt spid="16"/>
                                        </p:tgtEl>
                                        <p:attrNameLst>
                                          <p:attrName>ppt_x</p:attrName>
                                        </p:attrNameLst>
                                      </p:cBhvr>
                                      <p:tavLst>
                                        <p:tav tm="0">
                                          <p:val>
                                            <p:strVal val="#ppt_x"/>
                                          </p:val>
                                        </p:tav>
                                        <p:tav tm="100000">
                                          <p:val>
                                            <p:strVal val="#ppt_x"/>
                                          </p:val>
                                        </p:tav>
                                      </p:tavLst>
                                    </p:anim>
                                    <p:anim calcmode="lin" valueType="num">
                                      <p:cBhvr additive="base">
                                        <p:cTn id="22" dur="500" fill="hold"/>
                                        <p:tgtEl>
                                          <p:spTgt spid="16"/>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500" fill="hold"/>
                                        <p:tgtEl>
                                          <p:spTgt spid="3"/>
                                        </p:tgtEl>
                                        <p:attrNameLst>
                                          <p:attrName>ppt_x</p:attrName>
                                        </p:attrNameLst>
                                      </p:cBhvr>
                                      <p:tavLst>
                                        <p:tav tm="0">
                                          <p:val>
                                            <p:strVal val="#ppt_x"/>
                                          </p:val>
                                        </p:tav>
                                        <p:tav tm="100000">
                                          <p:val>
                                            <p:strVal val="#ppt_x"/>
                                          </p:val>
                                        </p:tav>
                                      </p:tavLst>
                                    </p:anim>
                                    <p:anim calcmode="lin" valueType="num">
                                      <p:cBhvr additive="base">
                                        <p:cTn id="27" dur="500" fill="hold"/>
                                        <p:tgtEl>
                                          <p:spTgt spid="3"/>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 presetClass="entr" presetSubtype="4"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childTnLst>
                          </p:cTn>
                        </p:par>
                        <p:par>
                          <p:cTn id="33" fill="hold">
                            <p:stCondLst>
                              <p:cond delay="3000"/>
                            </p:stCondLst>
                            <p:childTnLst>
                              <p:par>
                                <p:cTn id="34" presetID="2" presetClass="entr" presetSubtype="4" fill="hold" grpId="0" nodeType="after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additive="base">
                                        <p:cTn id="36" dur="500" fill="hold"/>
                                        <p:tgtEl>
                                          <p:spTgt spid="5"/>
                                        </p:tgtEl>
                                        <p:attrNameLst>
                                          <p:attrName>ppt_x</p:attrName>
                                        </p:attrNameLst>
                                      </p:cBhvr>
                                      <p:tavLst>
                                        <p:tav tm="0">
                                          <p:val>
                                            <p:strVal val="#ppt_x"/>
                                          </p:val>
                                        </p:tav>
                                        <p:tav tm="100000">
                                          <p:val>
                                            <p:strVal val="#ppt_x"/>
                                          </p:val>
                                        </p:tav>
                                      </p:tavLst>
                                    </p:anim>
                                    <p:anim calcmode="lin" valueType="num">
                                      <p:cBhvr additive="base">
                                        <p:cTn id="37" dur="500" fill="hold"/>
                                        <p:tgtEl>
                                          <p:spTgt spid="5"/>
                                        </p:tgtEl>
                                        <p:attrNameLst>
                                          <p:attrName>ppt_y</p:attrName>
                                        </p:attrNameLst>
                                      </p:cBhvr>
                                      <p:tavLst>
                                        <p:tav tm="0">
                                          <p:val>
                                            <p:strVal val="1+#ppt_h/2"/>
                                          </p:val>
                                        </p:tav>
                                        <p:tav tm="100000">
                                          <p:val>
                                            <p:strVal val="#ppt_y"/>
                                          </p:val>
                                        </p:tav>
                                      </p:tavLst>
                                    </p:anim>
                                  </p:childTnLst>
                                </p:cTn>
                              </p:par>
                            </p:childTnLst>
                          </p:cTn>
                        </p:par>
                        <p:par>
                          <p:cTn id="38" fill="hold">
                            <p:stCondLst>
                              <p:cond delay="3500"/>
                            </p:stCondLst>
                            <p:childTnLst>
                              <p:par>
                                <p:cTn id="39" presetID="2" presetClass="entr" presetSubtype="4" fill="hold" grpId="0" nodeType="afterEffect">
                                  <p:stCondLst>
                                    <p:cond delay="0"/>
                                  </p:stCondLst>
                                  <p:childTnLst>
                                    <p:set>
                                      <p:cBhvr>
                                        <p:cTn id="40" dur="1" fill="hold">
                                          <p:stCondLst>
                                            <p:cond delay="0"/>
                                          </p:stCondLst>
                                        </p:cTn>
                                        <p:tgtEl>
                                          <p:spTgt spid="6"/>
                                        </p:tgtEl>
                                        <p:attrNameLst>
                                          <p:attrName>style.visibility</p:attrName>
                                        </p:attrNameLst>
                                      </p:cBhvr>
                                      <p:to>
                                        <p:strVal val="visible"/>
                                      </p:to>
                                    </p:set>
                                    <p:anim calcmode="lin" valueType="num">
                                      <p:cBhvr additive="base">
                                        <p:cTn id="41" dur="500" fill="hold"/>
                                        <p:tgtEl>
                                          <p:spTgt spid="6"/>
                                        </p:tgtEl>
                                        <p:attrNameLst>
                                          <p:attrName>ppt_x</p:attrName>
                                        </p:attrNameLst>
                                      </p:cBhvr>
                                      <p:tavLst>
                                        <p:tav tm="0">
                                          <p:val>
                                            <p:strVal val="#ppt_x"/>
                                          </p:val>
                                        </p:tav>
                                        <p:tav tm="100000">
                                          <p:val>
                                            <p:strVal val="#ppt_x"/>
                                          </p:val>
                                        </p:tav>
                                      </p:tavLst>
                                    </p:anim>
                                    <p:anim calcmode="lin" valueType="num">
                                      <p:cBhvr additive="base">
                                        <p:cTn id="42" dur="500" fill="hold"/>
                                        <p:tgtEl>
                                          <p:spTgt spid="6"/>
                                        </p:tgtEl>
                                        <p:attrNameLst>
                                          <p:attrName>ppt_y</p:attrName>
                                        </p:attrNameLst>
                                      </p:cBhvr>
                                      <p:tavLst>
                                        <p:tav tm="0">
                                          <p:val>
                                            <p:strVal val="1+#ppt_h/2"/>
                                          </p:val>
                                        </p:tav>
                                        <p:tav tm="100000">
                                          <p:val>
                                            <p:strVal val="#ppt_y"/>
                                          </p:val>
                                        </p:tav>
                                      </p:tavLst>
                                    </p:anim>
                                  </p:childTnLst>
                                </p:cTn>
                              </p:par>
                            </p:childTnLst>
                          </p:cTn>
                        </p:par>
                        <p:par>
                          <p:cTn id="43" fill="hold">
                            <p:stCondLst>
                              <p:cond delay="4000"/>
                            </p:stCondLst>
                            <p:childTnLst>
                              <p:par>
                                <p:cTn id="44" presetID="2" presetClass="entr" presetSubtype="4" fill="hold" grpId="0" nodeType="afterEffect">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cBhvr additive="base">
                                        <p:cTn id="46" dur="500" fill="hold"/>
                                        <p:tgtEl>
                                          <p:spTgt spid="7"/>
                                        </p:tgtEl>
                                        <p:attrNameLst>
                                          <p:attrName>ppt_x</p:attrName>
                                        </p:attrNameLst>
                                      </p:cBhvr>
                                      <p:tavLst>
                                        <p:tav tm="0">
                                          <p:val>
                                            <p:strVal val="#ppt_x"/>
                                          </p:val>
                                        </p:tav>
                                        <p:tav tm="100000">
                                          <p:val>
                                            <p:strVal val="#ppt_x"/>
                                          </p:val>
                                        </p:tav>
                                      </p:tavLst>
                                    </p:anim>
                                    <p:anim calcmode="lin" valueType="num">
                                      <p:cBhvr additive="base">
                                        <p:cTn id="47" dur="500" fill="hold"/>
                                        <p:tgtEl>
                                          <p:spTgt spid="7"/>
                                        </p:tgtEl>
                                        <p:attrNameLst>
                                          <p:attrName>ppt_y</p:attrName>
                                        </p:attrNameLst>
                                      </p:cBhvr>
                                      <p:tavLst>
                                        <p:tav tm="0">
                                          <p:val>
                                            <p:strVal val="1+#ppt_h/2"/>
                                          </p:val>
                                        </p:tav>
                                        <p:tav tm="100000">
                                          <p:val>
                                            <p:strVal val="#ppt_y"/>
                                          </p:val>
                                        </p:tav>
                                      </p:tavLst>
                                    </p:anim>
                                  </p:childTnLst>
                                </p:cTn>
                              </p:par>
                            </p:childTnLst>
                          </p:cTn>
                        </p:par>
                        <p:par>
                          <p:cTn id="48" fill="hold">
                            <p:stCondLst>
                              <p:cond delay="4500"/>
                            </p:stCondLst>
                            <p:childTnLst>
                              <p:par>
                                <p:cTn id="49" presetID="2" presetClass="entr" presetSubtype="4" fill="hold" grpId="0" nodeType="afterEffect">
                                  <p:stCondLst>
                                    <p:cond delay="0"/>
                                  </p:stCondLst>
                                  <p:childTnLst>
                                    <p:set>
                                      <p:cBhvr>
                                        <p:cTn id="50" dur="1" fill="hold">
                                          <p:stCondLst>
                                            <p:cond delay="0"/>
                                          </p:stCondLst>
                                        </p:cTn>
                                        <p:tgtEl>
                                          <p:spTgt spid="8"/>
                                        </p:tgtEl>
                                        <p:attrNameLst>
                                          <p:attrName>style.visibility</p:attrName>
                                        </p:attrNameLst>
                                      </p:cBhvr>
                                      <p:to>
                                        <p:strVal val="visible"/>
                                      </p:to>
                                    </p:set>
                                    <p:anim calcmode="lin" valueType="num">
                                      <p:cBhvr additive="base">
                                        <p:cTn id="51" dur="500" fill="hold"/>
                                        <p:tgtEl>
                                          <p:spTgt spid="8"/>
                                        </p:tgtEl>
                                        <p:attrNameLst>
                                          <p:attrName>ppt_x</p:attrName>
                                        </p:attrNameLst>
                                      </p:cBhvr>
                                      <p:tavLst>
                                        <p:tav tm="0">
                                          <p:val>
                                            <p:strVal val="#ppt_x"/>
                                          </p:val>
                                        </p:tav>
                                        <p:tav tm="100000">
                                          <p:val>
                                            <p:strVal val="#ppt_x"/>
                                          </p:val>
                                        </p:tav>
                                      </p:tavLst>
                                    </p:anim>
                                    <p:anim calcmode="lin" valueType="num">
                                      <p:cBhvr additive="base">
                                        <p:cTn id="52" dur="500" fill="hold"/>
                                        <p:tgtEl>
                                          <p:spTgt spid="8"/>
                                        </p:tgtEl>
                                        <p:attrNameLst>
                                          <p:attrName>ppt_y</p:attrName>
                                        </p:attrNameLst>
                                      </p:cBhvr>
                                      <p:tavLst>
                                        <p:tav tm="0">
                                          <p:val>
                                            <p:strVal val="1+#ppt_h/2"/>
                                          </p:val>
                                        </p:tav>
                                        <p:tav tm="100000">
                                          <p:val>
                                            <p:strVal val="#ppt_y"/>
                                          </p:val>
                                        </p:tav>
                                      </p:tavLst>
                                    </p:anim>
                                  </p:childTnLst>
                                </p:cTn>
                              </p:par>
                            </p:childTnLst>
                          </p:cTn>
                        </p:par>
                        <p:par>
                          <p:cTn id="53" fill="hold">
                            <p:stCondLst>
                              <p:cond delay="5000"/>
                            </p:stCondLst>
                            <p:childTnLst>
                              <p:par>
                                <p:cTn id="54" presetID="2" presetClass="entr" presetSubtype="4" fill="hold" grpId="0" nodeType="afterEffect">
                                  <p:stCondLst>
                                    <p:cond delay="0"/>
                                  </p:stCondLst>
                                  <p:childTnLst>
                                    <p:set>
                                      <p:cBhvr>
                                        <p:cTn id="55" dur="1" fill="hold">
                                          <p:stCondLst>
                                            <p:cond delay="0"/>
                                          </p:stCondLst>
                                        </p:cTn>
                                        <p:tgtEl>
                                          <p:spTgt spid="14"/>
                                        </p:tgtEl>
                                        <p:attrNameLst>
                                          <p:attrName>style.visibility</p:attrName>
                                        </p:attrNameLst>
                                      </p:cBhvr>
                                      <p:to>
                                        <p:strVal val="visible"/>
                                      </p:to>
                                    </p:set>
                                    <p:anim calcmode="lin" valueType="num">
                                      <p:cBhvr additive="base">
                                        <p:cTn id="56" dur="500" fill="hold"/>
                                        <p:tgtEl>
                                          <p:spTgt spid="14"/>
                                        </p:tgtEl>
                                        <p:attrNameLst>
                                          <p:attrName>ppt_x</p:attrName>
                                        </p:attrNameLst>
                                      </p:cBhvr>
                                      <p:tavLst>
                                        <p:tav tm="0">
                                          <p:val>
                                            <p:strVal val="#ppt_x"/>
                                          </p:val>
                                        </p:tav>
                                        <p:tav tm="100000">
                                          <p:val>
                                            <p:strVal val="#ppt_x"/>
                                          </p:val>
                                        </p:tav>
                                      </p:tavLst>
                                    </p:anim>
                                    <p:anim calcmode="lin" valueType="num">
                                      <p:cBhvr additive="base">
                                        <p:cTn id="57"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3" grpId="0"/>
      <p:bldP spid="16" grpId="0"/>
      <p:bldP spid="2" grpId="0" bldLvl="0" animBg="1"/>
      <p:bldP spid="3" grpId="0"/>
      <p:bldP spid="4" grpId="0"/>
      <p:bldP spid="5" grpId="0"/>
      <p:bldP spid="6" grpId="0"/>
      <p:bldP spid="7" grpId="0"/>
      <p:bldP spid="8" grpId="0"/>
      <p:bldP spid="1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96670" y="885325"/>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14. Gradually, our eyes got used to the </a:t>
            </a:r>
            <a:r>
              <a:rPr lang="en-US" altLang="zh-CN" sz="2400" u="sng" dirty="0">
                <a:latin typeface="Times New Roman" panose="02020603050405020304" charset="0"/>
                <a:ea typeface="宋体" panose="02010600030101010101" pitchFamily="2" charset="-122"/>
                <a:cs typeface="Times New Roman" panose="02020603050405020304" charset="0"/>
              </a:rPr>
              <a:t>darkness</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u="sng"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光阴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习惯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常识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黑暗</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本题考查名词。darkness意为“黑暗”，结合句意“渐渐地，我们的眼睛适应了黑暗”，故本题正确答案为D项。</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45223" y="93452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15. The organization </a:t>
            </a:r>
            <a:r>
              <a:rPr lang="en-US" altLang="zh-CN" sz="2400" u="sng" dirty="0">
                <a:latin typeface="Times New Roman" panose="02020603050405020304" charset="0"/>
                <a:ea typeface="宋体" panose="02010600030101010101" pitchFamily="2" charset="-122"/>
                <a:cs typeface="Times New Roman" panose="02020603050405020304" charset="0"/>
              </a:rPr>
              <a:t>raised</a:t>
            </a:r>
            <a:r>
              <a:rPr lang="en-US" altLang="zh-CN" sz="2400" dirty="0">
                <a:latin typeface="Times New Roman" panose="02020603050405020304" charset="0"/>
                <a:ea typeface="宋体" panose="02010600030101010101" pitchFamily="2" charset="-122"/>
                <a:cs typeface="Times New Roman" panose="02020603050405020304" charset="0"/>
              </a:rPr>
              <a:t> money to help those with disabilities.</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上交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收取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分发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筹集</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本题考查动词。raise意为“募集，筹集”，结合句意“这个组织筹集资金帮助残疾人”，故本题正确答案为D。</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05795" y="88222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57825" y="2204747"/>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III. </a:t>
            </a:r>
            <a:r>
              <a:rPr lang="zh-CN" altLang="en-US" sz="4400" b="1" spc="300" dirty="0">
                <a:latin typeface="+mj-ea"/>
                <a:ea typeface="+mj-ea"/>
              </a:rPr>
              <a:t>完形填空</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20851" y="3780065"/>
            <a:ext cx="8491000" cy="2749550"/>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16. A. pet          B. cat               C. girl                    D. person</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17. A. save        B. stop             C. move                D. protect</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18. A. laugh      B. shout           C. change              D. leave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19. A. food       B. size              C. water                D. length</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20. A. meant     B. walked        C. turned               D. moved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21. A. sad         B. hard             C. wonderful         D. amazing</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III. 完形填空（15小题，共30分） 【建议用时：20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文本框 3"/>
          <p:cNvSpPr txBox="1"/>
          <p:nvPr/>
        </p:nvSpPr>
        <p:spPr>
          <a:xfrm>
            <a:off x="292539" y="913235"/>
            <a:ext cx="11276329" cy="493148"/>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阅读下列短文，并掌握其大意。然后从各题所给的四个选项中，选出一个最佳答案。</a:t>
            </a:r>
            <a:endParaRPr lang="en-US" altLang="zh-CN" sz="2400" b="1" dirty="0">
              <a:latin typeface="Times New Roman" panose="02020603050405020304" charset="0"/>
              <a:ea typeface="宋体" panose="02010600030101010101" pitchFamily="2" charset="-122"/>
              <a:cs typeface="Times New Roman" panose="02020603050405020304" charset="0"/>
            </a:endParaRPr>
          </a:p>
        </p:txBody>
      </p:sp>
      <p:sp>
        <p:nvSpPr>
          <p:cNvPr id="5" name="文本框 4"/>
          <p:cNvSpPr txBox="1"/>
          <p:nvPr/>
        </p:nvSpPr>
        <p:spPr>
          <a:xfrm>
            <a:off x="457834" y="1474054"/>
            <a:ext cx="11276329"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I met Rosie on a rainy night. She was more than just a </a:t>
            </a:r>
            <a:r>
              <a:rPr lang="en-US" altLang="zh-CN" sz="2400" u="sng" dirty="0">
                <a:latin typeface="Times New Roman" panose="02020603050405020304" charset="0"/>
                <a:ea typeface="宋体" panose="02010600030101010101" pitchFamily="2" charset="-122"/>
                <a:cs typeface="Times New Roman" panose="02020603050405020304" charset="0"/>
              </a:rPr>
              <a:t>16</a:t>
            </a:r>
            <a:r>
              <a:rPr lang="en-US" altLang="zh-CN" sz="2400" dirty="0">
                <a:latin typeface="Times New Roman" panose="02020603050405020304" charset="0"/>
                <a:ea typeface="宋体" panose="02010600030101010101" pitchFamily="2" charset="-122"/>
                <a:cs typeface="Times New Roman" panose="02020603050405020304" charset="0"/>
              </a:rPr>
              <a:t>. Being the smallest one in the house didn’t </a:t>
            </a:r>
            <a:r>
              <a:rPr lang="en-US" altLang="zh-CN" sz="2400" u="sng" dirty="0">
                <a:latin typeface="Times New Roman" panose="02020603050405020304" charset="0"/>
                <a:ea typeface="宋体" panose="02010600030101010101" pitchFamily="2" charset="-122"/>
                <a:cs typeface="Times New Roman" panose="02020603050405020304" charset="0"/>
              </a:rPr>
              <a:t>17</a:t>
            </a:r>
            <a:r>
              <a:rPr lang="en-US" altLang="zh-CN" sz="2400" dirty="0">
                <a:latin typeface="Times New Roman" panose="02020603050405020304" charset="0"/>
                <a:ea typeface="宋体" panose="02010600030101010101" pitchFamily="2" charset="-122"/>
                <a:cs typeface="Times New Roman" panose="02020603050405020304" charset="0"/>
              </a:rPr>
              <a:t> her from trying to show off. It made me </a:t>
            </a:r>
            <a:r>
              <a:rPr lang="en-US" altLang="zh-CN" sz="2400" u="sng" dirty="0">
                <a:latin typeface="Times New Roman" panose="02020603050405020304" charset="0"/>
                <a:ea typeface="宋体" panose="02010600030101010101" pitchFamily="2" charset="-122"/>
                <a:cs typeface="Times New Roman" panose="02020603050405020304" charset="0"/>
              </a:rPr>
              <a:t>18</a:t>
            </a:r>
            <a:r>
              <a:rPr lang="en-US" altLang="zh-CN" sz="2400" dirty="0">
                <a:latin typeface="Times New Roman" panose="02020603050405020304" charset="0"/>
                <a:ea typeface="宋体" panose="02010600030101010101" pitchFamily="2" charset="-122"/>
                <a:cs typeface="Times New Roman" panose="02020603050405020304" charset="0"/>
              </a:rPr>
              <a:t> that she would walk up to the bowl of dog food and bark away a dog 10 times her </a:t>
            </a:r>
            <a:r>
              <a:rPr lang="en-US" altLang="zh-CN" sz="2400" u="sng" dirty="0">
                <a:latin typeface="Times New Roman" panose="02020603050405020304" charset="0"/>
                <a:ea typeface="宋体" panose="02010600030101010101" pitchFamily="2" charset="-122"/>
                <a:cs typeface="Times New Roman" panose="02020603050405020304" charset="0"/>
              </a:rPr>
              <a:t>19</a:t>
            </a:r>
            <a:r>
              <a:rPr lang="en-US" altLang="zh-CN" sz="2400" dirty="0">
                <a:latin typeface="Times New Roman" panose="02020603050405020304" charset="0"/>
                <a:ea typeface="宋体" panose="02010600030101010101" pitchFamily="2" charset="-122"/>
                <a:cs typeface="Times New Roman" panose="02020603050405020304" charset="0"/>
              </a:rPr>
              <a:t> . She never once begged, but she wasn’t afraid to ask for attention, either. I found my toes being tickled (</a:t>
            </a:r>
            <a:r>
              <a:rPr lang="zh-CN" altLang="en-US" sz="2400" dirty="0">
                <a:latin typeface="Times New Roman" panose="02020603050405020304" charset="0"/>
                <a:ea typeface="宋体" panose="02010600030101010101" pitchFamily="2" charset="-122"/>
                <a:cs typeface="Times New Roman" panose="02020603050405020304" charset="0"/>
              </a:rPr>
              <a:t>使发痒</a:t>
            </a:r>
            <a:r>
              <a:rPr lang="en-US" altLang="zh-CN" sz="2400" dirty="0">
                <a:latin typeface="Times New Roman" panose="02020603050405020304" charset="0"/>
                <a:ea typeface="宋体" panose="02010600030101010101" pitchFamily="2" charset="-122"/>
                <a:cs typeface="Times New Roman" panose="02020603050405020304" charset="0"/>
              </a:rPr>
              <a:t>) by her tongue many times until I finally </a:t>
            </a:r>
            <a:r>
              <a:rPr lang="en-US" altLang="zh-CN" sz="2400" u="sng" dirty="0">
                <a:latin typeface="Times New Roman" panose="02020603050405020304" charset="0"/>
                <a:ea typeface="宋体" panose="02010600030101010101" pitchFamily="2" charset="-122"/>
                <a:cs typeface="Times New Roman" panose="02020603050405020304" charset="0"/>
              </a:rPr>
              <a:t>20</a:t>
            </a:r>
            <a:r>
              <a:rPr lang="en-US" altLang="zh-CN" sz="2400" dirty="0">
                <a:latin typeface="Times New Roman" panose="02020603050405020304" charset="0"/>
                <a:ea typeface="宋体" panose="02010600030101010101" pitchFamily="2" charset="-122"/>
                <a:cs typeface="Times New Roman" panose="02020603050405020304" charset="0"/>
              </a:rPr>
              <a:t> her up to my lap. We shared a </a:t>
            </a:r>
            <a:r>
              <a:rPr lang="en-US" altLang="zh-CN" sz="2400" u="sng" dirty="0">
                <a:latin typeface="Times New Roman" panose="02020603050405020304" charset="0"/>
                <a:ea typeface="宋体" panose="02010600030101010101" pitchFamily="2" charset="-122"/>
                <a:cs typeface="Times New Roman" panose="02020603050405020304" charset="0"/>
              </a:rPr>
              <a:t>21</a:t>
            </a:r>
            <a:r>
              <a:rPr lang="en-US" altLang="zh-CN" sz="2400" dirty="0">
                <a:latin typeface="Times New Roman" panose="02020603050405020304" charset="0"/>
                <a:ea typeface="宋体" panose="02010600030101010101" pitchFamily="2" charset="-122"/>
                <a:cs typeface="Times New Roman" panose="02020603050405020304" charset="0"/>
              </a:rPr>
              <a:t> time together.</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6" name="TextBox 4"/>
          <p:cNvSpPr txBox="1"/>
          <p:nvPr/>
        </p:nvSpPr>
        <p:spPr>
          <a:xfrm>
            <a:off x="1514923" y="382794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11" name="文本框 10">
            <a:hlinkClick r:id="rId1" action="ppaction://hlinksldjump"/>
          </p:cNvPr>
          <p:cNvSpPr txBox="1"/>
          <p:nvPr/>
        </p:nvSpPr>
        <p:spPr>
          <a:xfrm>
            <a:off x="10361733" y="4557955"/>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9" name="TextBox 4"/>
          <p:cNvSpPr txBox="1"/>
          <p:nvPr/>
        </p:nvSpPr>
        <p:spPr>
          <a:xfrm>
            <a:off x="1530582" y="427690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10" name="TextBox 4"/>
          <p:cNvSpPr txBox="1"/>
          <p:nvPr/>
        </p:nvSpPr>
        <p:spPr>
          <a:xfrm>
            <a:off x="1514923" y="4709988"/>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12" name="TextBox 4"/>
          <p:cNvSpPr txBox="1"/>
          <p:nvPr/>
        </p:nvSpPr>
        <p:spPr>
          <a:xfrm>
            <a:off x="1519797" y="517280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1524671" y="5613593"/>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15" name="TextBox 4"/>
          <p:cNvSpPr txBox="1"/>
          <p:nvPr/>
        </p:nvSpPr>
        <p:spPr>
          <a:xfrm>
            <a:off x="1529545" y="6042853"/>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9"/>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12"/>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13"/>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6" grpId="0"/>
      <p:bldP spid="9" grpId="0"/>
      <p:bldP spid="10" grpId="0"/>
      <p:bldP spid="12" grpId="0"/>
      <p:bldP spid="13" grpId="0"/>
      <p:bldP spid="15" grpId="0"/>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388620" y="258723"/>
            <a:ext cx="10906125" cy="5842635"/>
          </a:xfrm>
          <a:prstGeom prst="rect">
            <a:avLst/>
          </a:prstGeom>
          <a:noFill/>
        </p:spPr>
        <p:txBody>
          <a:bodyPr wrap="square">
            <a:spAutoFit/>
          </a:bodyPr>
          <a:lstStyle/>
          <a:p>
            <a:pPr indent="0" algn="just" fontAlgn="auto">
              <a:lnSpc>
                <a:spcPct val="90000"/>
              </a:lnSpc>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16. 【解析】 本题主要考查联系上下文。根据下文可知，Rosie是一条狗，是作者的宠物，故本题正确答案为A。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17. 【解析】 本题主要考查词义辨析。本题句意为“尽管是家里最小的狗，但这并不能阻止它竭力表现自己”。stop sb. from doing sth.为固定搭配，意为“阻止某人做某事”，故本题正确答案为B。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18. 【解析】 本题主要考查逻辑推理和联系上下文。Rosie滑稽可爱，它的行为常常逗得作者大笑，故本题正确答案为A。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19. 【解析】 本题主要考查逻辑推理和词义辨析。联系上下文可知，尽管Rosie是家里最小的狗，但它会赶走体形是它十倍大的狗。A项food（食物）、C项water（水）、D项length（长度）均不符合题意，故本题正确答案为B。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20. 【解析】 本题主要考查逻辑推理和词义辨析。Rosie用舌头舔作者的脚趾，最后作者把它抱到大腿上。D项move（移动）符合题意，故本题正确答案为D。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21. 【解析】 本题主要考查逻辑推理和词义辨析。上文描述与Rosie的相处，它与作者相处得非常融洽，一起度过美妙的时光，C项wonderful（美妙的）符合题意，故本题正确答案为C。</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00707" y="757138"/>
            <a:ext cx="11276329"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Rosie didn’t </a:t>
            </a:r>
            <a:r>
              <a:rPr lang="en-US" altLang="zh-CN" sz="2400" u="sng" dirty="0">
                <a:latin typeface="Times New Roman" panose="02020603050405020304" charset="0"/>
                <a:ea typeface="宋体" panose="02010600030101010101" pitchFamily="2" charset="-122"/>
                <a:cs typeface="Times New Roman" panose="02020603050405020304" charset="0"/>
              </a:rPr>
              <a:t>22</a:t>
            </a:r>
            <a:r>
              <a:rPr lang="en-US" altLang="zh-CN" sz="2400" dirty="0">
                <a:latin typeface="Times New Roman" panose="02020603050405020304" charset="0"/>
                <a:ea typeface="宋体" panose="02010600030101010101" pitchFamily="2" charset="-122"/>
                <a:cs typeface="Times New Roman" panose="02020603050405020304" charset="0"/>
              </a:rPr>
              <a:t> being petted, but she didn’t like being carried around like a doll. The kids soon learned just how to treat her: with both love and </a:t>
            </a:r>
            <a:r>
              <a:rPr lang="en-US" altLang="zh-CN" sz="2400" u="sng" dirty="0">
                <a:latin typeface="Times New Roman" panose="02020603050405020304" charset="0"/>
                <a:ea typeface="宋体" panose="02010600030101010101" pitchFamily="2" charset="-122"/>
                <a:cs typeface="Times New Roman" panose="02020603050405020304" charset="0"/>
              </a:rPr>
              <a:t>23</a:t>
            </a:r>
            <a:r>
              <a:rPr lang="en-US" altLang="zh-CN" sz="2400" dirty="0">
                <a:latin typeface="Times New Roman" panose="02020603050405020304" charset="0"/>
                <a:ea typeface="宋体" panose="02010600030101010101" pitchFamily="2" charset="-122"/>
                <a:cs typeface="Times New Roman" panose="02020603050405020304" charset="0"/>
              </a:rPr>
              <a:t>. When it came to haircuts and baths, however, she wasn’t </a:t>
            </a:r>
            <a:r>
              <a:rPr lang="en-US" altLang="zh-CN" sz="2400" u="sng" dirty="0">
                <a:latin typeface="Times New Roman" panose="02020603050405020304" charset="0"/>
                <a:ea typeface="宋体" panose="02010600030101010101" pitchFamily="2" charset="-122"/>
                <a:cs typeface="Times New Roman" panose="02020603050405020304" charset="0"/>
              </a:rPr>
              <a:t>24</a:t>
            </a:r>
            <a:r>
              <a:rPr lang="en-US" altLang="zh-CN" sz="2400" dirty="0">
                <a:latin typeface="Times New Roman" panose="02020603050405020304" charset="0"/>
                <a:ea typeface="宋体" panose="02010600030101010101" pitchFamily="2" charset="-122"/>
                <a:cs typeface="Times New Roman" panose="02020603050405020304" charset="0"/>
              </a:rPr>
              <a:t> to show her tiredness about them with a gentle growl (</a:t>
            </a:r>
            <a:r>
              <a:rPr lang="zh-CN" altLang="en-US" sz="2400" dirty="0">
                <a:latin typeface="Times New Roman" panose="02020603050405020304" charset="0"/>
                <a:ea typeface="宋体" panose="02010600030101010101" pitchFamily="2" charset="-122"/>
                <a:cs typeface="Times New Roman" panose="02020603050405020304" charset="0"/>
              </a:rPr>
              <a:t>怒吼声</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1599628" y="3291605"/>
            <a:ext cx="9028367" cy="142049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22. A. mind             B. care            C. regret               D. stand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23. A. attention        B. respect       C. help                  D. luck</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24. A. afraid            B. shy              C. interested         D. active</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1552006" y="3325708"/>
            <a:ext cx="91497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 </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1541780" y="3772535"/>
            <a:ext cx="97282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1510062" y="419288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66750" y="904875"/>
            <a:ext cx="10496550" cy="409257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22. 【解析】 本题主要考查逻辑推理和联系上下文。but表示句意出现了转折，以此推测出它不介意被当作宠物看待。A项mind（介意）符合题意，故本题正确答案为A。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23. 【解析】 本题主要考查联系上下文和词义辨析。本题句意为“孩子们学会了如何对待她——用爱与尊重”。A项attention（注意）、C项help（帮助）、D项luck（运气）均不符合题意，故本题正确答案为B。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24. 【解析】 本题主要考查联系上下文</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和词义辨析</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。从上文Rosie的自尊和勇敢，可以推断出她不怕用怒吼声表现出她的不耐烦。B项shy（害羞的）、C项interested（感兴趣的）、D项active（积极的）均不符合题意，故本题正确答案为A。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00710" y="318988"/>
            <a:ext cx="11276329"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Rosie lived on and on while some of my younger dogs had died over the years, but her health </a:t>
            </a:r>
            <a:r>
              <a:rPr lang="en-US" altLang="zh-CN" sz="2400" u="sng" dirty="0">
                <a:latin typeface="Times New Roman" panose="02020603050405020304" charset="0"/>
                <a:ea typeface="宋体" panose="02010600030101010101" pitchFamily="2" charset="-122"/>
                <a:cs typeface="Times New Roman" panose="02020603050405020304" charset="0"/>
              </a:rPr>
              <a:t>25</a:t>
            </a:r>
            <a:r>
              <a:rPr lang="en-US" altLang="zh-CN" sz="2400" dirty="0">
                <a:latin typeface="Times New Roman" panose="02020603050405020304" charset="0"/>
                <a:ea typeface="宋体" panose="02010600030101010101" pitchFamily="2" charset="-122"/>
                <a:cs typeface="Times New Roman" panose="02020603050405020304" charset="0"/>
              </a:rPr>
              <a:t> got worse and worse. She lost weight and had trouble in walking. She became both blind and deaf and we had to look after her </a:t>
            </a:r>
            <a:r>
              <a:rPr lang="en-US" altLang="zh-CN" sz="2400" u="sng" dirty="0">
                <a:latin typeface="Times New Roman" panose="02020603050405020304" charset="0"/>
                <a:ea typeface="宋体" panose="02010600030101010101" pitchFamily="2" charset="-122"/>
                <a:cs typeface="Times New Roman" panose="02020603050405020304" charset="0"/>
              </a:rPr>
              <a:t>26</a:t>
            </a:r>
            <a:r>
              <a:rPr lang="en-US" altLang="zh-CN" sz="2400" dirty="0">
                <a:latin typeface="Times New Roman" panose="02020603050405020304" charset="0"/>
                <a:ea typeface="宋体" panose="02010600030101010101" pitchFamily="2" charset="-122"/>
                <a:cs typeface="Times New Roman" panose="02020603050405020304" charset="0"/>
              </a:rPr>
              <a:t> when we were walking her. Sometimes she slept so deeply that I was afraid that she had finally </a:t>
            </a:r>
            <a:r>
              <a:rPr lang="en-US" altLang="zh-CN" sz="2400" u="sng" dirty="0">
                <a:latin typeface="Times New Roman" panose="02020603050405020304" charset="0"/>
                <a:ea typeface="宋体" panose="02010600030101010101" pitchFamily="2" charset="-122"/>
                <a:cs typeface="Times New Roman" panose="02020603050405020304" charset="0"/>
              </a:rPr>
              <a:t>27</a:t>
            </a:r>
            <a:r>
              <a:rPr lang="en-US" altLang="zh-CN" sz="2400" dirty="0">
                <a:latin typeface="Times New Roman" panose="02020603050405020304" charset="0"/>
                <a:ea typeface="宋体" panose="02010600030101010101" pitchFamily="2" charset="-122"/>
                <a:cs typeface="Times New Roman" panose="02020603050405020304" charset="0"/>
              </a:rPr>
              <a:t>. Yet, she always lowered her head when I </a:t>
            </a:r>
            <a:r>
              <a:rPr lang="en-US" altLang="zh-CN" sz="2400" u="sng" dirty="0">
                <a:latin typeface="Times New Roman" panose="02020603050405020304" charset="0"/>
                <a:ea typeface="宋体" panose="02010600030101010101" pitchFamily="2" charset="-122"/>
                <a:cs typeface="Times New Roman" panose="02020603050405020304" charset="0"/>
              </a:rPr>
              <a:t>28</a:t>
            </a:r>
            <a:r>
              <a:rPr lang="en-US" altLang="zh-CN" sz="2400" dirty="0">
                <a:latin typeface="Times New Roman" panose="02020603050405020304" charset="0"/>
                <a:ea typeface="宋体" panose="02010600030101010101" pitchFamily="2" charset="-122"/>
                <a:cs typeface="Times New Roman" panose="02020603050405020304" charset="0"/>
              </a:rPr>
              <a:t> touched her old body. That was until last night.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1444158" y="3136556"/>
            <a:ext cx="9812949" cy="186372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25. A. greatly             B. safely         C. regularly            D. slowly</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26. A. hurriedly          B. honestly     C. carefully            D. highly</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27. A. passed away     B. taken in      C. looked over       D. stood for</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 28. A. finally	        B. hardly	        C. quietly	               D. gently</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1312577" y="316858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1285271" y="3643176"/>
            <a:ext cx="1030606"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8" name="TextBox 4"/>
          <p:cNvSpPr txBox="1"/>
          <p:nvPr/>
        </p:nvSpPr>
        <p:spPr>
          <a:xfrm>
            <a:off x="1301146" y="4076488"/>
            <a:ext cx="1030606"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nvSpPr>
        <p:spPr>
          <a:xfrm>
            <a:off x="1317183" y="451583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556895" y="808653"/>
            <a:ext cx="10829925" cy="498475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25. 【解析】 本题主要考查联系上下文和逻辑推理。从下文的got worse and worse （变得越来越糟糕），可以推断出Rosie的健康状况慢慢变差，D项slowly （慢慢地）符合题意，故本题正确答案为D。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26. 【解析】 本题主要考查逻辑推理和词义辨析。根据上文中的“She became both blind and deaf (它变得又盲又聋).”，可以推断出遛狗时需要细心照顾它，C项carefully（细心地）符合题意，故本题正确答案为C。</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27. 【解析】 本题主要考查逻辑推理和词义辨析。本题句意为“它睡得那么沉，以至于我担心她死了”。A项passed away（去世）符合题意，故本题正确答案为A。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28. 【解析】 本题主要考查词义辨析和逻辑推理。根据上文可知，作者对Rosie非常宠爱，当它低头时，作者会轻轻抚摸她虚弱的身体。因此D项gently （轻柔地）符合题意。A项finally（最后）、B项hardly（几乎不）、C项quietly（安静地）均不符合题意，故本题正确答案为D。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78121" y="556471"/>
            <a:ext cx="11276329"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I buried Rosie in the woods behind my home with hurting heart. I </a:t>
            </a:r>
            <a:r>
              <a:rPr lang="en-US" altLang="zh-CN" sz="2400" u="sng" dirty="0">
                <a:latin typeface="Times New Roman" panose="02020603050405020304" charset="0"/>
                <a:ea typeface="宋体" panose="02010600030101010101" pitchFamily="2" charset="-122"/>
                <a:cs typeface="Times New Roman" panose="02020603050405020304" charset="0"/>
              </a:rPr>
              <a:t>29</a:t>
            </a:r>
            <a:r>
              <a:rPr lang="en-US" altLang="zh-CN" sz="2400" dirty="0">
                <a:latin typeface="Times New Roman" panose="02020603050405020304" charset="0"/>
                <a:ea typeface="宋体" panose="02010600030101010101" pitchFamily="2" charset="-122"/>
                <a:cs typeface="Times New Roman" panose="02020603050405020304" charset="0"/>
              </a:rPr>
              <a:t> myself why I took so many dogs into my life, even though losing them hurt a lot. As I was walking home remembering Rosie, I came to know the answer: The love was always far greater than the</a:t>
            </a:r>
            <a:r>
              <a:rPr lang="en-US" altLang="zh-CN" sz="2400" u="sng" dirty="0">
                <a:latin typeface="Times New Roman" panose="02020603050405020304" charset="0"/>
                <a:ea typeface="宋体" panose="02010600030101010101" pitchFamily="2" charset="-122"/>
                <a:cs typeface="Times New Roman" panose="02020603050405020304" charset="0"/>
              </a:rPr>
              <a:t> 30 </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1559824" y="3075482"/>
            <a:ext cx="8617622" cy="97726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29. A. enjoyed     B. asked          C. understood      D. devoted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30. A. worry        B. harm            C. fear                 D. pain</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6" name="TextBox 4"/>
          <p:cNvSpPr txBox="1"/>
          <p:nvPr/>
        </p:nvSpPr>
        <p:spPr>
          <a:xfrm>
            <a:off x="1478474" y="3120348"/>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4" name="文本框 13">
            <a:hlinkClick r:id="rId2" action="ppaction://hlinksldjump"/>
          </p:cNvPr>
          <p:cNvSpPr txBox="1"/>
          <p:nvPr/>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11" name="TextBox 4"/>
          <p:cNvSpPr txBox="1"/>
          <p:nvPr/>
        </p:nvSpPr>
        <p:spPr>
          <a:xfrm>
            <a:off x="1478475" y="356253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I. </a:t>
            </a:r>
            <a:r>
              <a:rPr lang="zh-CN" altLang="en-US" sz="4400" b="1" spc="300" dirty="0">
                <a:latin typeface="+mj-ea"/>
                <a:ea typeface="+mj-ea"/>
              </a:rPr>
              <a:t>补全对话</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68972" y="866775"/>
            <a:ext cx="10854055" cy="2830195"/>
          </a:xfrm>
          <a:prstGeom prst="rect">
            <a:avLst/>
          </a:prstGeom>
          <a:noFill/>
        </p:spPr>
        <p:txBody>
          <a:bodyPr wrap="square">
            <a:spAutoFit/>
          </a:bodyPr>
          <a:lstStyle/>
          <a:p>
            <a:pPr indent="0" algn="just" fontAlgn="auto">
              <a:spcAft>
                <a:spcPts val="1200"/>
              </a:spcAft>
            </a:pP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29. 【解析】 本题主要考查词义辨析和联系上下文。根据上下文可知，作者这里是在问自己离别时那么痛苦，为什么还要把这么多狗带到身边。因此选择B项asked（问）。A项enjoyed（享受）、C项understood（理解）、D项devoted（奉献）均不符合题意，故本题正确答案为B。</a:t>
            </a:r>
            <a:endPar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30. 【解析】 本题主要考查词义辨析和联系上下文。上文提到</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mn-ea"/>
              </a:rPr>
              <a:t>losing them hurt a lot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（失去它们会带来很多痛苦），而作者知道爱远远大于痛苦，因此选择D项pain（痛苦）与上文呼应，故本题正确答案为D。</a:t>
            </a:r>
            <a:endPar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altLang="zh-CN" sz="4400" b="1" spc="300" dirty="0">
                <a:latin typeface="+mj-ea"/>
                <a:ea typeface="+mj-ea"/>
              </a:rPr>
              <a:t>IV. </a:t>
            </a:r>
            <a:r>
              <a:rPr lang="zh-CN" altLang="en-US" sz="4400" b="1" spc="300" dirty="0">
                <a:latin typeface="+mj-ea"/>
                <a:ea typeface="+mj-ea"/>
              </a:rPr>
              <a:t>阅读理解</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IV. 阅读理解（15小题，共45分） 		 【建议用时：35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p:cNvSpPr txBox="1"/>
          <p:nvPr/>
        </p:nvSpPr>
        <p:spPr>
          <a:xfrm>
            <a:off x="619761" y="1711796"/>
            <a:ext cx="10648949" cy="3783330"/>
          </a:xfrm>
          <a:prstGeom prst="rect">
            <a:avLst/>
          </a:prstGeom>
          <a:noFill/>
        </p:spPr>
        <p:txBody>
          <a:bodyPr wrap="square" rtlCol="0" anchor="ctr">
            <a:spAutoFit/>
          </a:bodyPr>
          <a:lstStyle/>
          <a:p>
            <a:pPr>
              <a:lnSpc>
                <a:spcPct val="120000"/>
              </a:lnSpc>
            </a:pPr>
            <a:r>
              <a:rPr lang="en-US" altLang="zh-CN" sz="2400" b="1"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A</a:t>
            </a:r>
            <a:endParaRPr lang="en-US" altLang="zh-CN" sz="2800" b="1"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endParaRPr lang="en-US" altLang="zh-CN" sz="28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Gao Tianrui, 66, with a red armband (</a:t>
            </a:r>
            <a:r>
              <a:rPr lang="zh-CN" altLang="en-US" sz="2400" dirty="0">
                <a:solidFill>
                  <a:schemeClr val="tx1">
                    <a:lumMod val="75000"/>
                    <a:lumOff val="25000"/>
                  </a:schemeClr>
                </a:solidFill>
                <a:latin typeface="Times New Roman" panose="02020603050405020304" charset="0"/>
                <a:cs typeface="Times New Roman" panose="02020603050405020304" charset="0"/>
              </a:rPr>
              <a:t>袖章</a:t>
            </a:r>
            <a:r>
              <a:rPr lang="en-US" altLang="zh-CN" sz="2400" dirty="0">
                <a:solidFill>
                  <a:schemeClr val="tx1">
                    <a:lumMod val="75000"/>
                    <a:lumOff val="25000"/>
                  </a:schemeClr>
                </a:solidFill>
                <a:latin typeface="Times New Roman" panose="02020603050405020304" charset="0"/>
                <a:cs typeface="Times New Roman" panose="02020603050405020304" charset="0"/>
              </a:rPr>
              <a:t>) and speaking fluent Mandarin, looks like anordinary Chinese man from afar. But in fact, things are not quite what they seem: Gao’s real name is Terry and he is from the United States. Having lived in Beijing for more than 20 years, Terry Crossman has finally realized his Chinese dream: becoming a public security volunteer. Life as a “Xicheng Dama” has even made him an online </a:t>
            </a:r>
            <a:r>
              <a:rPr lang="en-US" altLang="zh-CN" sz="2400" u="sng" dirty="0">
                <a:solidFill>
                  <a:schemeClr val="tx1">
                    <a:lumMod val="75000"/>
                    <a:lumOff val="25000"/>
                  </a:schemeClr>
                </a:solidFill>
                <a:latin typeface="Times New Roman" panose="02020603050405020304" charset="0"/>
                <a:cs typeface="Times New Roman" panose="02020603050405020304" charset="0"/>
              </a:rPr>
              <a:t>celebrity</a:t>
            </a:r>
            <a:r>
              <a:rPr lang="en-US" altLang="zh-CN" sz="2400" dirty="0">
                <a:solidFill>
                  <a:schemeClr val="tx1">
                    <a:lumMod val="75000"/>
                    <a:lumOff val="25000"/>
                  </a:schemeClr>
                </a:solidFill>
                <a:latin typeface="Times New Roman" panose="02020603050405020304" charset="0"/>
                <a:cs typeface="Times New Roman" panose="02020603050405020304" charset="0"/>
              </a:rPr>
              <a:t> known by many people.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6" name="文本框 5"/>
          <p:cNvSpPr txBox="1"/>
          <p:nvPr/>
        </p:nvSpPr>
        <p:spPr>
          <a:xfrm>
            <a:off x="295910" y="1052152"/>
            <a:ext cx="11276329" cy="977265"/>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A）阅读下列短文，并做短文后的题目。从四个选项中，选出能回答所提问题或完</a:t>
            </a:r>
            <a:endParaRPr lang="zh-CN" altLang="en-US"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成所给句子的最佳答案。</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45268" y="505776"/>
            <a:ext cx="11701463" cy="5408295"/>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“Xicheng Dama” are older women who volunteer and walk around downtown Beijing’s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Xicheng District. Crossman has joined them.</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“Gradually I saw that it is a good thing for retired seniors to come out and help others,” he said. He is seen giving tourists directions, getting water for a baby and even helping a neighbor sell yogurt.</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“I like helping others,” he said. “I live in the</a:t>
            </a:r>
            <a:r>
              <a:rPr lang="en-US" altLang="zh-CN" sz="2400" i="1" dirty="0">
                <a:solidFill>
                  <a:schemeClr val="tx1">
                    <a:lumMod val="75000"/>
                    <a:lumOff val="25000"/>
                  </a:schemeClr>
                </a:solidFill>
                <a:latin typeface="Times New Roman" panose="02020603050405020304" charset="0"/>
                <a:cs typeface="Times New Roman" panose="02020603050405020304" charset="0"/>
              </a:rPr>
              <a:t> hutong </a:t>
            </a:r>
            <a:r>
              <a:rPr lang="en-US" altLang="zh-CN" sz="2400" dirty="0">
                <a:solidFill>
                  <a:schemeClr val="tx1">
                    <a:lumMod val="75000"/>
                    <a:lumOff val="25000"/>
                  </a:schemeClr>
                </a:solidFill>
                <a:latin typeface="Times New Roman" panose="02020603050405020304" charset="0"/>
                <a:cs typeface="Times New Roman" panose="02020603050405020304" charset="0"/>
              </a:rPr>
              <a:t>and my neighbors and I usually help each other. This is where I live, where my friends are and where I call home.”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Crossman first came to the Chinese mainland in 1981, when he went to Shanghai andSuzhou in Jiangsu Province. Crossman and his family moved to Beijing in 1997, when the traffic was heavier and the city busier. Since then he has lived and worked in Beijing. Crossman does not want to leave Beijing. When he first came to the city, there were just two subway lines; by the end of 2016, it was home to 18 lines with 288 stations.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90538" y="1270952"/>
            <a:ext cx="10606088" cy="1420495"/>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Crossman finds it hard to say if he prefers the new or the old Beijing. “In different periods,  I had different lives: life alone, married life and life with children,” he said. “Now I just enjoy living here.”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1615" y="780618"/>
            <a:ext cx="10862945" cy="142049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31. How long has Crossman’s family lived in Beijing?</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For 40 years.                               B. For 18 years.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For more than 20 years.              D. For 20 years.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540393" y="3738104"/>
            <a:ext cx="9965663"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细节判断题。根据第一段第三句“Having lived in Beijing for more than 20 years.”以及第五段第二句“Crossman and his family moved to Beijing in 1997.”可知，Crossman已经在北京居住了二十多年，故本题正确答案为C。</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735965" y="826770"/>
            <a:ext cx="93154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 </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1615" y="468109"/>
            <a:ext cx="10862945" cy="142049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32. What does the underlined word “celebrity” in Paragraph 1 mean?</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A famous person.            B. A good example.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A helpful person.            D. A diligent worker.</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355040" y="3222157"/>
            <a:ext cx="11048898"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词义猜测题。根据第一段最后的known by many people可知，celebrity意为“名人”，故本题正确答案为A。</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721360" y="467995"/>
            <a:ext cx="93154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79780" y="858520"/>
            <a:ext cx="10862945" cy="186372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33. The volunteers of “Xicheng Dama” club may do the following things 	 	   EXCEPT 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giving tourists directions               B. getting water for a baby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helping a neighbor sell yogurt	 D. making the traffic heavier	</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617855" y="3835106"/>
            <a:ext cx="10850880"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细节判断题。根据第三段第二句“He is seen giving tourists directions, getting water for a baby and even helping a neighbor sell yogurt.”可知，Crossman作为“西城大妈”的一员会为游客指路，给婴儿打水，甚至帮邻居卖酸奶，故本题正确答案为D。</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681355" y="89242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11200" y="855845"/>
            <a:ext cx="10862945"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34. What can we know about Terry Crossman from the passage?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He was born in the United States in 1950.</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He prefers the new Beijing to the old one.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He went to Beijing and Suzhou in Jiangsu Province in 1981.</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He has experienced the great changes in Beijing. </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520700" y="3383790"/>
            <a:ext cx="10850880" cy="193802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推理判断题。根据第五段最后一句“When he first came to the city there were just two subway lines; by the end of 2016</a:t>
            </a:r>
            <a:r>
              <a:rPr lang="en-US" sz="2400" dirty="0">
                <a:solidFill>
                  <a:srgbClr val="C00000"/>
                </a:solidFill>
                <a:latin typeface="Times New Roman" panose="02020603050405020304" charset="0"/>
                <a:cs typeface="Times New Roman" panose="02020603050405020304" charset="0"/>
              </a:rPr>
              <a:t>,</a:t>
            </a:r>
            <a:r>
              <a:rPr sz="2400" dirty="0">
                <a:solidFill>
                  <a:srgbClr val="C00000"/>
                </a:solidFill>
                <a:latin typeface="Times New Roman" panose="02020603050405020304" charset="0"/>
                <a:cs typeface="Times New Roman" panose="02020603050405020304" charset="0"/>
              </a:rPr>
              <a:t> it was home to 18 lines with 288 stations.”可知，当他第一次来北京时，这里只有两条地铁线路；到2016年底，已经有18条线路，288个车站。他见证了北京的巨大变化，故本题正确答案为D。</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617855" y="87655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66140" y="855845"/>
            <a:ext cx="11040110"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35. What is the best title of the passage?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“Xicheng </a:t>
            </a:r>
            <a:r>
              <a:rPr lang="en-US" altLang="zh-CN" sz="2400" dirty="0" err="1">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Dama</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 Middle Age Club</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Chinese Dream Comes True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An American in Beijing Lives His Chinese Dream</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Different Lives in Beijing</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546735" y="3321824"/>
            <a:ext cx="1085088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主旨大意题。这篇文章讲述了一个美国人定居在中国，成为社区志愿者，实现自己的中国梦的故事，故本题正确答案为C。</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723265" y="88759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nSpc>
                <a:spcPct val="130000"/>
              </a:lnSpc>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补全对话（</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5</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小题，共</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10</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分） </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建议用时：</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5 mins】</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6" name="文本框 5"/>
          <p:cNvSpPr txBox="1"/>
          <p:nvPr/>
        </p:nvSpPr>
        <p:spPr>
          <a:xfrm>
            <a:off x="1297305" y="1018540"/>
            <a:ext cx="10274300" cy="4225925"/>
          </a:xfrm>
          <a:prstGeom prst="rect">
            <a:avLst/>
          </a:prstGeom>
          <a:noFill/>
        </p:spPr>
        <p:txBody>
          <a:bodyPr wrap="square" rtlCol="0" anchor="t">
            <a:spAutoFit/>
          </a:bodyPr>
          <a:lstStyle/>
          <a:p>
            <a:pPr algn="just" fontAlgn="auto">
              <a:lnSpc>
                <a:spcPct val="14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阅读下列简短对话，从</a:t>
            </a:r>
            <a:r>
              <a:rPr lang="en-US" altLang="zh-CN" sz="2400" b="1" dirty="0">
                <a:latin typeface="Times New Roman" panose="02020603050405020304" charset="0"/>
                <a:ea typeface="宋体" panose="02010600030101010101" pitchFamily="2" charset="-122"/>
                <a:cs typeface="Times New Roman" panose="02020603050405020304" charset="0"/>
              </a:rPr>
              <a:t>A</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B</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C</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D</a:t>
            </a:r>
            <a:r>
              <a:rPr lang="zh-CN" altLang="en-US" sz="2400" b="1" dirty="0">
                <a:latin typeface="Times New Roman" panose="02020603050405020304" charset="0"/>
                <a:ea typeface="宋体" panose="02010600030101010101" pitchFamily="2" charset="-122"/>
                <a:cs typeface="Times New Roman" panose="02020603050405020304" charset="0"/>
              </a:rPr>
              <a:t>中选出最佳答案，将对话补全。</a:t>
            </a:r>
            <a:endParaRPr lang="zh-CN" altLang="en-US" sz="2400" b="1"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zh-CN" altLang="en-US"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rPr>
              <a:t>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例：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M: How’s everything going?</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W: Fine, thanks. How are you doing?</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M: _______.</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A. I’m 16                                B. Yes, it is good</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C. See you then                      D. Oh, not too bad</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           答案是</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a:t>
            </a:r>
            <a:endPar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23851" y="389044"/>
            <a:ext cx="11315700" cy="5038725"/>
          </a:xfrm>
          <a:prstGeom prst="rect">
            <a:avLst/>
          </a:prstGeom>
          <a:noFill/>
        </p:spPr>
        <p:txBody>
          <a:bodyPr wrap="square" rtlCol="0" anchor="ctr">
            <a:spAutoFit/>
          </a:bodyPr>
          <a:lstStyle/>
          <a:p>
            <a:pPr algn="ct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B</a:t>
            </a:r>
            <a:endParaRPr lang="en-US" altLang="zh-CN" sz="2800" b="1" dirty="0">
              <a:solidFill>
                <a:schemeClr val="tx1">
                  <a:lumMod val="75000"/>
                  <a:lumOff val="25000"/>
                </a:schemeClr>
              </a:solidFill>
              <a:latin typeface="Times New Roman" panose="02020603050405020304" charset="0"/>
              <a:cs typeface="Times New Roman" panose="02020603050405020304" charset="0"/>
            </a:endParaRPr>
          </a:p>
          <a:p>
            <a:pPr algn="ctr">
              <a:lnSpc>
                <a:spcPct val="120000"/>
              </a:lnSpc>
            </a:pPr>
            <a:endParaRPr lang="en-US" altLang="zh-CN" sz="24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It is reported that some developed countries have shipped broken parts of computers to China. Such things can be found every day although it is against international laws. Last month Hong Kong SAR officers found 131,000 kilograms of broken computers, TVs and phones sent from Japan.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These are called electronic waste, or e-waste. Dealing with them is not an easy job because dangerous poison like mercury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汞</a:t>
            </a:r>
            <a:r>
              <a:rPr lang="en-US" altLang="zh-CN" sz="2400" dirty="0">
                <a:solidFill>
                  <a:schemeClr val="tx1">
                    <a:lumMod val="75000"/>
                    <a:lumOff val="25000"/>
                  </a:schemeClr>
                </a:solidFill>
                <a:latin typeface="Times New Roman" panose="02020603050405020304" charset="0"/>
                <a:cs typeface="Times New Roman" panose="02020603050405020304" charset="0"/>
              </a:rPr>
              <a:t>) and lead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铅</a:t>
            </a:r>
            <a:r>
              <a:rPr lang="en-US" altLang="zh-CN" sz="2400" dirty="0">
                <a:solidFill>
                  <a:schemeClr val="tx1">
                    <a:lumMod val="75000"/>
                    <a:lumOff val="25000"/>
                  </a:schemeClr>
                </a:solidFill>
                <a:latin typeface="Times New Roman" panose="02020603050405020304" charset="0"/>
                <a:cs typeface="Times New Roman" panose="02020603050405020304" charset="0"/>
              </a:rPr>
              <a:t>) can be found in them. Every time an old computer breaks down, it needs to be dealt with safely. But at present, broken computer parts are usually buried. It may take hundreds of years for them to really go into the earth.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33387" y="1407773"/>
            <a:ext cx="11115675" cy="4042453"/>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Many places in China are polluted by e-waste. Guiyu in Guangdong Province is one of them. This town is named as “the e-waste capital of the world”. It has to deal with 1.5 million kilograms of e-waste each year, from which it makes 75 million yuan. But this comes at a cost. Much of the poison in e-waste finds their way into the environment. Plastic is burned outdoors and waste water is poured into rivers. Greenpeace, an environmental group, has found the air, earth and rivers in Guiyu badly polluted.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This year, China presents a new protection law which is the strictest one we have ever had. Computer companies will be asked to take back their old computers to deal with them safely. Hopefully, the problems of e-waste will be solved in the near future.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28710" y="1159340"/>
            <a:ext cx="10756217" cy="186372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36. How many kilograms of electronic waste did Hong Kong SAR officers find 	    last month?</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Less than 130,000.             B. Over 130,000.</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About 1.5 million.              D. Nearly 75 million.</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876310" y="3872199"/>
            <a:ext cx="10616866"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细节判断题。根据第一段第三句“Last month Hong Kong SAR officers found 131,000 kilograms of broken computers, TVs and phones sent from Japan.”可知，超过13万公斤的电子垃圾从日本运到香港，故本题正确答案为B。</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996950" y="1191260"/>
            <a:ext cx="86868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28710" y="1159340"/>
            <a:ext cx="10756217"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37. Dealing with e-waste is a hard job because 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e-waste contains dangerous poison like mercury and lead</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e-waste is very expensive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there is too much e-waste to deal with</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e-waste does harm to the environment and people’s life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876310" y="3872199"/>
            <a:ext cx="10616866"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细节判断题。根据第二段第二句“because dangerous poison like mercury and lead can be found in them.”可知，电子垃圾很难处理的原因是它们含有汞和铅这类危险的有毒物质，故本题正确答案为A。</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920760" y="117521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04487" y="894742"/>
            <a:ext cx="10612537"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38. Greenpeace is _______.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a place to store e-waste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an environmental group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the e-waste capital of the world</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a company dealing with e-waste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637774" y="3485707"/>
            <a:ext cx="10335026"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细节判断题。根据第三段最后一句“Greenpeace, an environmental group, has found the air, earth and rivers in Guiyu badly polluted.”可知，Greenpeace（绿色和平）是一个环保组织，故本题正确答案为B。</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877200" y="93347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17793" y="517005"/>
            <a:ext cx="10555387" cy="274955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39. According to the passage, this year, China presents a new protection law to _______.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improve people’s life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develop the country by closing some computer companies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ask computer companies to take back their old computers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ask people to deal with their old computers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799699" y="3881837"/>
            <a:ext cx="9764229"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细节判断题。根据第四段第二句“Computer companies will be asked to take back their old computers.”可知，电脑制造商被要求收回他们的旧电脑，故本题正确答案为C。</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799740" y="57796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39083" y="824450"/>
            <a:ext cx="10500442" cy="319278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40. Which of the following is NOT true according to the passage?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China found many broken parts of computers shipped from some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developed countries.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E-waste may still be in the earth after many years.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Many places in China are polluted by e-waste besides Guiyu in Guangdong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Province.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The problems of e-waste have been solved now.</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832125" y="4215847"/>
            <a:ext cx="9764229"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推理判断题。根据文章最后一句“Hopefully, the problems of e-waste will be solved in the near future.”可知，作者希望电子垃圾问题在不久的将来能得到解决，但目前仍未解决，故本题正确答案为D。</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895350" y="865505"/>
            <a:ext cx="89471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25636" y="1322432"/>
            <a:ext cx="11540728" cy="1863725"/>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You might have watched people upload their brains to the cloud in science fiction movies.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Patrick Walker, the billionaire CEO of a technology company, recently said that he had already done it. </a:t>
            </a:r>
            <a:r>
              <a:rPr lang="en-US" altLang="zh-CN" sz="2400" u="sng" dirty="0">
                <a:solidFill>
                  <a:schemeClr val="tx1">
                    <a:lumMod val="75000"/>
                    <a:lumOff val="25000"/>
                  </a:schemeClr>
                </a:solidFill>
                <a:latin typeface="Times New Roman" panose="02020603050405020304" charset="0"/>
                <a:cs typeface="Times New Roman" panose="02020603050405020304" charset="0"/>
              </a:rPr>
              <a:t>41           </a:t>
            </a:r>
            <a:r>
              <a:rPr lang="en-US" altLang="zh-CN" sz="2400" dirty="0">
                <a:solidFill>
                  <a:schemeClr val="tx1">
                    <a:lumMod val="75000"/>
                    <a:lumOff val="25000"/>
                  </a:schemeClr>
                </a:solidFill>
                <a:latin typeface="Times New Roman" panose="02020603050405020304" charset="0"/>
                <a:cs typeface="Times New Roman" panose="02020603050405020304" charset="0"/>
              </a:rPr>
              <a:t> People wondered if he was serious, and others discussed the future development of this technology.</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6" name="文本框 5"/>
          <p:cNvSpPr txBox="1"/>
          <p:nvPr>
            <p:custDataLst>
              <p:tags r:id="rId1"/>
            </p:custDataLst>
          </p:nvPr>
        </p:nvSpPr>
        <p:spPr>
          <a:xfrm>
            <a:off x="457835" y="463507"/>
            <a:ext cx="11276329" cy="534035"/>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B）阅读下面短文，从短文后的选项中选出可以填入空白处的最佳选项。</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custDataLst>
              <p:tags r:id="rId2"/>
            </p:custDataLst>
          </p:nvPr>
        </p:nvSpPr>
        <p:spPr>
          <a:xfrm>
            <a:off x="457835" y="3511233"/>
            <a:ext cx="11014075" cy="1938020"/>
          </a:xfrm>
          <a:prstGeom prst="rect">
            <a:avLst/>
          </a:prstGeom>
          <a:solidFill>
            <a:schemeClr val="bg1"/>
          </a:solidFill>
        </p:spPr>
        <p:txBody>
          <a:bodyPr wrap="none" rtlCol="0" anchor="ctr">
            <a:spAutoFit/>
          </a:bodyPr>
          <a:lstStyle/>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A. How would mind uploading work?</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B. It would feel like you</a:t>
            </a:r>
            <a:r>
              <a:rPr lang="en-US" altLang="zh-CN" sz="2400" dirty="0">
                <a:solidFill>
                  <a:schemeClr val="tx1">
                    <a:lumMod val="75000"/>
                    <a:lumOff val="25000"/>
                  </a:schemeClr>
                </a:solidFill>
                <a:latin typeface="Times New Roman" panose="02020603050405020304" charset="0"/>
                <a:cs typeface="Times New Roman" panose="02020603050405020304" charset="0"/>
              </a:rPr>
              <a:t>’</a:t>
            </a:r>
            <a:r>
              <a:rPr lang="zh-CN" altLang="en-US" sz="2400" dirty="0">
                <a:solidFill>
                  <a:schemeClr val="tx1">
                    <a:lumMod val="75000"/>
                    <a:lumOff val="25000"/>
                  </a:schemeClr>
                </a:solidFill>
                <a:latin typeface="Times New Roman" panose="02020603050405020304" charset="0"/>
                <a:cs typeface="Times New Roman" panose="02020603050405020304" charset="0"/>
              </a:rPr>
              <a:t>re having a video call with someone who lives in another place.</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C. This caused a lot of discussion on Chinese social media.</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D. It</a:t>
            </a:r>
            <a:r>
              <a:rPr lang="en-US" altLang="zh-CN" sz="2400" dirty="0">
                <a:solidFill>
                  <a:schemeClr val="tx1">
                    <a:lumMod val="75000"/>
                    <a:lumOff val="25000"/>
                  </a:schemeClr>
                </a:solidFill>
                <a:latin typeface="Times New Roman" panose="02020603050405020304" charset="0"/>
                <a:cs typeface="Times New Roman" panose="02020603050405020304" charset="0"/>
              </a:rPr>
              <a:t>’</a:t>
            </a:r>
            <a:r>
              <a:rPr lang="zh-CN" altLang="en-US" sz="2400" dirty="0">
                <a:solidFill>
                  <a:schemeClr val="tx1">
                    <a:lumMod val="75000"/>
                    <a:lumOff val="25000"/>
                  </a:schemeClr>
                </a:solidFill>
                <a:latin typeface="Times New Roman" panose="02020603050405020304" charset="0"/>
                <a:cs typeface="Times New Roman" panose="02020603050405020304" charset="0"/>
              </a:rPr>
              <a:t>s not a new idea.</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E. The scan would need to work out how the cells of the brain are connected.</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10" name="文本框 9">
            <a:hlinkClick r:id="rId3" action="ppaction://hlinksldjump"/>
          </p:cNvPr>
          <p:cNvSpPr txBox="1"/>
          <p:nvPr>
            <p:custDataLst>
              <p:tags r:id="rId4"/>
            </p:custDataLst>
          </p:nvPr>
        </p:nvSpPr>
        <p:spPr>
          <a:xfrm>
            <a:off x="4965698" y="5893986"/>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2" name="TextBox 4"/>
          <p:cNvSpPr txBox="1"/>
          <p:nvPr>
            <p:custDataLst>
              <p:tags r:id="rId5"/>
            </p:custDataLst>
          </p:nvPr>
        </p:nvSpPr>
        <p:spPr>
          <a:xfrm>
            <a:off x="2590165" y="2239645"/>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00075" y="1143000"/>
            <a:ext cx="10854055" cy="156845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41. 【解析】 细节</a:t>
            </a:r>
            <a:r>
              <a:rPr 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判断</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题。根据空白处下一句“People wondered if he was serious, and others discussed the future development of this technology.”可知，这一句是描述人们对帕特里克行为的讨论。C项意为“这在中国社交平台引起了热烈的讨论”，符合逻辑，故本题正确答案为C。</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00050" y="247693"/>
            <a:ext cx="11391900" cy="3743960"/>
          </a:xfrm>
          <a:prstGeom prst="rect">
            <a:avLst/>
          </a:prstGeom>
          <a:noFill/>
        </p:spPr>
        <p:txBody>
          <a:bodyPr wrap="square" rtlCol="0" anchor="ctr">
            <a:spAutoFit/>
          </a:bodyPr>
          <a:lstStyle/>
          <a:p>
            <a:pPr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400" u="sng" dirty="0">
                <a:solidFill>
                  <a:schemeClr val="tx1">
                    <a:lumMod val="75000"/>
                    <a:lumOff val="25000"/>
                  </a:schemeClr>
                </a:solidFill>
                <a:latin typeface="Times New Roman" panose="02020603050405020304" charset="0"/>
                <a:cs typeface="Times New Roman" panose="02020603050405020304" charset="0"/>
              </a:rPr>
              <a:t>42        </a:t>
            </a:r>
            <a:r>
              <a:rPr lang="en-US" altLang="zh-CN" sz="2400" dirty="0">
                <a:solidFill>
                  <a:schemeClr val="tx1">
                    <a:lumMod val="75000"/>
                    <a:lumOff val="25000"/>
                  </a:schemeClr>
                </a:solidFill>
                <a:latin typeface="Times New Roman" panose="02020603050405020304" charset="0"/>
                <a:cs typeface="Times New Roman" panose="02020603050405020304" charset="0"/>
              </a:rPr>
              <a:t> Michael S.A. Graziano, a neuroscience (</a:t>
            </a:r>
            <a:r>
              <a:rPr lang="en-US" altLang="zh-CN"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神经科学</a:t>
            </a:r>
            <a:r>
              <a:rPr lang="en-US" altLang="zh-CN" sz="2400" dirty="0">
                <a:solidFill>
                  <a:schemeClr val="tx1">
                    <a:lumMod val="75000"/>
                    <a:lumOff val="25000"/>
                  </a:schemeClr>
                </a:solidFill>
                <a:latin typeface="Times New Roman" panose="02020603050405020304" charset="0"/>
                <a:cs typeface="Times New Roman" panose="02020603050405020304" charset="0"/>
              </a:rPr>
              <a:t>) professor at Princeton University, U.S., said we would need two types of technology: an artificial (</a:t>
            </a:r>
            <a:r>
              <a:rPr lang="en-US" altLang="zh-CN"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人造的</a:t>
            </a:r>
            <a:r>
              <a:rPr lang="en-US" altLang="zh-CN" sz="2400" dirty="0">
                <a:solidFill>
                  <a:schemeClr val="tx1">
                    <a:lumMod val="75000"/>
                    <a:lumOff val="25000"/>
                  </a:schemeClr>
                </a:solidFill>
                <a:latin typeface="Times New Roman" panose="02020603050405020304" charset="0"/>
                <a:cs typeface="Times New Roman" panose="02020603050405020304" charset="0"/>
              </a:rPr>
              <a:t>) brain and a scan (</a:t>
            </a:r>
            <a:r>
              <a:rPr lang="en-US" altLang="zh-CN"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扫描</a:t>
            </a:r>
            <a:r>
              <a:rPr lang="en-US" altLang="zh-CN" sz="2400" dirty="0">
                <a:solidFill>
                  <a:schemeClr val="tx1">
                    <a:lumMod val="75000"/>
                    <a:lumOff val="25000"/>
                  </a:schemeClr>
                </a:solidFill>
                <a:latin typeface="Times New Roman" panose="02020603050405020304" charset="0"/>
                <a:cs typeface="Times New Roman" panose="02020603050405020304" charset="0"/>
              </a:rPr>
              <a:t>) of a person’s brain. </a:t>
            </a:r>
            <a:r>
              <a:rPr lang="en-US" altLang="zh-CN" sz="2400" u="sng" dirty="0">
                <a:solidFill>
                  <a:schemeClr val="tx1">
                    <a:lumMod val="75000"/>
                    <a:lumOff val="25000"/>
                  </a:schemeClr>
                </a:solidFill>
                <a:latin typeface="Times New Roman" panose="02020603050405020304" charset="0"/>
                <a:cs typeface="Times New Roman" panose="02020603050405020304" charset="0"/>
              </a:rPr>
              <a:t>43         </a:t>
            </a:r>
            <a:r>
              <a:rPr lang="en-US" altLang="zh-CN" sz="2400" dirty="0">
                <a:solidFill>
                  <a:schemeClr val="tx1">
                    <a:lumMod val="75000"/>
                    <a:lumOff val="25000"/>
                  </a:schemeClr>
                </a:solidFill>
                <a:latin typeface="Times New Roman" panose="02020603050405020304" charset="0"/>
                <a:cs typeface="Times New Roman" panose="02020603050405020304" charset="0"/>
              </a:rPr>
              <a:t> This way, your brain, with all its traits (</a:t>
            </a:r>
            <a:r>
              <a:rPr lang="en-US" altLang="zh-CN"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特点</a:t>
            </a:r>
            <a:r>
              <a:rPr lang="en-US" altLang="zh-CN" sz="2400" dirty="0">
                <a:solidFill>
                  <a:schemeClr val="tx1">
                    <a:lumMod val="75000"/>
                    <a:lumOff val="25000"/>
                  </a:schemeClr>
                </a:solidFill>
                <a:latin typeface="Times New Roman" panose="02020603050405020304" charset="0"/>
                <a:cs typeface="Times New Roman" panose="02020603050405020304" charset="0"/>
              </a:rPr>
              <a:t>) and memories, could be stored and kept “alive”. It’s a bit like how your phone can store your photos and films for you.</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What could we use mind uploading for? You could talk with a loved one who has already passed away. You could see them and talk to their uploaded mind through a screen. </a:t>
            </a:r>
            <a:r>
              <a:rPr lang="en-US" altLang="zh-CN" sz="2400" u="sng" dirty="0">
                <a:solidFill>
                  <a:schemeClr val="tx1">
                    <a:lumMod val="75000"/>
                    <a:lumOff val="25000"/>
                  </a:schemeClr>
                </a:solidFill>
                <a:latin typeface="Times New Roman" panose="02020603050405020304" charset="0"/>
                <a:cs typeface="Times New Roman" panose="02020603050405020304" charset="0"/>
              </a:rPr>
              <a:t>44          </a:t>
            </a:r>
            <a:r>
              <a:rPr lang="en-US" altLang="zh-CN" sz="2400" dirty="0">
                <a:solidFill>
                  <a:schemeClr val="tx1">
                    <a:lumMod val="75000"/>
                    <a:lumOff val="25000"/>
                  </a:schemeClr>
                </a:solidFill>
                <a:latin typeface="Times New Roman" panose="02020603050405020304" charset="0"/>
                <a:cs typeface="Times New Roman" panose="02020603050405020304" charset="0"/>
              </a:rPr>
              <a:t> But the difference is that your loved one lives in a “human-made heaven”, said </a:t>
            </a:r>
            <a:r>
              <a:rPr lang="en-US" altLang="zh-CN" sz="2400" i="1" dirty="0">
                <a:solidFill>
                  <a:schemeClr val="tx1">
                    <a:lumMod val="75000"/>
                    <a:lumOff val="25000"/>
                  </a:schemeClr>
                </a:solidFill>
                <a:latin typeface="Times New Roman" panose="02020603050405020304" charset="0"/>
                <a:cs typeface="Times New Roman" panose="02020603050405020304" charset="0"/>
              </a:rPr>
              <a:t>The Guardian</a:t>
            </a:r>
            <a:r>
              <a:rPr lang="en-US" altLang="zh-CN" sz="2400" dirty="0">
                <a:solidFill>
                  <a:schemeClr val="tx1">
                    <a:lumMod val="75000"/>
                    <a:lumOff val="25000"/>
                  </a:schemeClr>
                </a:solidFill>
                <a:latin typeface="Times New Roman" panose="02020603050405020304" charset="0"/>
                <a:cs typeface="Times New Roman" panose="02020603050405020304" charset="0"/>
              </a:rPr>
              <a:t>.</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3" name="文本框 2"/>
          <p:cNvSpPr txBox="1"/>
          <p:nvPr>
            <p:custDataLst>
              <p:tags r:id="rId1"/>
            </p:custDataLst>
          </p:nvPr>
        </p:nvSpPr>
        <p:spPr>
          <a:xfrm>
            <a:off x="487680" y="3991293"/>
            <a:ext cx="11014075" cy="1938020"/>
          </a:xfrm>
          <a:prstGeom prst="rect">
            <a:avLst/>
          </a:prstGeom>
          <a:solidFill>
            <a:schemeClr val="bg1"/>
          </a:solidFill>
        </p:spPr>
        <p:txBody>
          <a:bodyPr wrap="none" rtlCol="0" anchor="ctr">
            <a:spAutoFit/>
          </a:bodyPr>
          <a:lstStyle/>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A. How would mind uploading work?</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B. It would feel like you</a:t>
            </a:r>
            <a:r>
              <a:rPr lang="en-US" altLang="zh-CN" sz="2400" dirty="0">
                <a:solidFill>
                  <a:schemeClr val="tx1">
                    <a:lumMod val="75000"/>
                    <a:lumOff val="25000"/>
                  </a:schemeClr>
                </a:solidFill>
                <a:latin typeface="Times New Roman" panose="02020603050405020304" charset="0"/>
                <a:cs typeface="Times New Roman" panose="02020603050405020304" charset="0"/>
              </a:rPr>
              <a:t>’</a:t>
            </a:r>
            <a:r>
              <a:rPr lang="zh-CN" altLang="en-US" sz="2400" dirty="0">
                <a:solidFill>
                  <a:schemeClr val="tx1">
                    <a:lumMod val="75000"/>
                    <a:lumOff val="25000"/>
                  </a:schemeClr>
                </a:solidFill>
                <a:latin typeface="Times New Roman" panose="02020603050405020304" charset="0"/>
                <a:cs typeface="Times New Roman" panose="02020603050405020304" charset="0"/>
              </a:rPr>
              <a:t>re having a video call with someone who lives in another place.</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C. This caused a lot of discussion on Chinese social media.</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D. It</a:t>
            </a:r>
            <a:r>
              <a:rPr lang="en-US" altLang="zh-CN" sz="2400" dirty="0">
                <a:solidFill>
                  <a:schemeClr val="tx1">
                    <a:lumMod val="75000"/>
                    <a:lumOff val="25000"/>
                  </a:schemeClr>
                </a:solidFill>
                <a:latin typeface="Times New Roman" panose="02020603050405020304" charset="0"/>
                <a:cs typeface="Times New Roman" panose="02020603050405020304" charset="0"/>
              </a:rPr>
              <a:t>’</a:t>
            </a:r>
            <a:r>
              <a:rPr lang="zh-CN" altLang="en-US" sz="2400" dirty="0">
                <a:solidFill>
                  <a:schemeClr val="tx1">
                    <a:lumMod val="75000"/>
                    <a:lumOff val="25000"/>
                  </a:schemeClr>
                </a:solidFill>
                <a:latin typeface="Times New Roman" panose="02020603050405020304" charset="0"/>
                <a:cs typeface="Times New Roman" panose="02020603050405020304" charset="0"/>
              </a:rPr>
              <a:t>s not a new idea.</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E. The scan would need to work out how the cells of the brain are connected.</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10" name="文本框 9">
            <a:hlinkClick r:id="rId2" action="ppaction://hlinksldjump"/>
          </p:cNvPr>
          <p:cNvSpPr txBox="1"/>
          <p:nvPr>
            <p:custDataLst>
              <p:tags r:id="rId3"/>
            </p:custDataLst>
          </p:nvPr>
        </p:nvSpPr>
        <p:spPr>
          <a:xfrm>
            <a:off x="4883783" y="6141636"/>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2" name="TextBox 4"/>
          <p:cNvSpPr txBox="1"/>
          <p:nvPr>
            <p:custDataLst>
              <p:tags r:id="rId4"/>
            </p:custDataLst>
          </p:nvPr>
        </p:nvSpPr>
        <p:spPr>
          <a:xfrm>
            <a:off x="1393825" y="247650"/>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5" name="TextBox 4"/>
          <p:cNvSpPr txBox="1"/>
          <p:nvPr>
            <p:custDataLst>
              <p:tags r:id="rId5"/>
            </p:custDataLst>
          </p:nvPr>
        </p:nvSpPr>
        <p:spPr>
          <a:xfrm>
            <a:off x="5361940" y="1045210"/>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E</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custDataLst>
              <p:tags r:id="rId6"/>
            </p:custDataLst>
          </p:nvPr>
        </p:nvSpPr>
        <p:spPr>
          <a:xfrm>
            <a:off x="742315" y="3047365"/>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ircle(i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circle(in)">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2616807"/>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1. M: Would you like to come to the party with me tonight?</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W: _______. I suppose we shall enjoy ourselves!</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A. Never mind         B. Have a good time</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C. Not exactly          D. Sure</a:t>
            </a:r>
            <a:endParaRPr lang="zh-CN" altLang="en-US" sz="2400" dirty="0">
              <a:latin typeface="宋体" panose="02010600030101010101" pitchFamily="2" charset="-122"/>
              <a:ea typeface="宋体" panose="02010600030101010101" pitchFamily="2" charset="-122"/>
              <a:cs typeface="宋体" panose="02010600030101010101" pitchFamily="2" charset="-122"/>
            </a:endParaRPr>
          </a:p>
        </p:txBody>
      </p:sp>
      <p:sp>
        <p:nvSpPr>
          <p:cNvPr id="105" name="TextBox 4"/>
          <p:cNvSpPr txBox="1"/>
          <p:nvPr/>
        </p:nvSpPr>
        <p:spPr>
          <a:xfrm>
            <a:off x="978112" y="72009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D</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742315" y="4409440"/>
            <a:ext cx="10668000" cy="143764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根据“I suppose we shall enjoy ourselves (我觉得我们会玩得很开心).”可以判断，说话者接受了对方的邀请，D项“Sure (当然).”符合</a:t>
            </a:r>
            <a:r>
              <a:rPr lang="zh-CN" sz="2400" dirty="0">
                <a:solidFill>
                  <a:srgbClr val="C00000"/>
                </a:solidFill>
                <a:latin typeface="Times New Roman" panose="02020603050405020304" charset="0"/>
                <a:cs typeface="Times New Roman" panose="02020603050405020304" charset="0"/>
              </a:rPr>
              <a:t>对话</a:t>
            </a:r>
            <a:r>
              <a:rPr sz="2400" dirty="0">
                <a:solidFill>
                  <a:srgbClr val="C00000"/>
                </a:solidFill>
                <a:latin typeface="Times New Roman" panose="02020603050405020304" charset="0"/>
                <a:cs typeface="Times New Roman" panose="02020603050405020304" charset="0"/>
              </a:rPr>
              <a:t>语境，故本题正确答案为D。</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00075" y="1143000"/>
            <a:ext cx="10854055" cy="335343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42. 【解析】 文章结构题。根据空白处下一句讲述教授解释如何上传大脑的操作，可知，该处应提出疑问“大脑上传是如何操作的”，故本题正确答案为A。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43. 【解析】 细节</a:t>
            </a:r>
            <a:r>
              <a:rPr 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判断</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题。根据空白处前文提到上传大脑需要两种技术，E项意为“扫描需要找出大脑细胞是如何连接的”。后一句提到“用这种方法就可以存储大脑”，E项符合上下文串联，故本题正确答案为E。</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44. 【解析】 细节</a:t>
            </a:r>
            <a:r>
              <a:rPr 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判断</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题。根据空白处上一句“You could see them and talk to their uploaded mind through a screen.”提到“通过屏幕交流”，B项意为“感觉就像你在和住在另一个地方的人视频通话”，与上下文一致，故本题正确答案为B。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00050" y="454703"/>
            <a:ext cx="11391900" cy="2749550"/>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400" u="sng" dirty="0">
                <a:solidFill>
                  <a:schemeClr val="tx1">
                    <a:lumMod val="75000"/>
                    <a:lumOff val="25000"/>
                  </a:schemeClr>
                </a:solidFill>
                <a:latin typeface="Times New Roman" panose="02020603050405020304" charset="0"/>
                <a:cs typeface="Times New Roman" panose="02020603050405020304" charset="0"/>
              </a:rPr>
              <a:t>45          </a:t>
            </a:r>
            <a:r>
              <a:rPr lang="en-US" altLang="zh-CN" sz="2400" dirty="0">
                <a:solidFill>
                  <a:schemeClr val="tx1">
                    <a:lumMod val="75000"/>
                    <a:lumOff val="25000"/>
                  </a:schemeClr>
                </a:solidFill>
                <a:latin typeface="Times New Roman" panose="02020603050405020304" charset="0"/>
                <a:cs typeface="Times New Roman" panose="02020603050405020304" charset="0"/>
              </a:rPr>
              <a:t> Although it is a very new technology, people have been talking about the idea of a computer “brain” for years. A recent example is the 2023 film called Wandering Earth II. It is set from 2044 to 2058, a time when humans can “upload” themselves into a virtual world before they die. Tu Yaya died of a car accident, and his father began to study the digital life plan, using machines to store human perception and memory, in order to continue the digital life of his daughter.</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3" name="文本框 2"/>
          <p:cNvSpPr txBox="1"/>
          <p:nvPr>
            <p:custDataLst>
              <p:tags r:id="rId1"/>
            </p:custDataLst>
          </p:nvPr>
        </p:nvSpPr>
        <p:spPr>
          <a:xfrm>
            <a:off x="574675" y="3499803"/>
            <a:ext cx="11014075" cy="1938020"/>
          </a:xfrm>
          <a:prstGeom prst="rect">
            <a:avLst/>
          </a:prstGeom>
          <a:solidFill>
            <a:schemeClr val="bg1"/>
          </a:solidFill>
        </p:spPr>
        <p:txBody>
          <a:bodyPr wrap="none" rtlCol="0" anchor="ctr">
            <a:spAutoFit/>
          </a:bodyPr>
          <a:lstStyle/>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A. How would mind uploading work?</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B. It would feel like you</a:t>
            </a:r>
            <a:r>
              <a:rPr lang="en-US" altLang="zh-CN" sz="2400" dirty="0">
                <a:solidFill>
                  <a:schemeClr val="tx1">
                    <a:lumMod val="75000"/>
                    <a:lumOff val="25000"/>
                  </a:schemeClr>
                </a:solidFill>
                <a:latin typeface="Times New Roman" panose="02020603050405020304" charset="0"/>
                <a:cs typeface="Times New Roman" panose="02020603050405020304" charset="0"/>
              </a:rPr>
              <a:t>’</a:t>
            </a:r>
            <a:r>
              <a:rPr lang="zh-CN" altLang="en-US" sz="2400" dirty="0">
                <a:solidFill>
                  <a:schemeClr val="tx1">
                    <a:lumMod val="75000"/>
                    <a:lumOff val="25000"/>
                  </a:schemeClr>
                </a:solidFill>
                <a:latin typeface="Times New Roman" panose="02020603050405020304" charset="0"/>
                <a:cs typeface="Times New Roman" panose="02020603050405020304" charset="0"/>
              </a:rPr>
              <a:t>re having a video call with someone who lives in another place.</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C. This caused a lot of discussion on Chinese social media.</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D. It</a:t>
            </a:r>
            <a:r>
              <a:rPr lang="en-US" altLang="zh-CN" sz="2400" dirty="0">
                <a:solidFill>
                  <a:schemeClr val="tx1">
                    <a:lumMod val="75000"/>
                    <a:lumOff val="25000"/>
                  </a:schemeClr>
                </a:solidFill>
                <a:latin typeface="Times New Roman" panose="02020603050405020304" charset="0"/>
                <a:cs typeface="Times New Roman" panose="02020603050405020304" charset="0"/>
              </a:rPr>
              <a:t>’</a:t>
            </a:r>
            <a:r>
              <a:rPr lang="zh-CN" altLang="en-US" sz="2400" dirty="0">
                <a:solidFill>
                  <a:schemeClr val="tx1">
                    <a:lumMod val="75000"/>
                    <a:lumOff val="25000"/>
                  </a:schemeClr>
                </a:solidFill>
                <a:latin typeface="Times New Roman" panose="02020603050405020304" charset="0"/>
                <a:cs typeface="Times New Roman" panose="02020603050405020304" charset="0"/>
              </a:rPr>
              <a:t>s not a new idea.</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E. The scan would need to work out how the cells of the brain are connected.</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10" name="文本框 9">
            <a:hlinkClick r:id="rId2" action="ppaction://hlinksldjump"/>
          </p:cNvPr>
          <p:cNvSpPr txBox="1"/>
          <p:nvPr>
            <p:custDataLst>
              <p:tags r:id="rId3"/>
            </p:custDataLst>
          </p:nvPr>
        </p:nvSpPr>
        <p:spPr>
          <a:xfrm>
            <a:off x="4874893" y="5733966"/>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2" name="TextBox 4"/>
          <p:cNvSpPr txBox="1"/>
          <p:nvPr>
            <p:custDataLst>
              <p:tags r:id="rId4"/>
            </p:custDataLst>
          </p:nvPr>
        </p:nvSpPr>
        <p:spPr>
          <a:xfrm>
            <a:off x="1494155" y="454660"/>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00075" y="1143000"/>
            <a:ext cx="10854055" cy="119888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45. 【解析】 归纳总结题。本题考查段落主题句，根据空白处下一句“Although it is a very new technology.”以及举例可知，本段主要讲述该技术不是新的想法。D项与下文一致，故本题正确答案为D。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548275" y="22523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 </a:t>
            </a:r>
            <a:r>
              <a:rPr lang="zh-CN" altLang="en-US" sz="4400" b="1" spc="300" dirty="0">
                <a:latin typeface="+mj-ea"/>
                <a:ea typeface="+mj-ea"/>
              </a:rPr>
              <a:t>语法填空</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 语法填空（10小题，共20分） 			 【建议用时：15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文本框 4"/>
          <p:cNvSpPr txBox="1"/>
          <p:nvPr/>
        </p:nvSpPr>
        <p:spPr>
          <a:xfrm>
            <a:off x="129540" y="1080064"/>
            <a:ext cx="11276329" cy="936347"/>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阅读下面短文，按照句子结构的语法性和上下文连贯的要求，在空格处填入一个适</a:t>
            </a:r>
            <a:endParaRPr lang="zh-CN" altLang="en-US"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当的词或使用括号中词语的正确形式填空。</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nvSpPr>
        <p:spPr>
          <a:xfrm>
            <a:off x="1042297" y="2305539"/>
            <a:ext cx="10235303"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David was a middle school student. He lived in </a:t>
            </a:r>
            <a:r>
              <a:rPr lang="en-US" altLang="zh-CN" sz="2400" u="sng" dirty="0">
                <a:latin typeface="Times New Roman" panose="02020603050405020304" charset="0"/>
                <a:ea typeface="宋体" panose="02010600030101010101" pitchFamily="2" charset="-122"/>
                <a:cs typeface="Times New Roman" panose="02020603050405020304" charset="0"/>
              </a:rPr>
              <a:t>46                   </a:t>
            </a:r>
            <a:r>
              <a:rPr lang="en-US" altLang="zh-CN" sz="2400" dirty="0">
                <a:latin typeface="Times New Roman" panose="02020603050405020304" charset="0"/>
                <a:ea typeface="宋体" panose="02010600030101010101" pitchFamily="2" charset="-122"/>
                <a:cs typeface="Times New Roman" panose="02020603050405020304" charset="0"/>
              </a:rPr>
              <a:t> small town for 17 years. His father, Mr. Hill, was a rich farmer, and later on he </a:t>
            </a:r>
            <a:r>
              <a:rPr lang="en-US" altLang="zh-CN" sz="2400" u="sng" dirty="0">
                <a:latin typeface="Times New Roman" panose="02020603050405020304" charset="0"/>
                <a:ea typeface="宋体" panose="02010600030101010101" pitchFamily="2" charset="-122"/>
                <a:cs typeface="Times New Roman" panose="02020603050405020304" charset="0"/>
              </a:rPr>
              <a:t>47               </a:t>
            </a:r>
            <a:r>
              <a:rPr lang="en-US" altLang="zh-CN" sz="2400" dirty="0">
                <a:latin typeface="Times New Roman" panose="02020603050405020304" charset="0"/>
                <a:ea typeface="宋体" panose="02010600030101010101" pitchFamily="2" charset="-122"/>
                <a:cs typeface="Times New Roman" panose="02020603050405020304" charset="0"/>
              </a:rPr>
              <a:t> (open) a shop in our city. He bought a house here last year. His family moved to the new house</a:t>
            </a:r>
            <a:r>
              <a:rPr lang="zh-CN" altLang="en-US" sz="2400" dirty="0">
                <a:latin typeface="Times New Roman" panose="02020603050405020304" charset="0"/>
                <a:ea typeface="宋体" panose="02010600030101010101" pitchFamily="2" charset="-122"/>
                <a:cs typeface="Times New Roman" panose="02020603050405020304" charset="0"/>
              </a:rPr>
              <a:t>，</a:t>
            </a:r>
            <a:r>
              <a:rPr lang="en-US" altLang="zh-CN" sz="2400" dirty="0">
                <a:latin typeface="Times New Roman" panose="02020603050405020304" charset="0"/>
                <a:ea typeface="宋体" panose="02010600030101010101" pitchFamily="2" charset="-122"/>
                <a:cs typeface="Times New Roman" panose="02020603050405020304" charset="0"/>
              </a:rPr>
              <a:t>and David began to study in our class. But he had few friends here. At first he just played by </a:t>
            </a:r>
            <a:r>
              <a:rPr lang="en-US" altLang="zh-CN" sz="2400" u="sng" dirty="0">
                <a:latin typeface="Times New Roman" panose="02020603050405020304" charset="0"/>
                <a:ea typeface="宋体" panose="02010600030101010101" pitchFamily="2" charset="-122"/>
                <a:cs typeface="Times New Roman" panose="02020603050405020304" charset="0"/>
              </a:rPr>
              <a:t>48                  </a:t>
            </a:r>
            <a:r>
              <a:rPr lang="en-US" altLang="zh-CN" sz="2400" dirty="0">
                <a:latin typeface="Times New Roman" panose="02020603050405020304" charset="0"/>
                <a:ea typeface="宋体" panose="02010600030101010101" pitchFamily="2" charset="-122"/>
                <a:cs typeface="Times New Roman" panose="02020603050405020304" charset="0"/>
              </a:rPr>
              <a:t> (he). </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7" name="TextBox 4"/>
          <p:cNvSpPr txBox="1"/>
          <p:nvPr/>
        </p:nvSpPr>
        <p:spPr>
          <a:xfrm>
            <a:off x="7571354" y="2238806"/>
            <a:ext cx="1634062"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8" name="TextBox 4"/>
          <p:cNvSpPr txBox="1"/>
          <p:nvPr/>
        </p:nvSpPr>
        <p:spPr>
          <a:xfrm>
            <a:off x="9041608" y="2722811"/>
            <a:ext cx="1623172"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opened</a:t>
            </a:r>
            <a:endParaRPr lang="en-US" sz="2800" dirty="0">
              <a:solidFill>
                <a:srgbClr val="C00000"/>
              </a:solidFill>
              <a:latin typeface="Times New Roman" panose="02020603050405020304" charset="0"/>
              <a:cs typeface="Times New Roman" panose="02020603050405020304" charset="0"/>
            </a:endParaRPr>
          </a:p>
        </p:txBody>
      </p:sp>
      <p:sp>
        <p:nvSpPr>
          <p:cNvPr id="11" name="文本框 10">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0" name="TextBox 4"/>
          <p:cNvSpPr txBox="1"/>
          <p:nvPr/>
        </p:nvSpPr>
        <p:spPr>
          <a:xfrm>
            <a:off x="4155440" y="4051935"/>
            <a:ext cx="1284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himself</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ircle(i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ircle(in)">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circle(in)">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7" grpId="0"/>
      <p:bldP spid="8" grpId="0"/>
      <p:bldP spid="10" grpId="0"/>
    </p:bldLst>
  </p:timing>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504825" y="933450"/>
            <a:ext cx="10854055" cy="261493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46. 【解析】本题考查冠词。根据分析句意解题法，本题句意为“他住在一个小镇里”，这里的小镇是泛指，故本题正确答案为a。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47. 【解析】本题考查时态。根据分析句子结构及句意解题法，空格处填入的词在句中作谓语，时态为一般过去时，故本题正确答案为opened。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48. 【解析】本题考查代词。根据分析句子结构及句意解题法，本题句意为“起初他只是一个人玩”，应填入反身代词，故本题正确答案为himself。</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772338" y="545346"/>
            <a:ext cx="10453957"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His neighbor Cathy was a kind girl. She had many friends. She found the boy never talked to anyone and decided </a:t>
            </a:r>
            <a:r>
              <a:rPr lang="en-US" altLang="zh-CN" sz="2400" u="sng" dirty="0">
                <a:latin typeface="Times New Roman" panose="02020603050405020304" charset="0"/>
                <a:ea typeface="宋体" panose="02010600030101010101" pitchFamily="2" charset="-122"/>
                <a:cs typeface="Times New Roman" panose="02020603050405020304" charset="0"/>
              </a:rPr>
              <a:t>49               </a:t>
            </a:r>
            <a:r>
              <a:rPr lang="en-US" altLang="zh-CN" sz="2400" dirty="0">
                <a:latin typeface="Times New Roman" panose="02020603050405020304" charset="0"/>
                <a:ea typeface="宋体" panose="02010600030101010101" pitchFamily="2" charset="-122"/>
                <a:cs typeface="Times New Roman" panose="02020603050405020304" charset="0"/>
              </a:rPr>
              <a:t> (help) him. David liked to stay with her and talked to her a lot. They became good </a:t>
            </a:r>
            <a:r>
              <a:rPr lang="en-US" altLang="zh-CN" sz="2400" u="sng" dirty="0">
                <a:latin typeface="Times New Roman" panose="02020603050405020304" charset="0"/>
                <a:ea typeface="宋体" panose="02010600030101010101" pitchFamily="2" charset="-122"/>
                <a:cs typeface="Times New Roman" panose="02020603050405020304" charset="0"/>
              </a:rPr>
              <a:t>50                         </a:t>
            </a:r>
            <a:r>
              <a:rPr lang="en-US" altLang="zh-CN" sz="2400" dirty="0">
                <a:latin typeface="Times New Roman" panose="02020603050405020304" charset="0"/>
                <a:ea typeface="宋体" panose="02010600030101010101" pitchFamily="2" charset="-122"/>
                <a:cs typeface="Times New Roman" panose="02020603050405020304" charset="0"/>
              </a:rPr>
              <a:t> (friend).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One afternoon, Cathy told David, “It’ll be my </a:t>
            </a:r>
            <a:r>
              <a:rPr lang="en-US" altLang="zh-CN" sz="2400" u="sng" dirty="0">
                <a:latin typeface="Times New Roman" panose="02020603050405020304" charset="0"/>
                <a:ea typeface="宋体" panose="02010600030101010101" pitchFamily="2" charset="-122"/>
                <a:cs typeface="Times New Roman" panose="02020603050405020304" charset="0"/>
              </a:rPr>
              <a:t>51                     </a:t>
            </a:r>
            <a:r>
              <a:rPr lang="en-US" altLang="zh-CN" sz="2400" dirty="0">
                <a:latin typeface="Times New Roman" panose="02020603050405020304" charset="0"/>
                <a:ea typeface="宋体" panose="02010600030101010101" pitchFamily="2" charset="-122"/>
                <a:cs typeface="Times New Roman" panose="02020603050405020304" charset="0"/>
              </a:rPr>
              <a:t> (eighteen) birthday tomorrow. I’ll have a birthday party. Will you come?”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5323205" y="965200"/>
            <a:ext cx="145097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to help</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6812915" y="1402080"/>
            <a:ext cx="185547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friends</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33057" y="4981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7" name="TextBox 4"/>
          <p:cNvSpPr txBox="1"/>
          <p:nvPr/>
        </p:nvSpPr>
        <p:spPr>
          <a:xfrm>
            <a:off x="7655560" y="1838325"/>
            <a:ext cx="22567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eighteenth</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781050" y="609600"/>
            <a:ext cx="9935210" cy="2984500"/>
          </a:xfrm>
          <a:prstGeom prst="rect">
            <a:avLst/>
          </a:prstGeom>
          <a:noFill/>
        </p:spPr>
        <p:txBody>
          <a:bodyPr wrap="square">
            <a:spAutoFit/>
          </a:bodyPr>
          <a:lstStyle/>
          <a:p>
            <a:pPr indent="0" algn="just" fontAlgn="auto">
              <a:spcAft>
                <a:spcPts val="1200"/>
              </a:spcAft>
            </a:pPr>
            <a:r>
              <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49.【解析】本题考查非谓语动词。decide to do sth.为固定搭配，意为“决定做某事”，空格处需填入非谓语动词的不定式形式，故本题正确答案为to help。</a:t>
            </a:r>
            <a:endPar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50. 【解析】本题考查名词。根据关键词解题法，主语为they，friend要改为复数形式，故本题正确答案为friends。</a:t>
            </a:r>
            <a:endPar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51. 【解析】本题考查数词。本题句意为“明天将是我的18岁生日”，空格处要填入的词应为序数词，故本题正确答案为eighteenth。</a:t>
            </a:r>
            <a:endPar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749958" y="626342"/>
            <a:ext cx="10089492" cy="319278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“Certainly. I’m glad to.” The boy said </a:t>
            </a:r>
            <a:r>
              <a:rPr lang="en-US" altLang="zh-CN" sz="2400" u="sng" dirty="0">
                <a:latin typeface="Times New Roman" panose="02020603050405020304" charset="0"/>
                <a:ea typeface="宋体" panose="02010600030101010101" pitchFamily="2" charset="-122"/>
                <a:cs typeface="Times New Roman" panose="02020603050405020304" charset="0"/>
              </a:rPr>
              <a:t>52                      </a:t>
            </a:r>
            <a:r>
              <a:rPr lang="en-US" altLang="zh-CN" sz="2400" dirty="0">
                <a:latin typeface="Times New Roman" panose="02020603050405020304" charset="0"/>
                <a:ea typeface="宋体" panose="02010600030101010101" pitchFamily="2" charset="-122"/>
                <a:cs typeface="Times New Roman" panose="02020603050405020304" charset="0"/>
              </a:rPr>
              <a:t>(happy).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David got home and prepared for the present </a:t>
            </a:r>
            <a:r>
              <a:rPr lang="en-US" altLang="zh-CN" sz="2400" u="sng" dirty="0">
                <a:latin typeface="Times New Roman" panose="02020603050405020304" charset="0"/>
                <a:ea typeface="宋体" panose="02010600030101010101" pitchFamily="2" charset="-122"/>
                <a:cs typeface="Times New Roman" panose="02020603050405020304" charset="0"/>
              </a:rPr>
              <a:t>53                   </a:t>
            </a:r>
            <a:r>
              <a:rPr lang="en-US" altLang="zh-CN" sz="2400" dirty="0">
                <a:latin typeface="Times New Roman" panose="02020603050405020304" charset="0"/>
                <a:ea typeface="宋体" panose="02010600030101010101" pitchFamily="2" charset="-122"/>
                <a:cs typeface="Times New Roman" panose="02020603050405020304" charset="0"/>
              </a:rPr>
              <a:t> (give) to Cathy. He was upset that he forgot to ask the girl what she liked. He couldn’t call her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u="sng" dirty="0">
                <a:latin typeface="Times New Roman" panose="02020603050405020304" charset="0"/>
                <a:ea typeface="宋体" panose="02010600030101010101" pitchFamily="2" charset="-122"/>
                <a:cs typeface="Times New Roman" panose="02020603050405020304" charset="0"/>
              </a:rPr>
              <a:t>54                </a:t>
            </a:r>
            <a:r>
              <a:rPr lang="en-US" altLang="zh-CN" sz="2400" dirty="0">
                <a:latin typeface="Times New Roman" panose="02020603050405020304" charset="0"/>
                <a:ea typeface="宋体" panose="02010600030101010101" pitchFamily="2" charset="-122"/>
                <a:cs typeface="Times New Roman" panose="02020603050405020304" charset="0"/>
              </a:rPr>
              <a:t> he didn’t know her telephone number. At that moment Mrs. Hill came and asked, “What’s the matter, dear?” “What would you like if it was your eighteenth birthday, Mom?” “Nothing,” she said </a:t>
            </a:r>
            <a:r>
              <a:rPr lang="en-US" altLang="zh-CN" sz="2400" u="sng" dirty="0">
                <a:latin typeface="Times New Roman" panose="02020603050405020304" charset="0"/>
                <a:ea typeface="宋体" panose="02010600030101010101" pitchFamily="2" charset="-122"/>
                <a:cs typeface="Times New Roman" panose="02020603050405020304" charset="0"/>
              </a:rPr>
              <a:t>55            </a:t>
            </a:r>
            <a:r>
              <a:rPr lang="en-US" altLang="zh-CN" sz="2400" dirty="0">
                <a:latin typeface="Times New Roman" panose="02020603050405020304" charset="0"/>
                <a:ea typeface="宋体" panose="02010600030101010101" pitchFamily="2" charset="-122"/>
                <a:cs typeface="Times New Roman" panose="02020603050405020304" charset="0"/>
              </a:rPr>
              <a:t> a smile, “I just wish I could always be 18.”</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6441440" y="596900"/>
            <a:ext cx="164465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happily</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7212330" y="1055370"/>
            <a:ext cx="173164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given</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105398" y="5224305"/>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3" name="文本框 12">
            <a:hlinkClick r:id="rId2" action="ppaction://hlinksldjump"/>
          </p:cNvPr>
          <p:cNvSpPr txBox="1"/>
          <p:nvPr/>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8" name="TextBox 4"/>
          <p:cNvSpPr txBox="1"/>
          <p:nvPr/>
        </p:nvSpPr>
        <p:spPr>
          <a:xfrm>
            <a:off x="1021080" y="1943100"/>
            <a:ext cx="163258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because</a:t>
            </a:r>
            <a:endParaRPr lang="en-US" sz="2800" dirty="0">
              <a:solidFill>
                <a:srgbClr val="C00000"/>
              </a:solidFill>
              <a:latin typeface="Times New Roman" panose="02020603050405020304" charset="0"/>
              <a:cs typeface="Times New Roman" panose="02020603050405020304" charset="0"/>
            </a:endParaRPr>
          </a:p>
        </p:txBody>
      </p:sp>
      <p:sp>
        <p:nvSpPr>
          <p:cNvPr id="11" name="TextBox 4"/>
          <p:cNvSpPr txBox="1"/>
          <p:nvPr/>
        </p:nvSpPr>
        <p:spPr>
          <a:xfrm>
            <a:off x="6685915" y="2854325"/>
            <a:ext cx="1613535" cy="459105"/>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with</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11" grpId="0"/>
    </p:bldLst>
  </p:timing>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504825" y="850344"/>
            <a:ext cx="10854055" cy="387667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52. 【解析】本题考查副词。根据分析句意解题法，空格处要填入的词修饰动词said，需用副词，故本题正确答案为happily。</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53. 【解析】本题考查非谓语动词。根据分析句子结构解题法，present与give之间是被动关系，要用动词的过去分词形式表示被动，故本题正确答案为given。</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54. 【解析】本题考查连词。根据分析句子结构及句意解题法，本题句意为“他无法打电话给她因为他不知道她的电话号码”，填入词引导原因状语从句，故本题正确答案为because。</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55. 【解析】本题考查介词。本题句意为“她微笑着说”，with smile意为“面带微笑”，故本题正确答案为with。</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2616807"/>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2. M: I am terribly sorry to have broken your vase.</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W: _______. Be careful next time.</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A. Look out                   B. That’s all right</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C. Don’t mention it        D. Cheer up </a:t>
            </a:r>
            <a:endParaRPr lang="zh-CN" altLang="en-US" sz="2400" dirty="0">
              <a:latin typeface="宋体" panose="02010600030101010101" pitchFamily="2" charset="-122"/>
              <a:ea typeface="宋体" panose="02010600030101010101" pitchFamily="2" charset="-122"/>
              <a:cs typeface="宋体" panose="02010600030101010101" pitchFamily="2" charset="-122"/>
            </a:endParaRPr>
          </a:p>
        </p:txBody>
      </p:sp>
      <p:sp>
        <p:nvSpPr>
          <p:cNvPr id="105" name="TextBox 4"/>
          <p:cNvSpPr txBox="1"/>
          <p:nvPr/>
        </p:nvSpPr>
        <p:spPr>
          <a:xfrm>
            <a:off x="964565" y="72009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B</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266065" y="4476115"/>
            <a:ext cx="11550650" cy="143764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    </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根据“I am terribly sorry to have broken your vase (很抱歉我打破了你的花瓶).”，可以得知说话人想道歉。B项“That’s all right (没关系).”符合对话语境，故本题正确答案为B。</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VI. </a:t>
            </a:r>
            <a:r>
              <a:rPr lang="zh-CN" altLang="en-US" sz="4400" b="1" spc="300" dirty="0">
                <a:latin typeface="+mj-ea"/>
                <a:ea typeface="+mj-ea"/>
              </a:rPr>
              <a:t>完成句子</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923841" y="1815465"/>
            <a:ext cx="10659110" cy="53403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56. Work hard, 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你就会取得更大的进步</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VI. 完成句子（5小题，共15分） 【建议用时：15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15" name="TextBox 4"/>
          <p:cNvSpPr txBox="1"/>
          <p:nvPr/>
        </p:nvSpPr>
        <p:spPr>
          <a:xfrm>
            <a:off x="2771775" y="1848894"/>
            <a:ext cx="5153025" cy="461665"/>
          </a:xfrm>
          <a:prstGeom prst="rect">
            <a:avLst/>
          </a:prstGeom>
          <a:noFill/>
        </p:spPr>
        <p:txBody>
          <a:bodyPr wrap="square" rtlCol="0">
            <a:spAutoFit/>
          </a:bodyPr>
          <a:lstStyle/>
          <a:p>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and you will make greater progress</a:t>
            </a:r>
            <a:endPar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nvSpPr>
        <p:spPr>
          <a:xfrm>
            <a:off x="615232" y="939687"/>
            <a:ext cx="11276329" cy="493148"/>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根据所给汉语提示，完成英语句子。</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sp>
        <p:nvSpPr>
          <p:cNvPr id="8" name="TextBox 4"/>
          <p:cNvSpPr txBox="1"/>
          <p:nvPr/>
        </p:nvSpPr>
        <p:spPr>
          <a:xfrm>
            <a:off x="1119823" y="3448050"/>
            <a:ext cx="9952354"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 </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本题考查并列句。根据汉语提示，本题正确答案为and you will make greater progress。</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circle(in)">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ircle(in)">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5" grpId="0"/>
      <p:bldP spid="8"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90190" y="609822"/>
            <a:ext cx="10434907" cy="363601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57. Can you tell me ________________________________________________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你什么时候到达机场</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58. As is known to all, doing sports ________________________________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对我们的健康有好处</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3541677" y="641382"/>
            <a:ext cx="8312608" cy="460375"/>
          </a:xfrm>
          <a:prstGeom prst="rect">
            <a:avLst/>
          </a:prstGeom>
          <a:noFill/>
        </p:spPr>
        <p:txBody>
          <a:bodyPr wrap="square" rtlCol="0">
            <a:spAutoFit/>
          </a:bodyPr>
          <a:lstStyle/>
          <a:p>
            <a:pPr algn="ctr"/>
            <a:r>
              <a:rPr lang="en-US" sz="2400" dirty="0">
                <a:solidFill>
                  <a:srgbClr val="C00000"/>
                </a:solidFill>
                <a:latin typeface="Times New Roman" panose="02020603050405020304" charset="0"/>
                <a:cs typeface="Times New Roman" panose="02020603050405020304" charset="0"/>
              </a:rPr>
              <a:t>when you will arrive at / get to / reach the airport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761001" y="4437715"/>
            <a:ext cx="9952354"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a:solidFill>
                  <a:srgbClr val="C00000"/>
                </a:solidFill>
                <a:latin typeface="Times New Roman" panose="02020603050405020304" charset="0"/>
                <a:cs typeface="Times New Roman" panose="02020603050405020304" charset="0"/>
              </a:rPr>
              <a:t>本题考查固定搭配。be good for sth.为固定搭配，意为“对……有益”。句中动名词doing sports作主语，谓语动词为单数，根据As is known to all（众所周知）判断时态为一般现在时，故本题正确答案为is good for our health。</a:t>
            </a:r>
            <a:endParaRPr sz="2400">
              <a:solidFill>
                <a:srgbClr val="C00000"/>
              </a:solidFill>
              <a:latin typeface="Times New Roman" panose="02020603050405020304" charset="0"/>
              <a:cs typeface="Times New Roman" panose="02020603050405020304" charset="0"/>
            </a:endParaRPr>
          </a:p>
        </p:txBody>
      </p:sp>
      <p:sp>
        <p:nvSpPr>
          <p:cNvPr id="14" name="TextBox 4"/>
          <p:cNvSpPr txBox="1"/>
          <p:nvPr/>
        </p:nvSpPr>
        <p:spPr>
          <a:xfrm>
            <a:off x="809163" y="1871380"/>
            <a:ext cx="10247192"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本题考查宾语从句。宾语从句要用陈述句语序，故本题正确答案为when you will arrive at / get to / reach the airport。</a:t>
            </a:r>
            <a:endParaRPr sz="2400" dirty="0">
              <a:solidFill>
                <a:srgbClr val="C00000"/>
              </a:solidFill>
              <a:latin typeface="Times New Roman" panose="02020603050405020304" charset="0"/>
              <a:cs typeface="Times New Roman" panose="02020603050405020304" charset="0"/>
            </a:endParaRPr>
          </a:p>
        </p:txBody>
      </p:sp>
      <p:sp>
        <p:nvSpPr>
          <p:cNvPr id="15" name="TextBox 4"/>
          <p:cNvSpPr txBox="1"/>
          <p:nvPr/>
        </p:nvSpPr>
        <p:spPr>
          <a:xfrm>
            <a:off x="5122717" y="3242795"/>
            <a:ext cx="5638800" cy="460375"/>
          </a:xfrm>
          <a:prstGeom prst="rect">
            <a:avLst/>
          </a:prstGeom>
          <a:noFill/>
        </p:spPr>
        <p:txBody>
          <a:bodyPr wrap="square" rtlCol="0">
            <a:spAutoFit/>
          </a:bodyPr>
          <a:lstStyle/>
          <a:p>
            <a:pPr algn="ctr"/>
            <a:r>
              <a:rPr lang="en-US" sz="2400" dirty="0">
                <a:solidFill>
                  <a:srgbClr val="C00000"/>
                </a:solidFill>
                <a:latin typeface="Times New Roman" panose="02020603050405020304" charset="0"/>
                <a:cs typeface="Times New Roman" panose="02020603050405020304" charset="0"/>
              </a:rPr>
              <a:t> is good for our health</a:t>
            </a:r>
            <a:endParaRPr lang="en-US"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6" presetClass="entr" presetSubtype="16"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circle(in)">
                                      <p:cBhvr>
                                        <p:cTn id="11" dur="500"/>
                                        <p:tgtEl>
                                          <p:spTgt spid="14"/>
                                        </p:tgtEl>
                                      </p:cBhvr>
                                    </p:animEffect>
                                  </p:childTnLst>
                                </p:cTn>
                              </p:par>
                            </p:childTnLst>
                          </p:cTn>
                        </p:par>
                      </p:childTnLst>
                    </p:cTn>
                  </p:par>
                  <p:par>
                    <p:cTn id="12" fill="hold">
                      <p:stCondLst>
                        <p:cond delay="indefinite"/>
                      </p:stCondLst>
                      <p:childTnLst>
                        <p:par>
                          <p:cTn id="13" fill="hold">
                            <p:stCondLst>
                              <p:cond delay="0"/>
                            </p:stCondLst>
                            <p:childTnLst>
                              <p:par>
                                <p:cTn id="14" presetID="6" presetClass="entr" presetSubtype="16" fill="hold" grpId="0" nodeType="click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circle(in)">
                                      <p:cBhvr>
                                        <p:cTn id="16" dur="2000"/>
                                        <p:tgtEl>
                                          <p:spTgt spid="15"/>
                                        </p:tgtEl>
                                      </p:cBhvr>
                                    </p:animEffect>
                                  </p:childTnLst>
                                </p:cTn>
                              </p:par>
                            </p:childTnLst>
                          </p:cTn>
                        </p:par>
                      </p:childTnLst>
                    </p:cTn>
                  </p:par>
                  <p:par>
                    <p:cTn id="17" fill="hold">
                      <p:stCondLst>
                        <p:cond delay="indefinite"/>
                      </p:stCondLst>
                      <p:childTnLst>
                        <p:par>
                          <p:cTn id="18" fill="hold">
                            <p:stCondLst>
                              <p:cond delay="0"/>
                            </p:stCondLst>
                            <p:childTnLst>
                              <p:par>
                                <p:cTn id="19" presetID="6" presetClass="entr" presetSubtype="16"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circle(in)">
                                      <p:cBhvr>
                                        <p:cTn id="2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 grpId="0"/>
      <p:bldP spid="14" grpId="0"/>
      <p:bldP spid="15"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1209206" y="632254"/>
            <a:ext cx="10839919" cy="407860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59. The shoe factory ________________________________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两年前我参观过的</a:t>
            </a:r>
            <a:r>
              <a:rPr lang="en-US" altLang="zh-CN" sz="2400" dirty="0">
                <a:latin typeface="Times New Roman" panose="02020603050405020304" charset="0"/>
                <a:ea typeface="宋体" panose="02010600030101010101" pitchFamily="2" charset="-122"/>
                <a:cs typeface="Times New Roman" panose="02020603050405020304" charset="0"/>
              </a:rPr>
              <a:t>) has  been shut down.</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60. 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正是在去年七月</a:t>
            </a:r>
            <a:r>
              <a:rPr lang="en-US" altLang="zh-CN" sz="2400" dirty="0">
                <a:latin typeface="Times New Roman" panose="02020603050405020304" charset="0"/>
                <a:ea typeface="宋体" panose="02010600030101010101" pitchFamily="2" charset="-122"/>
                <a:cs typeface="Times New Roman" panose="02020603050405020304" charset="0"/>
              </a:rPr>
              <a:t>) that he graduated from college.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3" name="TextBox 4"/>
          <p:cNvSpPr txBox="1"/>
          <p:nvPr/>
        </p:nvSpPr>
        <p:spPr>
          <a:xfrm>
            <a:off x="3829050" y="472459"/>
            <a:ext cx="5619750" cy="579967"/>
          </a:xfrm>
          <a:prstGeom prst="rect">
            <a:avLst/>
          </a:prstGeom>
          <a:noFill/>
        </p:spPr>
        <p:txBody>
          <a:bodyPr wrap="square" rtlCol="0">
            <a:spAutoFit/>
          </a:bodyPr>
          <a:lstStyle/>
          <a:p>
            <a:pPr>
              <a:lnSpc>
                <a:spcPct val="150000"/>
              </a:lnSpc>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 (which/that) I visited two years ago</a:t>
            </a:r>
            <a:endParaRPr lang="en-US" sz="24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TextBox 4"/>
          <p:cNvSpPr txBox="1"/>
          <p:nvPr/>
        </p:nvSpPr>
        <p:spPr>
          <a:xfrm>
            <a:off x="781646" y="1855656"/>
            <a:ext cx="10325569"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本题考查定语从句。根据句意，shoe factory是先行词，在从句中充当宾语，引导词用关系代词which或that，关系代词可省略，故本题正确答案为(which / that) I visited two years ago。</a:t>
            </a:r>
            <a:endParaRPr sz="2400" dirty="0">
              <a:solidFill>
                <a:srgbClr val="C00000"/>
              </a:solidFill>
              <a:latin typeface="Times New Roman" panose="02020603050405020304" charset="0"/>
              <a:cs typeface="Times New Roman" panose="02020603050405020304" charset="0"/>
            </a:endParaRPr>
          </a:p>
        </p:txBody>
      </p:sp>
      <p:sp>
        <p:nvSpPr>
          <p:cNvPr id="9" name="TextBox 4"/>
          <p:cNvSpPr txBox="1"/>
          <p:nvPr/>
        </p:nvSpPr>
        <p:spPr>
          <a:xfrm>
            <a:off x="913931" y="4917940"/>
            <a:ext cx="9952354"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本题考查强调句。强调句的结构为“It is / was+被强调的部分+that”，故本题正确答案为It was in last July。</a:t>
            </a:r>
            <a:endParaRPr sz="2400" dirty="0">
              <a:solidFill>
                <a:srgbClr val="C00000"/>
              </a:solidFill>
              <a:latin typeface="Times New Roman" panose="02020603050405020304" charset="0"/>
              <a:cs typeface="Times New Roman" panose="02020603050405020304" charset="0"/>
            </a:endParaRPr>
          </a:p>
        </p:txBody>
      </p:sp>
      <p:sp>
        <p:nvSpPr>
          <p:cNvPr id="12" name="TextBox 4"/>
          <p:cNvSpPr txBox="1"/>
          <p:nvPr/>
        </p:nvSpPr>
        <p:spPr>
          <a:xfrm>
            <a:off x="2638425" y="3569231"/>
            <a:ext cx="4864100" cy="579967"/>
          </a:xfrm>
          <a:prstGeom prst="rect">
            <a:avLst/>
          </a:prstGeom>
          <a:noFill/>
        </p:spPr>
        <p:txBody>
          <a:bodyPr wrap="square" rtlCol="0">
            <a:spAutoFit/>
          </a:bodyPr>
          <a:lstStyle/>
          <a:p>
            <a:pPr>
              <a:lnSpc>
                <a:spcPct val="150000"/>
              </a:lnSpc>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 It was in last July</a:t>
            </a:r>
            <a:endParaRPr lang="en-US" sz="24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 name="文本框 1">
            <a:hlinkClick r:id="" action="ppaction://hlinkshowjump?jump=nextslide"/>
          </p:cNvPr>
          <p:cNvSpPr txBox="1"/>
          <p:nvPr userDrawn="1"/>
        </p:nvSpPr>
        <p:spPr>
          <a:xfrm>
            <a:off x="10716260" y="61709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ircle(i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circle(in)">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circle(in)">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8" grpId="0"/>
      <p:bldP spid="9" grpId="0"/>
      <p:bldP spid="12"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195850" y="2261897"/>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VII. </a:t>
            </a:r>
            <a:r>
              <a:rPr lang="zh-CN" altLang="en-US" sz="4400" b="1" spc="300" dirty="0">
                <a:latin typeface="+mj-ea"/>
                <a:ea typeface="+mj-ea"/>
              </a:rPr>
              <a:t>应用写作</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VII. 应用写作（1小题，共10分） 【建议用时：20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矩形 3"/>
          <p:cNvSpPr/>
          <p:nvPr/>
        </p:nvSpPr>
        <p:spPr>
          <a:xfrm>
            <a:off x="512127" y="1203006"/>
            <a:ext cx="11167745" cy="274955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61.【</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写作内容</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假设你是李华，你从美国朋友</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Mike</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的电子邮件中得知他在演讲比赛中表现出色，学校奖励他到中国旅游。请你用英语给他写一封电子邮件，向他表示祝贺并邀请他来你家做客。</a:t>
            </a:r>
            <a:endPar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写作要求</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正文约</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40</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个英文单词，文中不可出现你自己的真实姓名、学校名称等</a:t>
            </a:r>
            <a:endPar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信息。</a:t>
            </a:r>
            <a:endPar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评分标准</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信息完整，语言规范，语篇连贯。</a:t>
            </a:r>
            <a:endPar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2" name="文本框 1">
            <a:hlinkClick r:id="rId1" action="ppaction://hlinksldjump"/>
          </p:cNvPr>
          <p:cNvSpPr txBox="1"/>
          <p:nvPr/>
        </p:nvSpPr>
        <p:spPr>
          <a:xfrm>
            <a:off x="4465954" y="5150675"/>
            <a:ext cx="1714500" cy="476669"/>
          </a:xfrm>
          <a:prstGeom prst="rect">
            <a:avLst/>
          </a:prstGeom>
          <a:solidFill>
            <a:srgbClr val="C00000"/>
          </a:solidFill>
        </p:spPr>
        <p:txBody>
          <a:bodyPr wrap="square" rtlCol="0" anchor="ctr">
            <a:spAutoFit/>
          </a:bodyPr>
          <a:lstStyle/>
          <a:p>
            <a:pPr>
              <a:lnSpc>
                <a:spcPct val="120000"/>
              </a:lnSpc>
            </a:pPr>
            <a:r>
              <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rPr>
              <a:t> 参考例文</a:t>
            </a:r>
            <a:endPar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1709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文本框 3"/>
          <p:cNvSpPr txBox="1"/>
          <p:nvPr/>
        </p:nvSpPr>
        <p:spPr>
          <a:xfrm>
            <a:off x="522604" y="581329"/>
            <a:ext cx="1714500" cy="476669"/>
          </a:xfrm>
          <a:prstGeom prst="rect">
            <a:avLst/>
          </a:prstGeom>
          <a:solidFill>
            <a:srgbClr val="C00000"/>
          </a:solidFill>
        </p:spPr>
        <p:txBody>
          <a:bodyPr wrap="square" rtlCol="0" anchor="ctr">
            <a:spAutoFit/>
          </a:bodyPr>
          <a:lstStyle/>
          <a:p>
            <a:pPr>
              <a:lnSpc>
                <a:spcPct val="120000"/>
              </a:lnSpc>
            </a:pPr>
            <a:r>
              <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rPr>
              <a:t> 参考例文</a:t>
            </a:r>
            <a:endPar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endParaRPr>
          </a:p>
        </p:txBody>
      </p:sp>
      <p:sp>
        <p:nvSpPr>
          <p:cNvPr id="2" name="文本框 1"/>
          <p:cNvSpPr txBox="1"/>
          <p:nvPr/>
        </p:nvSpPr>
        <p:spPr>
          <a:xfrm>
            <a:off x="857250" y="1349058"/>
            <a:ext cx="9792335" cy="4521835"/>
          </a:xfrm>
          <a:prstGeom prst="rect">
            <a:avLst/>
          </a:prstGeom>
          <a:noFill/>
        </p:spPr>
        <p:txBody>
          <a:bodyPr wrap="square" rtlCol="0" anchor="ctr">
            <a:spAutoFit/>
          </a:bodyPr>
          <a:lstStyle/>
          <a:p>
            <a:pPr algn="just">
              <a:lnSpc>
                <a:spcPct val="120000"/>
              </a:lnSpc>
            </a:pPr>
            <a:r>
              <a:rPr lang="en-US" altLang="zh-CN" sz="2400" dirty="0">
                <a:solidFill>
                  <a:srgbClr val="C00000"/>
                </a:solidFill>
                <a:latin typeface="Times New Roman" panose="02020603050405020304" charset="0"/>
                <a:cs typeface="Times New Roman" panose="02020603050405020304" charset="0"/>
              </a:rPr>
              <a:t>Dear Mike,</a:t>
            </a:r>
            <a:endParaRPr lang="en-US" altLang="zh-CN" sz="2400" dirty="0">
              <a:solidFill>
                <a:srgbClr val="C00000"/>
              </a:solidFill>
              <a:latin typeface="Times New Roman" panose="02020603050405020304" charset="0"/>
              <a:cs typeface="Times New Roman" panose="02020603050405020304" charset="0"/>
            </a:endParaRPr>
          </a:p>
          <a:p>
            <a:pPr algn="just">
              <a:lnSpc>
                <a:spcPct val="120000"/>
              </a:lnSpc>
            </a:pPr>
            <a:r>
              <a:rPr lang="en-US" altLang="zh-CN" sz="2400" dirty="0">
                <a:solidFill>
                  <a:srgbClr val="C00000"/>
                </a:solidFill>
                <a:latin typeface="Times New Roman" panose="02020603050405020304" charset="0"/>
                <a:cs typeface="Times New Roman" panose="02020603050405020304" charset="0"/>
              </a:rPr>
              <a:t>     I’m glad to know that you’ve been awarded by your school a trip to China because of your outstanding performance in the speech contest. Congratulations! This is a happy moment for you and I am very proud of your achievement. </a:t>
            </a:r>
            <a:endParaRPr lang="en-US" altLang="zh-CN" sz="2400" dirty="0">
              <a:solidFill>
                <a:srgbClr val="C00000"/>
              </a:solidFill>
              <a:latin typeface="Times New Roman" panose="02020603050405020304" charset="0"/>
              <a:cs typeface="Times New Roman" panose="02020603050405020304" charset="0"/>
            </a:endParaRPr>
          </a:p>
          <a:p>
            <a:pPr algn="just">
              <a:lnSpc>
                <a:spcPct val="120000"/>
              </a:lnSpc>
            </a:pPr>
            <a:r>
              <a:rPr lang="en-US" altLang="zh-CN" sz="2400" dirty="0">
                <a:solidFill>
                  <a:srgbClr val="C00000"/>
                </a:solidFill>
                <a:latin typeface="Times New Roman" panose="02020603050405020304" charset="0"/>
                <a:cs typeface="Times New Roman" panose="02020603050405020304" charset="0"/>
              </a:rPr>
              <a:t>     I would like to invite you to my house for a meal with my family. And I can introduce more about Chinese tradition and culture to you. Looking forward to your reply!</a:t>
            </a:r>
            <a:endParaRPr lang="en-US" altLang="zh-CN" sz="2400" dirty="0">
              <a:solidFill>
                <a:srgbClr val="C00000"/>
              </a:solidFill>
              <a:latin typeface="Times New Roman" panose="02020603050405020304" charset="0"/>
              <a:cs typeface="Times New Roman" panose="02020603050405020304" charset="0"/>
            </a:endParaRPr>
          </a:p>
          <a:p>
            <a:pPr algn="r">
              <a:lnSpc>
                <a:spcPct val="120000"/>
              </a:lnSpc>
            </a:pPr>
            <a:r>
              <a:rPr lang="en-US" altLang="zh-CN" sz="2400" dirty="0">
                <a:solidFill>
                  <a:srgbClr val="C00000"/>
                </a:solidFill>
                <a:latin typeface="Times New Roman" panose="02020603050405020304" charset="0"/>
                <a:cs typeface="Times New Roman" panose="02020603050405020304" charset="0"/>
              </a:rPr>
              <a:t>Yours,</a:t>
            </a:r>
            <a:endParaRPr lang="en-US" altLang="zh-CN" sz="2400" dirty="0">
              <a:solidFill>
                <a:srgbClr val="C00000"/>
              </a:solidFill>
              <a:latin typeface="Times New Roman" panose="02020603050405020304" charset="0"/>
              <a:cs typeface="Times New Roman" panose="02020603050405020304" charset="0"/>
            </a:endParaRPr>
          </a:p>
          <a:p>
            <a:pPr algn="r">
              <a:lnSpc>
                <a:spcPct val="120000"/>
              </a:lnSpc>
            </a:pPr>
            <a:r>
              <a:rPr lang="en-US" altLang="zh-CN" sz="2400" dirty="0">
                <a:solidFill>
                  <a:srgbClr val="C00000"/>
                </a:solidFill>
                <a:latin typeface="Times New Roman" panose="02020603050405020304" charset="0"/>
                <a:cs typeface="Times New Roman" panose="02020603050405020304" charset="0"/>
              </a:rPr>
              <a:t>Li Hua</a:t>
            </a:r>
            <a:endParaRPr lang="en-US" altLang="zh-CN"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195850" y="2228094"/>
            <a:ext cx="8242010" cy="903605"/>
          </a:xfrm>
          <a:prstGeom prst="rect">
            <a:avLst/>
          </a:prstGeom>
          <a:noFill/>
        </p:spPr>
        <p:txBody>
          <a:bodyPr wrap="square" rtlCol="0" anchor="ctr">
            <a:spAutoFit/>
          </a:bodyPr>
          <a:lstStyle/>
          <a:p>
            <a:pPr algn="ctr">
              <a:lnSpc>
                <a:spcPct val="120000"/>
              </a:lnSpc>
            </a:pPr>
            <a:r>
              <a:rPr sz="4400" b="1" spc="300" dirty="0">
                <a:latin typeface="+mj-ea"/>
                <a:ea typeface="+mj-ea"/>
              </a:rPr>
              <a:t>附加题：语法</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996550" y="1645143"/>
            <a:ext cx="10200005" cy="2306320"/>
          </a:xfrm>
          <a:prstGeom prst="rect">
            <a:avLst/>
          </a:prstGeom>
          <a:noFill/>
        </p:spPr>
        <p:txBody>
          <a:bodyPr wrap="square" rtlCol="0" anchor="t">
            <a:spAutoFit/>
          </a:bodyPr>
          <a:lstStyle/>
          <a:p>
            <a:pPr indent="0" algn="just" fontAlgn="auto">
              <a:lnSpc>
                <a:spcPct val="120000"/>
              </a:lnSpc>
            </a:pPr>
            <a:r>
              <a:rPr sz="2400" b="1" dirty="0">
                <a:latin typeface="Times New Roman" panose="02020603050405020304" charset="0"/>
                <a:ea typeface="宋体" panose="02010600030101010101" pitchFamily="2" charset="-122"/>
                <a:cs typeface="Times New Roman" panose="02020603050405020304" charset="0"/>
              </a:rPr>
              <a:t>阅读下列句子，从A、B、C、D中选出可以填入空白处的最佳答案。</a:t>
            </a:r>
            <a:endParaRPr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zh-CN" altLang="en-US"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例：</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It _______ me a long time to finish my homework last night.</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A. take       B. took           C. has taken            D. had taken</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                 答案是</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B</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a:t>
            </a:r>
            <a:endPar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endParaRPr>
          </a:p>
        </p:txBody>
      </p:sp>
      <p:sp>
        <p:nvSpPr>
          <p:cNvPr id="25" name="文本框 24"/>
          <p:cNvSpPr txBox="1"/>
          <p:nvPr>
            <p:custDataLst>
              <p:tags r:id="rId1"/>
            </p:custDataLst>
          </p:nvPr>
        </p:nvSpPr>
        <p:spPr>
          <a:xfrm>
            <a:off x="201930" y="64770"/>
            <a:ext cx="11788140" cy="610870"/>
          </a:xfrm>
          <a:prstGeom prst="rect">
            <a:avLst/>
          </a:prstGeom>
          <a:noFill/>
        </p:spPr>
        <p:txBody>
          <a:bodyPr wrap="square" rtlCol="0">
            <a:spAutoFit/>
          </a:bodyPr>
          <a:lstStyle/>
          <a:p>
            <a:pPr algn="l">
              <a:lnSpc>
                <a:spcPct val="130000"/>
              </a:lnSpc>
              <a:buClrTx/>
              <a:buSzTx/>
              <a:buFontTx/>
            </a:pPr>
            <a:r>
              <a:rPr sz="2600" dirty="0">
                <a:solidFill>
                  <a:schemeClr val="bg1"/>
                </a:solidFill>
                <a:latin typeface="Times New Roman" panose="02020603050405020304" charset="0"/>
                <a:cs typeface="方正公文黑体" panose="02000500000000000000" charset="-122"/>
                <a:sym typeface="iekie pocangqiong" panose="02000503000000000000" pitchFamily="2" charset="-122"/>
              </a:rPr>
              <a:t>附加题：语法</a:t>
            </a:r>
            <a:endParaRPr sz="2600" dirty="0">
              <a:solidFill>
                <a:schemeClr val="bg1"/>
              </a:solidFill>
              <a:latin typeface="Times New Roman" panose="02020603050405020304" charset="0"/>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900912"/>
            <a:ext cx="1020000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 Many a pop star _______ looking forward to attending the ceremony held in Paris tomorrow.</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is                B. are            C. was                 D. have been</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本题考查主谓一致。根据定点法，many a pop star虽然指“很多明星”，但其谓语动词应用单数，且根据tomorrow可知，时态不可能是过去时，故本题正确答案为A。</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426445" y="918942"/>
            <a:ext cx="79288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780415" y="310515"/>
            <a:ext cx="11039475" cy="3156057"/>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 W: How do you like your trip to Hangzhou?</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M: 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Take it easy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B. I’m tired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I haven’t visited such a beautiful city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D. I went there by train</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36" name="TextBox 4"/>
          <p:cNvSpPr txBox="1"/>
          <p:nvPr/>
        </p:nvSpPr>
        <p:spPr>
          <a:xfrm>
            <a:off x="638092" y="358636"/>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37" name="TextBox 4"/>
          <p:cNvSpPr txBox="1"/>
          <p:nvPr/>
        </p:nvSpPr>
        <p:spPr>
          <a:xfrm>
            <a:off x="309245" y="4577715"/>
            <a:ext cx="11550650" cy="143764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根据“How do you like your trip to Hangzhou (你觉得你的杭州之旅怎么样)?”可以得知说话人是在询问对方的看法。C项意为“我从没去过那么美的城市”，符合对话语境，故本题正确答案为C。</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circle(in)">
                                      <p:cBhvr>
                                        <p:cTn id="7" dur="5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circle(in)">
                                      <p:cBhvr>
                                        <p:cTn id="12"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864870" y="918845"/>
            <a:ext cx="1076134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2. ______ of them is a man of great knowledge, but both are ready to help others.</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Every              B. Neither          C. Some             D. All</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本题考查不定代词。本题句意为“虽然两人都不是博学的人，但他们都乐于助人”，B项符合题意和语境，故本题正确答案为B。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772795" y="918845"/>
            <a:ext cx="90424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900912"/>
            <a:ext cx="1020000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 She said that some new factories _______ soon in our city.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would be built              B. being built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will be built                  D. was building</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本题考查时态和语态。根据定点法，主句的时态为一般过去时，宾语从句也要用相应的过去时态，而factories与build之间为被动关系，故本题正确答案为A。</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43660" y="918845"/>
            <a:ext cx="83248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4. Not a single song _______ at the party yesterday.</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he sings         B. did he sing       C. he sang         D. does he sing</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475131" y="46010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本题考查倒装句。not放句首要用部分倒装，由yesterday可知，时态为一般过去时，B项符合题意和语境，故本题正确答案为B。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50010" y="866140"/>
            <a:ext cx="92265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5. He didn’t give up smoking _______ he got a serious disease.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as             B. while              C. until                D. if</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本题考查连词。根据定点法及句意，本题使用了not…until的句型，本题句意为“直到得了严重的疾病他才放弃吸烟”，C项until符合题意和语境，故本题正确答案为C。</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62710" y="882015"/>
            <a:ext cx="89598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531220" y="987977"/>
            <a:ext cx="10089280"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6. It was so noisy that we _______ hardly hear him.</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should           B. must             C. could                D. ought to</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本题考查情态动词。本题句意为“周围太吵了，以至于我们几乎听不见他”，这里要用could表示“能够”，故本题正确答案为C。</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433830" y="1018540"/>
            <a:ext cx="9163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88939"/>
            <a:ext cx="10336930"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7. People in China are advised _______ the waste before throwing them away.</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sorting             B. sorted           C. to be sorted              D. to sort</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521970" y="4634865"/>
            <a:ext cx="109207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a:solidFill>
                  <a:srgbClr val="C00000"/>
                </a:solidFill>
                <a:latin typeface="Times New Roman" panose="02020603050405020304" charset="0"/>
                <a:cs typeface="Times New Roman" panose="02020603050405020304" charset="0"/>
              </a:rPr>
              <a:t>本题考查动词不定式。根据定点法，关键词be advised后面应该用动词不定式to do sth.，表示“被建议做某事”，故本题正确答案为D。</a:t>
            </a:r>
            <a:endParaRPr sz="240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43660" y="918845"/>
            <a:ext cx="88582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8. Followed by a stranger, the little girl _______ the police for help.</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turned down           B. turned in          C. turned to              D. turned up</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本题考查动词短语。A项turn down意为“调低（音量）”，B项turn in意为“上交”，C项turn to意为“向（某人）求助”，D项turn up意为“出现；调高（音量）”。本题句意为“由于被陌生人跟踪，小女孩向警察求助”，故本题正确答案为C。</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59535" y="901065"/>
            <a:ext cx="89916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9. I don’t think he will get rid of his bad habit of getting up late, 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do you           B. don’t you          C. won’t he             D. will he</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反义疑问句。主从复合句中的反义疑问句，如果主句的主语是第一人称，反义疑问句中的主谓部分与从句保持一致，因此排除A、B两项。又因主句部分含有否定意义，反义疑问句要用肯定形式，故本题正确答案为D。</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50010" y="901065"/>
            <a:ext cx="92138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TextBox 4"/>
          <p:cNvSpPr txBox="1"/>
          <p:nvPr/>
        </p:nvSpPr>
        <p:spPr>
          <a:xfrm>
            <a:off x="521970" y="4365625"/>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本题考查定语从句。先行词students在从句中充当主语，需用关系代词，并且该先行词指“人”。本题句意为“踢球踢得好的学生将在大学校队里得到进一步的训练”，故本题正确答案为A。</a:t>
            </a:r>
            <a:endParaRPr sz="2400" dirty="0">
              <a:solidFill>
                <a:srgbClr val="C00000"/>
              </a:solidFill>
              <a:latin typeface="Times New Roman" panose="02020603050405020304" charset="0"/>
              <a:cs typeface="Times New Roman" panose="02020603050405020304" charset="0"/>
            </a:endParaRPr>
          </a:p>
        </p:txBody>
      </p:sp>
      <p:sp>
        <p:nvSpPr>
          <p:cNvPr id="6" name="文本框 5"/>
          <p:cNvSpPr txBox="1"/>
          <p:nvPr/>
        </p:nvSpPr>
        <p:spPr>
          <a:xfrm>
            <a:off x="868721" y="880860"/>
            <a:ext cx="1103947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10. The students _______ play football well will get further training in the college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team.</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who            B. which           C. whom             D. that </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7" name="TextBox 4"/>
          <p:cNvSpPr txBox="1"/>
          <p:nvPr/>
        </p:nvSpPr>
        <p:spPr>
          <a:xfrm>
            <a:off x="752543" y="91070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3" name="文本框 2">
            <a:hlinkClick r:id="" action="ppaction://hlinkshowjump?jump=nextslide"/>
          </p:cNvPr>
          <p:cNvSpPr txBox="1"/>
          <p:nvPr userDrawn="1"/>
        </p:nvSpPr>
        <p:spPr>
          <a:xfrm>
            <a:off x="10716260" y="61709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20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7" grpId="0"/>
    </p:bldLst>
  </p:timing>
</p:sld>
</file>

<file path=ppt/slides/slide7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5" name="矩形 14"/>
          <p:cNvSpPr/>
          <p:nvPr/>
        </p:nvSpPr>
        <p:spPr>
          <a:xfrm>
            <a:off x="0" y="4465955"/>
            <a:ext cx="12192000" cy="2404745"/>
          </a:xfrm>
          <a:prstGeom prst="rect">
            <a:avLst/>
          </a:prstGeom>
          <a:solidFill>
            <a:srgbClr val="C00000">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313386" y="1476621"/>
            <a:ext cx="3886810" cy="3310890"/>
            <a:chOff x="1233" y="2093"/>
            <a:chExt cx="6375" cy="5430"/>
          </a:xfrm>
          <a:noFill/>
        </p:grpSpPr>
        <p:pic>
          <p:nvPicPr>
            <p:cNvPr id="8" name="图片 7"/>
            <p:cNvPicPr>
              <a:picLocks noChangeAspect="1"/>
            </p:cNvPicPr>
            <p:nvPr/>
          </p:nvPicPr>
          <p:blipFill>
            <a:blip r:embed="rId1"/>
            <a:stretch>
              <a:fillRect/>
            </a:stretch>
          </p:blipFill>
          <p:spPr>
            <a:xfrm>
              <a:off x="1233" y="2093"/>
              <a:ext cx="6375" cy="5430"/>
            </a:xfrm>
            <a:prstGeom prst="rect">
              <a:avLst/>
            </a:prstGeom>
            <a:grpFill/>
          </p:spPr>
        </p:pic>
        <p:sp>
          <p:nvSpPr>
            <p:cNvPr id="10" name="文本框 9"/>
            <p:cNvSpPr txBox="1"/>
            <p:nvPr/>
          </p:nvSpPr>
          <p:spPr>
            <a:xfrm>
              <a:off x="2791" y="5856"/>
              <a:ext cx="4000" cy="936"/>
            </a:xfrm>
            <a:prstGeom prst="rect">
              <a:avLst/>
            </a:prstGeom>
            <a:grpFill/>
          </p:spPr>
          <p:txBody>
            <a:bodyPr wrap="square" rtlCol="0" anchor="t">
              <a:spAutoFit/>
            </a:bodyPr>
            <a:lstStyle/>
            <a:p>
              <a:pPr>
                <a:lnSpc>
                  <a:spcPct val="120000"/>
                </a:lnSpc>
              </a:pPr>
              <a:r>
                <a:rPr lang="en-US" altLang="zh-CN" sz="2600" b="1" dirty="0">
                  <a:solidFill>
                    <a:schemeClr val="bg1"/>
                  </a:solidFill>
                </a:rPr>
                <a:t>ENGLISH</a:t>
              </a:r>
              <a:endParaRPr lang="en-US" altLang="zh-CN" sz="2600" b="1" dirty="0">
                <a:solidFill>
                  <a:schemeClr val="bg1"/>
                </a:solidFill>
              </a:endParaRPr>
            </a:p>
          </p:txBody>
        </p:sp>
      </p:grpSp>
      <p:sp>
        <p:nvSpPr>
          <p:cNvPr id="14" name="矩形 13"/>
          <p:cNvSpPr/>
          <p:nvPr/>
        </p:nvSpPr>
        <p:spPr>
          <a:xfrm>
            <a:off x="0" y="5291455"/>
            <a:ext cx="12192000" cy="1579245"/>
          </a:xfrm>
          <a:prstGeom prst="rect">
            <a:avLst/>
          </a:prstGeom>
          <a:solidFill>
            <a:srgbClr val="FF00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3970" y="635"/>
            <a:ext cx="4542155" cy="348615"/>
          </a:xfrm>
          <a:prstGeom prst="rect">
            <a:avLst/>
          </a:prstGeom>
          <a:solidFill>
            <a:srgbClr val="FF000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PA_矩形 259"/>
          <p:cNvSpPr>
            <a:spLocks noChangeArrowheads="1"/>
          </p:cNvSpPr>
          <p:nvPr>
            <p:custDataLst>
              <p:tags r:id="rId2"/>
            </p:custDataLst>
          </p:nvPr>
        </p:nvSpPr>
        <p:spPr bwMode="auto">
          <a:xfrm>
            <a:off x="4823394" y="2456525"/>
            <a:ext cx="6859228" cy="830997"/>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buNone/>
            </a:pPr>
            <a:r>
              <a:rPr lang="zh-CN" altLang="en-US" sz="5400" b="1" kern="5000" spc="300" dirty="0">
                <a:solidFill>
                  <a:sysClr val="windowText" lastClr="000000"/>
                </a:solidFill>
                <a:cs typeface="Arial" panose="020B0604020202020204" pitchFamily="34" charset="0"/>
              </a:rPr>
              <a:t>感谢您的观看！</a:t>
            </a:r>
            <a:endParaRPr lang="zh-CN" altLang="en-US" sz="5400" b="1" kern="5000" spc="300" dirty="0">
              <a:solidFill>
                <a:sysClr val="windowText" lastClr="000000"/>
              </a:solidFill>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710399" y="388620"/>
            <a:ext cx="11039475" cy="226966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4.	W: Would you mind lending me your dictionary?</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M: _______. Here you are.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Not at all                      B. Of course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Good idea                    D. Better not      </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根据问句“Would you mind lending me your dictionary (你介意我借用你的字典吗)?”以及答语中的“Here you are (给你).”可知，说话人同意了对方的请求。A项“Not at all (一点也不介意).”符合</a:t>
            </a:r>
            <a:r>
              <a:rPr lang="zh-CN" sz="2400" dirty="0">
                <a:solidFill>
                  <a:srgbClr val="C00000"/>
                </a:solidFill>
                <a:latin typeface="Times New Roman" panose="02020603050405020304" charset="0"/>
                <a:cs typeface="Times New Roman" panose="02020603050405020304" charset="0"/>
              </a:rPr>
              <a:t>对话</a:t>
            </a:r>
            <a:r>
              <a:rPr sz="2400" dirty="0">
                <a:solidFill>
                  <a:srgbClr val="C00000"/>
                </a:solidFill>
                <a:latin typeface="Times New Roman" panose="02020603050405020304" charset="0"/>
                <a:cs typeface="Times New Roman" panose="02020603050405020304" charset="0"/>
              </a:rPr>
              <a:t>语境，故本题正确答案为A。</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598805" y="40550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TextBox 4"/>
          <p:cNvSpPr txBox="1"/>
          <p:nvPr/>
        </p:nvSpPr>
        <p:spPr>
          <a:xfrm>
            <a:off x="260985" y="4518025"/>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根据“Would you like a single room or a double room (您想要单人房还是双人房)?”，可以判断出说话人想要订房间。A项符合</a:t>
            </a:r>
            <a:r>
              <a:rPr lang="zh-CN" sz="2400" dirty="0">
                <a:solidFill>
                  <a:srgbClr val="C00000"/>
                </a:solidFill>
                <a:latin typeface="Times New Roman" panose="02020603050405020304" charset="0"/>
                <a:cs typeface="Times New Roman" panose="02020603050405020304" charset="0"/>
              </a:rPr>
              <a:t>对话</a:t>
            </a:r>
            <a:r>
              <a:rPr sz="2400" dirty="0">
                <a:solidFill>
                  <a:srgbClr val="C00000"/>
                </a:solidFill>
                <a:latin typeface="Times New Roman" panose="02020603050405020304" charset="0"/>
                <a:cs typeface="Times New Roman" panose="02020603050405020304" charset="0"/>
              </a:rPr>
              <a:t>语境，故本题正确答案为A。</a:t>
            </a:r>
            <a:endParaRPr sz="2400" dirty="0">
              <a:solidFill>
                <a:srgbClr val="C00000"/>
              </a:solidFill>
              <a:latin typeface="Times New Roman" panose="02020603050405020304" charset="0"/>
              <a:cs typeface="Times New Roman" panose="02020603050405020304" charset="0"/>
            </a:endParaRPr>
          </a:p>
        </p:txBody>
      </p:sp>
      <p:sp>
        <p:nvSpPr>
          <p:cNvPr id="6" name="文本框 5"/>
          <p:cNvSpPr txBox="1"/>
          <p:nvPr/>
        </p:nvSpPr>
        <p:spPr>
          <a:xfrm>
            <a:off x="977817" y="334010"/>
            <a:ext cx="11039475" cy="359925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5. W: This is Royal Hotel. Can I help you?</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M: 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W: Would you like a single room or a double room?</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I would like to book a room with sea view</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B. A dozen of eggs, please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I would like to borrow a book</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D. I want to buy a T-shirt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7" name="TextBox 4"/>
          <p:cNvSpPr txBox="1"/>
          <p:nvPr/>
        </p:nvSpPr>
        <p:spPr>
          <a:xfrm>
            <a:off x="865505" y="35204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3" name="文本框 2">
            <a:hlinkClick r:id="" action="ppaction://hlinkshowjump?jump=nextslide"/>
          </p:cNvPr>
          <p:cNvSpPr txBox="1"/>
          <p:nvPr userDrawn="1"/>
        </p:nvSpPr>
        <p:spPr>
          <a:xfrm>
            <a:off x="10716260" y="61709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下一页</a:t>
            </a:r>
            <a:endParaRPr lang="zh-CN" sz="2600" dirty="0">
              <a:solidFill>
                <a:schemeClr val="bg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20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7"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UNIT_PLACING_PICTURE_USER_VIEWPORT" val="{&quot;height&quot;:3555,&quot;width&quot;:7110}"/>
</p:tagLst>
</file>

<file path=ppt/tags/tag22.xml><?xml version="1.0" encoding="utf-8"?>
<p:tagLst xmlns:p="http://schemas.openxmlformats.org/presentationml/2006/main">
  <p:tag name="KSO_WM_UNIT_PLACING_PICTURE_USER_VIEWPORT" val="{&quot;height&quot;:3555,&quot;width&quot;:7110}"/>
</p:tagLst>
</file>

<file path=ppt/tags/tag23.xml><?xml version="1.0" encoding="utf-8"?>
<p:tagLst xmlns:p="http://schemas.openxmlformats.org/presentationml/2006/main">
  <p:tag name="KSO_WM_UNIT_PLACING_PICTURE_USER_VIEWPORT" val="{&quot;height&quot;:3555,&quot;width&quot;:7110}"/>
</p:tagLst>
</file>

<file path=ppt/tags/tag24.xml><?xml version="1.0" encoding="utf-8"?>
<p:tagLst xmlns:p="http://schemas.openxmlformats.org/presentationml/2006/main">
  <p:tag name="KSO_WM_UNIT_PLACING_PICTURE_USER_VIEWPORT" val="{&quot;height&quot;:3555,&quot;width&quot;:7110}"/>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PA" val="v4.0.0"/>
</p:tagLst>
</file>

<file path=ppt/tags/tag27.xml><?xml version="1.0" encoding="utf-8"?>
<p:tagLst xmlns:p="http://schemas.openxmlformats.org/presentationml/2006/main">
  <p:tag name="ISLIDE TOOLS.GUIDESSETTING" val="{&quot;Id&quot;:&quot;GuidesStyle_Normal&quot;,&quot;Name&quot;:&quot;正常&quot;,&quot;HeaderHeight&quot;:10.0,&quot;FooterHeight&quot;:4.0,&quot;SideMargin&quot;:3.0,&quot;TopMargin&quot;:3.0,&quot;BottomMargin&quot;:3.0,&quot;IntervalMargin&quot;:3.0}"/>
  <p:tag name="ISPRING_ULTRA_SCORM_COURSE_ID" val="00A9D133-BE85-4E3A-94B7-5FDC08C95679"/>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系统信息库"/>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1"/>
  <p:tag name="COMMONDATA" val="eyJoZGlkIjoiMjhjNGUxNWFjMjhlNDdjNWVkN2JmMzA2Y2JjZmYzMTUifQ=="/>
  <p:tag name="KSO_WPP_MARK_KEY" val="e908983d-c3df-46be-851e-7b8c75b87786"/>
</p:tagLst>
</file>

<file path=ppt/tags/tag3.xml><?xml version="1.0" encoding="utf-8"?>
<p:tagLst xmlns:p="http://schemas.openxmlformats.org/presentationml/2006/main">
  <p:tag name="PA" val="v4.0.0"/>
</p:tagLst>
</file>

<file path=ppt/tags/tag4.xml><?xml version="1.0" encoding="utf-8"?>
<p:tagLst xmlns:p="http://schemas.openxmlformats.org/presentationml/2006/main">
  <p:tag name="KSO_WM_BEAUTIFY_FLAG" val=""/>
</p:tagLst>
</file>

<file path=ppt/tags/tag5.xml><?xml version="1.0" encoding="utf-8"?>
<p:tagLst xmlns:p="http://schemas.openxmlformats.org/presentationml/2006/main">
  <p:tag name="KSO_WM_UNIT_PLACING_PICTURE_USER_VIEWPORT" val="{&quot;height&quot;:3555,&quot;width&quot;:7110}"/>
</p:tagLst>
</file>

<file path=ppt/tags/tag6.xml><?xml version="1.0" encoding="utf-8"?>
<p:tagLst xmlns:p="http://schemas.openxmlformats.org/presentationml/2006/main">
  <p:tag name="KSO_WM_UNIT_PLACING_PICTURE_USER_VIEWPORT" val="{&quot;height&quot;:3555,&quot;width&quot;:7110}"/>
</p:tagLst>
</file>

<file path=ppt/tags/tag7.xml><?xml version="1.0" encoding="utf-8"?>
<p:tagLst xmlns:p="http://schemas.openxmlformats.org/presentationml/2006/main">
  <p:tag name="KSO_WM_UNIT_PLACING_PICTURE_USER_VIEWPORT" val="{&quot;height&quot;:3555,&quot;width&quot;:7110}"/>
</p:tagLst>
</file>

<file path=ppt/tags/tag8.xml><?xml version="1.0" encoding="utf-8"?>
<p:tagLst xmlns:p="http://schemas.openxmlformats.org/presentationml/2006/main">
  <p:tag name="KSO_WM_UNIT_PLACING_PICTURE_USER_VIEWPORT" val="{&quot;height&quot;:3555,&quot;width&quot;:7110}"/>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千图网PPT模板">
  <a:themeElements>
    <a:clrScheme name="MC-欧美风主题色">
      <a:dk1>
        <a:srgbClr val="000000"/>
      </a:dk1>
      <a:lt1>
        <a:srgbClr val="FFFFFF"/>
      </a:lt1>
      <a:dk2>
        <a:srgbClr val="44546A"/>
      </a:dk2>
      <a:lt2>
        <a:srgbClr val="E7E6E6"/>
      </a:lt2>
      <a:accent1>
        <a:srgbClr val="033455"/>
      </a:accent1>
      <a:accent2>
        <a:srgbClr val="DCC975"/>
      </a:accent2>
      <a:accent3>
        <a:srgbClr val="2D2C2B"/>
      </a:accent3>
      <a:accent4>
        <a:srgbClr val="076C82"/>
      </a:accent4>
      <a:accent5>
        <a:srgbClr val="033455"/>
      </a:accent5>
      <a:accent6>
        <a:srgbClr val="DCC975"/>
      </a:accent6>
      <a:hlink>
        <a:srgbClr val="0563C1"/>
      </a:hlink>
      <a:folHlink>
        <a:srgbClr val="954F72"/>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QT-</Template>
  <TotalTime>0</TotalTime>
  <Words>25580</Words>
  <Application>WPS 演示</Application>
  <PresentationFormat>宽屏</PresentationFormat>
  <Paragraphs>694</Paragraphs>
  <Slides>79</Slides>
  <Notes>79</Notes>
  <HiddenSlides>11</HiddenSlides>
  <MMClips>0</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79</vt:i4>
      </vt:variant>
    </vt:vector>
  </HeadingPairs>
  <TitlesOfParts>
    <vt:vector size="98" baseType="lpstr">
      <vt:lpstr>Arial</vt:lpstr>
      <vt:lpstr>宋体</vt:lpstr>
      <vt:lpstr>Wingdings</vt:lpstr>
      <vt:lpstr>方正公文黑体</vt:lpstr>
      <vt:lpstr>iekie pocangqiong</vt:lpstr>
      <vt:lpstr>微软雅黑</vt:lpstr>
      <vt:lpstr>Calibri</vt:lpstr>
      <vt:lpstr>Impact</vt:lpstr>
      <vt:lpstr>Kozuka Gothic Pro M</vt:lpstr>
      <vt:lpstr>Yu Gothic UI Semibold</vt:lpstr>
      <vt:lpstr>Helvetica-Roman-SemiB</vt:lpstr>
      <vt:lpstr>SimSun-ExtB</vt:lpstr>
      <vt:lpstr>黑体</vt:lpstr>
      <vt:lpstr>Times New Roman</vt:lpstr>
      <vt:lpstr>方正黑体简体</vt:lpstr>
      <vt:lpstr>Arial Unicode MS</vt:lpstr>
      <vt:lpstr>等线</vt:lpstr>
      <vt:lpstr>Segoe Print</vt:lpstr>
      <vt:lpstr>千图网PPT模板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dc:title>
  <dc:creator>孙启豪</dc:creator>
  <cp:lastModifiedBy>李鋆</cp:lastModifiedBy>
  <cp:revision>141</cp:revision>
  <dcterms:created xsi:type="dcterms:W3CDTF">2021-08-19T06:32:00Z</dcterms:created>
  <dcterms:modified xsi:type="dcterms:W3CDTF">2024-12-31T07:15:34Z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7091F191D4624737AE563BFDB340E7CD</vt:lpwstr>
  </property>
  <property fmtid="{D5CDD505-2E9C-101B-9397-08002B2CF9AE}" pid="3" name="KSOProductBuildVer">
    <vt:lpwstr>2052-12.1.0.19302</vt:lpwstr>
  </property>
</Properties>
</file>