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3"/>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04" r:id="rId39"/>
    <p:sldId id="357" r:id="rId40"/>
    <p:sldId id="305" r:id="rId41"/>
    <p:sldId id="358" r:id="rId42"/>
    <p:sldId id="359" r:id="rId43"/>
    <p:sldId id="360" r:id="rId44"/>
    <p:sldId id="361" r:id="rId45"/>
    <p:sldId id="362" r:id="rId46"/>
    <p:sldId id="363" r:id="rId47"/>
    <p:sldId id="433" r:id="rId48"/>
    <p:sldId id="364" r:id="rId49"/>
    <p:sldId id="365" r:id="rId50"/>
    <p:sldId id="484" r:id="rId51"/>
    <p:sldId id="366" r:id="rId52"/>
    <p:sldId id="485" r:id="rId53"/>
    <p:sldId id="436" r:id="rId54"/>
    <p:sldId id="486"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87" r:id="rId70"/>
    <p:sldId id="472" r:id="rId71"/>
    <p:sldId id="473" r:id="rId72"/>
    <p:sldId id="474" r:id="rId73"/>
    <p:sldId id="475" r:id="rId74"/>
    <p:sldId id="476" r:id="rId75"/>
    <p:sldId id="477" r:id="rId76"/>
    <p:sldId id="478" r:id="rId77"/>
    <p:sldId id="479" r:id="rId78"/>
    <p:sldId id="480" r:id="rId79"/>
    <p:sldId id="481" r:id="rId80"/>
    <p:sldId id="482" r:id="rId81"/>
    <p:sldId id="430" r:id="rId82"/>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Impact" panose="020B0806030902050204" pitchFamily="34" charset="0"/>
      <p:regular r:id="rId93"/>
    </p:embeddedFont>
    <p:embeddedFont>
      <p:font typeface="黑体" panose="02010609060101010101" charset="-122"/>
      <p:regular r:id="rId94"/>
    </p:embeddedFont>
    <p:embeddedFont>
      <p:font typeface="等线" panose="02010600030101010101"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4"/>
            <p14:sldId id="366"/>
            <p14:sldId id="485"/>
            <p14:sldId id="436"/>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11" userDrawn="1">
          <p15:clr>
            <a:srgbClr val="A4A3A4"/>
          </p15:clr>
        </p15:guide>
        <p15:guide id="3" pos="82" userDrawn="1">
          <p15:clr>
            <a:srgbClr val="A4A3A4"/>
          </p15:clr>
        </p15:guide>
        <p15:guide id="4" pos="7391"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8"/>
        <p:guide orient="horz" pos="4211"/>
        <p:guide pos="82"/>
        <p:guide pos="7391"/>
        <p:guide orient="horz" pos="3969"/>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8.xml"/><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8.xml"/><Relationship Id="rId2" Type="http://schemas.openxmlformats.org/officeDocument/2006/relationships/tags" Target="../tags/tag11.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0.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2.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buy some bread on the way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告诉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提醒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回忆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本题考查动词。remind意为“提醒”，结合句意“请提醒我在回家的路上买些面包”，故本题正确答案为B。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4587" y="9481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I’ll meet you at the </a:t>
            </a:r>
            <a:r>
              <a:rPr lang="en-US" altLang="zh-CN" sz="2400" u="sng" dirty="0">
                <a:latin typeface="Times New Roman" panose="02020603050405020304" charset="0"/>
                <a:ea typeface="宋体" panose="02010600030101010101" pitchFamily="2" charset="-122"/>
                <a:cs typeface="Times New Roman" panose="02020603050405020304" charset="0"/>
              </a:rPr>
              <a:t>entrance</a:t>
            </a:r>
            <a:r>
              <a:rPr lang="en-US" altLang="zh-CN" sz="2400" dirty="0">
                <a:latin typeface="Times New Roman" panose="02020603050405020304" charset="0"/>
                <a:ea typeface="宋体" panose="02010600030101010101" pitchFamily="2" charset="-122"/>
                <a:cs typeface="Times New Roman" panose="02020603050405020304" charset="0"/>
              </a:rPr>
              <a:t> to the cinema.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售票处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入口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大厅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本题考查名词。entrance意为“入口”，结合句意“我和你在电影院入口碰面”，故本题正确答案为C。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Some streets are very </a:t>
            </a:r>
            <a:r>
              <a:rPr lang="en-US" altLang="zh-CN" sz="2400" u="sng" dirty="0">
                <a:latin typeface="Times New Roman" panose="02020603050405020304" charset="0"/>
                <a:ea typeface="宋体" panose="02010600030101010101" pitchFamily="2" charset="-122"/>
                <a:cs typeface="Times New Roman" panose="02020603050405020304" charset="0"/>
              </a:rPr>
              <a:t>narrow</a:t>
            </a:r>
            <a:r>
              <a:rPr lang="en-US" altLang="zh-CN" sz="2400" dirty="0">
                <a:latin typeface="Times New Roman" panose="02020603050405020304" charset="0"/>
                <a:ea typeface="宋体" panose="02010600030101010101" pitchFamily="2" charset="-122"/>
                <a:cs typeface="Times New Roman" panose="02020603050405020304" charset="0"/>
              </a:rPr>
              <a:t> in this town.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狭窄的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宽阔的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繁华的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本题考查形容词。narrow意为“狭窄的”，结合句意“这个城镇的一些街道非常狭窄”，故本题正确答案为A。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Losing the contract is to be avoided </a:t>
            </a:r>
            <a:r>
              <a:rPr lang="en-US" altLang="zh-CN" sz="2400" u="sng" dirty="0">
                <a:latin typeface="Times New Roman" panose="02020603050405020304" charset="0"/>
                <a:ea typeface="宋体" panose="02010600030101010101" pitchFamily="2" charset="-122"/>
                <a:cs typeface="Times New Roman" panose="02020603050405020304" charset="0"/>
              </a:rPr>
              <a:t>by all means</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通过这种方法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采取必要的手段</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用不同的方法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用尽一切办法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本题考查短语。by all means意为“一定，务必；用尽一切办法”，结合句意“用尽一切办法也要避免丢掉这份合同”，故本题正确答案为D。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have already </a:t>
            </a:r>
            <a:r>
              <a:rPr lang="en-US" altLang="zh-CN" sz="2400" u="sng" dirty="0">
                <a:latin typeface="Times New Roman" panose="02020603050405020304" charset="0"/>
                <a:ea typeface="宋体" panose="02010600030101010101" pitchFamily="2" charset="-122"/>
                <a:cs typeface="Times New Roman" panose="02020603050405020304" charset="0"/>
              </a:rPr>
              <a:t>established</a:t>
            </a:r>
            <a:r>
              <a:rPr lang="en-US" altLang="zh-CN" sz="2400" dirty="0">
                <a:latin typeface="Times New Roman" panose="02020603050405020304" charset="0"/>
                <a:ea typeface="宋体" panose="02010600030101010101" pitchFamily="2" charset="-122"/>
                <a:cs typeface="Times New Roman" panose="02020603050405020304" charset="0"/>
              </a:rPr>
              <a:t> contact with the museum.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保持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断绝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取消</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本题考查动词。establish意为“建立，创立”，结合句意“我们已经与那个博物馆建立了联系”，故本题正确答案为C。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If you get up early, try not to </a:t>
            </a:r>
            <a:r>
              <a:rPr lang="en-US" altLang="zh-CN" sz="2400" u="sng" dirty="0">
                <a:latin typeface="Times New Roman" panose="02020603050405020304" charset="0"/>
                <a:ea typeface="宋体" panose="02010600030101010101" pitchFamily="2" charset="-122"/>
                <a:cs typeface="Times New Roman" panose="02020603050405020304" charset="0"/>
              </a:rPr>
              <a:t>disturb</a:t>
            </a:r>
            <a:r>
              <a:rPr lang="en-US" altLang="zh-CN" sz="2400" dirty="0">
                <a:latin typeface="Times New Roman" panose="02020603050405020304" charset="0"/>
                <a:ea typeface="宋体" panose="02010600030101010101" pitchFamily="2" charset="-122"/>
                <a:cs typeface="Times New Roman" panose="02020603050405020304" charset="0"/>
              </a:rPr>
              <a:t> everyone else.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唤醒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吵闹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惊吓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本题考查动词。disturb意为“打扰，妨碍”，结合句意“如果你起得早，尽量不要打扰其他人”，故本题正确答案为D。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young badminton player will compete against that old one in this 	     summer </a:t>
            </a:r>
            <a:r>
              <a:rPr lang="en-US" altLang="zh-CN" sz="2400" u="sng" dirty="0">
                <a:latin typeface="Times New Roman" panose="02020603050405020304" charset="0"/>
                <a:ea typeface="宋体" panose="02010600030101010101" pitchFamily="2" charset="-122"/>
                <a:cs typeface="Times New Roman" panose="02020603050405020304" charset="0"/>
              </a:rPr>
              <a:t>competition</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训练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比赛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活动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演习</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本题考查名词。competition意为“竞争，比赛”，结合句意“这位年轻的羽毛球运动员在这个夏天的比赛中将对抗那位老选手”，故本题正确答案为B。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 can</a:t>
            </a:r>
            <a:r>
              <a:rPr lang="en-US" altLang="zh-CN" sz="2400" u="sng" dirty="0">
                <a:latin typeface="Times New Roman" panose="02020603050405020304" charset="0"/>
                <a:ea typeface="宋体" panose="02010600030101010101" pitchFamily="2" charset="-122"/>
                <a:cs typeface="Times New Roman" panose="02020603050405020304" charset="0"/>
              </a:rPr>
              <a:t> probably</a:t>
            </a:r>
            <a:r>
              <a:rPr lang="en-US" altLang="zh-CN" sz="2400" dirty="0">
                <a:latin typeface="Times New Roman" panose="02020603050405020304" charset="0"/>
                <a:ea typeface="宋体" panose="02010600030101010101" pitchFamily="2" charset="-122"/>
                <a:cs typeface="Times New Roman" panose="02020603050405020304" charset="0"/>
              </a:rPr>
              <a:t> make the time to see them, but I’m not 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肯定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绝对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从不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本题考查副词。probably意为“大概，或许，可能”，结合句意“我可能会腾出时间去看望他们，但我不确定”，故本题正确答案为C。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708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623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525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9999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5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 because we hadn’t met each other for a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认识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描述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本题考查动词。recognize意为“认出，识别”，结合句意“由于我们很长时间没见面了，我几乎认不出她”，故本题正确答案为A。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If he had studied harder, he wouldn’t have </a:t>
            </a:r>
            <a:r>
              <a:rPr lang="en-US" altLang="zh-CN" sz="2400" u="sng" dirty="0">
                <a:latin typeface="Times New Roman" panose="02020603050405020304" charset="0"/>
                <a:ea typeface="宋体" panose="02010600030101010101" pitchFamily="2" charset="-122"/>
                <a:cs typeface="Times New Roman" panose="02020603050405020304" charset="0"/>
              </a:rPr>
              <a:t>fallen behind</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摔倒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超越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落后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击败</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本题考查短语。fall behind意为“落后”，结合句意“如果他学习更努力一点的话，他就不会落后了”，故本题正确答案为C。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980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8775" y="4156710"/>
            <a:ext cx="906653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beating       B. falling         C. running           D. pushing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refused       B. regretted     C. determined      D. discouraged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aimlessly    B. wisely        C. carelessly         D. carefully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numbers     B. names         C. questions         D. answers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457835" y="90547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382245" y="1407147"/>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a mom attended school to help her disabled son, her son and the school thanked her in the sweetest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Marty became disabled after 16 down stairs. When her son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to get his MBA, Judy attended every class with him. Every day, Judy would sit by Marty in class, taking notes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raising his hand to answer questions and silently filling in his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on test days.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80790" y="42049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602907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57283" y="46427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12900" y="5080635"/>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nvSpPr>
        <p:spPr>
          <a:xfrm>
            <a:off x="1604645" y="5514340"/>
            <a:ext cx="98234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47065" y="891540"/>
            <a:ext cx="10774680" cy="476948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本题考查逻辑推理。由上文</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“her disabled son”</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Marty</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身患残疾，由此可推测出他是因为从楼梯上摔下来而造成的残疾，故本题正确答案为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本题考查逻辑推理和词义辨析。由下文</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Marty</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顺利毕业并获得</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学位可以推断出他下定决心去攻读</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拒绝</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悔</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决定</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劝阻</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本题考查逻辑推理和词义辨析。从上下文可知母亲为了帮助儿子完成学业，全心全意地陪伴儿子学习，由此可推测出母亲上课时认真地帮儿子做笔记。</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漫无目的地</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明智地</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粗心地</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认真地</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本题考查逻辑推理。根据</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 test days”</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和前面的</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“filling in”</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可以推断出此处与考试相关，因此</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answers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“After a little while, we found that working together, we could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20</a:t>
            </a:r>
            <a:r>
              <a:rPr lang="en-US" altLang="zh-CN" sz="2400" dirty="0">
                <a:latin typeface="Times New Roman" panose="02020603050405020304" charset="0"/>
                <a:ea typeface="宋体" panose="02010600030101010101" pitchFamily="2" charset="-122"/>
                <a:cs typeface="Times New Roman" panose="02020603050405020304" charset="0"/>
                <a:sym typeface="+mn-ea"/>
              </a:rPr>
              <a:t> a great deal. ” Marty said.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 graduation day, Judy was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in black to mix in with the other graduates. Little did she know she’d soon be the center of attention. When Marty’s name was called, she wheeled him to the stage for a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photo as he received his diploma.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99565" y="3429000"/>
            <a:ext cx="9028430" cy="1463040"/>
          </a:xfrm>
          <a:prstGeom prst="rect">
            <a:avLst/>
          </a:prstGeom>
          <a:solidFill>
            <a:schemeClr val="bg1"/>
          </a:solidFill>
        </p:spPr>
        <p:txBody>
          <a:bodyPr wrap="square" rtlCol="0" anchor="ctr">
            <a:no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achieve B. expand C. save D. reduce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put              B. wore              C. bought             D. dressed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memorable B. ordinary         C. simple             D. daily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565" y="394271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67879" y="43700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nvSpPr>
        <p:spPr>
          <a:xfrm>
            <a:off x="1552004" y="346832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47725" y="638175"/>
            <a:ext cx="10496550" cy="4092575"/>
          </a:xfrm>
          <a:prstGeom prst="rect">
            <a:avLst/>
          </a:prstGeom>
          <a:noFill/>
        </p:spPr>
        <p:txBody>
          <a:bodyPr wrap="square">
            <a:spAutoFit/>
          </a:bodyPr>
          <a:lstStyle/>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“working together”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可以推断出这里指母子两人一起合作能够取得较大的成就。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获得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扩张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节省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减少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本题考查动词用法辨析。根据上下文得知在儿子毕业当天，母亲和其他毕业生一样穿着黑色的衣服，固定搭配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dressed 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穿着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本题考查逻辑推理。身患残疾的儿子在母亲的陪伴下，完成了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的学业，在领取毕业证书时所拍的照片肯定是值得纪念的，故本题正确答案为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815" y="636270"/>
            <a:ext cx="1056386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Over the loudspeaker, a(n)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was made: The university was giving Judy an</a:t>
            </a:r>
            <a:r>
              <a:rPr lang="en-US" altLang="zh-CN" sz="2400" u="sng" dirty="0">
                <a:latin typeface="Times New Roman" panose="02020603050405020304" charset="0"/>
                <a:ea typeface="宋体" panose="02010600030101010101" pitchFamily="2" charset="-122"/>
                <a:cs typeface="Times New Roman" panose="02020603050405020304" charset="0"/>
              </a:rPr>
              <a:t> 24</a:t>
            </a:r>
            <a:r>
              <a:rPr lang="en-US" altLang="zh-CN" sz="2400" dirty="0">
                <a:latin typeface="Times New Roman" panose="02020603050405020304" charset="0"/>
                <a:ea typeface="宋体" panose="02010600030101010101" pitchFamily="2" charset="-122"/>
                <a:cs typeface="Times New Roman" panose="02020603050405020304" charset="0"/>
              </a:rPr>
              <a:t> MBA. “I was proud of my son and very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to be honored.” said Judy.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63793" y="3086205"/>
            <a:ext cx="9812949" cy="1476375"/>
          </a:xfrm>
          <a:prstGeom prst="rect">
            <a:avLst/>
          </a:prstGeom>
          <a:solidFill>
            <a:schemeClr val="bg1"/>
          </a:solidFill>
        </p:spPr>
        <p:txBody>
          <a:bodyPr wrap="square" rtlCol="0" anchor="ctr">
            <a:spAutoFit/>
          </a:bodyPr>
          <a:lstStyle/>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suggestion       B. rule              C. announcement      D. letter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ordinary          B. honorary      C. optimistic             D. honest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fontAlgn="auto">
              <a:lnSpc>
                <a:spcPct val="125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frightened       B. touched        C. bored                    D. interested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68407" y="31495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68406" y="36082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68406" y="4082203"/>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80720" y="926763"/>
            <a:ext cx="1082992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本题考查逻辑推理和词义辨析。此处表示学校通过扬声器宣布母亲</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Judy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获得该校的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荣誉学位。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建议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规则</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宣布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本题考查联系上下文。由下文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“had also earned her honorary 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可知母亲也获得了该校的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荣誉学位，故本题正确答案为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本题考查逻辑推理和词义辨析。在儿子获得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学位的当天，母亲也获得了该校的荣誉学位。作为母亲，她既为儿子感到骄傲，又为自己获得学位而感动。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害怕的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感动的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无聊的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感兴趣的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509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mother and the son had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that Judy was putting in enough work to earn her own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Marty, there was no question that his mom, a retired teacher with a business degree, had also earned her honorary MBA.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20575" y="2831860"/>
            <a:ext cx="8738523"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asked          B. ordered           C. joked             D. advised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degree        B. wealth           C. passport         D. attention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91605" y="28799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91605" y="33031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04850" y="1666240"/>
            <a:ext cx="1037272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本题考查联系上下文。由上文可知母亲原本是陪伴儿子去攻读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MBA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学位，结果自己也意外地获得了该校的荣誉学位，可知母子二人打趣说，母亲投入了足够的努力才获此学位，故本题正确答案为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本题考查联系上下文。由上文可知，母亲获得了荣誉学位，故本题正确答案为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6270" y="556260"/>
            <a:ext cx="1111821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More importantly, Judy gave Marty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Although life had changed after his accident, Marty encourages others facing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challenges to stay hopeful. “Just keep an open mind, and you can make your diversity (</a:t>
            </a:r>
            <a:r>
              <a:rPr lang="zh-CN" altLang="en-US" sz="2400" dirty="0">
                <a:latin typeface="Times New Roman" panose="02020603050405020304" charset="0"/>
                <a:ea typeface="宋体" panose="02010600030101010101" pitchFamily="2" charset="-122"/>
                <a:cs typeface="Times New Roman" panose="02020603050405020304" charset="0"/>
              </a:rPr>
              <a:t>差异</a:t>
            </a:r>
            <a:r>
              <a:rPr lang="en-US" altLang="zh-CN" sz="2400" dirty="0">
                <a:latin typeface="Times New Roman" panose="02020603050405020304" charset="0"/>
                <a:ea typeface="宋体" panose="02010600030101010101" pitchFamily="2" charset="-122"/>
                <a:cs typeface="Times New Roman" panose="02020603050405020304" charset="0"/>
              </a:rPr>
              <a:t>) into your advantage and take challenges as a(n)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for growth in your life.” he says.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58925" y="2542540"/>
            <a:ext cx="915797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excuses     B. reasons          C. health              D. confidence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similar      B. different        C. special             D. opposite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test            B. talent             C. opportunity     D. step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5100" y="25907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6860" y="3017520"/>
            <a:ext cx="850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TextBox 4"/>
          <p:cNvSpPr txBox="1"/>
          <p:nvPr/>
        </p:nvSpPr>
        <p:spPr>
          <a:xfrm>
            <a:off x="1562735" y="3488690"/>
            <a:ext cx="8509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774065" y="1143000"/>
            <a:ext cx="1068006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本题考查逻辑推理。通读全文可知坚强的母亲给予了儿子莫大的帮助，这无疑是给予孩子生活的信心，故本题正确答案为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Marty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想用自己的故事去鼓励与他有类似经历的人，故本题正确答案为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本题考查逻辑推理。从上文可知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Marty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表示把差异变成优势，把挑战当作生活中成长的机会，故本题正确答案为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85799" y="2085966"/>
            <a:ext cx="10648949" cy="411632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 a cold winter afternoon, Jane was walking home from a supermarket. She felt a little tired, as she was carrying her shopping bags. They were so heavy that she decided to have a rest in the park. She walked towards the gate of the park and noticed a poor man walking out of a restaurant. The man was holding a paper bag. He walked to a rubbish bin and started looking through it.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Jane suddenly felt sad. She knew this man would take all that he could get, so she went up to him and gave him some fruit. The man looked up in surprise and took what she gave him.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777656"/>
            <a:ext cx="11153775"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big smile appeared on his face and she felt very happy. Then he said, “Wow! First someone gave me this sandwich, then the orange juice, and now some delicious fruit. This is my daughter’s lucky day. Thank you, girl.” Then he went away, singing a song.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Just then, Jane understood what the saying “Giving is getting” really meant. Everyone in the world may need help, and everyone can offer help by showing kindness. Giving sometimes doesn’t cost much, but it means a lot to the people in need. The man’s smile at that moment comes into Jane’s mind every time she has the chance to help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Jane felt a little tired because she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walked a lot                    B. looked through a rubbish bin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felt cold                          D. carried heavy shopping bags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细节判断题。根据第一段第二、三句“She felt a little tired, as she was carrying her shopping bags. They were so heavy that she decided to have a</a:t>
            </a:r>
            <a:r>
              <a:rPr lang="en-US" sz="2400" dirty="0">
                <a:solidFill>
                  <a:srgbClr val="C00000"/>
                </a:solidFill>
                <a:latin typeface="Times New Roman" panose="02020603050405020304" charset="0"/>
                <a:cs typeface="Times New Roman" panose="02020603050405020304" charset="0"/>
              </a:rPr>
              <a:t> rest in the park.”可知，她感到有点累的原因是她提着很重的购物袋，故本题正确答案为D。</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1840" y="828040"/>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poor man felt _______ when Jane gave him some fruit.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sad                                B. surprised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interested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细节判断题。根据第二段中的“The man looked up in surprise and took what she gave him.”可知，当Jane给那个男人水果时，他感到很惊讶，故本题正确答案为B。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poor man’s daughter probably couldn’t get _______ that day.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orange juice               B. some fruit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coffee 	 	           D. a sandwich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细节判断题。根据第三段中的“First someone gave me this sandwich, then the orange juice, and now some delicious fruit.”可知，没有收到some coffee，故本题正确答案为C。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49605" y="9083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poor man couldn’t afford to buy food for his daughter.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was the poor man’s daughter’s birthday.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poor man asked Jane for some food.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poor man’s daughter was ill.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推理判断题。根据上下文可知，男人在垃圾箱里找东西，还接受了他人赠送的食物，由此可以推测出他买不起食物给孩子吃，故本题正确答案为A。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35.The passage mainly tells us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means taking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giving is getting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shouldn’t look through rubbish bins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shouldn’t give others what we have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主旨大意题。最后一段“Just then, Jane understood what the saying ‘Giving is getting’ really meant. Everyone in the world may need help, and everyone can offer help by showing kindness. Giving sometimes doesn’t cost much, but it means a lot to the people in need (就在那时，Jane明白了‘付出即收获’这句谚语的真正含义。每个人都可能需要帮助，每个人都能通过善举为他人提供帮助。给予有时并不会花费太多，但对需要帮助的人却意义重大).”，故本题正确答案为B。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9140" y="8875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0" y="252730"/>
            <a:ext cx="11315700" cy="6129655"/>
          </a:xfrm>
          <a:prstGeom prst="rect">
            <a:avLst/>
          </a:prstGeom>
          <a:noFill/>
        </p:spPr>
        <p:txBody>
          <a:bodyPr wrap="square" rtlCol="0" anchor="ctr">
            <a:no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     The company OpenAI introduced ChatGPT to the world. It is the latest type of AI chatboxes, which is a computer program just like human conversation. Anyone can use ChatGPT for free so that the company can collect people’s ideas on how to improve it. Now ChatGPT is becoming more and more popular. Though it first appeared in America in November, 2022, just two months later, it had more than 100 million users.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People have tested how ChatGPT works. Reporters found out that it was able to write articles with rightful opinions for newspapers. Teachers asked it to write answers to exam questions. ChatGPT could almost get full marks. Even programmers tried out ChatGPT. It was able to solve difficult coding challenges and answer very quickly. It even wrote short poems to explain how the coding worked. In our daily life, it helped a father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brainstorm</a:t>
            </a:r>
            <a:r>
              <a:rPr lang="en-US" altLang="zh-CN" sz="2400" dirty="0">
                <a:solidFill>
                  <a:schemeClr val="tx1">
                    <a:lumMod val="75000"/>
                    <a:lumOff val="25000"/>
                  </a:schemeClr>
                </a:solidFill>
                <a:latin typeface="Times New Roman" panose="02020603050405020304" charset="0"/>
                <a:cs typeface="Times New Roman" panose="02020603050405020304" charset="0"/>
              </a:rPr>
              <a:t> ideas of a birthday party for his child that combines the kid’s two favorites, rabbits and basketball.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167491"/>
            <a:ext cx="11115675" cy="4521835"/>
          </a:xfrm>
          <a:prstGeom prst="rect">
            <a:avLst/>
          </a:prstGeom>
          <a:noFill/>
        </p:spPr>
        <p:txBody>
          <a:bodyPr wrap="square" rtlCol="0" anchor="ctr">
            <a:spAutoFit/>
          </a:bodyPr>
          <a:lstStyle/>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Moreover, when people ask ChatGPT questions, it can find mistakes. If it is asked what happened when Columbus arrived in America in 2023, older AIs might give a story. ChatGPT can recognize that Columbus reached America in the 1400s. It can also refuse to answer questions that are not proper. For example, ask it for advice on stealing a car. It will say that stealing a car is a serious crime and can have bad results. Instead, it gives advice such as “taking the bus”.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Although ChatGPT might be very helpful and popular, some experts think that ChatGPT might not always be a good thing. For example, about 90% of American college students do schoolwork with the help of ChatGPT. So we must use ChatGPT properly.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9359" y="44888"/>
            <a:ext cx="11487178" cy="4521835"/>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)36. Everyone can use ChatGPT for free because it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is able to teach machines             B. needs to improve itself</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helps students with exams           D. gives proper suggestions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Where did ChatGPT first appear?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In the USA.         B. In the UK.        C. In Brazil.           D. In China.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3760" y="2017856"/>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a:t>
            </a:r>
            <a:r>
              <a:rPr lang="en-US" altLang="zh-CN" sz="2400" dirty="0">
                <a:solidFill>
                  <a:srgbClr val="C00000"/>
                </a:solidFill>
                <a:latin typeface="Times New Roman" panose="02020603050405020304" charset="0"/>
                <a:cs typeface="Times New Roman" panose="02020603050405020304" charset="0"/>
              </a:rPr>
              <a:t>“Anyone can use ChatGPT for free so that the company can collect people’s ideas on how to improve it.”</a:t>
            </a:r>
            <a:r>
              <a:rPr lang="zh-CN" altLang="en-US" sz="2400" dirty="0">
                <a:solidFill>
                  <a:srgbClr val="C00000"/>
                </a:solidFill>
                <a:latin typeface="Times New Roman" panose="02020603050405020304" charset="0"/>
                <a:cs typeface="Times New Roman" panose="02020603050405020304" charset="0"/>
              </a:rPr>
              <a:t>可知，人们可以免费使用</a:t>
            </a:r>
            <a:r>
              <a:rPr lang="en-US" altLang="zh-CN" sz="2400" dirty="0">
                <a:solidFill>
                  <a:srgbClr val="C00000"/>
                </a:solidFill>
                <a:latin typeface="Times New Roman" panose="02020603050405020304" charset="0"/>
                <a:cs typeface="Times New Roman" panose="02020603050405020304" charset="0"/>
              </a:rPr>
              <a:t>ChatGPT</a:t>
            </a:r>
            <a:r>
              <a:rPr lang="zh-CN" altLang="en-US" sz="2400" dirty="0">
                <a:solidFill>
                  <a:srgbClr val="C00000"/>
                </a:solidFill>
                <a:latin typeface="Times New Roman" panose="02020603050405020304" charset="0"/>
                <a:cs typeface="Times New Roman" panose="02020603050405020304" charset="0"/>
              </a:rPr>
              <a:t>，这样公司能收集人们的想法用以帮助它改进，故本题正确答案为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6366" y="51405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89645" y="4883985"/>
            <a:ext cx="1053981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a:t>
            </a:r>
            <a:r>
              <a:rPr lang="en-US" altLang="zh-CN" sz="2400" dirty="0">
                <a:solidFill>
                  <a:srgbClr val="C00000"/>
                </a:solidFill>
                <a:latin typeface="Times New Roman" panose="02020603050405020304" charset="0"/>
                <a:cs typeface="Times New Roman" panose="02020603050405020304" charset="0"/>
              </a:rPr>
              <a:t>“it first appeared in America in November, 2022”</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ChatGPT</a:t>
            </a:r>
            <a:r>
              <a:rPr lang="zh-CN" altLang="en-US" sz="2400" dirty="0">
                <a:solidFill>
                  <a:srgbClr val="C00000"/>
                </a:solidFill>
                <a:latin typeface="Times New Roman" panose="02020603050405020304" charset="0"/>
                <a:cs typeface="Times New Roman" panose="02020603050405020304" charset="0"/>
              </a:rPr>
              <a:t>最早出现在美国，故本题正确答案为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24283" y="3586473"/>
            <a:ext cx="1099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0595" y="236220"/>
            <a:ext cx="10486390" cy="2749550"/>
          </a:xfrm>
          <a:prstGeom prst="rect">
            <a:avLst/>
          </a:prstGeom>
          <a:noFill/>
        </p:spPr>
        <p:txBody>
          <a:bodyPr wrap="square">
            <a:spAutoFit/>
          </a:bodyPr>
          <a:lstStyle/>
          <a:p>
            <a:pPr lvl="0"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underlined word “brainstorm” in Paragraph 2 is closet in meaning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write down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give up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get rid of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come up with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15340" y="3429000"/>
            <a:ext cx="10400665"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词义猜测题。根据第二段</a:t>
            </a:r>
            <a:r>
              <a:rPr lang="en-US" altLang="zh-CN" sz="2400" dirty="0">
                <a:solidFill>
                  <a:srgbClr val="C00000"/>
                </a:solidFill>
                <a:latin typeface="Times New Roman" panose="02020603050405020304" charset="0"/>
                <a:cs typeface="Times New Roman" panose="02020603050405020304" charset="0"/>
              </a:rPr>
              <a:t>“In our daily life, it helped a father brainstorm ideas of a birthday party for his son that combines the kid’s two favorites, rabbits and basketball.”</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ChatGPT</a:t>
            </a:r>
            <a:r>
              <a:rPr lang="zh-CN" altLang="en-US" sz="2400" dirty="0">
                <a:solidFill>
                  <a:srgbClr val="C00000"/>
                </a:solidFill>
                <a:latin typeface="Times New Roman" panose="02020603050405020304" charset="0"/>
                <a:cs typeface="Times New Roman" panose="02020603050405020304" charset="0"/>
              </a:rPr>
              <a:t>能帮助一位父亲为他孩子的生日聚会出谋划策。</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写下</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放弃</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摆脱</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想出，想到</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，符合语境，故本题正确答案为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47355" y="267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Which of the following is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ChatGPT is helpful and important, so we can use it safely.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ChatGPT cannot finish difficult tasks, such as write a poem or computer codes.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ChatGPT will not answer improper questions.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ChatGPT is a human who can talk with you freely.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a:t>
            </a:r>
            <a:r>
              <a:rPr lang="en-US" altLang="zh-CN" sz="2400" dirty="0">
                <a:solidFill>
                  <a:srgbClr val="C00000"/>
                </a:solidFill>
                <a:latin typeface="Times New Roman" panose="02020603050405020304" charset="0"/>
                <a:cs typeface="Times New Roman" panose="02020603050405020304" charset="0"/>
              </a:rPr>
              <a:t>“It can also refuse to answer questions that are not proper. For example, ask it for advice on stealing a car. It will say that stealing a car is a serious crime and can have bad results.” </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ChatGPT</a:t>
            </a:r>
            <a:r>
              <a:rPr lang="zh-CN" altLang="en-US" sz="2400" dirty="0">
                <a:solidFill>
                  <a:srgbClr val="C00000"/>
                </a:solidFill>
                <a:latin typeface="Times New Roman" panose="02020603050405020304" charset="0"/>
                <a:cs typeface="Times New Roman" panose="02020603050405020304" charset="0"/>
              </a:rPr>
              <a:t>不会回答不恰当的问题，故本题正确答案为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1975" y="2839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probably from _________.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 history book                   B. a science magazine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a story book                       D. a sports magazine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39082" y="369895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主旨大意题。通读全文可知，本文主要介绍了</a:t>
            </a:r>
            <a:r>
              <a:rPr lang="en-US" altLang="zh-CN" sz="2400" dirty="0">
                <a:solidFill>
                  <a:srgbClr val="C00000"/>
                </a:solidFill>
                <a:latin typeface="Times New Roman" panose="02020603050405020304" charset="0"/>
                <a:cs typeface="Times New Roman" panose="02020603050405020304" charset="0"/>
              </a:rPr>
              <a:t>ChatGPT</a:t>
            </a:r>
            <a:r>
              <a:rPr lang="zh-CN" altLang="en-US" sz="2400" dirty="0">
                <a:solidFill>
                  <a:srgbClr val="C00000"/>
                </a:solidFill>
                <a:latin typeface="Times New Roman" panose="02020603050405020304" charset="0"/>
                <a:cs typeface="Times New Roman" panose="02020603050405020304" charset="0"/>
              </a:rPr>
              <a:t>这个新型机器人，由此可推知，这篇文章应该来自于科学杂志，故本题正确答案为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zh-CN" alt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49630"/>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1397" y="1066527"/>
            <a:ext cx="11540728"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upon a time, Yan has a small daughter named N</a:t>
            </a:r>
            <a:r>
              <a:rPr lang="en-US" altLang="en-US" sz="2400" dirty="0">
                <a:solidFill>
                  <a:schemeClr val="tx1">
                    <a:lumMod val="75000"/>
                    <a:lumOff val="25000"/>
                  </a:schemeClr>
                </a:solidFill>
                <a:latin typeface="Times New Roman" panose="02020603050405020304" charset="0"/>
                <a:cs typeface="Times New Roman" panose="02020603050405020304" charset="0"/>
              </a:rPr>
              <a:t>ü</a:t>
            </a:r>
            <a:r>
              <a:rPr lang="en-US" altLang="zh-CN" sz="2400" dirty="0">
                <a:solidFill>
                  <a:schemeClr val="tx1">
                    <a:lumMod val="75000"/>
                    <a:lumOff val="25000"/>
                  </a:schemeClr>
                </a:solidFill>
                <a:latin typeface="Times New Roman" panose="02020603050405020304" charset="0"/>
                <a:cs typeface="Times New Roman" panose="02020603050405020304" charset="0"/>
              </a:rPr>
              <a:t>wa. He loved his little daughter very much and often played with her.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Yan went out to work. Princess N</a:t>
            </a:r>
            <a:r>
              <a:rPr lang="en-US" altLang="en-US" sz="2400" dirty="0">
                <a:solidFill>
                  <a:schemeClr val="tx1">
                    <a:lumMod val="75000"/>
                    <a:lumOff val="25000"/>
                  </a:schemeClr>
                </a:solidFill>
                <a:latin typeface="Times New Roman" panose="02020603050405020304" charset="0"/>
                <a:cs typeface="Times New Roman" panose="02020603050405020304" charset="0"/>
              </a:rPr>
              <a:t>ü</a:t>
            </a:r>
            <a:r>
              <a:rPr lang="en-US" altLang="zh-CN" sz="2400" dirty="0">
                <a:solidFill>
                  <a:schemeClr val="tx1">
                    <a:lumMod val="75000"/>
                    <a:lumOff val="25000"/>
                  </a:schemeClr>
                </a:solidFill>
                <a:latin typeface="Times New Roman" panose="02020603050405020304" charset="0"/>
                <a:cs typeface="Times New Roman" panose="02020603050405020304" charset="0"/>
              </a:rPr>
              <a:t>wa walked down to the beach alone. She slid her small boat into the water and rowed out to sea. Suddenly, clouds hid the sun. Birds returned to the beach. Rain poured down.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wind made the waves rise. Higher! Higher! The strong waves tipped over N</a:t>
            </a:r>
            <a:r>
              <a:rPr lang="en-US" altLang="en-US" sz="2400" dirty="0">
                <a:solidFill>
                  <a:schemeClr val="tx1">
                    <a:lumMod val="75000"/>
                    <a:lumOff val="25000"/>
                  </a:schemeClr>
                </a:solidFill>
                <a:latin typeface="Times New Roman" panose="02020603050405020304" charset="0"/>
                <a:cs typeface="Times New Roman" panose="02020603050405020304" charset="0"/>
              </a:rPr>
              <a:t>ü</a:t>
            </a:r>
            <a:r>
              <a:rPr lang="en-US" altLang="zh-CN" sz="2400" dirty="0">
                <a:solidFill>
                  <a:schemeClr val="tx1">
                    <a:lumMod val="75000"/>
                    <a:lumOff val="25000"/>
                  </a:schemeClr>
                </a:solidFill>
                <a:latin typeface="Times New Roman" panose="02020603050405020304" charset="0"/>
                <a:cs typeface="Times New Roman" panose="02020603050405020304" charset="0"/>
              </a:rPr>
              <a:t>wa’s boat.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08610" y="31809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807778"/>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how Princess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N</a:t>
            </a:r>
            <a:r>
              <a:rPr lang="en-US" altLang="en-US" sz="2400" dirty="0">
                <a:solidFill>
                  <a:schemeClr val="tx1">
                    <a:lumMod val="75000"/>
                    <a:lumOff val="25000"/>
                  </a:schemeClr>
                </a:solidFill>
                <a:latin typeface="Times New Roman" panose="02020603050405020304" charset="0"/>
                <a:cs typeface="Times New Roman" panose="02020603050405020304" charset="0"/>
                <a:sym typeface="+mn-ea"/>
              </a:rPr>
              <a:t>ü</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wa</a:t>
            </a:r>
            <a:r>
              <a:rPr lang="zh-CN" altLang="en-US" sz="2400" dirty="0">
                <a:solidFill>
                  <a:schemeClr val="tx1">
                    <a:lumMod val="75000"/>
                    <a:lumOff val="25000"/>
                  </a:schemeClr>
                </a:solidFill>
                <a:latin typeface="Times New Roman" panose="02020603050405020304" charset="0"/>
                <a:cs typeface="Times New Roman" panose="02020603050405020304" charset="0"/>
              </a:rPr>
              <a:t>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5932805" y="266509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题。根据下文关键词the wind与a strong wind相呼应，再看空白处前两句提到太阳被乌云遮挡，小鸟们都返回到岸上，倾盆大雨，结合生活常识可知，大雨通常伴随着狂风。故本题正确答案为C。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27717"/>
            <a:ext cx="11391900" cy="315531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boat sank into the sea. Princess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N</a:t>
            </a:r>
            <a:r>
              <a:rPr lang="en-US" altLang="en-US" sz="2400" dirty="0">
                <a:solidFill>
                  <a:schemeClr val="tx1">
                    <a:lumMod val="75000"/>
                    <a:lumOff val="25000"/>
                  </a:schemeClr>
                </a:solidFill>
                <a:latin typeface="Times New Roman" panose="02020603050405020304" charset="0"/>
                <a:cs typeface="Times New Roman" panose="02020603050405020304" charset="0"/>
                <a:sym typeface="+mn-ea"/>
              </a:rPr>
              <a:t>ü</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wa</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sank too.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42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They seemed higher than the sun. Unfortunately, she died and then turned into a beautiful bird. </a:t>
            </a:r>
            <a:r>
              <a:rPr lang="en-US" altLang="zh-CN" sz="2400" dirty="0">
                <a:solidFill>
                  <a:schemeClr val="tx1">
                    <a:lumMod val="75000"/>
                    <a:lumOff val="25000"/>
                  </a:schemeClr>
                </a:solidFill>
                <a:latin typeface="Times New Roman" panose="02020603050405020304" charset="0"/>
                <a:cs typeface="Times New Roman" panose="02020603050405020304" charset="0"/>
              </a:rPr>
              <a:t>She spread her wings and flew high above the water. “Jingwei!Jingwei!” the princess bird cried.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Jingwei was mad at the sea. She cried her name as she flew. “Jingwei! Jingwei!” She picked up a stick and dropped the stick into the sea. On the second day, Jingwei dropped a rock into the sea. On the third day, Jingwei found a gold pebble. She dropped it into the sea.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how Princess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N</a:t>
            </a:r>
            <a:r>
              <a:rPr lang="en-US" altLang="en-US" sz="2400" dirty="0">
                <a:solidFill>
                  <a:schemeClr val="tx1">
                    <a:lumMod val="75000"/>
                    <a:lumOff val="25000"/>
                  </a:schemeClr>
                </a:solidFill>
                <a:latin typeface="Times New Roman" panose="02020603050405020304" charset="0"/>
                <a:cs typeface="Times New Roman" panose="02020603050405020304" charset="0"/>
                <a:sym typeface="+mn-ea"/>
              </a:rPr>
              <a:t>ü</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wa</a:t>
            </a:r>
            <a:r>
              <a:rPr lang="zh-CN" altLang="en-US" sz="2400" dirty="0">
                <a:solidFill>
                  <a:schemeClr val="tx1">
                    <a:lumMod val="75000"/>
                    <a:lumOff val="25000"/>
                  </a:schemeClr>
                </a:solidFill>
                <a:latin typeface="Times New Roman" panose="02020603050405020304" charset="0"/>
                <a:cs typeface="Times New Roman" panose="02020603050405020304" charset="0"/>
              </a:rPr>
              <a:t>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7189470" y="4597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9187180" y="13227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Mum, do you mind if I play computer games for a while? My work is 		      done already.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please turn down the sound.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do it                                B. Yes, of course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 do as you like                  D. No, you’d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2237" y="720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85090" y="4199890"/>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please turn down the sound (但是请调低音量).”</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可知，妈妈允许孩子玩一会儿电脑游戏。C项“No, do as you like (不介意，想玩就玩吧).”最符合对话语境。而A项意为“是的（我介意），请玩吧”，B项意为“是的（我介意），当然不”，D项意为“不，你最好不要玩”，A、B、D三项均不符合题意。故本题正确答案为C。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题。根据上文“The strong waves tipped over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mn-ea"/>
              </a:rPr>
              <a:t>Nüwa</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 boat.”可知，巨浪把她的船掀翻了，她和海浪进行斗争，故本题正确答案为D。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题。根据空白处上一句“‘Jingwei! Jingwei!’ the princess bird cried.”和空白处下一句“Jingwei was mad at the sea.”可知，女娃有了一个新的名字叫精卫，故本题正确答案为A。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849038"/>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 sea laughed at Jingwei. “Your pebbles can never fill me up!” Its waves grew higher.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They almost reached Jingwei.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44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 will still try!” Jingwei cried. “I will never give up!” She flew in the sunshine. “I will fill you up, Sea! I will stop you from sinking any more boats! ”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45______</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Jingwei teaches us a lesson. She shows us to never give up even when it is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6139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how Princess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N</a:t>
            </a:r>
            <a:r>
              <a:rPr lang="en-US" altLang="en-US" sz="2400" dirty="0">
                <a:solidFill>
                  <a:schemeClr val="tx1">
                    <a:lumMod val="75000"/>
                    <a:lumOff val="25000"/>
                  </a:schemeClr>
                </a:solidFill>
                <a:latin typeface="Times New Roman" panose="02020603050405020304" charset="0"/>
                <a:cs typeface="Times New Roman" panose="02020603050405020304" charset="0"/>
                <a:sym typeface="+mn-ea"/>
              </a:rPr>
              <a:t>ü</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wa</a:t>
            </a:r>
            <a:r>
              <a:rPr lang="zh-CN" altLang="en-US" sz="2400" dirty="0">
                <a:solidFill>
                  <a:schemeClr val="tx1">
                    <a:lumMod val="75000"/>
                    <a:lumOff val="25000"/>
                  </a:schemeClr>
                </a:solidFill>
                <a:latin typeface="Times New Roman" panose="02020603050405020304" charset="0"/>
                <a:cs typeface="Times New Roman" panose="02020603050405020304" charset="0"/>
              </a:rPr>
              <a:t>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4545965" y="12700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2444750" y="2193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题。根据空白处上两句“Its waves grew higher.”和“They almost reached Jingwei.”可以推出，海浪越来越高，它们几乎打到精卫身上，所以精卫要飞得更高一些，故本题正确答案为E。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题。根据空白处上面几句可知，精卫不断地扔东西到海里，想把海填平，可以推测出她每天都在向海里扔东西，故本题正确答案为B。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305539"/>
            <a:ext cx="1023530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Jenny is a warm-hearted girl. She is only 10 years old, but she has big ideas of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(help) other kids. Jenny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(take) part in a winter camp at the age of 8. During her stay in the camp, she went to visit some kids in poor areas. She felt sad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the kids there didn’t have new clothes to wear and toys to play with. After she returned home, she kept thinking about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49                   </a:t>
            </a:r>
            <a:r>
              <a:rPr lang="en-US" altLang="zh-CN" sz="2400" dirty="0">
                <a:latin typeface="Times New Roman" panose="02020603050405020304" charset="0"/>
                <a:ea typeface="宋体" panose="02010600030101010101" pitchFamily="2" charset="-122"/>
                <a:cs typeface="Times New Roman" panose="02020603050405020304" charset="0"/>
              </a:rPr>
              <a:t>to do to help those kids.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284765" y="2717227"/>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020191" y="27172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took</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4383405" y="3589020"/>
            <a:ext cx="18548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10831" y="4495178"/>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504825" y="93345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【解析】本题考查非谓语动词。根据关键词解题法，空格前的of是介词，后面应使用动名词形式，故本题正确答案为helping。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47.【解析】本题考查时态。根据分析句子结构解题法，句中的时间状语是at the age of 8（在8岁时），谓语动词的时态为一般过去时，故本题正确答案为took。</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【解析】本题考查状语从句。根据句意，“她感到难过”和“那里的孩子没有新衣服穿，没有玩具玩”是因果关系，故本题正确答案为because。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【解析】本题考查疑问词。根据句意“她一直在考虑能做些什么去帮助那些孩子”，故本题正确答案为what。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78713"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One morning Jenny saw some elder kids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(sell) lemon juice by the street. They wanted to raise money to help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(they) friends. Then she came up with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idea.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the help of her mother, Jenny set up her first lemonade stand (</a:t>
            </a:r>
            <a:r>
              <a:rPr lang="zh-CN" altLang="en-US" sz="2400" dirty="0">
                <a:latin typeface="Times New Roman" panose="02020603050405020304" charset="0"/>
                <a:ea typeface="宋体" panose="02010600030101010101" pitchFamily="2" charset="-122"/>
                <a:cs typeface="Times New Roman" panose="02020603050405020304" charset="0"/>
              </a:rPr>
              <a:t>摊位</a:t>
            </a:r>
            <a:r>
              <a:rPr lang="en-US" altLang="zh-CN" sz="2400" dirty="0">
                <a:latin typeface="Times New Roman" panose="02020603050405020304" charset="0"/>
                <a:ea typeface="宋体" panose="02010600030101010101" pitchFamily="2" charset="-122"/>
                <a:cs typeface="Times New Roman" panose="02020603050405020304" charset="0"/>
              </a:rPr>
              <a:t>). In a week, it made $52.</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460490" y="493395"/>
            <a:ext cx="17240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selling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367145" y="974725"/>
            <a:ext cx="18738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3051810" y="1425575"/>
            <a:ext cx="10795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909820" y="1404620"/>
            <a:ext cx="1342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781050" y="609600"/>
            <a:ext cx="9935210" cy="424624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【解析】本题考查非谓语动词。本题句意为“她看见一些年纪大的孩子在街边卖柠檬汁”。see sb. doing sth.为固定短语，意为“看见某人正在做某事”，故本题正确答案为selling。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【解析】本题考查代词转换。根据分析句子结构解题法，填入词在句中作friends的定语，应使用形容词性物主代词，故本题正确答案为their。</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【解析】本题考查冠词。根据分析句意解题法，空格后是可数名词idea，在句中泛指“一个主意”，应使用不定冠词，又因为idea是以元音发音开头的单词，故本题正确答案为an。</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【解析】本题考查介词。根据固定搭配解题法，应用词组with the help of （在……的帮助下），故本题正确答案为With。</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4583" y="626342"/>
            <a:ext cx="100894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it was only a little money, she helped 12 kids with it! She felt very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(excite) when she saw smiles on their faces. After that, her mother helped her start a program called Jenny’s Lemonade for Love. Up till now, she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(raise) more than $17,000 already! She is going to spend the money on clothes, toys and books for the poor kids.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69060" y="102870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34956" y="193099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raised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428625" y="1336119"/>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【解析】本题考查词性转换。根据关键词解题法，空格前的felt是联系动词，后接形容词构成系表结构，因此要把动词excite转换为形容词excited，故本题正确答案为excited。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【解析】本题考查时态。根据关键词解题法，句中的时间状语为up till now（到目前为止），谓语动词的时态为现在完成时，故本题正确答案为has raised。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Lisa, long time no see! How’s it going?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Many thanks.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The same to you                    B. Pretty good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Help yourself</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7359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根据“How’s it going (最近好吗)?”，可知，说话人要回答自己的近况如何。B项“Pretty good (非常好).”最符合对话语境。而A项意为“你也一样”，C项意为“别介意”，D项意为“请自便”，A、C、D三项均不符合题意。故本题正确答案为B。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is very important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查找新单词</a:t>
            </a:r>
            <a:r>
              <a:rPr lang="en-US" altLang="zh-CN" sz="2400" dirty="0">
                <a:latin typeface="Times New Roman" panose="02020603050405020304" charset="0"/>
                <a:ea typeface="宋体" panose="02010600030101010101" pitchFamily="2" charset="-122"/>
                <a:cs typeface="Times New Roman" panose="02020603050405020304" charset="0"/>
              </a:rPr>
              <a:t>) in a dictionary when learning a language.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4571281" y="1815465"/>
            <a:ext cx="4058369"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look up new words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本题考查非谓语动词。句中出现了固定句型“It is+</a:t>
            </a:r>
            <a:r>
              <a:rPr lang="en-US"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+to do sth.”，意为“做某事是……的”。根据汉语提示，本题正确答案为to look up new words。</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teacher as well as his students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对足球感兴趣</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Get up earlier,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否则你会迟到</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176161" y="611463"/>
            <a:ext cx="7036882"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is interested in football</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本题考查并列句和时态。句中的连词or意为“否则”，常用于句型“祈使句+or+一般将来时”，故本题正确答案为or you will be late。</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本题考查主谓一致。句中出现了短语as well as，意为“也；和……一样”，根据主谓一致的原则可知，句中的主语为The teacher，故本题正确答案为is interested in football。</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08688" y="3242867"/>
            <a:ext cx="563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 or you will be late</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That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我昨天借的小说</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I’ll tell him this good news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他一回来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724150" y="482482"/>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novel (which/that) I borrowed yesterday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6479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本题考查定语从句。句中I borrowed yesterday作定语，修饰先行词the novel，此外，关系代词which或that在定语从句中充当宾语，可以省略，故本题正确答案为the novel (which / that) I borrowed yesterday。</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58546" y="4179277"/>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本题考查时间状语从句。句中的as soon as用于引导时间状语从句，意为“一……就……”，此外，时间状语从句中动词的时态要符合“主将从现”原则，应使用一般现在时，故本题正确答案为as soon as he comes back。</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200650" y="314043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soon as he comes back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635"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假设你是李华，收到了在网上购买的一本英语词典，发现封面破损了。请你给网店老板</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先生写一封电子邮件，表达你的不满，并提出更换一本词典。</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6509" y="16040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Smith,</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make a complaint about the English dictionary I bought from your online shop several days ago. It arrived on time, but I found the cover of the dictionary was broken. Can you change a new one for me?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looking forward to your early reply.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53700" y="123747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Some people are used to getting up late _______ a cold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of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本题考查介词。根据定点法，a cold morning表示具体的时间点，要用介词on修饰，故本题正确答案为B。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 am sorry to have kept you waiting.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All right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You’re welcome                      D. My pleasure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38092" y="3418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sorry to have kept you waiting (很抱歉让你一直等着).”可知，A项“That’s all right (没关系).”最符合对话语境，故本题正确答案为A。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He wrote two novels and _______ of them have been made into films.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none          B. all            C. neither              D. both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本题考查代词。根据筛选法，由two novels可以筛选出C、D两项，然后根据have been made可以排除C项，因为若主语为neither of them，谓语动词应该使用单数形式，故本题正确答案为D。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824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Martin just worked out _______ one of the two math problems.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less difficult 	                  B. the less difficult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the most difficult            D. the least difficult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本题考查形容词。根据筛选法，由the two math problems可知，两者之间作比较应使用形容词的比较级形式，可以筛选出A、B两项。固定结构“the+比较级+of the two…”用来表示“两者之间较……的那一个”，故本题正确答案为B。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64436"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If you want to visit the Summer Palace, I _______ the tickets for you in advance.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book      B. have booked      C. am booking        D. will book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本题考查时态。根据分析法，if引导的条件状语从句时态应遵循“主将从现”的原则，从句中的谓语动词时态为一般现在时，主句中的谓语动词book应使用一般将来时，故本题正确答案为D。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According to the traffic law, teenagers under 18 _______ drive a car.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may not       B. can’t         C. mustn’t                  D. needn’t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本题考查情态动词。本题句意为“根据交通法，18岁以下的青少年禁止驾驶汽车”。C项mustn’t表示“禁止”，故本题正确答案为C。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what to do, we turned to our teacher for help.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know         B. Know not      C. Knowing not       D. Not knowing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本题考查非谓语动词。根据分析法，动词know的逻辑主语是we，表示主动应使用动词的现在分词形式，此外，动词的现在分词的否定形式为not doing，故本题正确答案为D。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00455" y="889000"/>
            <a:ext cx="106629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You will get a toothache _______ you clean your teeth regularly and carefully.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unless             B. when        C. though            D. because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本题考查连词。本题句意为“你会牙疼，除非你定期仔细地清洁你的牙齿”，故本题正确答案为A。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981226" y="8890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There is no need to _______ my sister at the airport. She will come here by taxi.</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 off 	 B. pick up 	 C. look after 	 D. come across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本题考查短语辨析。A项see off意为“送行”，B项pick up意为“接载”，C项look after意为“照顾”，D项come across意为“偶然遇见”。本题句意为“没有必要去机场接我姐姐，她将坐出租车来这里”，故本题正确答案为B。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failed in the examination, _______ made his father very angry.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it         C. that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本题考查定语从句。根据分析法，本句为非</a:t>
            </a:r>
            <a:r>
              <a:rPr lang="zh-CN" sz="2400" dirty="0">
                <a:solidFill>
                  <a:srgbClr val="C00000"/>
                </a:solidFill>
                <a:latin typeface="Times New Roman" panose="02020603050405020304" charset="0"/>
                <a:cs typeface="Times New Roman" panose="02020603050405020304" charset="0"/>
              </a:rPr>
              <a:t>限制</a:t>
            </a:r>
            <a:r>
              <a:rPr sz="2400" dirty="0">
                <a:solidFill>
                  <a:srgbClr val="C00000"/>
                </a:solidFill>
                <a:latin typeface="Times New Roman" panose="02020603050405020304" charset="0"/>
                <a:cs typeface="Times New Roman" panose="02020603050405020304" charset="0"/>
              </a:rPr>
              <a:t>性定语从句，which用于代替He failed in the examination这件事情，故本题正确答案为A。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本题考查倒装句和时态。根据定点法，否定词hardly放在句首，要使用部分倒装，此外，enter the classroom这一动作发生在the bell rang之前，应使用过去完成时，故本题正确答案为D。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Hardly _______ the classroom when the bell rang.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entered         B. did I enter         C. I had entered          D. had I entered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Will you please sing for the sick at the hospital to cheer them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afraid so                             B. It’s very kind of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am sorry to hear that               D. Certainly, I’ll be glad 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根据“Will you please sing for the sick at the hospital to cheer them up (你愿意去医院为病人唱歌，让他们振作起来吗)?”可知，D项“Certainly, I’ll be glad to (当然，我很乐意).”最符合对话语境，故本题正确答案为D。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will take an important exam tomorrow (我明天有个重要的考试).”可知，D项“Good luck (祝你好运).”最符合对话语境，故本题正确答案为D。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will take an important exam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Have fun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Good luck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5363483-4e39-4bb7-893a-0b945d3ccfa2"/>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24431</Words>
  <Application>WPS 演示</Application>
  <PresentationFormat>宽屏</PresentationFormat>
  <Paragraphs>692</Paragraphs>
  <Slides>79</Slides>
  <Notes>79</Notes>
  <HiddenSlides>12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79</vt:i4>
      </vt:variant>
    </vt:vector>
  </HeadingPairs>
  <TitlesOfParts>
    <vt:vector size="98" baseType="lpstr">
      <vt:lpstr>Arial</vt:lpstr>
      <vt:lpstr>宋体</vt:lpstr>
      <vt:lpstr>Wingdings</vt:lpstr>
      <vt:lpstr>方正公文黑体</vt:lpstr>
      <vt:lpstr>iekie pocangqiong</vt:lpstr>
      <vt:lpstr>方正黑体简体</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130</cp:revision>
  <dcterms:created xsi:type="dcterms:W3CDTF">2021-08-19T06:32:00Z</dcterms:created>
  <dcterms:modified xsi:type="dcterms:W3CDTF">2024-12-31T06:48:40Z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