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67"/>
  </p:handoutMasterIdLst>
  <p:sldIdLst>
    <p:sldId id="256" r:id="rId3"/>
    <p:sldId id="257" r:id="rId5"/>
    <p:sldId id="258" r:id="rId6"/>
    <p:sldId id="259" r:id="rId7"/>
    <p:sldId id="331" r:id="rId8"/>
    <p:sldId id="269" r:id="rId9"/>
    <p:sldId id="270" r:id="rId10"/>
    <p:sldId id="292" r:id="rId11"/>
    <p:sldId id="293" r:id="rId12"/>
    <p:sldId id="333"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453" r:id="rId30"/>
    <p:sldId id="375" r:id="rId31"/>
    <p:sldId id="376" r:id="rId32"/>
    <p:sldId id="301" r:id="rId33"/>
    <p:sldId id="302" r:id="rId34"/>
    <p:sldId id="303" r:id="rId35"/>
    <p:sldId id="304" r:id="rId36"/>
    <p:sldId id="357" r:id="rId37"/>
    <p:sldId id="305" r:id="rId38"/>
    <p:sldId id="358" r:id="rId39"/>
    <p:sldId id="359" r:id="rId40"/>
    <p:sldId id="360" r:id="rId41"/>
    <p:sldId id="361" r:id="rId42"/>
    <p:sldId id="362" r:id="rId43"/>
    <p:sldId id="387" r:id="rId44"/>
    <p:sldId id="363" r:id="rId45"/>
    <p:sldId id="388" r:id="rId46"/>
    <p:sldId id="364" r:id="rId47"/>
    <p:sldId id="365" r:id="rId48"/>
    <p:sldId id="435" r:id="rId49"/>
    <p:sldId id="389" r:id="rId50"/>
    <p:sldId id="436" r:id="rId51"/>
    <p:sldId id="307" r:id="rId52"/>
    <p:sldId id="308" r:id="rId53"/>
    <p:sldId id="377" r:id="rId54"/>
    <p:sldId id="378" r:id="rId55"/>
    <p:sldId id="380" r:id="rId56"/>
    <p:sldId id="379" r:id="rId57"/>
    <p:sldId id="381" r:id="rId58"/>
    <p:sldId id="312" r:id="rId59"/>
    <p:sldId id="382" r:id="rId60"/>
    <p:sldId id="383" r:id="rId61"/>
    <p:sldId id="384" r:id="rId62"/>
    <p:sldId id="314" r:id="rId63"/>
    <p:sldId id="315" r:id="rId64"/>
    <p:sldId id="326" r:id="rId65"/>
    <p:sldId id="284" r:id="rId66"/>
  </p:sldIdLst>
  <p:sldSz cx="12192000" cy="6858000"/>
  <p:notesSz cx="6858000" cy="9144000"/>
  <p:embeddedFontLst>
    <p:embeddedFont>
      <p:font typeface="方正公文黑体" panose="02000500000000000000" charset="-122"/>
      <p:regular r:id="rId71"/>
    </p:embeddedFont>
    <p:embeddedFont>
      <p:font typeface="方正黑体简体" panose="03000509000000000000" charset="-122"/>
      <p:regular r:id="rId72"/>
    </p:embeddedFont>
    <p:embeddedFont>
      <p:font typeface="微软雅黑" panose="020B0503020204020204" pitchFamily="34" charset="-122"/>
      <p:regular r:id="rId73"/>
    </p:embeddedFont>
    <p:embeddedFont>
      <p:font typeface="Calibri" panose="020F0502020204030204" pitchFamily="34" charset="0"/>
      <p:regular r:id="rId74"/>
      <p:bold r:id="rId75"/>
      <p:italic r:id="rId76"/>
      <p:boldItalic r:id="rId77"/>
    </p:embeddedFont>
    <p:embeddedFont>
      <p:font typeface="Impact" panose="020B0806030902050204" pitchFamily="34" charset="0"/>
      <p:regular r:id="rId78"/>
    </p:embeddedFont>
    <p:embeddedFont>
      <p:font typeface="黑体" panose="02010609060101010101" charset="-122"/>
      <p:regular r:id="rId79"/>
    </p:embeddedFont>
    <p:embeddedFont>
      <p:font typeface="等线" panose="02010600030101010101" charset="-122"/>
      <p:regular r:id="rId80"/>
    </p:embeddedFont>
  </p:embeddedFontLst>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331"/>
            <p14:sldId id="269"/>
            <p14:sldId id="270"/>
            <p14:sldId id="292"/>
            <p14:sldId id="293"/>
            <p14:sldId id="333"/>
            <p14:sldId id="335"/>
            <p14:sldId id="336"/>
            <p14:sldId id="337"/>
            <p14:sldId id="338"/>
            <p14:sldId id="339"/>
            <p14:sldId id="340"/>
            <p14:sldId id="341"/>
            <p14:sldId id="342"/>
            <p14:sldId id="343"/>
            <p14:sldId id="355"/>
            <p14:sldId id="332"/>
            <p14:sldId id="371"/>
            <p14:sldId id="295"/>
            <p14:sldId id="372"/>
            <p14:sldId id="373"/>
            <p14:sldId id="374"/>
            <p14:sldId id="453"/>
            <p14:sldId id="375"/>
            <p14:sldId id="376"/>
            <p14:sldId id="301"/>
            <p14:sldId id="302"/>
            <p14:sldId id="303"/>
            <p14:sldId id="304"/>
            <p14:sldId id="357"/>
            <p14:sldId id="305"/>
            <p14:sldId id="358"/>
            <p14:sldId id="359"/>
            <p14:sldId id="360"/>
            <p14:sldId id="361"/>
            <p14:sldId id="362"/>
            <p14:sldId id="387"/>
            <p14:sldId id="363"/>
            <p14:sldId id="388"/>
            <p14:sldId id="364"/>
            <p14:sldId id="365"/>
            <p14:sldId id="435"/>
            <p14:sldId id="389"/>
            <p14:sldId id="436"/>
            <p14:sldId id="307"/>
            <p14:sldId id="308"/>
            <p14:sldId id="377"/>
            <p14:sldId id="378"/>
            <p14:sldId id="380"/>
            <p14:sldId id="379"/>
            <p14:sldId id="381"/>
            <p14:sldId id="312"/>
            <p14:sldId id="382"/>
            <p14:sldId id="383"/>
            <p14:sldId id="384"/>
            <p14:sldId id="314"/>
            <p14:sldId id="315"/>
            <p14:sldId id="326"/>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42" userDrawn="1">
          <p15:clr>
            <a:srgbClr val="A4A3A4"/>
          </p15:clr>
        </p15:guide>
        <p15:guide id="2" orient="horz" pos="4127" userDrawn="1">
          <p15:clr>
            <a:srgbClr val="A4A3A4"/>
          </p15:clr>
        </p15:guide>
        <p15:guide id="3" pos="98" userDrawn="1">
          <p15:clr>
            <a:srgbClr val="A4A3A4"/>
          </p15:clr>
        </p15:guide>
        <p15:guide id="4" pos="7402"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42"/>
        <p:guide orient="horz" pos="4127"/>
        <p:guide pos="98"/>
        <p:guide pos="7402"/>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gs" Target="tags/tag37.xml"/><Relationship Id="rId80" Type="http://schemas.openxmlformats.org/officeDocument/2006/relationships/font" Target="fonts/font10.fntdata"/><Relationship Id="rId8" Type="http://schemas.openxmlformats.org/officeDocument/2006/relationships/slide" Target="slides/slide5.xml"/><Relationship Id="rId79" Type="http://schemas.openxmlformats.org/officeDocument/2006/relationships/font" Target="fonts/font9.fntdata"/><Relationship Id="rId78" Type="http://schemas.openxmlformats.org/officeDocument/2006/relationships/font" Target="fonts/font8.fntdata"/><Relationship Id="rId77" Type="http://schemas.openxmlformats.org/officeDocument/2006/relationships/font" Target="fonts/font7.fntdata"/><Relationship Id="rId76" Type="http://schemas.openxmlformats.org/officeDocument/2006/relationships/font" Target="fonts/font6.fntdata"/><Relationship Id="rId75" Type="http://schemas.openxmlformats.org/officeDocument/2006/relationships/font" Target="fonts/font5.fntdata"/><Relationship Id="rId74" Type="http://schemas.openxmlformats.org/officeDocument/2006/relationships/font" Target="fonts/font4.fntdata"/><Relationship Id="rId73" Type="http://schemas.openxmlformats.org/officeDocument/2006/relationships/font" Target="fonts/font3.fntdata"/><Relationship Id="rId72" Type="http://schemas.openxmlformats.org/officeDocument/2006/relationships/font" Target="fonts/font2.fntdata"/><Relationship Id="rId71" Type="http://schemas.openxmlformats.org/officeDocument/2006/relationships/font" Target="fonts/font1.fntdata"/><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3" name="文本框 12">
            <a:hlinkClick r:id="" action="ppaction://hlinkshowjump?jump=nextslide"/>
          </p:cNvPr>
          <p:cNvSpPr txBox="1"/>
          <p:nvPr userDrawn="1"/>
        </p:nvSpPr>
        <p:spPr>
          <a:xfrm>
            <a:off x="1064704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1143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emf"/><Relationship Id="rId7" Type="http://schemas.openxmlformats.org/officeDocument/2006/relationships/slide" Target="slide60.xml"/><Relationship Id="rId6" Type="http://schemas.openxmlformats.org/officeDocument/2006/relationships/slide" Target="slide56.xml"/><Relationship Id="rId5" Type="http://schemas.openxmlformats.org/officeDocument/2006/relationships/slide" Target="slide49.xml"/><Relationship Id="rId4" Type="http://schemas.openxmlformats.org/officeDocument/2006/relationships/slide" Target="slide30.xml"/><Relationship Id="rId3" Type="http://schemas.openxmlformats.org/officeDocument/2006/relationships/slide" Target="slide20.xml"/><Relationship Id="rId2" Type="http://schemas.openxmlformats.org/officeDocument/2006/relationships/slide" Target="slide9.xml"/><Relationship Id="rId10" Type="http://schemas.openxmlformats.org/officeDocument/2006/relationships/notesSlide" Target="../notesSlides/notesSlide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5.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slide" Target="slide21.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7.xml"/><Relationship Id="rId6" Type="http://schemas.openxmlformats.org/officeDocument/2006/relationships/tags" Target="../tags/tag24.xml"/><Relationship Id="rId5" Type="http://schemas.openxmlformats.org/officeDocument/2006/relationships/slide" Target="slide46.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8.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slide" Target="slide4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5.xml"/><Relationship Id="rId2" Type="http://schemas.openxmlformats.org/officeDocument/2006/relationships/tags" Target="../tags/tag31.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7.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slide" Target="slide50.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3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3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8.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977265"/>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98880" y="2193415"/>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Please </a:t>
            </a:r>
            <a:r>
              <a:rPr lang="en-US" altLang="zh-CN" sz="2400" u="sng" dirty="0">
                <a:latin typeface="Times New Roman" panose="02020603050405020304" charset="0"/>
                <a:ea typeface="宋体" panose="02010600030101010101" pitchFamily="2" charset="-122"/>
                <a:cs typeface="Times New Roman" panose="02020603050405020304" charset="0"/>
              </a:rPr>
              <a:t>remind</a:t>
            </a:r>
            <a:r>
              <a:rPr lang="en-US" altLang="zh-CN" sz="2400" dirty="0">
                <a:latin typeface="Times New Roman" panose="02020603050405020304" charset="0"/>
                <a:ea typeface="宋体" panose="02010600030101010101" pitchFamily="2" charset="-122"/>
                <a:cs typeface="Times New Roman" panose="02020603050405020304" charset="0"/>
              </a:rPr>
              <a:t> me to take my medicine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强迫 	B. 建议 	C. 吩咐	 D. 提醒</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custDataLst>
              <p:tags r:id="rId2"/>
            </p:custDataLst>
          </p:nvPr>
        </p:nvSpPr>
        <p:spPr>
          <a:xfrm>
            <a:off x="260985" y="4486759"/>
            <a:ext cx="11670030" cy="829945"/>
          </a:xfrm>
          <a:prstGeom prst="rect">
            <a:avLst/>
          </a:prstGeom>
          <a:noFill/>
        </p:spPr>
        <p:txBody>
          <a:bodyPr wrap="square" rtlCol="0">
            <a:spAutoFit/>
          </a:bodyPr>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本题考查动词。remind意为“提醒”，结合句意“请提醒我明天带药”，故本题正确答案为D。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custDataLst>
              <p:tags r:id="rId3"/>
            </p:custDataLst>
          </p:nvPr>
        </p:nvSpPr>
        <p:spPr>
          <a:xfrm>
            <a:off x="1079500" y="224040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circle(in)">
                                      <p:cBhvr>
                                        <p:cTn id="12" dur="500"/>
                                        <p:tgtEl>
                                          <p:spTgt spid="10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circle(in)">
                                      <p:cBhvr>
                                        <p:cTn id="1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9" grpId="0"/>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00912"/>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There are many </a:t>
            </a:r>
            <a:r>
              <a:rPr lang="en-US" altLang="zh-CN" sz="2400" u="sng" dirty="0">
                <a:latin typeface="Times New Roman" panose="02020603050405020304" charset="0"/>
                <a:ea typeface="宋体" panose="02010600030101010101" pitchFamily="2" charset="-122"/>
                <a:cs typeface="Times New Roman" panose="02020603050405020304" charset="0"/>
              </a:rPr>
              <a:t>poisonous</a:t>
            </a:r>
            <a:r>
              <a:rPr lang="en-US" altLang="zh-CN" sz="2400" dirty="0">
                <a:latin typeface="Times New Roman" panose="02020603050405020304" charset="0"/>
                <a:ea typeface="宋体" panose="02010600030101010101" pitchFamily="2" charset="-122"/>
                <a:cs typeface="Times New Roman" panose="02020603050405020304" charset="0"/>
              </a:rPr>
              <a:t> snakes in the area.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可怕的		 B. 有毒的 		C. 凶猛的 	D. 稀有的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本题考查形容词。poisonous意为“有毒的”，结合句意“这个区域有许多毒蛇”，故本题正确答案为B。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0625" y="93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04798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 song was </a:t>
            </a:r>
            <a:r>
              <a:rPr lang="en-US" altLang="zh-CN" sz="2400" u="sng" dirty="0">
                <a:latin typeface="Times New Roman" panose="02020603050405020304" charset="0"/>
                <a:ea typeface="宋体" panose="02010600030101010101" pitchFamily="2" charset="-122"/>
                <a:cs typeface="Times New Roman" panose="02020603050405020304" charset="0"/>
              </a:rPr>
              <a:t>specially</a:t>
            </a:r>
            <a:r>
              <a:rPr lang="en-US" altLang="zh-CN" sz="2400" dirty="0">
                <a:latin typeface="Times New Roman" panose="02020603050405020304" charset="0"/>
                <a:ea typeface="宋体" panose="02010600030101010101" pitchFamily="2" charset="-122"/>
                <a:cs typeface="Times New Roman" panose="02020603050405020304" charset="0"/>
              </a:rPr>
              <a:t> written for her birthday.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单独地 		B. 随意地 	C.专门地 	D. 顺便地</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custDataLst>
              <p:tags r:id="rId1"/>
            </p:custDataLst>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本题考查副词。specially意为“特别地，专门地”，结合句意“这首歌是专门为她的生日写的”，故本题正确答案为C。</a:t>
            </a:r>
            <a:endParaRPr lang="en-US" altLang="zh-CN"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32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885190"/>
            <a:ext cx="105994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They have been </a:t>
            </a:r>
            <a:r>
              <a:rPr lang="en-US" altLang="zh-CN" sz="2400" u="sng" dirty="0">
                <a:latin typeface="Times New Roman" panose="02020603050405020304" charset="0"/>
                <a:ea typeface="宋体" panose="02010600030101010101" pitchFamily="2" charset="-122"/>
                <a:cs typeface="Times New Roman" panose="02020603050405020304" charset="0"/>
              </a:rPr>
              <a:t>out of work</a:t>
            </a:r>
            <a:r>
              <a:rPr lang="en-US" altLang="zh-CN" sz="2400" dirty="0">
                <a:latin typeface="Times New Roman" panose="02020603050405020304" charset="0"/>
                <a:ea typeface="宋体" panose="02010600030101010101" pitchFamily="2" charset="-122"/>
                <a:cs typeface="Times New Roman" panose="02020603050405020304" charset="0"/>
              </a:rPr>
              <a:t> for years since their factory was closed down.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失业 	B. 休假 	C. 忙碌 	D. 求职</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本题考查短语。out of work意为“失业”，结合句意“自从工厂被关闭，他们已经失业很多年了”，故本题正确答案为A。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This business plan looks very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专业的 		B.著名的 	C. 一流的 	D. 国际的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本题考查形容词。professional意为“专业的”，结合句意“这个商业计划看起来非常专业”，故本题正确答案为A。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He </a:t>
            </a:r>
            <a:r>
              <a:rPr lang="en-US" altLang="zh-CN" sz="2400" u="sng" dirty="0">
                <a:latin typeface="Times New Roman" panose="02020603050405020304" charset="0"/>
                <a:ea typeface="宋体" panose="02010600030101010101" pitchFamily="2" charset="-122"/>
                <a:cs typeface="Times New Roman" panose="02020603050405020304" charset="0"/>
              </a:rPr>
              <a:t>applied</a:t>
            </a:r>
            <a:r>
              <a:rPr lang="en-US" altLang="zh-CN" sz="2400" dirty="0">
                <a:latin typeface="Times New Roman" panose="02020603050405020304" charset="0"/>
                <a:ea typeface="宋体" panose="02010600030101010101" pitchFamily="2" charset="-122"/>
                <a:cs typeface="Times New Roman" panose="02020603050405020304" charset="0"/>
              </a:rPr>
              <a:t> to work in another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渴望 		B. 恳求 	C. 呼吁	 D. 申请</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本题考查动词。apply意为“申请，应用”，结合句意“他申请去另一所学校工作”，故本题正确答案为D。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670" y="934529"/>
            <a:ext cx="84550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190"/>
            <a:ext cx="933704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rubbish must be </a:t>
            </a:r>
            <a:r>
              <a:rPr lang="en-US" altLang="zh-CN" sz="2400" u="sng" dirty="0">
                <a:latin typeface="Times New Roman" panose="02020603050405020304" charset="0"/>
                <a:ea typeface="宋体" panose="02010600030101010101" pitchFamily="2" charset="-122"/>
                <a:cs typeface="Times New Roman" panose="02020603050405020304" charset="0"/>
              </a:rPr>
              <a:t>removed</a:t>
            </a:r>
            <a:r>
              <a:rPr lang="en-US" altLang="zh-CN" sz="2400" dirty="0">
                <a:latin typeface="Times New Roman" panose="02020603050405020304" charset="0"/>
                <a:ea typeface="宋体" panose="02010600030101010101" pitchFamily="2" charset="-122"/>
                <a:cs typeface="Times New Roman" panose="02020603050405020304" charset="0"/>
              </a:rPr>
              <a:t> to keep the classroom tidy.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焚烧 		B. 掩埋 	C. 清除 	D. 分类</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本题考查动词。remove意为“移除”，结合句意“为了保持教室整洁，这些垃圾必须被清除”，故本题正确答案为C。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67130" y="932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72465" y="900430"/>
            <a:ext cx="1151953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They had an accident on the road and didn’t </a:t>
            </a:r>
            <a:r>
              <a:rPr lang="en-US" altLang="zh-CN" sz="2400" u="sng" dirty="0">
                <a:latin typeface="Times New Roman" panose="02020603050405020304" charset="0"/>
                <a:ea typeface="宋体" panose="02010600030101010101" pitchFamily="2" charset="-122"/>
                <a:cs typeface="Times New Roman" panose="02020603050405020304" charset="0"/>
              </a:rPr>
              <a:t>check in</a:t>
            </a:r>
            <a:r>
              <a:rPr lang="en-US" altLang="zh-CN" sz="2400" dirty="0">
                <a:latin typeface="Times New Roman" panose="02020603050405020304" charset="0"/>
                <a:ea typeface="宋体" panose="02010600030101010101" pitchFamily="2" charset="-122"/>
                <a:cs typeface="Times New Roman" panose="02020603050405020304" charset="0"/>
              </a:rPr>
              <a:t> at their hotel until midnight.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认领行李 	B. 登记入住 		C. 抵达 	D. 通知</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15811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本题考查短语。check in意为“登记入住”，结合句意“他们在路上发生了事故，并且直到深夜才在他们的酒店办理登记入住”，故本题正确答案为B。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44195" y="9640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Truth is what we have been </a:t>
            </a:r>
            <a:r>
              <a:rPr lang="en-US" altLang="zh-CN" sz="2400" u="sng" dirty="0">
                <a:latin typeface="Times New Roman" panose="02020603050405020304" charset="0"/>
                <a:ea typeface="宋体" panose="02010600030101010101" pitchFamily="2" charset="-122"/>
                <a:cs typeface="Times New Roman" panose="02020603050405020304" charset="0"/>
              </a:rPr>
              <a:t>seeking</a:t>
            </a:r>
            <a:r>
              <a:rPr lang="en-US" altLang="zh-CN" sz="2400" dirty="0">
                <a:latin typeface="Times New Roman" panose="02020603050405020304" charset="0"/>
                <a:ea typeface="宋体" panose="02010600030101010101" pitchFamily="2" charset="-122"/>
                <a:cs typeface="Times New Roman" panose="02020603050405020304" charset="0"/>
              </a:rPr>
              <a:t> all our life.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追求 		B. 认同 		C. 检验 		D. 传播</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本题考查动词。seek意为“探寻，追求”，结合句意“真理是我们一生追求的东西”，故本题正确答案为A。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91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failure was an unexpected </a:t>
            </a:r>
            <a:r>
              <a:rPr lang="en-US" altLang="zh-CN" sz="2400" u="sng" dirty="0">
                <a:latin typeface="Times New Roman" panose="02020603050405020304" charset="0"/>
                <a:ea typeface="宋体" panose="02010600030101010101" pitchFamily="2" charset="-122"/>
                <a:cs typeface="Times New Roman" panose="02020603050405020304" charset="0"/>
              </a:rPr>
              <a:t>blow</a:t>
            </a:r>
            <a:r>
              <a:rPr lang="en-US" altLang="zh-CN" sz="2400" dirty="0">
                <a:latin typeface="Times New Roman" panose="02020603050405020304" charset="0"/>
                <a:ea typeface="宋体" panose="02010600030101010101" pitchFamily="2" charset="-122"/>
                <a:cs typeface="Times New Roman" panose="02020603050405020304" charset="0"/>
              </a:rPr>
              <a:t> to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机会 		B. 打击 		C. 教训 		D. 变故</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本题考查名词。blow意为“打击”，结合句意“这次失败对他来说是个意外的打击”，故本题正确答案为B。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186" y="8871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708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644515" y="13671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644515" y="21634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959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75634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5523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348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4480" y="3658870"/>
            <a:ext cx="903287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see 	B. understand 		C. keep 	D. like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roots 	B. leaves 		C. grasses 	D. branches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hide	B. grow 		C. control 	D. recover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touch	B. help	 		C. fight	D. push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reply 	B. voice 		C. song 	D. move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5621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Mouse was out gathering food for the winter, Buffalo (野牛) came down to eat the grass. The little mouse did not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this, for he knew that Buffalo would eat all the long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 and there would be no place for him to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He made up his mind to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Buffalo. “Hi, Buffalo, I challenge you to a fight!” he cried in an angry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751965" y="3719830"/>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766570" y="4174490"/>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076700" y="610798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1766570" y="4589780"/>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1766570" y="5047615"/>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1782445" y="5474970"/>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3"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193675" y="38735"/>
            <a:ext cx="11443970" cy="6353175"/>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本题考查词义</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从上文我们可知，buffalo是出来吃草的，而从下文我们又了解到mouse靠躲在草丛里藏身。因此我们推断出本题是mouse不喜欢buffalo的行为。A项see（看见）、B项understand（理解）、C项keep（保持）和D项like（喜欢），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。从文章开头我们知道buffalo是吃草的，因此本题推断出是吃掉长的草。A项roots（根部）、B项leaves（叶子）、C项grasses（草）和D项branches（枝干），故本题正确答案为C。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本题考查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。从上文了解到mouse不喜欢buffalo吃草，而它吃掉长的草会影响mouse，这也解释了mouse不喜欢buffalo吃草的原因。A项hide（躲藏）、B项grow（生长）、C项control（控制）和D项recover（恢复），故本题正确答案为A。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本题考查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。从下文可知，mouse最后战胜了buffalo，所以推断出来本题是下定决心向buffalo发出挑战。A项touch（触碰）、B项help（帮助）、C项fight（对抗）和D项push（推），故本题正确答案为C。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。mouse发出愤怒的声音。A项reply（回应）、B项voice（声音）、C项song（歌曲）和D项move（移动），故本题正确答案为B。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89874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Buffalo looked at him and replied, “You’d better </a:t>
            </a:r>
            <a:r>
              <a:rPr sz="2400" u="sng" dirty="0">
                <a:latin typeface="Times New Roman" panose="02020603050405020304" charset="0"/>
                <a:ea typeface="宋体" panose="02010600030101010101" pitchFamily="2" charset="-122"/>
                <a:cs typeface="Times New Roman" panose="02020603050405020304" charset="0"/>
              </a:rPr>
              <a:t>21</a:t>
            </a:r>
            <a:r>
              <a:rPr sz="2400" dirty="0">
                <a:latin typeface="Times New Roman" panose="02020603050405020304" charset="0"/>
                <a:ea typeface="宋体" panose="02010600030101010101" pitchFamily="2" charset="-122"/>
                <a:cs typeface="Times New Roman" panose="02020603050405020304" charset="0"/>
              </a:rPr>
              <a:t> , little one, or I shall step on you and there will be nothing left!”</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But Mouse </a:t>
            </a:r>
            <a:r>
              <a:rPr sz="2400" u="sng" dirty="0">
                <a:latin typeface="Times New Roman" panose="02020603050405020304" charset="0"/>
                <a:ea typeface="宋体" panose="02010600030101010101" pitchFamily="2" charset="-122"/>
                <a:cs typeface="Times New Roman" panose="02020603050405020304" charset="0"/>
              </a:rPr>
              <a:t>22</a:t>
            </a:r>
            <a:r>
              <a:rPr sz="2400" dirty="0">
                <a:latin typeface="Times New Roman" panose="02020603050405020304" charset="0"/>
                <a:ea typeface="宋体" panose="02010600030101010101" pitchFamily="2" charset="-122"/>
                <a:cs typeface="Times New Roman" panose="02020603050405020304" charset="0"/>
              </a:rPr>
              <a:t> repeated the challenge.</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44308" y="3313443"/>
            <a:ext cx="1058921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shut up 	B. get up 	C. sit up 	D. come up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sadly 	B. passively 	C. honestly 	D. angrily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21120" y="3339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54140" y="38067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27050" y="969645"/>
            <a:ext cx="10496550"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短语辨析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。A项shut up（闭嘴）、B项get up（起床）、 C项sit up（熬夜）和D项come up（走近）。从下文buffalo对mouse说否则我就会把你踩到渣都不剩，推断出buffalo是让mouse闭嘴，故本题正确答案为A。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本题考查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。从repeated the challenge看出mouse还是没有放弃挑战buffalo的决心，A项sadly（伤心地）、B项passively（消极地）、 C项honestly（诚实地）和D项angrily（愤怒地），经过比较得出“愤怒地”更合适，故本题正确答案为D。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Buffalo rushed toward Mouse and stepped on him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 Then he looked down. To his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he could not find Mouse anywhere. Just then he felt a pain inside his right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He shook his head as hard as he could, and ran here and there wildly. But the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went deeper and deeper until at last he fell to the ground and lay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 Mouse came out of his ear, and stood proudly upon his body. “Eho!” he shouted loudly, “I have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the greatest animal of all!”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44880" y="2994025"/>
            <a:ext cx="10029825"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quietly 	B. heavily 	C. beautifully 		D. patiently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joy 	B. regret 	C. surprise 		D. satisfaction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eye 	B. ear 		C. hand 		D. leg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fear 	B. worry 	C. curiosity 		D. pain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still 	B. awake 	C. relaxed 		D. alive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met 	B. eaten 	C. defeated 		D. lost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04610" y="304047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04574" y="350589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6368" y="5860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804675" y="39224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821120" y="43650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788100" y="48089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804610" y="5243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2"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29260" y="669290"/>
            <a:ext cx="11440160" cy="46158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本题考查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。从“Buffalo rushed toward Mouse and stepped on him”可知，buffalo冲向mouse并踩在它身上，A项quietly（安静地）、B项heavily（重重地）、C项beautifully（美丽地）和D项patiently（耐心地），只有重重地踩下去，才符合逻辑，故本题正确答案为B。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本题考查固定搭配</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词义辨析。to his joy（让他高兴的是）、to his regret（让他后悔的是）、to his surprise（让他惊讶的是）和to his satisfaction（让他满意的是）。根据下文“he could not find Mouse anywhere”我们可知，他找不到mouse，应该是出乎他意料的，故本题正确答案为C。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本题考查联系上下文。从下文Mouse came out of his ear推断出mouse是钻进了buffalo的耳朵里了，故本题正确答案为B。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1655" y="902970"/>
            <a:ext cx="11440160"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本题考查词义</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和联系上文。根据上文felt a pain inside以及本句的but，我们可知，疼痛没有减少，而是越来越深了，故本题正确答案为D。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。lay still（躺倒不动）、lay awake（醒着躺在那）和lay relaxed（放松地躺着），lay alive查无此搭配。根据下文mouse自觉已经胜利了，这里buffalo只能是躺倒不动了，故本题正确答案为A。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。联系上文，mouse自觉已经胜利。 A项met（遇见）、B项eaten（吃掉）、C项defeated（打败）和D项lost （失去），只有“打败”最符合题意，故本题正确答案为C。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307454"/>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In another part of the grassland, the hungry Red Fox </a:t>
            </a:r>
            <a:r>
              <a:rPr sz="2400" u="sng" dirty="0">
                <a:latin typeface="Times New Roman" panose="02020603050405020304" charset="0"/>
                <a:ea typeface="宋体" panose="02010600030101010101" pitchFamily="2" charset="-122"/>
                <a:cs typeface="Times New Roman" panose="02020603050405020304" charset="0"/>
              </a:rPr>
              <a:t>29</a:t>
            </a:r>
            <a:r>
              <a:rPr sz="2400" dirty="0">
                <a:latin typeface="Times New Roman" panose="02020603050405020304" charset="0"/>
                <a:ea typeface="宋体" panose="02010600030101010101" pitchFamily="2" charset="-122"/>
                <a:cs typeface="Times New Roman" panose="02020603050405020304" charset="0"/>
              </a:rPr>
              <a:t> the shout. He ran as fast as he </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could in the direction of the shout. Soon he came upon the huge body of Buffalo with the littlemouse still </a:t>
            </a:r>
            <a:r>
              <a:rPr sz="2400" u="sng" dirty="0">
                <a:latin typeface="Times New Roman" panose="02020603050405020304" charset="0"/>
                <a:ea typeface="宋体" panose="02010600030101010101" pitchFamily="2" charset="-122"/>
                <a:cs typeface="Times New Roman" panose="02020603050405020304" charset="0"/>
              </a:rPr>
              <a:t>30</a:t>
            </a:r>
            <a:r>
              <a:rPr sz="2400" dirty="0">
                <a:latin typeface="Times New Roman" panose="02020603050405020304" charset="0"/>
                <a:ea typeface="宋体" panose="02010600030101010101" pitchFamily="2" charset="-122"/>
                <a:cs typeface="Times New Roman" panose="02020603050405020304" charset="0"/>
              </a:rPr>
              <a:t> upon it. Fox jumped upon Mouse, who gave one last cry and disappeared.</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52462" y="3463750"/>
            <a:ext cx="1039996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heard 	B. answered	 C. missed 	D. ignored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working 	B. lying 	 C. sleeping 	D. standing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54176" y="348008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52207" y="3954823"/>
            <a:ext cx="74295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4956173" y="529073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14985" y="967740"/>
            <a:ext cx="10854055"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。从上文的mouse发出欢呼，到本题后面的the shout，可以推断出这里是听到，故本题正确答案为A。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词义辨析和</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逻辑推理。从上文“He ran as fast as he could in the direction of the shout.”可以推断出mouse当时还是处于一个欢呼的状态，A项working（工作中）、B项lying（躺着）、C项sleeping（睡着的）和D项standing（站着的），只有“站着欢呼”最为符合逻辑，故本题正确答案为D。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95324" y="2233617"/>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Topher White went to a protected area for wildlife in Indonesia. He and his friends were walking through the rainforest when they came across a man cutting down a huge tree. This kind of illegal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非法的</a:t>
            </a:r>
            <a:r>
              <a:rPr lang="en-US" altLang="zh-CN" sz="2400" dirty="0">
                <a:solidFill>
                  <a:schemeClr val="tx1">
                    <a:lumMod val="75000"/>
                    <a:lumOff val="25000"/>
                  </a:schemeClr>
                </a:solidFill>
                <a:latin typeface="Times New Roman" panose="02020603050405020304" charset="0"/>
                <a:cs typeface="Times New Roman" panose="02020603050405020304" charset="0"/>
              </a:rPr>
              <a:t>) activity is a big problem in rainforest around the world. It causes climate change and destroys the natural living environments of animals and plants. White reported this to forest guards, but the tree cutter had run away from the scene already when the guard arrived. This experience made him worried.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7655" y="251460"/>
            <a:ext cx="11543030" cy="58515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White, a trained engineer, thought technology could be part of the solution in the fight against illegal tree cutting. “The rainforest is a noisy place, but it’s also a noisy thing to cut a tree down,” he later told a newspaper reporter. “It struck me that there had to be a way to hear this.”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Over the next few months, White created a piece of warning equipment called Guardian. Fixed on treetops, Guardians can pick up the sound of a cutting machine from as far as two-thirds of a mile away. When a Guardian catches a sound of cutting trees, it sends an alarm to forest guards, indicating where the sound is coming from. The guards then set off to stop theillegal activity. “If you respond in time, there’s a chance that you can stop much of the tree cutting.” White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White set the first Guardians in a wildlife protection area in Indonesia. They worked well.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After that, he started a non-profit group called Rainforest Connection to set Guardians all over the world.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81836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According to Paragraph 1, illegal cutting of forest trees leads to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the disappearance of rainfalls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 increase of forest guards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 decrease of human activities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destruction of animal homes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34452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细节理解题。根据第一段第四句“It causes climate change and destroys the natural living environments of animals and plants.”可知，非法砍树会导致气候变化和破坏动植物的生存环境，故本题正确答案为D。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85495" y="874395"/>
            <a:ext cx="7594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White got the idea of creating Guardians from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the noise of tree cutting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 news about tree cutting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 complaints from forest guards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encouragement from his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02337" y="3876675"/>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细节理解题。根据第二段第二、三句“‘The rainforest is a noisy place, but it’s also a noisy thing to cut a tree down,’ he later told a newspaper reporter. ‘It struck me that there had to be a way to hear this.”可知，这个伐树的噪声触动了我，让我想到必须找出一个听到伐木声的方法，故本题正确答案为A。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9772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1275846"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Guardians can help forest guards to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alarm tree cutters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scare off wild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catch tree cutters in time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protect exploring tourists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17855" y="455485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细节理解题。根据第三段最后一句“‘If you respond in time, there’s a chance that you can stop much of the tree cutting.’ White said.”可知，如果你反应及时，就有机会阻止砍树，故本题正确答案为C。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9135" y="90805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can be inferred about Guardians?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They can locate the tree cutting site.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They help White make much money.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They produce noise to stop tree cutting.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They drive away wildlife from treetops.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23265" y="342900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推理判断题。根据第三段第三句“When a Guardian catches a sound of cutting trees, it sends an alarm to forest guards, indicating where the sound is coming from.”可知，从文中可以推理出“They can locate the tree cutting site (他们能够确定砍树的地点).”，故本题正确答案为A。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58483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purpose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To describe a forest guard’s job.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 share an adventure in the rainforest.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To explain the importance of forest protection.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To introduce an invention for forest protection.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23265" y="3736215"/>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主旨大意题。根据文中关键句，“This kind of illegal (非法的) activity is a big problem in rainforest around the world.”“It struck me that there had to be a way to hear this.”“White created a piece of warning equipment called Guardian.”，我们可以总结出本文围绕一种invention called Guardian来介绍，故本题正确答案为D。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908050"/>
            <a:ext cx="9480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320402"/>
            <a:ext cx="11115675" cy="548195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It was a warm fall day as I pulled open my front door, hurrying to pick up someone from somewhere, which is my daily existence as a mother of four kids. As I rushed toward my car, there was a car parked in front of my house and a woman was pulling a book from my Little Free Library, a sort of public bookcase in my front yard.</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Not wanting to scare her off, I didn’t move. She looked up and </a:t>
            </a:r>
            <a:r>
              <a:rPr sz="2400" u="sng" dirty="0">
                <a:solidFill>
                  <a:schemeClr val="tx1">
                    <a:lumMod val="75000"/>
                    <a:lumOff val="25000"/>
                  </a:schemeClr>
                </a:solidFill>
                <a:latin typeface="Times New Roman" panose="02020603050405020304" charset="0"/>
                <a:cs typeface="Times New Roman" panose="02020603050405020304" charset="0"/>
              </a:rPr>
              <a:t>spotted</a:t>
            </a:r>
            <a:r>
              <a:rPr sz="2400" dirty="0">
                <a:solidFill>
                  <a:schemeClr val="tx1">
                    <a:lumMod val="75000"/>
                    <a:lumOff val="25000"/>
                  </a:schemeClr>
                </a:solidFill>
                <a:latin typeface="Times New Roman" panose="02020603050405020304" charset="0"/>
                <a:cs typeface="Times New Roman" panose="02020603050405020304" charset="0"/>
              </a:rPr>
              <a:t> me. “I just love your library,” she said. It’s like a stranger telling you how lovely your kid is. A big smile spread across my face. “Take as many as you want,” I replied.</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I’ve always loved to read. When I was a little girl, my parents wrote to all my favorite writers to tell them what a fan I was and they sent back thank-you cards and signed books. I’ve been a member of a book club for at least 14 years, and heavy boxes of books have followed me on every move.</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87" y="1247067"/>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library was a special gift for me. Last February, my family members “surprised me” with a Little Free Library for my birthday. It is actually a book sharing shelf, where visitors can take a book and don’t have to return it or leave anything in exchange.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library, standing between my mailbox and my neighbor’s, officially opened on April 26, 2021. On that day, a lot of my neighbors came, excited and supportive. Encouraged by this, I wanted it to attract more attention. I took pictures of the library, posted them online, and mentioned it to everyone I came across, basically hoping for more and more visitors to come and have fun in reading.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补全对话（5小题，共10分） 【建议用时：5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1124585"/>
          </a:xfrm>
          <a:prstGeom prst="rect">
            <a:avLst/>
          </a:prstGeom>
          <a:noFill/>
        </p:spPr>
        <p:txBody>
          <a:bodyPr wrap="square" rtlCol="0" anchor="t">
            <a:spAutoFit/>
          </a:bodyPr>
          <a:lstStyle/>
          <a:p>
            <a:pPr algn="just" fontAlgn="auto">
              <a:lnSpc>
                <a:spcPct val="140000"/>
              </a:lnSpc>
            </a:pPr>
            <a:r>
              <a:rPr sz="2400" b="1" dirty="0">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zh-CN" altLang="en-US" sz="2400" dirty="0">
                <a:latin typeface="Times New Roman" panose="02020603050405020304" charset="0"/>
                <a:ea typeface="宋体" panose="02010600030101010101" pitchFamily="2" charset="-122"/>
                <a:cs typeface="Times New Roman" panose="02020603050405020304" charset="0"/>
              </a:rPr>
              <a:t> </a:t>
            </a:r>
            <a:endParaRPr lang="zh-CN" altLang="en-US"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custDataLst>
              <p:tags r:id="rId1"/>
            </p:custDataLst>
          </p:nvPr>
        </p:nvSpPr>
        <p:spPr>
          <a:xfrm>
            <a:off x="1297305" y="1623695"/>
            <a:ext cx="10274300" cy="267525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Would you like me to open the window?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It doesn’t matter 		B. I don’t know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Never mind 			D. Yes, please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133052" y="172148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427355" y="4410075"/>
            <a:ext cx="11550650" cy="1886585"/>
          </a:xfrm>
          <a:prstGeom prst="rect">
            <a:avLst/>
          </a:prstGeom>
          <a:noFill/>
        </p:spPr>
        <p:txBody>
          <a:bodyPr wrap="square" rtlCol="0">
            <a:spAutoFit/>
          </a:bodyPr>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根据“Would you like me to open the window (你想让我打开窗户吗)?”并结合选项，下句应该是对请求做出应答，D项“Yes, please (是的，请吧).”最符合语境。A、B、C三项的意思分别是“没关系”“我不知道”和“不要紧”，均不符合题意，故本题正确答案为D。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blinds(horizontal)">
                                      <p:cBhvr>
                                        <p:cTn id="1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5" grpId="0"/>
      <p:bldP spid="10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5085" y="894696"/>
            <a:ext cx="10289640"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What can we learn from Paragraph 1?</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 woman stole a book.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A woman was driving away.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 author was a busy mother.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author worked in a library.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02210" y="3693677"/>
            <a:ext cx="1126594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推理判断题。根据文中第一段几个关键句“hurrying to pick up someone from somewhere, which is my daily existence as a mother of four kids. As I rushed toward my car…”可以推理“The author was a busy mother.”，故本题正确答案为C。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18877" y="9345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1" y="860280"/>
            <a:ext cx="11425638"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What does the underlined word “spotted” in Paragraph 2 mean?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Noticed. 		B. Met.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Joined. 			D. Recognized.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6" name="TextBox 4"/>
          <p:cNvSpPr txBox="1"/>
          <p:nvPr/>
        </p:nvSpPr>
        <p:spPr>
          <a:xfrm>
            <a:off x="679311" y="3731780"/>
            <a:ext cx="994578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a:t>
            </a:r>
            <a:r>
              <a:rPr lang="zh-CN" sz="2400" dirty="0">
                <a:solidFill>
                  <a:srgbClr val="C00000"/>
                </a:solidFill>
                <a:latin typeface="Times New Roman" panose="02020603050405020304" charset="0"/>
                <a:cs typeface="Times New Roman" panose="02020603050405020304" charset="0"/>
              </a:rPr>
              <a:t>猜测</a:t>
            </a:r>
            <a:r>
              <a:rPr sz="2400" dirty="0">
                <a:solidFill>
                  <a:srgbClr val="C00000"/>
                </a:solidFill>
                <a:latin typeface="Times New Roman" panose="02020603050405020304" charset="0"/>
                <a:cs typeface="Times New Roman" panose="02020603050405020304" charset="0"/>
              </a:rPr>
              <a:t>题。根据文中第二段第二句“She looked up and spotted me.”可知，猜测spotted应该和looked up并列，其他项意思为B项met（遇见），C项joined（加入），D项recognized（认出），都不适合，故本题正确答案为A。</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70915" y="876300"/>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811447"/>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Whenever the author moves, she will surely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write to her family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join the local book club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take her books with 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send cards to new neighbors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48320" y="3300812"/>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细节理解题。根据文中第三段第三句“I’ve been a member of a book club for at least 14 years, and heavy boxes of books have followed me on every move.”，抓住关键语句heavy boxes of books have followed me on every move，故本题正确答案为C。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4565" y="86550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1911" y="847755"/>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do we know about the bookcase?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It was a present to the author.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It was made by the author herself.</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It was a surprise from a book club.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It was bought from a famous writer.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7364" y="3657459"/>
            <a:ext cx="997877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细节理解题。根据文中第四段“This library was a special gift for me. Last February, my family members ‘surprised me’ with a Little Free Library for my birthday. It is actually a book sharing shelf…”可知，原文gift对应项中的present，故本题正确答案为A。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32180" y="86550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author ran the library to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sell old books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make new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share reading pleasure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earn respect from neighbors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1004487" y="3943432"/>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推理判断题。根据文中最后一段最后一句“I took pictures of the library, posted them online, and mentioned it to everyone I came across, basically hoping for more and more visitors to come and have fun in reading.”可知，作者经营图书馆是为了分享读书的乐趣，故本题正确答案为C。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4870" y="897255"/>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5285" y="1014095"/>
            <a:ext cx="11459210" cy="293243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Nowadays, there are still thousands of cowboys in the American West. People may think cowboys in the modern age are completely different from what they used to be.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____</a:t>
            </a:r>
            <a:r>
              <a:rPr sz="2400" dirty="0">
                <a:solidFill>
                  <a:schemeClr val="tx1">
                    <a:lumMod val="75000"/>
                    <a:lumOff val="25000"/>
                  </a:schemeClr>
                </a:solidFill>
                <a:latin typeface="Times New Roman" panose="02020603050405020304" charset="0"/>
                <a:cs typeface="Times New Roman" panose="02020603050405020304" charset="0"/>
              </a:rPr>
              <a:t>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Although cowboys often travel on four wheels now, they still have to be expert horsemen. They ride horses very regularly. Cowboys work on farms to look after farm cattle. The farm cattle are often free to move over large areas. In many parts of those areas, there are steep hills, rivers and streams, forests and rocks.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only way to travel the long distance in such areas are on horseback, or on foot; and you can’t chase cattle on foot!</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702945" y="182880"/>
            <a:ext cx="1095057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590040" y="4119563"/>
            <a:ext cx="700595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Cowboys are working men.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Besides, it is not well paid.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is not possible to use a car, not even motorcycle.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Yet, the difference may not be as big as people think.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Nevertheless, it is useful to have a gun, just in case.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3"/>
            </p:custDataLst>
          </p:nvPr>
        </p:nvSpPr>
        <p:spPr>
          <a:xfrm>
            <a:off x="10400663" y="1361356"/>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7129713" y="3042786"/>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9097643" y="49446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根据</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空格的前一句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“People may think cowboys in the modern age are completely different from what they used to be.”中的关键词People may think…completely different暗示下句中的difference，用yet表示转折，故本题正确答案为D。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根据</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空格的后</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一句“The only way to travel the long distance in such areas are on horseback, or on foot; and you can’t chase cattle on foot!”可知，此处介绍了出行方式，而C项介绍了car、motorcycle等交通工具，故本题正确答案为C。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797" y="264159"/>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They have lots of jobs to do: They have to mark cattle so that they can be identified; they have to move cattle from place to place; they have to check that they are healthy. They also have to examine miles and miles of fences.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There is no shortage of people who want to be cowboys. The job has a very special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reputation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名声</a:t>
            </a:r>
            <a:r>
              <a:rPr lang="en-US" altLang="zh-CN" sz="2400" dirty="0">
                <a:solidFill>
                  <a:schemeClr val="tx1">
                    <a:lumMod val="75000"/>
                    <a:lumOff val="25000"/>
                  </a:schemeClr>
                </a:solidFill>
                <a:latin typeface="Times New Roman" panose="02020603050405020304" charset="0"/>
                <a:cs typeface="Times New Roman" panose="02020603050405020304" charset="0"/>
              </a:rPr>
              <a:t>); it is different from other jobs, but it can be hard work.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Cowboys’ job can also be very dangerous, so they need to carry guns. They may come across dangerous wild animals, such as wolves. There are bears too, but they do not usually attack humans.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880745" y="4170998"/>
            <a:ext cx="700595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Cowboys are working men.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Besides, it is not well paid.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is not possible to use a car, not even motorcycle.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Yet, the difference may not be as big as people think.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Nevertheless, it is useful to have a gun, just in case.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1332865" y="30480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9832340" y="204025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4" action="ppaction://hlinksldjump"/>
          </p:cNvPr>
          <p:cNvSpPr txBox="1"/>
          <p:nvPr>
            <p:custDataLst>
              <p:tags r:id="rId5"/>
            </p:custDataLst>
          </p:nvPr>
        </p:nvSpPr>
        <p:spPr>
          <a:xfrm>
            <a:off x="8405495" y="4959350"/>
            <a:ext cx="1219200" cy="607695"/>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5" name="TextBox 4"/>
          <p:cNvSpPr txBox="1"/>
          <p:nvPr>
            <p:custDataLst>
              <p:tags r:id="rId6"/>
            </p:custDataLst>
          </p:nvPr>
        </p:nvSpPr>
        <p:spPr>
          <a:xfrm>
            <a:off x="3754120" y="337820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9290" y="617855"/>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这一段缺少中心句，根据</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空格的后</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一句“They have lots of jobs to do: …”，它解释了中心句“Cowboys are working men.”，故本题正确答案为A。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第四段介绍了cowboys的工作special reputation、different、hard work，最后用一个连词besides顺承一下说明“it is not well paid...”，故本题正确答案为B。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最后一段“Cowboys’ job can also be very dangerous, so they need to carry guns.”中有关键词gun。空格</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前一句是说“这里也有熊，但它们通常不攻击人类”。E项中Nevertheless表转折，句意为“然而，以防万一，有把枪还是有用的”。E项中既有关键词gun，又承接前一句的句意，故本题正确答案为E。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I’d like to have a cup of coffee.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What do you mean		 B. How are you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May I help you 		 D. Are you with 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69315" y="7222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279265"/>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根据“I’d like to have a cup of coffee (我想喝杯咖啡).”并结合选项，上句的说话人是</a:t>
            </a:r>
            <a:r>
              <a:rPr lang="zh-CN" sz="2400" dirty="0">
                <a:solidFill>
                  <a:srgbClr val="C00000"/>
                </a:solidFill>
                <a:latin typeface="Times New Roman" panose="02020603050405020304" charset="0"/>
                <a:cs typeface="Times New Roman" panose="02020603050405020304" charset="0"/>
              </a:rPr>
              <a:t>应该</a:t>
            </a:r>
            <a:r>
              <a:rPr sz="2400" dirty="0">
                <a:solidFill>
                  <a:srgbClr val="C00000"/>
                </a:solidFill>
                <a:latin typeface="Times New Roman" panose="02020603050405020304" charset="0"/>
                <a:cs typeface="Times New Roman" panose="02020603050405020304" charset="0"/>
              </a:rPr>
              <a:t>向对方发出了提供服务的信号，A项意为“你是什么意思”，B项意为“你好吗”，D项意为“你明白我说的话吗”，A、B、D三项都没有为他人效劳的意思。C项意为“我能为您服务吗”，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阅读下面短文，在空格处填入一个适当的词或用括号中词语的正确形式填空。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807720" y="2465705"/>
            <a:ext cx="106965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Cara was nervous before the race. For several weeks, she had been training every day to prepare for it.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(final) the race day came.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she arrived, her coach was already on the track. Cara started her warm-up exercise under the guidance of the coach. This was helpful to keep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(she) from getting hurt.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3878317" y="2905850"/>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Finally</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8641024" y="2905507"/>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113655" y="49052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6923984" y="3807207"/>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【解析】本题考查词性变化。根据分析句子结构解题法，填入词在句中作状语，需填入副词，故本题正确答案为Finally。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【解析】本题考查状语从句。根据句意“当她到达的时候，她的教练已在跑道上”，故本题正确答案为When。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【解析】本题考查代词。根据分析句子结构解题法，填入词在动词keep后充当宾语，应填入宾格形式，故本题正确答案为her。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Cara’s friends got there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(early) than her. They let her know that they were there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(cheer) for her. They all wished her good luck. It was time for the race. All the runners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(call) to line up on the tracks.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(hear) the signal gun, Cara jump-started from the ground. She began to run as hard as she could.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704080" y="591820"/>
            <a:ext cx="13004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earlier</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2180590" y="1050290"/>
            <a:ext cx="15741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cheer</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519805" y="1487805"/>
            <a:ext cx="19234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were called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9491980" y="1487805"/>
            <a:ext cx="1564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Hearing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33375" y="429895"/>
            <a:ext cx="11334750" cy="35077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【解析】本题考查比较级。根据关键词解题法，由关键词than可以判断用副词比较级，故本题正确答案为earlier。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【解析】本题考查非谓语动词。根据分析句子结构解题法，填入动词表示目的，应填入不定式，故本题正确答案为to cheer。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【解析】本题考查动词的时态语态变化。根据分析句子结构解题法，动词call与主语runners是被动关系，应用过去时的被动语态，故本题正确答案为were called。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【解析】本题考查非谓语动词。根据分析句子结构解题法，动词hear和主语Car</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是主动关系，应填入现在分词作伴随状语，故本题正确答案为Hearing。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8084" y="960485"/>
            <a:ext cx="9558607"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rPr>
              <a:t>Running past the stands, she heard the voices of her friends cheering her name. Cara kept her energy and continued to keep a good speed. When she rounded the track </a:t>
            </a:r>
            <a:r>
              <a:rPr lang="en-US" altLang="zh-CN" sz="2400" u="sng">
                <a:latin typeface="Times New Roman" panose="02020603050405020304" charset="0"/>
                <a:ea typeface="宋体" panose="02010600030101010101" pitchFamily="2" charset="-122"/>
                <a:cs typeface="Times New Roman" panose="02020603050405020304" charset="0"/>
              </a:rPr>
              <a:t>53              </a:t>
            </a:r>
            <a:r>
              <a:rPr lang="en-US" altLang="zh-CN" sz="2400">
                <a:latin typeface="Times New Roman" panose="02020603050405020304" charset="0"/>
                <a:ea typeface="宋体" panose="02010600030101010101" pitchFamily="2" charset="-122"/>
                <a:cs typeface="Times New Roman" panose="02020603050405020304" charset="0"/>
              </a:rPr>
              <a:t> the last time, she and another runner were neck and neck for </a:t>
            </a:r>
            <a:r>
              <a:rPr lang="en-US" altLang="zh-CN" sz="2400" u="sng">
                <a:latin typeface="Times New Roman" panose="02020603050405020304" charset="0"/>
                <a:ea typeface="宋体" panose="02010600030101010101" pitchFamily="2" charset="-122"/>
                <a:cs typeface="Times New Roman" panose="02020603050405020304" charset="0"/>
              </a:rPr>
              <a:t>54                 </a:t>
            </a:r>
            <a:r>
              <a:rPr lang="en-US" altLang="zh-CN" sz="2400">
                <a:latin typeface="Times New Roman" panose="02020603050405020304" charset="0"/>
                <a:ea typeface="宋体" panose="02010600030101010101" pitchFamily="2" charset="-122"/>
                <a:cs typeface="Times New Roman" panose="02020603050405020304" charset="0"/>
              </a:rPr>
              <a:t> finish line. As the end approached, Cara put all her effort into those last few </a:t>
            </a:r>
            <a:r>
              <a:rPr lang="en-US" altLang="zh-CN" sz="2400" u="sng">
                <a:latin typeface="Times New Roman" panose="02020603050405020304" charset="0"/>
                <a:ea typeface="宋体" panose="02010600030101010101" pitchFamily="2" charset="-122"/>
                <a:cs typeface="Times New Roman" panose="02020603050405020304" charset="0"/>
              </a:rPr>
              <a:t>55             </a:t>
            </a:r>
            <a:r>
              <a:rPr lang="en-US" altLang="zh-CN" sz="2400">
                <a:latin typeface="Times New Roman" panose="02020603050405020304" charset="0"/>
                <a:ea typeface="宋体" panose="02010600030101010101" pitchFamily="2" charset="-122"/>
                <a:cs typeface="Times New Roman" panose="02020603050405020304" charset="0"/>
              </a:rPr>
              <a:t> (foot). She won the race narrowly. Cara was so happy.</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825497" y="1880600"/>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for</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TextBox 4"/>
          <p:cNvSpPr txBox="1"/>
          <p:nvPr>
            <p:custDataLst>
              <p:tags r:id="rId3"/>
            </p:custDataLst>
          </p:nvPr>
        </p:nvSpPr>
        <p:spPr>
          <a:xfrm>
            <a:off x="3553082" y="229398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4897377" y="270419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feet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【解析】本题考查固定搭配。for the last time（最后一次）作状语，可以放句首或句末，故本题正确答案为for。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【解析】本题考查冠词用法。根据分析句子结构解题法，the finish line指最后一圈冲刺线，应填入定冠词，故本题正确答案为the。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【解析】本题考查可数名词单复数变化。根据关键词解题法，可数名词在不定代词few后，应用名词复数形式，故本题正确答案为feet。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56. ___________________</a:t>
            </a:r>
            <a:r>
              <a:rPr lang="en-US" sz="2400" dirty="0">
                <a:latin typeface="Times New Roman" panose="02020603050405020304" charset="0"/>
                <a:ea typeface="宋体" panose="02010600030101010101" pitchFamily="2" charset="-122"/>
                <a:cs typeface="Times New Roman" panose="02020603050405020304" charset="0"/>
              </a:rPr>
              <a:t>________________</a:t>
            </a:r>
            <a:r>
              <a:rPr sz="2400" dirty="0">
                <a:latin typeface="Times New Roman" panose="02020603050405020304" charset="0"/>
                <a:ea typeface="宋体" panose="02010600030101010101" pitchFamily="2" charset="-122"/>
                <a:cs typeface="Times New Roman" panose="02020603050405020304" charset="0"/>
              </a:rPr>
              <a:t>__________ (我昨天看的电影) is very interesting.</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1569085" y="1592580"/>
            <a:ext cx="704532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movie/film (which/that) I watched/saw yesterday</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372110" y="917889"/>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本题考查定语从句。根据汉语提示，先行词为the film且在从句中作宾语，故选用关系代词that或which，也可以省略，故本题正确答案为The movie/film </a:t>
            </a:r>
            <a:r>
              <a:rPr lang="en-US" sz="2400" dirty="0">
                <a:solidFill>
                  <a:srgbClr val="C00000"/>
                </a:solidFill>
                <a:latin typeface="Times New Roman" panose="02020603050405020304" charset="0"/>
                <a:cs typeface="Times New Roman" panose="02020603050405020304" charset="0"/>
              </a:rPr>
              <a:t>(which</a:t>
            </a:r>
            <a:r>
              <a:rPr lang="en-US" sz="2400" dirty="0">
                <a:solidFill>
                  <a:srgbClr val="C00000"/>
                </a:solidFill>
                <a:latin typeface="Times New Roman" panose="02020603050405020304" charset="0"/>
                <a:cs typeface="Times New Roman" panose="02020603050405020304" charset="0"/>
              </a:rPr>
              <a:t>/that)</a:t>
            </a:r>
            <a:r>
              <a:rPr sz="2400" dirty="0">
                <a:solidFill>
                  <a:srgbClr val="C00000"/>
                </a:solidFill>
                <a:latin typeface="Times New Roman" panose="02020603050405020304" charset="0"/>
                <a:cs typeface="Times New Roman" panose="02020603050405020304" charset="0"/>
              </a:rPr>
              <a:t> I watched / saw yesterday。</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2115" y="679450"/>
            <a:ext cx="11339195" cy="3192780"/>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57. You might not believe that _</a:t>
            </a:r>
            <a:r>
              <a:rPr lang="en-US" sz="2400" dirty="0">
                <a:latin typeface="Times New Roman" panose="02020603050405020304" charset="0"/>
                <a:ea typeface="宋体" panose="02010600030101010101" pitchFamily="2" charset="-122"/>
                <a:cs typeface="Times New Roman" panose="02020603050405020304" charset="0"/>
              </a:rPr>
              <a:t>__</a:t>
            </a:r>
            <a:r>
              <a:rPr sz="2400" dirty="0">
                <a:latin typeface="Times New Roman" panose="02020603050405020304" charset="0"/>
                <a:ea typeface="宋体" panose="02010600030101010101" pitchFamily="2" charset="-122"/>
                <a:cs typeface="Times New Roman" panose="02020603050405020304" charset="0"/>
              </a:rPr>
              <a:t>______________________</a:t>
            </a:r>
            <a:r>
              <a:rPr lang="en-US" sz="2400" dirty="0">
                <a:latin typeface="Times New Roman" panose="02020603050405020304" charset="0"/>
                <a:ea typeface="宋体" panose="02010600030101010101" pitchFamily="2" charset="-122"/>
                <a:cs typeface="Times New Roman" panose="02020603050405020304" charset="0"/>
              </a:rPr>
              <a:t>____</a:t>
            </a:r>
            <a:r>
              <a:rPr sz="2400" dirty="0">
                <a:latin typeface="Times New Roman" panose="02020603050405020304" charset="0"/>
                <a:ea typeface="宋体" panose="02010600030101010101" pitchFamily="2" charset="-122"/>
                <a:cs typeface="Times New Roman" panose="02020603050405020304" charset="0"/>
              </a:rPr>
              <a:t>______ (本周我将步行上班).</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58. What they are doing _____________________________ (跟我</a:t>
            </a:r>
            <a:r>
              <a:rPr lang="zh-CN" sz="2400" dirty="0">
                <a:latin typeface="Times New Roman" panose="02020603050405020304" charset="0"/>
                <a:ea typeface="宋体" panose="02010600030101010101" pitchFamily="2" charset="-122"/>
                <a:cs typeface="Times New Roman" panose="02020603050405020304" charset="0"/>
              </a:rPr>
              <a:t>无关</a:t>
            </a:r>
            <a:r>
              <a:rPr sz="2400" dirty="0">
                <a:latin typeface="Times New Roman" panose="02020603050405020304" charset="0"/>
                <a:ea typeface="宋体" panose="02010600030101010101" pitchFamily="2" charset="-122"/>
                <a:cs typeface="Times New Roman" panose="02020603050405020304" charset="0"/>
              </a:rPr>
              <a:t>).</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241165" y="337820"/>
            <a:ext cx="5293360" cy="829945"/>
          </a:xfrm>
          <a:prstGeom prst="rect">
            <a:avLst/>
          </a:prstGeom>
          <a:noFill/>
        </p:spPr>
        <p:txBody>
          <a:bodyPr wrap="square" rtlCol="0">
            <a:spAutoFit/>
          </a:bodyPr>
          <a:lstStyle/>
          <a:p>
            <a:pPr algn="l"/>
            <a:r>
              <a:rPr lang="en-US" sz="2400" dirty="0">
                <a:solidFill>
                  <a:srgbClr val="C00000"/>
                </a:solidFill>
                <a:latin typeface="Times New Roman" panose="02020603050405020304" charset="0"/>
                <a:cs typeface="Times New Roman" panose="02020603050405020304" charset="0"/>
              </a:rPr>
              <a:t>I will walk to work this week / </a:t>
            </a:r>
            <a:endParaRPr lang="en-US" sz="2400" dirty="0">
              <a:solidFill>
                <a:srgbClr val="C00000"/>
              </a:solidFill>
              <a:latin typeface="Times New Roman" panose="02020603050405020304" charset="0"/>
              <a:cs typeface="Times New Roman" panose="02020603050405020304" charset="0"/>
            </a:endParaRPr>
          </a:p>
          <a:p>
            <a:pPr algn="l"/>
            <a:r>
              <a:rPr lang="en-US" sz="2400" dirty="0">
                <a:solidFill>
                  <a:srgbClr val="C00000"/>
                </a:solidFill>
                <a:latin typeface="Times New Roman" panose="02020603050405020304" charset="0"/>
                <a:cs typeface="Times New Roman" panose="02020603050405020304" charset="0"/>
              </a:rPr>
              <a:t>I will go to work on foot this week</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02348" y="4184689"/>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本题考查主谓一致。从句作主语时，谓语动词用第三人称单数形式，have nothing to do with（与……无关）为固定搭配，根据汉语提示，故本题正确答案为has nothing to do with me。</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91170" y="174748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本题考查宾语从句。根据汉语提示，步行上班为walk to work或go to work on foot，故本题正确答案为I will walk to work this week / I will go to work on foot this week。</a:t>
            </a:r>
            <a:endParaRPr sz="240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292475" y="3329940"/>
            <a:ext cx="457073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 has nothing to do with me</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00710" y="544195"/>
            <a:ext cx="11160125"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She is going to spend the summer holiday in Qingdao, _______________________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(那儿她有一些亲戚).</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60. Li Ming is _____________________________ (和我一样高).</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7810500" y="461010"/>
            <a:ext cx="395033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where she has some relatives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986156" y="1753522"/>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本题考查非限制性定语从句。先行词Qingdao在从句中表示地点，故选用关系副词where，根据汉语提示，故本题正确答案为where she has some relatives。</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a:t>
            </a:r>
            <a:r>
              <a:rPr lang="zh-CN" sz="2400">
                <a:solidFill>
                  <a:srgbClr val="C00000"/>
                </a:solidFill>
                <a:latin typeface="Times New Roman" panose="02020603050405020304" charset="0"/>
                <a:cs typeface="Times New Roman" panose="02020603050405020304" charset="0"/>
              </a:rPr>
              <a:t>同级的比较</a:t>
            </a:r>
            <a:r>
              <a:rPr sz="2400">
                <a:solidFill>
                  <a:srgbClr val="C00000"/>
                </a:solidFill>
                <a:latin typeface="Times New Roman" panose="02020603050405020304" charset="0"/>
                <a:cs typeface="Times New Roman" panose="02020603050405020304" charset="0"/>
              </a:rPr>
              <a:t>。</a:t>
            </a:r>
            <a:r>
              <a:rPr lang="en-US" sz="2400">
                <a:solidFill>
                  <a:srgbClr val="C00000"/>
                </a:solidFill>
                <a:latin typeface="Times New Roman" panose="02020603050405020304" charset="0"/>
                <a:cs typeface="Times New Roman" panose="02020603050405020304" charset="0"/>
              </a:rPr>
              <a:t>a</a:t>
            </a:r>
            <a:r>
              <a:rPr sz="2400">
                <a:solidFill>
                  <a:srgbClr val="C00000"/>
                </a:solidFill>
                <a:latin typeface="Times New Roman" panose="02020603050405020304" charset="0"/>
                <a:cs typeface="Times New Roman" panose="02020603050405020304" charset="0"/>
              </a:rPr>
              <a:t>s…as（和……一样），根据汉语提示，故本题正确答案为as tall as me。</a:t>
            </a:r>
            <a:endParaRPr sz="240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036888" y="3106623"/>
            <a:ext cx="3550602"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as tall as me</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00616" y="106299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Thank you very much for coming to meet me, Mr. Smith.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hope so 		B. Have a nice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 see 			D. My pleasure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590467" y="10947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这是一个收到感谢后进行回应的对话。“Thank you very much for coming to meet me”意为“非常感谢你来接我”。D项意为“乐意效劳”，最符合对话语境。A、B、C三项的意思分别是“希望如此”“祝你一天过得愉快”和“我明白了”，均不适合用以回应感谢，故本题正确答案为D。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415607" y="1260157"/>
            <a:ext cx="11516417" cy="186372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61.【写作内容】你是李华。下周日是你的生日，请用英语给你的外教Robert写一封邮件，邀请他来参加你的生日聚会。</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04054" y="4515046"/>
            <a:ext cx="1714500" cy="534035"/>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参考范文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52646"/>
            <a:ext cx="1714500" cy="534035"/>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参考范文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35074" y="1610994"/>
            <a:ext cx="9324976"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Robert,</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How is it going? I’m writing to invite you to my birthday party.</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The party will be held at my home from 6 p.m. to 1l p.m. next Friday. All teachers and students in our class will be invited.</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Would you please let me know as soon as possible if you could accept my invitation? I’m sure that you will have a good time there.</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3807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Excuse me. Could you tell me how to get to Garden Hotel?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Garden Hotel? ________. I really don’t know.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Forget it 		B. I’m sorry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Go ahead 		D. All right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这是一个有关问路的对话。上句说话人询问如何前往花园酒店，而对方回复“I really don’t know (我真不知道).”可以说明对方无法提供帮助。 B项意为“我很抱歉”，符合对话语境。A项意为“算了吧”，C项意为“你说吧”，D项意为“好吧”，A、C、D三项均不符合对话语境，故本题正确答案为B。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716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401955" y="4337050"/>
            <a:ext cx="11307445"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根据对话内容“This is Tom speaking (我是Tom). May I speak to Jane, please (我可以和Jane通下话吗)?”，我们可以判断出这是一个打电话的情景。B项意为“不用谢”，用于回应致谢；C项意为“很高兴见到你”，用于问候；D项意为“她是我的姐妹”，用于做介绍。A项意为“请别挂电话”，最符合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Hello! This is Tom speaking. May I speak to Jane,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Hold on, please 			B. You’re welcome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Nice to meet you 			D. She’s my sister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734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UNIT_PLACING_PICTURE_USER_VIEWPORT" val="{&quot;height&quot;:3555,&quot;width&quot;:7110}"/>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UNIT_PLACING_PICTURE_USER_VIEWPORT" val="{&quot;height&quot;:3555,&quot;width&quot;:711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UNIT_PLACING_PICTURE_USER_VIEWPORT" val="{&quot;height&quot;:3555,&quot;width&quot;:7110}"/>
</p:tagLst>
</file>

<file path=ppt/tags/tag35.xml><?xml version="1.0" encoding="utf-8"?>
<p:tagLst xmlns:p="http://schemas.openxmlformats.org/presentationml/2006/main">
  <p:tag name="KSO_WM_UNIT_PLACING_PICTURE_USER_VIEWPORT" val="{&quot;height&quot;:3555,&quot;width&quot;:7110}"/>
</p:tagLst>
</file>

<file path=ppt/tags/tag36.xml><?xml version="1.0" encoding="utf-8"?>
<p:tagLst xmlns:p="http://schemas.openxmlformats.org/presentationml/2006/main">
  <p:tag name="PA" val="v4.0.0"/>
</p:tagLst>
</file>

<file path=ppt/tags/tag3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660dbf82-85a0-446a-a8b7-c087680d2baf"/>
</p:tagLst>
</file>

<file path=ppt/tags/tag4.xml><?xml version="1.0" encoding="utf-8"?>
<p:tagLst xmlns:p="http://schemas.openxmlformats.org/presentationml/2006/main">
  <p:tag name="KSO_WM_UNIT_PLACING_PICTURE_USER_VIEWPORT" val="{&quot;height&quot;:3555,&quot;width&quot;:7110}"/>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20846</Words>
  <Application>WPS 演示</Application>
  <PresentationFormat>宽屏</PresentationFormat>
  <Paragraphs>577</Paragraphs>
  <Slides>63</Slides>
  <Notes>64</Notes>
  <HiddenSlides>10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63</vt:i4>
      </vt:variant>
    </vt:vector>
  </HeadingPairs>
  <TitlesOfParts>
    <vt:vector size="82" baseType="lpstr">
      <vt:lpstr>Arial</vt:lpstr>
      <vt:lpstr>宋体</vt:lpstr>
      <vt:lpstr>Wingdings</vt:lpstr>
      <vt:lpstr>方正公文黑体</vt:lpstr>
      <vt:lpstr>iekie pocangqiong</vt:lpstr>
      <vt:lpstr>方正黑体简体</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138</cp:revision>
  <dcterms:created xsi:type="dcterms:W3CDTF">2021-08-19T06:32:00Z</dcterms:created>
  <dcterms:modified xsi:type="dcterms:W3CDTF">2024-12-31T08:29:25Z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