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3"/>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86" r:id="rId44"/>
    <p:sldId id="362" r:id="rId45"/>
    <p:sldId id="387" r:id="rId46"/>
    <p:sldId id="363" r:id="rId47"/>
    <p:sldId id="388" r:id="rId48"/>
    <p:sldId id="364" r:id="rId49"/>
    <p:sldId id="365" r:id="rId50"/>
    <p:sldId id="435" r:id="rId51"/>
    <p:sldId id="389" r:id="rId52"/>
    <p:sldId id="436" r:id="rId53"/>
    <p:sldId id="434" r:id="rId54"/>
    <p:sldId id="437"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38" r:id="rId70"/>
    <p:sldId id="439" r:id="rId71"/>
    <p:sldId id="440" r:id="rId72"/>
    <p:sldId id="441" r:id="rId73"/>
    <p:sldId id="442" r:id="rId74"/>
    <p:sldId id="443" r:id="rId75"/>
    <p:sldId id="444" r:id="rId76"/>
    <p:sldId id="445" r:id="rId77"/>
    <p:sldId id="446" r:id="rId78"/>
    <p:sldId id="447" r:id="rId79"/>
    <p:sldId id="448" r:id="rId80"/>
    <p:sldId id="449" r:id="rId81"/>
    <p:sldId id="284" r:id="rId82"/>
  </p:sldIdLst>
  <p:sldSz cx="12192000" cy="6858000"/>
  <p:notesSz cx="6858000" cy="9144000"/>
  <p:embeddedFontLst>
    <p:embeddedFont>
      <p:font typeface="方正公文黑体" panose="02000500000000000000" charset="-122"/>
      <p:regular r:id="rId87"/>
    </p:embeddedFont>
    <p:embeddedFont>
      <p:font typeface="方正黑体简体" panose="03000509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86"/>
            <p14:sldId id="362"/>
            <p14:sldId id="387"/>
            <p14:sldId id="363"/>
            <p14:sldId id="388"/>
            <p14:sldId id="364"/>
            <p14:sldId id="365"/>
            <p14:sldId id="435"/>
            <p14:sldId id="389"/>
            <p14:sldId id="436"/>
            <p14:sldId id="434"/>
            <p14:sldId id="437"/>
            <p14:sldId id="307"/>
            <p14:sldId id="308"/>
            <p14:sldId id="377"/>
            <p14:sldId id="378"/>
            <p14:sldId id="380"/>
            <p14:sldId id="379"/>
            <p14:sldId id="381"/>
            <p14:sldId id="312"/>
            <p14:sldId id="382"/>
            <p14:sldId id="383"/>
            <p14:sldId id="384"/>
            <p14:sldId id="314"/>
            <p14:sldId id="315"/>
            <p14:sldId id="326"/>
            <p14:sldId id="438"/>
            <p14:sldId id="439"/>
            <p14:sldId id="440"/>
            <p14:sldId id="441"/>
            <p14:sldId id="442"/>
            <p14:sldId id="443"/>
            <p14:sldId id="444"/>
            <p14:sldId id="445"/>
            <p14:sldId id="446"/>
            <p14:sldId id="447"/>
            <p14:sldId id="448"/>
            <p14:sldId id="449"/>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44" userDrawn="1">
          <p15:clr>
            <a:srgbClr val="A4A3A4"/>
          </p15:clr>
        </p15:guide>
        <p15:guide id="2" orient="horz" pos="4211" userDrawn="1">
          <p15:clr>
            <a:srgbClr val="A4A3A4"/>
          </p15:clr>
        </p15:guide>
        <p15:guide id="3" pos="98" userDrawn="1">
          <p15:clr>
            <a:srgbClr val="A4A3A4"/>
          </p15:clr>
        </p15:guide>
        <p15:guide id="4" pos="7394" userDrawn="1">
          <p15:clr>
            <a:srgbClr val="A4A3A4"/>
          </p15:clr>
        </p15:guide>
        <p15:guide id="5" orient="horz" pos="39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4"/>
        <p:guide orient="horz" pos="4211"/>
        <p:guide pos="98"/>
        <p:guide pos="7394"/>
        <p:guide orient="horz" pos="394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6.xml"/><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slide" Target="slide48.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slide" Target="slide50.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slide" Target="slide52.xml"/><Relationship Id="rId2" Type="http://schemas.openxmlformats.org/officeDocument/2006/relationships/tags" Target="../tags/tag19.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was so weak that solid food disagreed with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爱人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本题考查名词。patient意为“病人”，结合句意“这个病人太虚弱了，固体食物不适合他”，故本题正确答案为D。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spoke very </a:t>
            </a:r>
            <a:r>
              <a:rPr lang="en-US" altLang="zh-CN" sz="2400" u="sng" dirty="0">
                <a:latin typeface="Times New Roman" panose="02020603050405020304" charset="0"/>
                <a:ea typeface="宋体" panose="02010600030101010101" pitchFamily="2" charset="-122"/>
                <a:cs typeface="Times New Roman" panose="02020603050405020304" charset="0"/>
              </a:rPr>
              <a:t>confidently</a:t>
            </a:r>
            <a:r>
              <a:rPr lang="en-US" altLang="zh-CN" sz="2400" dirty="0">
                <a:latin typeface="Times New Roman" panose="02020603050405020304" charset="0"/>
                <a:ea typeface="宋体" panose="02010600030101010101" pitchFamily="2" charset="-122"/>
                <a:cs typeface="Times New Roman" panose="02020603050405020304" charset="0"/>
              </a:rPr>
              <a:t> because she wanted to make a great impression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 her employer.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快速地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慢慢地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自信地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失落地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本题考查副词。confidently意为“自信地”，结合句意“她</a:t>
            </a:r>
            <a:r>
              <a:rPr lang="zh-CN" sz="2400" dirty="0">
                <a:solidFill>
                  <a:srgbClr val="C00000"/>
                </a:solidFill>
                <a:latin typeface="Times New Roman" panose="02020603050405020304" charset="0"/>
                <a:cs typeface="Times New Roman" panose="02020603050405020304" charset="0"/>
              </a:rPr>
              <a:t>说话</a:t>
            </a:r>
            <a:r>
              <a:rPr sz="2400" dirty="0">
                <a:solidFill>
                  <a:srgbClr val="C00000"/>
                </a:solidFill>
                <a:latin typeface="Times New Roman" panose="02020603050405020304" charset="0"/>
                <a:cs typeface="Times New Roman" panose="02020603050405020304" charset="0"/>
              </a:rPr>
              <a:t>很自信，因为她想给雇主留下</a:t>
            </a:r>
            <a:r>
              <a:rPr lang="zh-CN" sz="2400" dirty="0">
                <a:solidFill>
                  <a:srgbClr val="C00000"/>
                </a:solidFill>
                <a:latin typeface="Times New Roman" panose="02020603050405020304" charset="0"/>
                <a:cs typeface="Times New Roman" panose="02020603050405020304" charset="0"/>
              </a:rPr>
              <a:t>好</a:t>
            </a:r>
            <a:r>
              <a:rPr sz="2400" dirty="0">
                <a:solidFill>
                  <a:srgbClr val="C00000"/>
                </a:solidFill>
                <a:latin typeface="Times New Roman" panose="02020603050405020304" charset="0"/>
                <a:cs typeface="Times New Roman" panose="02020603050405020304" charset="0"/>
              </a:rPr>
              <a:t>印象”，故本题正确答案为C。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t>
            </a:r>
            <a:r>
              <a:rPr lang="en-US" altLang="zh-CN" sz="2400" u="sng" dirty="0">
                <a:latin typeface="Times New Roman" panose="02020603050405020304" charset="0"/>
                <a:ea typeface="宋体" panose="02010600030101010101" pitchFamily="2" charset="-122"/>
                <a:cs typeface="Times New Roman" panose="02020603050405020304" charset="0"/>
              </a:rPr>
              <a:t>In memory of</a:t>
            </a:r>
            <a:r>
              <a:rPr lang="en-US" altLang="zh-CN" sz="2400" dirty="0">
                <a:latin typeface="Times New Roman" panose="02020603050405020304" charset="0"/>
                <a:ea typeface="宋体" panose="02010600030101010101" pitchFamily="2" charset="-122"/>
                <a:cs typeface="Times New Roman" panose="02020603050405020304" charset="0"/>
              </a:rPr>
              <a:t> the old times, he learned to use traditional methods to mend    	  broken windows.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为了纪念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为了弥补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为了消磨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为了节省</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本题考查短语。in memory of意为“纪念”，结合句意“为了纪念旧时光，他学会了用传统的方法来修补破窗”，故本题正确答案为A。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was </a:t>
            </a:r>
            <a:r>
              <a:rPr lang="en-US" altLang="zh-CN" sz="2400" u="sng" dirty="0">
                <a:latin typeface="Times New Roman" panose="02020603050405020304" charset="0"/>
                <a:ea typeface="宋体" panose="02010600030101010101" pitchFamily="2" charset="-122"/>
                <a:cs typeface="Times New Roman" panose="02020603050405020304" charset="0"/>
              </a:rPr>
              <a:t>astonished</a:t>
            </a:r>
            <a:r>
              <a:rPr lang="en-US" altLang="zh-CN" sz="2400" dirty="0">
                <a:latin typeface="Times New Roman" panose="02020603050405020304" charset="0"/>
                <a:ea typeface="宋体" panose="02010600030101010101" pitchFamily="2" charset="-122"/>
                <a:cs typeface="Times New Roman" panose="02020603050405020304" charset="0"/>
              </a:rPr>
              <a:t> at the fact that the prisoner was released.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惊讶的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高兴的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兴奋的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本题考查形容词。astonished意为“惊讶的”，结合句意“她对犯人被释放这一事实感到惊讶”，故本题正确答案为A。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Tom has an </a:t>
            </a:r>
            <a:r>
              <a:rPr lang="en-US" altLang="zh-CN" sz="2400" u="sng" dirty="0">
                <a:latin typeface="Times New Roman" panose="02020603050405020304" charset="0"/>
                <a:ea typeface="宋体" panose="02010600030101010101" pitchFamily="2" charset="-122"/>
                <a:cs typeface="Times New Roman" panose="02020603050405020304" charset="0"/>
              </a:rPr>
              <a:t>advantage</a:t>
            </a:r>
            <a:r>
              <a:rPr lang="en-US" altLang="zh-CN" sz="2400" dirty="0">
                <a:latin typeface="Times New Roman" panose="02020603050405020304" charset="0"/>
                <a:ea typeface="宋体" panose="02010600030101010101" pitchFamily="2" charset="-122"/>
                <a:cs typeface="Times New Roman" panose="02020603050405020304" charset="0"/>
              </a:rPr>
              <a:t> over you since he can speak German.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缺点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优势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冒险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利益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本题考查名词。advantage意为“优点，优势”，结合句意“Tom比你占优，因为他会讲德语”，故本题正确答案为B。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Few </a:t>
            </a:r>
            <a:r>
              <a:rPr lang="en-US" altLang="zh-CN" sz="2400" u="sng" dirty="0">
                <a:latin typeface="Times New Roman" panose="02020603050405020304" charset="0"/>
                <a:ea typeface="宋体" panose="02010600030101010101" pitchFamily="2" charset="-122"/>
                <a:cs typeface="Times New Roman" panose="02020603050405020304" charset="0"/>
              </a:rPr>
              <a:t>survived</a:t>
            </a:r>
            <a:r>
              <a:rPr lang="en-US" altLang="zh-CN" sz="2400" dirty="0">
                <a:latin typeface="Times New Roman" panose="02020603050405020304" charset="0"/>
                <a:ea typeface="宋体" panose="02010600030101010101" pitchFamily="2" charset="-122"/>
                <a:cs typeface="Times New Roman" panose="02020603050405020304" charset="0"/>
              </a:rPr>
              <a:t> after the flood.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挽救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幸存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丧生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消失</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本题考查动词。survive意为“存活，幸存”，结合句意“洪水过后几乎无人幸存”，故本题正确答案为B。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writer wrote many </a:t>
            </a:r>
            <a:r>
              <a:rPr lang="en-US" altLang="zh-CN" sz="2400" u="sng" dirty="0">
                <a:latin typeface="Times New Roman" panose="02020603050405020304" charset="0"/>
                <a:ea typeface="宋体" panose="02010600030101010101" pitchFamily="2" charset="-122"/>
                <a:cs typeface="Times New Roman" panose="02020603050405020304" charset="0"/>
              </a:rPr>
              <a:t>attractive</a:t>
            </a:r>
            <a:r>
              <a:rPr lang="en-US" altLang="zh-CN" sz="2400" dirty="0">
                <a:latin typeface="Times New Roman" panose="02020603050405020304" charset="0"/>
                <a:ea typeface="宋体" panose="02010600030101010101" pitchFamily="2" charset="-122"/>
                <a:cs typeface="Times New Roman" panose="02020603050405020304" charset="0"/>
              </a:rPr>
              <a:t> stories of Australia.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吸引人的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恐怖的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感人的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有意义的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本题考查形容词。attractive意为“吸引人的”，结合句意“这位作家写了很多有关澳大利亚的吸引人的故事”，故本题正确答案为A。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713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13.Mobile phones are much more </a:t>
            </a:r>
            <a:r>
              <a:rPr lang="en-US" altLang="zh-CN" sz="2400" u="sng" dirty="0">
                <a:latin typeface="Times New Roman" panose="02020603050405020304" charset="0"/>
                <a:ea typeface="宋体" panose="02010600030101010101" pitchFamily="2" charset="-122"/>
                <a:cs typeface="Times New Roman" panose="02020603050405020304" charset="0"/>
              </a:rPr>
              <a:t>common</a:t>
            </a:r>
            <a:r>
              <a:rPr lang="en-US" altLang="zh-CN" sz="2400" dirty="0">
                <a:latin typeface="Times New Roman" panose="02020603050405020304" charset="0"/>
                <a:ea typeface="宋体" panose="02010600030101010101" pitchFamily="2" charset="-122"/>
                <a:cs typeface="Times New Roman" panose="02020603050405020304" charset="0"/>
              </a:rPr>
              <a:t> in high schools now than before.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新奇的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普遍的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本题考查形容词。common意为“普遍的”，结合句意“手机现在在高中比以前更普遍了”，故本题正确答案为D。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713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can’t </a:t>
            </a:r>
            <a:r>
              <a:rPr lang="en-US" altLang="zh-CN" sz="2400" u="sng" dirty="0">
                <a:latin typeface="Times New Roman" panose="02020603050405020304" charset="0"/>
                <a:ea typeface="宋体" panose="02010600030101010101" pitchFamily="2" charset="-122"/>
                <a:cs typeface="Times New Roman" panose="02020603050405020304" charset="0"/>
              </a:rPr>
              <a:t>concentrate</a:t>
            </a:r>
            <a:r>
              <a:rPr lang="en-US" altLang="zh-CN" sz="2400" dirty="0">
                <a:latin typeface="Times New Roman" panose="02020603050405020304" charset="0"/>
                <a:ea typeface="宋体" panose="02010600030101010101" pitchFamily="2" charset="-122"/>
                <a:cs typeface="Times New Roman" panose="02020603050405020304" charset="0"/>
              </a:rPr>
              <a:t> on my work when I’m tired.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联系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沟通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集中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本题考查动词。concentrate意为“集中（注意力）”，结合句意“当我累的时候我无法集中精力工作”，故本题正确答案为C。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is walking in the </a:t>
            </a:r>
            <a:r>
              <a:rPr lang="en-US" altLang="zh-CN" sz="2400" u="sng" dirty="0">
                <a:latin typeface="Times New Roman" panose="02020603050405020304" charset="0"/>
                <a:ea typeface="宋体" panose="02010600030101010101" pitchFamily="2" charset="-122"/>
                <a:cs typeface="Times New Roman" panose="02020603050405020304" charset="0"/>
              </a:rPr>
              <a:t>direction</a:t>
            </a:r>
            <a:r>
              <a:rPr lang="en-US" altLang="zh-CN" sz="2400" dirty="0">
                <a:latin typeface="Times New Roman" panose="02020603050405020304" charset="0"/>
                <a:ea typeface="宋体" panose="02010600030101010101" pitchFamily="2" charset="-122"/>
                <a:cs typeface="Times New Roman" panose="02020603050405020304" charset="0"/>
              </a:rPr>
              <a:t> of the police station.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指导</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本题考查名词。direction意为“方向”，结合句意“他正朝着警察局的方向走去”，故本题正确答案为A。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030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4977" y="3714493"/>
            <a:ext cx="8421453"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competitor       B. inventor      C. winner       D. loser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walk                B. run              C.  jog             D. jump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What is the happiest running experience in the world? The Color Run may be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is a 5 km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where </a:t>
            </a:r>
            <a:r>
              <a:rPr lang="en-US" altLang="zh-CN" sz="2400" dirty="0">
                <a:latin typeface="Times New Roman" panose="02020603050405020304" charset="0"/>
                <a:ea typeface="宋体" panose="02010600030101010101" pitchFamily="2" charset="-122"/>
                <a:cs typeface="Times New Roman" panose="02020603050405020304" charset="0"/>
              </a:rPr>
              <a:t>everyone throws colored dust (</a:t>
            </a:r>
            <a:r>
              <a:rPr lang="zh-CN" altLang="en-US" sz="2400" dirty="0">
                <a:latin typeface="Times New Roman" panose="02020603050405020304" charset="0"/>
                <a:ea typeface="宋体" panose="02010600030101010101" pitchFamily="2" charset="-122"/>
                <a:cs typeface="Times New Roman" panose="02020603050405020304" charset="0"/>
              </a:rPr>
              <a:t>粉末</a:t>
            </a:r>
            <a:r>
              <a:rPr lang="en-US" altLang="zh-CN" sz="2400" dirty="0">
                <a:latin typeface="Times New Roman" panose="02020603050405020304" charset="0"/>
                <a:ea typeface="宋体" panose="02010600030101010101" pitchFamily="2" charset="-122"/>
                <a:cs typeface="Times New Roman" panose="02020603050405020304" charset="0"/>
              </a:rPr>
              <a:t>) at each other. The race is a very fun activity in the U.S., and it’s getting more popular in China too.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898367" y="37899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914241" y="42102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联系上下文。根据第一段第一、二句“What is the happiest running experience in the world? The Color Run may be the </a:t>
            </a:r>
            <a:r>
              <a:rPr sz="2400" u="sng"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.”可知，“彩色跑”被称为世界上最快乐的赛跑。故推断出此处应填winner（获胜者）。A项意为“参赛选手”</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B项意为“发明者”</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D项意为“失败者”。A、B、D三项均不符合题意，故本题正确答案为C。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本题主要考查词义辨析和联系上下文。本句意为“在整个5000米赛跑过程中，每个人互相抛洒彩色粉末。”。A项意为“走路”,B项意为“跑步”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C项意为“慢跑”</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D项意为“跳跃”。文章第一段已经明显提示是“run”，故本题正确答案为B。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Indian festival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Holi (</a:t>
            </a:r>
            <a:r>
              <a:rPr lang="zh-CN" altLang="en-US" sz="2400" dirty="0">
                <a:latin typeface="Times New Roman" panose="02020603050405020304" charset="0"/>
                <a:ea typeface="宋体" panose="02010600030101010101" pitchFamily="2" charset="-122"/>
                <a:cs typeface="Times New Roman" panose="02020603050405020304" charset="0"/>
              </a:rPr>
              <a:t>洒红节</a:t>
            </a:r>
            <a:r>
              <a:rPr lang="en-US" altLang="zh-CN" sz="2400" dirty="0">
                <a:latin typeface="Times New Roman" panose="02020603050405020304" charset="0"/>
                <a:ea typeface="宋体" panose="02010600030101010101" pitchFamily="2" charset="-122"/>
                <a:cs typeface="Times New Roman" panose="02020603050405020304" charset="0"/>
              </a:rPr>
              <a:t>) inspired (</a:t>
            </a:r>
            <a:r>
              <a:rPr lang="zh-CN" altLang="en-US" sz="2400" dirty="0">
                <a:latin typeface="Times New Roman" panose="02020603050405020304" charset="0"/>
                <a:ea typeface="宋体" panose="02010600030101010101" pitchFamily="2" charset="-122"/>
                <a:cs typeface="Times New Roman" panose="02020603050405020304" charset="0"/>
              </a:rPr>
              <a:t>启发</a:t>
            </a:r>
            <a:r>
              <a:rPr lang="en-US" altLang="zh-CN" sz="2400" dirty="0">
                <a:latin typeface="Times New Roman" panose="02020603050405020304" charset="0"/>
                <a:ea typeface="宋体" panose="02010600030101010101" pitchFamily="2" charset="-122"/>
                <a:cs typeface="Times New Roman" panose="02020603050405020304" charset="0"/>
              </a:rPr>
              <a:t>) this colorful run. This is an ancient cultural festival which </a:t>
            </a:r>
            <a:r>
              <a:rPr lang="en-US" altLang="zh-CN" sz="2400" u="sng" dirty="0">
                <a:latin typeface="Times New Roman" panose="02020603050405020304" charset="0"/>
                <a:ea typeface="宋体" panose="02010600030101010101" pitchFamily="2" charset="-122"/>
                <a:cs typeface="Times New Roman" panose="02020603050405020304" charset="0"/>
              </a:rPr>
              <a:t>19 </a:t>
            </a:r>
            <a:r>
              <a:rPr lang="en-US" altLang="zh-CN" sz="2400" dirty="0">
                <a:latin typeface="Times New Roman" panose="02020603050405020304" charset="0"/>
                <a:ea typeface="宋体" panose="02010600030101010101" pitchFamily="2" charset="-122"/>
                <a:cs typeface="Times New Roman" panose="02020603050405020304" charset="0"/>
              </a:rPr>
              <a:t>on March 24 this year. It </a:t>
            </a:r>
            <a:r>
              <a:rPr lang="en-US" altLang="zh-CN" sz="2400" u="sng" dirty="0">
                <a:latin typeface="Times New Roman" panose="02020603050405020304" charset="0"/>
                <a:ea typeface="宋体" panose="02010600030101010101" pitchFamily="2" charset="-122"/>
                <a:cs typeface="Times New Roman" panose="02020603050405020304" charset="0"/>
              </a:rPr>
              <a:t>20 </a:t>
            </a:r>
            <a:r>
              <a:rPr lang="en-US" altLang="zh-CN" sz="2400" dirty="0">
                <a:latin typeface="Times New Roman" panose="02020603050405020304" charset="0"/>
                <a:ea typeface="宋体" panose="02010600030101010101" pitchFamily="2" charset="-122"/>
                <a:cs typeface="Times New Roman" panose="02020603050405020304" charset="0"/>
              </a:rPr>
              <a:t>stories that talk about good beating evil. But today it’s all about having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games. In the game, everyone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colored dust at each other and shouts “Happy Holi!”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308" y="2648915"/>
            <a:ext cx="10589212"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saved                  B. painted                  C. called            D. scolded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located                B. fell                        C. lay                 D. stood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borrowed from   B. kept away from     C. came from    D. made from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funny                  B. dreadful                 C. bright            D. eatable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closes                  B. throws                   C. gets               D. sends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5683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728" y="4433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81025" y="228600"/>
            <a:ext cx="11062970" cy="58775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本句意为“这个叫做洒红节的印第安人节日启发了这次彩跑”。A项意为“被救、被存储、被节省”,B项意为“被画”,C项意为“被称作”,D项意为“被指责”。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本题主要考查词义辨析和联系上下文。本句意为“这是个古老的文化节，时间定于今年的3月24日。”短语“fall on”表示“时间定于”。fell为fall的过去式，故本题正确答案为B。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本题考查动词短语辨析以及联系上下文。根据上下文的内容可知，“彩色跑”来源于一个故事。A项意为“从……借来”，B项意为“远离……”，D项意为“由……制造”。故本题正确答案为C。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本题主要考查词义辨析和联系上下文。本句意为“但是今天洒红节全是关于趣味性的活动”。A项意为“有趣的”,B项意为“恐怖的”,C项意为“明亮的、聪明的”,D项意为“可食用的”。故本题正确答案为A。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本题考查词义辨析。A项意为“关闭”，B项意为“扔”，C项意为“得到”，D项意为“发送”。根据句意，每个人都朝对方扔彩色的粉末，故本题正确答案为B。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Color Run is not timed, and there are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winners or prizes. The only rule is that runners have to start the race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all white. They want everyone to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about the competition and just enjoy the experience.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During the race after every kilometer, there are people holding colored dust and they will splash (</a:t>
            </a:r>
            <a:r>
              <a:rPr lang="zh-CN" altLang="en-US" sz="2400" dirty="0">
                <a:latin typeface="Times New Roman" panose="02020603050405020304" charset="0"/>
                <a:ea typeface="宋体" panose="02010600030101010101" pitchFamily="2" charset="-122"/>
                <a:cs typeface="Times New Roman" panose="02020603050405020304" charset="0"/>
              </a:rPr>
              <a:t>泼洒</a:t>
            </a:r>
            <a:r>
              <a:rPr lang="en-US" altLang="zh-CN" sz="2400" dirty="0">
                <a:latin typeface="Times New Roman" panose="02020603050405020304" charset="0"/>
                <a:ea typeface="宋体" panose="02010600030101010101" pitchFamily="2" charset="-122"/>
                <a:cs typeface="Times New Roman" panose="02020603050405020304" charset="0"/>
              </a:rPr>
              <a:t>) you with it. By the end of the race, runners will be covered in all the </a:t>
            </a:r>
            <a:r>
              <a:rPr lang="en-US" altLang="zh-CN" sz="2400" u="sng" dirty="0">
                <a:latin typeface="Times New Roman" panose="02020603050405020304" charset="0"/>
                <a:ea typeface="宋体" panose="02010600030101010101" pitchFamily="2" charset="-122"/>
                <a:cs typeface="Times New Roman" panose="02020603050405020304" charset="0"/>
              </a:rPr>
              <a:t>26 </a:t>
            </a:r>
            <a:r>
              <a:rPr lang="en-US" altLang="zh-CN" sz="2400" dirty="0">
                <a:latin typeface="Times New Roman" panose="02020603050405020304" charset="0"/>
                <a:ea typeface="宋体" panose="02010600030101010101" pitchFamily="2" charset="-122"/>
                <a:cs typeface="Times New Roman" panose="02020603050405020304" charset="0"/>
              </a:rPr>
              <a:t>of the rainbow, and there’s even a color dance party at the end.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8889" y="3683390"/>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many             B. no                      C. great                 D. famous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dressing 	     B. putting on 	C. wearing 	      D. putting off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think             B. forget                 C. remember         D. know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shapes           B. colors                C. lengths              D. sizes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37960" y="37243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10619" y="41777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24690" y="46266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925260" y="50800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9600" y="538996"/>
            <a:ext cx="10372725" cy="42462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本题主要考查联系上下文。本句意为“彩跑没有时间限制，没有胜负和奖赏”。故本题正确答案为B。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本题考查词义辨析。dress作动词意为“给（某人）穿衣服”，常用搭配为dress in …，意为“穿……的服装”；put on强调动作，指“穿上”；wear强调状态，意为“穿着”；put off意为“推迟”。故本题正确答案为C。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本题考查联系上下文。根据后半句just enjoy the experience（享受这趟经历就够了）可知，要想享受自我就要忘记比赛。B项意为“忘记”，故本题正确答案为B。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本题考查逻辑推理。参赛者身上沾染的是各种颜色，故本题正确答案为B。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25665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You might think the dust would be </a:t>
            </a:r>
            <a:r>
              <a:rPr sz="2400" u="sng" dirty="0">
                <a:latin typeface="Times New Roman" panose="02020603050405020304" charset="0"/>
                <a:ea typeface="宋体" panose="02010600030101010101" pitchFamily="2" charset="-122"/>
                <a:cs typeface="Times New Roman" panose="02020603050405020304" charset="0"/>
              </a:rPr>
              <a:t>27</a:t>
            </a:r>
            <a:r>
              <a:rPr sz="2400" dirty="0">
                <a:latin typeface="Times New Roman" panose="02020603050405020304" charset="0"/>
                <a:ea typeface="宋体" panose="02010600030101010101" pitchFamily="2" charset="-122"/>
                <a:cs typeface="Times New Roman" panose="02020603050405020304" charset="0"/>
              </a:rPr>
              <a:t> to people. Well, it is actually </a:t>
            </a:r>
            <a:r>
              <a:rPr sz="2400" u="sng" dirty="0">
                <a:latin typeface="Times New Roman" panose="02020603050405020304" charset="0"/>
                <a:ea typeface="宋体" panose="02010600030101010101" pitchFamily="2" charset="-122"/>
                <a:cs typeface="Times New Roman" panose="02020603050405020304" charset="0"/>
              </a:rPr>
              <a:t>28</a:t>
            </a:r>
            <a:r>
              <a:rPr sz="2400" dirty="0">
                <a:latin typeface="Times New Roman" panose="02020603050405020304" charset="0"/>
                <a:ea typeface="宋体" panose="02010600030101010101" pitchFamily="2" charset="-122"/>
                <a:cs typeface="Times New Roman" panose="02020603050405020304" charset="0"/>
              </a:rPr>
              <a:t> cornstarch (玉米淀粉) that is in your food, so it is usually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and easy to clean off. But you’d better keep it outof your eyes.</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Do you want to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the interesting race?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2462" y="3398345"/>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harmful       B. safe                C. good                          D. nice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made in       B. made up         C. made from                 D. made of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worrying     B. terrible           C. dangerous                  D. safe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break up      B. join in            C. cut down                    D. put away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56" y="3464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2207" y="3907198"/>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1526" y="43344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08380" y="477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3875" y="285750"/>
            <a:ext cx="10854055"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本题考查联系上下文和逻辑推理。根据谓语动词might think以及下文中的actually和safe and easy to clean off，推断出句意为“你可能认为粉末是有害的”，故本题正确答案为A。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本题考查短语辨析和联系上下文。根据“it is actually ___ cornstarch (玉米淀粉) that is in your food (粉末实际上是由食物中的玉米淀粉做成的).”可知，无法辨认出粉末的原材料。A项意为“在……制造”；B项意为“由……构成”；C、D两项都表示“由……制成”，be made of表示可以辨认出原材料，be made from表示无法辨认出原材料。故本题正确答案为C。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本题主要考查词义辨析和联系上下文。根据前文可知，粉末是由玉米淀粉做成的，因此“那些粉末很安全，且容易清除”。根据此句的“easy to clean off”可知这里应该选择表示积极意义的词。A项意为“令人担忧的”,B项意为“恐怖的”,C项意为“危险的”,D项意为“安全的”。故本题正确答案为D。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动词短语辨析和联系上下文。本句意为“你想参加这么有趣的比赛吗？”。A项意为“破裂、中止”,B项意为“参加”,C项意为“削减”,D项意为“收好”。全文表明彩跑是项有趣的活动，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is a TV program for children. It first appeared in New York in 1969. It is called “the longest street in the world”. That’s why the TV program by that name can now be seen in so many parts of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U.S., over six million children watch the program regularly. The viewers include more than half the nation’s pre-school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学龄前的</a:t>
            </a:r>
            <a:r>
              <a:rPr lang="en-US" altLang="zh-CN" sz="2400" dirty="0">
                <a:solidFill>
                  <a:schemeClr val="tx1">
                    <a:lumMod val="75000"/>
                    <a:lumOff val="25000"/>
                  </a:schemeClr>
                </a:solidFill>
                <a:latin typeface="Times New Roman" panose="02020603050405020304" charset="0"/>
                <a:cs typeface="Times New Roman" panose="02020603050405020304" charset="0"/>
              </a:rPr>
              <a:t>) children. Parents love the program. Many teachers also consider it a great help, though some educators are against certain things in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937" y="291725"/>
            <a:ext cx="11668125"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Tests show children from different backgrounds have benefited from watching the program . Those who watch it five times a week learn more than those who watch it once in a while. In the U. S., the program is shown at different hours so that more children can watch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uses songs, stories, jokes and pictures to help children understand numbers, letters and human relationship. But there are some differences. For example, the program made in Mexico City devotes more time to teaching whole words than to teaching letters one by 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Why is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more successful than other children’s shows? There are many reasons—the good education of its producers, the support from the government and businesses, and the skillful use of many TV tricks. Sometimes grown-ups watch it along with their children. This is </a:t>
            </a:r>
            <a:r>
              <a:rPr lang="en-US" altLang="zh-CN" sz="2400" u="sng" dirty="0">
                <a:solidFill>
                  <a:schemeClr val="tx1">
                    <a:lumMod val="75000"/>
                    <a:lumOff val="25000"/>
                  </a:schemeClr>
                </a:solidFill>
                <a:latin typeface="Times New Roman" panose="02020603050405020304" charset="0"/>
                <a:cs typeface="Times New Roman" panose="02020603050405020304" charset="0"/>
              </a:rPr>
              <a:t>partially</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famous adult stars often appear on it. But the best reason may be that it makes every child feel able to learn. Children find themselves learning, and they want to learn more.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first appeared in New York in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1987         B. 1969         C. 1986         D. 1990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细节判断题。根据第一段第二句“It first appeared in New York in 1969.”可知，《芝麻街》这个节目1969年第一次在纽约播出。故本题正确答案为B。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about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 the U.S. ,the program is shown at different hours so that more children can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watch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 the U.S., over six million children watch the program regularly.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All the educators support the program.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Tests show children from different backgrounds have benefited from watching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program.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876675"/>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细节判断题。根据第二段最后一句“though some educators are against certain things in it...”可知，一些教育工作者对节目中的某些内容持反对态度，故本题正确答案为C。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last paragraph mainly about?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reasons why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more successful than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successful.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different form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Many teachers consider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helpful.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主旨大意题。根据最后一段第一句“Why is Sesame Street more successful than other children’s shows? There are many reasons...”可知，该段主要介绍了《芝麻街》比其他儿童节目更成功的原因，故本题正确答案为A。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underlined word “partially” in Paragraph 5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partly      B. mostly      C. entirely         D. almost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词义猜测题。根据最后一段“This is partially because famous adult stars often appear on it. But the best reason may be that it makes every child feel able to learn (部分原因是著名的成年明星经常出现在节目中，但最充分的理由是，它让每一个孩子都能学到东西).”，故本题正确答案为A。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Which of the following is NOT the reason why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more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successful than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makes every child feel able to learn.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Famous adult stars often appear on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government and businesses support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a TV program for children.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细节判断题。A、B、C三项都能从最后一段中找到对应的内容，故本题正确答案为D。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new study suggests that the more teenagers watch television, the more likely they are to develop depression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抑郁症</a:t>
            </a:r>
            <a:r>
              <a:rPr lang="en-US" altLang="zh-CN" sz="2400" dirty="0">
                <a:solidFill>
                  <a:schemeClr val="tx1">
                    <a:lumMod val="75000"/>
                    <a:lumOff val="25000"/>
                  </a:schemeClr>
                </a:solidFill>
                <a:latin typeface="Times New Roman" panose="02020603050405020304" charset="0"/>
                <a:cs typeface="Times New Roman" panose="02020603050405020304" charset="0"/>
              </a:rPr>
              <a:t>) as young adults.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used a national long-term survey of healthy young people of about 13–16 to find out the relationship between media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媒体</a:t>
            </a:r>
            <a:r>
              <a:rPr lang="en-US" altLang="zh-CN" sz="2400" dirty="0">
                <a:solidFill>
                  <a:schemeClr val="tx1">
                    <a:lumMod val="75000"/>
                    <a:lumOff val="25000"/>
                  </a:schemeClr>
                </a:solidFill>
                <a:latin typeface="Times New Roman" panose="02020603050405020304" charset="0"/>
                <a:cs typeface="Times New Roman" panose="02020603050405020304" charset="0"/>
              </a:rPr>
              <a:t>) use and depression. They based their findings on more than 4,000 young people who were not depressed when the survey began in 1995.</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part of the survey, the young people were asked how many hours of television or videos they watched daily. They were also asked how often they played computer games and listened to the radio. Here was the result: The young people spent five and a half hours a day using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mediaand</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two hours was spent watching TV.</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582539"/>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Seven years later, in 2002, more than 7% of the young people had signs of depression.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average age at that time was 21. Brian Primack at the University of Pittsburgh School of Medicine was the lead author of the new study. He said every extra hour of television meant an 8% increase in the chances of developing signs of depression.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said they did not find such relationship with the use of other media such as movies, video games or radio. But the study did find that young men were more likely than young women to develop depression given the same amount of media 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Doctor Primack said the study did not find out if watching TV causes depression directly. But one possibility, he said, was that it might take time away from activities that could help prevent depression, like sports and social activities. It might also prevent a person from sleeping well and that could have an influence.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4362" y="1327641"/>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study was just published in the </a:t>
            </a:r>
            <a:r>
              <a:rPr lang="en-US" altLang="zh-CN" sz="2400" i="1" dirty="0">
                <a:solidFill>
                  <a:schemeClr val="tx1">
                    <a:lumMod val="75000"/>
                    <a:lumOff val="25000"/>
                  </a:schemeClr>
                </a:solidFill>
                <a:latin typeface="Times New Roman" panose="02020603050405020304" charset="0"/>
                <a:cs typeface="Times New Roman" panose="02020603050405020304" charset="0"/>
              </a:rPr>
              <a:t>Archives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of General Psychiatry</a:t>
            </a:r>
            <a:r>
              <a:rPr lang="en-US" altLang="zh-CN" sz="2400" dirty="0">
                <a:solidFill>
                  <a:schemeClr val="tx1">
                    <a:lumMod val="75000"/>
                    <a:lumOff val="25000"/>
                  </a:schemeClr>
                </a:solidFill>
                <a:latin typeface="Times New Roman" panose="02020603050405020304" charset="0"/>
                <a:cs typeface="Times New Roman" panose="02020603050405020304" charset="0"/>
              </a:rPr>
              <a:t>. In December,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journal </a:t>
            </a:r>
            <a:r>
              <a:rPr lang="en-US" altLang="zh-CN" sz="2400" i="1" dirty="0">
                <a:solidFill>
                  <a:schemeClr val="tx1">
                    <a:lumMod val="75000"/>
                    <a:lumOff val="25000"/>
                  </a:schemeClr>
                </a:solidFill>
                <a:latin typeface="Times New Roman" panose="02020603050405020304" charset="0"/>
                <a:cs typeface="Times New Roman" panose="02020603050405020304" charset="0"/>
              </a:rPr>
              <a:t>Social Indicators Research </a:t>
            </a:r>
            <a:r>
              <a:rPr lang="en-US" altLang="zh-CN" sz="2400" dirty="0">
                <a:solidFill>
                  <a:schemeClr val="tx1">
                    <a:lumMod val="75000"/>
                    <a:lumOff val="25000"/>
                  </a:schemeClr>
                </a:solidFill>
                <a:latin typeface="Times New Roman" panose="02020603050405020304" charset="0"/>
                <a:cs typeface="Times New Roman" panose="02020603050405020304" charset="0"/>
              </a:rPr>
              <a:t>published a study of activities that help lead to happy lives. Researchers from the University of Maryland found that people who describe themselves as happy spend less time watching television than unhappy people. The study found that happy people are more likely to be socially active, to read, to attend social services and to vote.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According to the survey, how many young people had signs of depression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in 2002?</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4,000.            B. Over 280.           C. Over 320.           D. Over 4,000.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30760" y="3539372"/>
            <a:ext cx="11265947"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细节判断题。根据第二段“They based their findings on more than 4,000 young people who were not depressed when the survey began in 1995.”和第四段第一句“Seven years later, in 2002, more than 7% of the young people had signs of depression.”可知，2002年，参加调查的4 000名青少年中有超过7%的人有抑郁症的迹象，故本题正确答案为B。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67" y="934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is the purpose of the research?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find out how many young people are depressed.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find out how many hours young people spend watching TV.</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find out the relationship between media use and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find out who will develop depression easily.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6" name="TextBox 4"/>
          <p:cNvSpPr txBox="1"/>
          <p:nvPr/>
        </p:nvSpPr>
        <p:spPr>
          <a:xfrm>
            <a:off x="679311" y="3731780"/>
            <a:ext cx="994578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细节判断题。根据第二段第一句“The researchers used a national long</a:t>
            </a:r>
            <a:r>
              <a:rPr lang="en-US"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term survey of healthy young people of about 13–16 to find out the relationship between media use and depression.”可知，研究的目的是找到媒体使用与抑郁症之间的关系，故本题正确答案为C。</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3135" y="90805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does the underlined word “it” in Paragraph 6 refer to?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B. Media.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Playing games.             D. The survey.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66405" y="2729947"/>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逻辑推理题。根据第六段“the study did not find out if watching TV causes depression directly. But one possibility, he said, was that it might take time away from activities that could help prevent depression, like sports and social activities (研究并没有发现看电视</a:t>
            </a:r>
            <a:r>
              <a:rPr lang="zh-CN" sz="2400" dirty="0">
                <a:solidFill>
                  <a:srgbClr val="C00000"/>
                </a:solidFill>
                <a:latin typeface="Times New Roman" panose="02020603050405020304" charset="0"/>
                <a:cs typeface="Times New Roman" panose="02020603050405020304" charset="0"/>
              </a:rPr>
              <a:t>是否会</a:t>
            </a:r>
            <a:r>
              <a:rPr sz="2400" dirty="0">
                <a:solidFill>
                  <a:srgbClr val="C00000"/>
                </a:solidFill>
                <a:latin typeface="Times New Roman" panose="02020603050405020304" charset="0"/>
                <a:cs typeface="Times New Roman" panose="02020603050405020304" charset="0"/>
              </a:rPr>
              <a:t>直接导致抑郁症。但有一种可能性是，看电视使青少年不再参加能预防抑郁症的活动，例如体育运动或社交活动).”可以推断出it指“看电视”，故本题正确答案为A。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81710"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can we learn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leads to depression directly.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survey lasted 7 months.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Young men are more likely than young women to develop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In addition to watching TV, other media can also cause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97364" y="3657459"/>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逻辑推理题。根据第五段“But the study did find that young men were more likely than young women to develop depression given the same amount of media use (但研究发现，媒体使用量相等的情况下，年轻男性比女性更容易患上抑郁症).”，故本题正确答案为C。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32180" y="881380"/>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Problems of Watching TV                  B. How to Prevent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New Study on Depression              D. Teens, TV and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主旨大意题。整篇文章介绍了看电视与青少年患抑郁症之间的关系，故本题正确答案为D。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487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458422"/>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flame lighting ceremony for the Beijing 2022 Paralympic Winter Games was held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Badaling section of the Great Wall in Beijing, on March 2.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 is the first Chinese double</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amputee to reach the top of Mount Everest, a 73-year-old climber.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that time he was a part of a group of 20 Chinese climbers. About 200 meters from the top, they were forced to turn back due to storms.</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7719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962025" y="3835083"/>
            <a:ext cx="83572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9522460" y="19126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538605" y="27641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逻辑推理题。根据第一段“3月2日，北京2022年冬残奥会火种采集仪式在八达岭长城区举行”以及“他是第一位登上珠穆朗玛顶峰，被截双肢的，73岁的登山者”可知，这里介绍的是一个人。因此D项“The first torchbearer was Xia Boyu (第一位火炬手是夏伯渝).”符合语境，故本题正确答案为D。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逻辑推理题。根据空白处上一句引出了夏伯渝，</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一句“那时，他是中国20名登山队运动员中的一员”可知，E项“Xia’s first attempt to get to the top of the mountain was in 1975 (1975年，夏伯渝第一次尝试登珠穆朗玛峰顶).”符合语境，故本题正确答案为E。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34543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The hard conditions resulted in serious damage which was caused by cold weather in Xia’s legs when he climbed down the mountain.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He was only at the age of 26 that year.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made three separate attempts to reach the top of the 8,848 meters mountain between 2014 and 2016.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Avalanches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雪崩</a:t>
            </a:r>
            <a:r>
              <a:rPr lang="en-US" altLang="zh-CN" sz="2400" dirty="0">
                <a:solidFill>
                  <a:schemeClr val="tx1">
                    <a:lumMod val="75000"/>
                    <a:lumOff val="25000"/>
                  </a:schemeClr>
                </a:solidFill>
                <a:latin typeface="Times New Roman" panose="02020603050405020304" charset="0"/>
                <a:cs typeface="Times New Roman" panose="02020603050405020304" charset="0"/>
              </a:rPr>
              <a:t>) stopped them in 2014. The trip in the following year was canceled because of the devastating Nepal earthquake. Xia was nearly 100 meters away from the top in 2016 when the bad weather threatened the group’s safety, which made them have another turnaround.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62025" y="3981133"/>
            <a:ext cx="83572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7176135" y="853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3943350" y="21266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280025" y="60007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It will be fine tomorrow. What are you going to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I will go hiking with my classmates.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Have fun                                 B. I’m sure of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What a pity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40012"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will go hiking with my classmates (我要和同学去远足).”，可以判断出“Have fun (玩得愉快).”符合</a:t>
            </a:r>
            <a:r>
              <a:rPr lang="zh-CN"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Times New Roman" panose="02020603050405020304" charset="0"/>
                <a:cs typeface="Times New Roman" panose="02020603050405020304" charset="0"/>
              </a:rPr>
              <a:t>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逻辑推理题。根据空白处上一句“恶劣的天气导致夏伯渝在下山过程中双腿严重冻伤”可知，C项“So doctors had to amputate his both feet (所以医生不得不截掉了他的双腿).”符合语境，故本题正确答案为C。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逻辑推理题。根据空白处前一句“在2014至2016年间，他分别三次尝试登顶8 848米高的珠穆朗玛峰”以及下文描述中出现“雪崩、地震”可知， B项“But all failed because of terrible nature factors (但都因糟糕的自然因素而失败了).”符合语境，故本题正确答案为B。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587692"/>
            <a:ext cx="11115675" cy="9772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Xia would never give up. On May 14, 2018, he reached the world’s highest summit from the south side in Nepal, at an age when most people are taking life easy.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52830" y="2807018"/>
            <a:ext cx="83572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248410" y="5873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876800" y="5571490"/>
            <a:ext cx="1219200" cy="558165"/>
          </a:xfrm>
          <a:prstGeom prst="rect">
            <a:avLst/>
          </a:prstGeom>
          <a:solidFill>
            <a:srgbClr val="C00000"/>
          </a:solidFill>
        </p:spPr>
        <p:txBody>
          <a:bodyPr wrap="square" rtlCol="0" anchor="ctr">
            <a:no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逻辑推理题。根据前文所谈到的事例以及</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一句“他永远不会放弃”可知，A项“Where there is a will, there is a way (有志者事竟成).”符合语境，故本题正确答案为A。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73902" y="2465807"/>
            <a:ext cx="10529942"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kiwi is a kind of bird. It is a very strange bird because it cannot fly. The kiwi is very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(fame), just like the koalas in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(Australian).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515607" y="2887435"/>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famous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816794" y="287947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Australia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2453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【解析】本题考查词性转换。根据句子结构分析法，系动词后面要跟形容词作表语，应把名词fame改成形容词famous，故本题正确答案为famous。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【解析】本题考查词性转换。这里要将形容词Australian改为名词Australia，表示国家，故本题正确答案为Australia。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 has the same size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a chicken. It has no wings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tail. It has feather on its body. Its mouth is very long. It has two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(foot) and each foot has four toes. A kiwi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(like) to have a lot of trees around it. It sleeps during the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the sunlight hurts its eyes. It can smell things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its nose. The kiwi’s eggs are very big. There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only a few kiwis in New Zealand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52365" y="607060"/>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796820" y="5828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or</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906385" y="1073150"/>
            <a:ext cx="1035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feet</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882900" y="149161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likes</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36600" y="1947545"/>
            <a:ext cx="16090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because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282305" y="1925955"/>
            <a:ext cx="15144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572000" y="238379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33375" y="266700"/>
            <a:ext cx="11334750" cy="58159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【解析】本题考查固定搭配。the same as…意为“与……一样”，故本题正确答案为as。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【解析】本题考查连词。在否定句中，表示“和”的含义，用or，故本题正确答案为or。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【解析】本题考查名词的复数形式。foot用数词two修饰，应改为复数形式feet，故本题正确答案为feet。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【解析】本题考查时态。全文时态为一般现在时，</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主语为第三人称单数，谓语动词应改为likes，故本题正确答案为likes。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【解析】本题考查逻辑判断。根据句意“它白天睡觉是因为阳光会晒伤它的眼睛”，此处表示原因，故本题正确答案为because。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【解析】本题考查介词。介词with表示“用”，故本题正确答案为with。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【解析】本题考查be动词。主语kiwis为复数，时态为一般现在时，be动词用are，故本题正确答案为are。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5694" y="1096375"/>
            <a:ext cx="955860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kiwis live only in New Zealand.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you want to see the kiwis, please go to the Kiwi House and National Bird Park in </a:t>
            </a:r>
            <a:r>
              <a:rPr lang="en-US" altLang="zh-CN" sz="2400" dirty="0" err="1">
                <a:latin typeface="Times New Roman" panose="02020603050405020304" charset="0"/>
                <a:ea typeface="宋体" panose="02010600030101010101" pitchFamily="2" charset="-122"/>
                <a:cs typeface="Times New Roman" panose="02020603050405020304" charset="0"/>
              </a:rPr>
              <a:t>Otorohanga</a:t>
            </a:r>
            <a:r>
              <a:rPr lang="en-US" altLang="zh-CN" sz="2400" dirty="0">
                <a:latin typeface="Times New Roman" panose="02020603050405020304" charset="0"/>
                <a:ea typeface="宋体" panose="02010600030101010101" pitchFamily="2" charset="-122"/>
                <a:cs typeface="Times New Roman" panose="02020603050405020304" charset="0"/>
              </a:rPr>
              <a:t>, New Zealand.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544567" y="109637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【解析】本题考查状语从句中连词的用法。句意为“如果你想看几维鸟，请到……”，表示条件，应填If（如果），故本题正确答案为If。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Sorry, I took the wrong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will take yours instead.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way                                    B.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That’s all right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01065"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根据上句“Sorry, I took the wrong seat (对不起，我坐错位置了)”以及答语中的“I will take yours instead (我可以坐你的位置)”可知，回答道歉用语的D项“That’s all right (没关系).”符合题意。A项意为“没门”，B项意为“最好不要”， C项意为“打扰一下”， A、 B、 C三项均不符合对话语境。故本题正确答案为D。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Taking regular exercise will make your body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越来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越强壮</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7120890" y="160519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stronger and stronger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本题考查“越来越……”的表达。其形式为“形容词比较级+and+形容词比较级”。句意为“经常锻炼能让你的身体越来越强壮”，故本题正确答案为stronger and stronger。</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I didn’t hear the phone.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一定是睡着了</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Yuan Longping,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中国著名科学家</a:t>
            </a:r>
            <a:r>
              <a:rPr lang="en-US" altLang="zh-CN" sz="2400" dirty="0">
                <a:latin typeface="Times New Roman" panose="02020603050405020304" charset="0"/>
                <a:ea typeface="宋体" panose="02010600030101010101" pitchFamily="2" charset="-122"/>
                <a:cs typeface="Times New Roman" panose="02020603050405020304" charset="0"/>
              </a:rPr>
              <a:t>), had done some research on “sea rice”.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494613" y="646588"/>
            <a:ext cx="451485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must have been asleep</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本题考查同位语。填入的内容是主语Yuan Longping的同位语，对其身份进行补充说明，故本题正确答案为a famous Chinese scientist。</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135645" y="152968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本题考查情态动词表示推测的用法。根据句意可知，是对过去发生的动作作肯定推测，用must+have+过去分词，故本题正确答案为must have been asleep。</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292422" y="3266603"/>
            <a:ext cx="563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a famous Chinese scientist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suggested __________________________________________________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班会不要在周六举行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It is two years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自从他出国</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895725" y="490425"/>
            <a:ext cx="75469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class meeting (should) not be held on Saturday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058546" y="1799242"/>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本题考查suggest后接宾语从句的用法。其形式为（should）+动词原形，should可以省略。主语“班会”为动作的承受者，应用被动语态，故本题正确答案为the class meeting (should) not be held on Saturday。</a:t>
            </a:r>
            <a:endParaRPr sz="2400" dirty="0">
              <a:solidFill>
                <a:srgbClr val="C00000"/>
              </a:solidFill>
              <a:latin typeface="Times New Roman" panose="02020603050405020304" charset="0"/>
              <a:cs typeface="Times New Roman" panose="02020603050405020304" charset="0"/>
            </a:endParaRP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本题考查句型“It+be+一段时间+since引导的从句”。从句的谓语动词用一般过去时，故本题正确答案为since he went abroad。</a:t>
            </a:r>
            <a:endParaRPr sz="240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707448" y="3599383"/>
            <a:ext cx="355060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since he went abroad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15607" y="126015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假设你是李明，你居住的社区附近开满了漂亮的樱花，吸引了众多游客前来观赏。但有些游客爬到了树上，有些甚至还摘下几朵樱花来拍照。请你用英文写一封信，劝告游客们爱护樱花，文明观赏。</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379854" y="18326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tourists,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Welcome to my community to enjoy the cherry blossoms. They are really beautiful. But only when we protect them can they live longer. So don’t climb the trees and pick the flowers when you are taking photos. Let’s work together to make the city a better place.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 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Ming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4365"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 _______ Chinese film, has become one of _______ 	most popular film in recent years.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 		B. a; the 		C. a; a 		D. /; the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本题考查冠词。本题句意为“一部名叫《流浪地球》的中国电影已成为近几年最受欢迎的电影之一”。表示“一部”要用不定冠词a；形容词最高级most popular之前要用定冠词the，故本题正确答案为B。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I’m afraid I must leave now, and thank you for a wonderful meal.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It was not delicious enough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 you                                     D. Glad you enjoy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590467" y="10947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根据上句“thank you for a wonderful meal (谢谢你的美味佳肴).”是感谢用语，应当回答“Glad you enjoy it (很高兴你喜欢).”，故本题正确答案为D。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Several of the members _______ suggestions of their 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came up with 		B. cheered up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put up 			D. set 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本题考查动词短语。本题句意为“有几位成员提出了自己的建议”。A项came up with意为“提出，想出”；B项cheered up意为“欢呼”；C项put up意为“张贴，搭建，举起”；D项set up意为“建立”。根据句中的suggestions可知，这里指提出了一些建议，故本题正确答案为A。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Smart phones _______ by Chinese companies are getting more and more popular around the world.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made 			B. are making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make 		D. make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本题考查非谓语动词。本题句意为“</a:t>
            </a:r>
            <a:r>
              <a:rPr lang="zh-CN" sz="2400" dirty="0">
                <a:solidFill>
                  <a:srgbClr val="C00000"/>
                </a:solidFill>
                <a:latin typeface="Times New Roman" panose="02020603050405020304" charset="0"/>
                <a:cs typeface="Times New Roman" panose="02020603050405020304" charset="0"/>
              </a:rPr>
              <a:t>中国公司</a:t>
            </a:r>
            <a:r>
              <a:rPr sz="2400" dirty="0">
                <a:solidFill>
                  <a:srgbClr val="C00000"/>
                </a:solidFill>
                <a:latin typeface="Times New Roman" panose="02020603050405020304" charset="0"/>
                <a:cs typeface="Times New Roman" panose="02020603050405020304" charset="0"/>
              </a:rPr>
              <a:t>生产的智能手机在全球越来越受欢迎”。分析句子成分并结合选项可知，空白处应用非谓语动词。动词make与主语是被动关系，需用过去分词形式，故本题正确答案为A。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—Last Sunday, I drove to the Feilai Lake to watch the boat race. It was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very exciting.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—_______, but I didn’t see you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I do 			B. So did I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 do I 			D. Neither did 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本题考查倒装句。本题句意为“上周日我开车去飞来湖看划船比赛了，非常刺激”“我也去了，但是我在那儿没看见你”。根据后文“but I didn’t see you there.”可知，说话人也去了，排除D项。时态为一般过去时，助动词用did，句子使用部分倒装，故本题正确答案为B。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Mary with her friends _______ for the bus when the earthquake happened.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waiting 		B. are waiting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was waiting 		D. were waiting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87325" y="4196014"/>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和主谓一致。本题句意为“当地震发生时，Mary和她的朋友们正在等公交车”。根据从句中的happened可知，主句也应使用过去时，排除A、B两项。当用作主语的成分后面跟有由but、except、besides、with等引出的短语时，谓语动词要与这些结构前面的主语保持一致，故was waiting符合句意，故本题正确答案为C。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Professor Tu Youyou never stops doing research on Chinese medicine,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she 			B. does she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isn’t she 		D. doesn’t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28588" y="4190566"/>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本题考查反义疑问句。本题句意为“屠呦呦教授从来没有停止对中药的研究，是吗”。在反义疑问句中遵循“前肯后否，前否后肯”的原则。同时，stops是实意动词，助动词为does</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To live a low-carbon life, we must remember _______ the lights when we 	leave the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to turn off		 B. turning off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not to turn off		 D. turn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本题考查动词短语。本题句意为“为了过低碳生活，我们必须记住离开房间时关灯”。remember to do sth.意为“记住要做某事”，remember doing sth.意为“记得做过某事”，故本题正确答案为A。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It was on her birthday _______ she met with her separated sister.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 		B. where 		C. when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本题考查强调句。本题句意为“在她生日那天她见到了失散的姐姐”。强调句的结构为“It is / was +被强调部分+that / who+从句”，故本题正确答案为A。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I’ll have a bath as soon as I _______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got 	B. get 		C. will get 		D. am getting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66775" y="721995"/>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本题考查时间状语从句。本题句意为“我一回到家就会泡个澡”。在含有时间状语或条件状语从句的复合句中，遵循“主将从现”原则，即从句用现在时表示将来，故本题正确答案为B。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Amy is a creative lady _______ set up a website to sell handbags made 	of old jeans.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in which 	B. which 	C. who 	D. where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87325" y="4124961"/>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本题句意为“Amy是一个有创造力的女士，她创建了一个网站卖用旧的牛仔裤制成的手提包”。who是关系代词，先行词应指人，在定语从句中作主语或宾语；which指代的先行词为物，在从句中作主语或宾语；where是关系副词，修饰表示地点的名词，在从句中作状语。这个定语从句的先行词是lady，且定语从句中缺少主语，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Do you mind my moving the desk?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Just go ahead.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don’t                        B. Of course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Better not                            D. I’m afraid not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根据答语中的Just go ahead可知，说话人不介意搬动桌子。A项“Please don’t.”、C项“Better not.”以及D项“I’m afraid not.”都表示让对方不要那样做，与句意不符，故本题正确答案为B。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根据句意“shall we go and watch it together (我们一起去看比赛好吗)?”可知，说话人发出邀请。“Why not (为什么不呢)?”后应用“Let’s go (一起去吧)!”连接，表示同意，故本题正确答案为C。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I’ve got two tickets for the match. Shall we go and watch it together?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Why not?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tickets are too expensive              B. The match must be boring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Let’s go                                                D. The place is too far away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25831</Words>
  <Application>WPS 演示</Application>
  <PresentationFormat>宽屏</PresentationFormat>
  <Paragraphs>709</Paragraphs>
  <Slides>79</Slides>
  <Notes>79</Notes>
  <HiddenSlides>11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79</vt:i4>
      </vt:variant>
    </vt:vector>
  </HeadingPairs>
  <TitlesOfParts>
    <vt:vector size="98"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131</cp:revision>
  <dcterms:created xsi:type="dcterms:W3CDTF">2021-08-19T06:32:00Z</dcterms:created>
  <dcterms:modified xsi:type="dcterms:W3CDTF">2024-12-31T02:16:44Z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