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4"/>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90" r:id="rId34"/>
    <p:sldId id="391" r:id="rId35"/>
    <p:sldId id="301" r:id="rId36"/>
    <p:sldId id="302" r:id="rId37"/>
    <p:sldId id="303" r:id="rId38"/>
    <p:sldId id="392" r:id="rId39"/>
    <p:sldId id="304" r:id="rId40"/>
    <p:sldId id="357" r:id="rId41"/>
    <p:sldId id="305" r:id="rId42"/>
    <p:sldId id="358" r:id="rId43"/>
    <p:sldId id="359" r:id="rId44"/>
    <p:sldId id="360" r:id="rId45"/>
    <p:sldId id="361" r:id="rId46"/>
    <p:sldId id="362" r:id="rId47"/>
    <p:sldId id="393" r:id="rId48"/>
    <p:sldId id="363" r:id="rId49"/>
    <p:sldId id="364" r:id="rId50"/>
    <p:sldId id="365" r:id="rId51"/>
    <p:sldId id="450" r:id="rId52"/>
    <p:sldId id="366" r:id="rId53"/>
    <p:sldId id="451" r:id="rId54"/>
    <p:sldId id="449" r:id="rId55"/>
    <p:sldId id="452" r:id="rId56"/>
    <p:sldId id="307" r:id="rId57"/>
    <p:sldId id="308" r:id="rId58"/>
    <p:sldId id="377" r:id="rId59"/>
    <p:sldId id="378" r:id="rId60"/>
    <p:sldId id="380" r:id="rId61"/>
    <p:sldId id="388" r:id="rId62"/>
    <p:sldId id="389" r:id="rId63"/>
    <p:sldId id="312" r:id="rId64"/>
    <p:sldId id="382" r:id="rId65"/>
    <p:sldId id="383" r:id="rId66"/>
    <p:sldId id="384" r:id="rId67"/>
    <p:sldId id="314" r:id="rId68"/>
    <p:sldId id="315" r:id="rId69"/>
    <p:sldId id="326" r:id="rId70"/>
    <p:sldId id="453" r:id="rId71"/>
    <p:sldId id="438" r:id="rId72"/>
    <p:sldId id="439" r:id="rId73"/>
    <p:sldId id="440" r:id="rId74"/>
    <p:sldId id="441" r:id="rId75"/>
    <p:sldId id="442" r:id="rId76"/>
    <p:sldId id="443" r:id="rId77"/>
    <p:sldId id="444" r:id="rId78"/>
    <p:sldId id="445" r:id="rId79"/>
    <p:sldId id="446" r:id="rId80"/>
    <p:sldId id="447" r:id="rId81"/>
    <p:sldId id="448" r:id="rId82"/>
    <p:sldId id="284" r:id="rId83"/>
  </p:sldIdLst>
  <p:sldSz cx="12192000" cy="6858000"/>
  <p:notesSz cx="6858000" cy="9144000"/>
  <p:embeddedFontLst>
    <p:embeddedFont>
      <p:font typeface="方正公文黑体" panose="02000500000000000000"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Impact" panose="020B0806030902050204" pitchFamily="34" charset="0"/>
      <p:regular r:id="rId94"/>
    </p:embeddedFont>
    <p:embeddedFont>
      <p:font typeface="黑体" panose="02010609060101010101" charset="-122"/>
      <p:regular r:id="rId95"/>
    </p:embeddedFont>
    <p:embeddedFont>
      <p:font typeface="方正黑体简体" panose="03000509000000000000"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90"/>
            <p14:sldId id="391"/>
            <p14:sldId id="301"/>
            <p14:sldId id="302"/>
            <p14:sldId id="303"/>
            <p14:sldId id="392"/>
            <p14:sldId id="304"/>
            <p14:sldId id="357"/>
            <p14:sldId id="305"/>
            <p14:sldId id="358"/>
            <p14:sldId id="359"/>
            <p14:sldId id="360"/>
            <p14:sldId id="361"/>
            <p14:sldId id="362"/>
            <p14:sldId id="393"/>
            <p14:sldId id="363"/>
            <p14:sldId id="364"/>
            <p14:sldId id="365"/>
            <p14:sldId id="450"/>
            <p14:sldId id="366"/>
            <p14:sldId id="451"/>
            <p14:sldId id="449"/>
            <p14:sldId id="452"/>
            <p14:sldId id="307"/>
            <p14:sldId id="308"/>
            <p14:sldId id="377"/>
            <p14:sldId id="378"/>
            <p14:sldId id="380"/>
            <p14:sldId id="388"/>
            <p14:sldId id="389"/>
            <p14:sldId id="312"/>
            <p14:sldId id="382"/>
            <p14:sldId id="383"/>
            <p14:sldId id="384"/>
            <p14:sldId id="314"/>
            <p14:sldId id="315"/>
            <p14:sldId id="326"/>
            <p14:sldId id="453"/>
            <p14:sldId id="438"/>
            <p14:sldId id="439"/>
            <p14:sldId id="440"/>
            <p14:sldId id="441"/>
            <p14:sldId id="442"/>
            <p14:sldId id="443"/>
            <p14:sldId id="444"/>
            <p14:sldId id="445"/>
            <p14:sldId id="446"/>
            <p14:sldId id="447"/>
            <p14:sldId id="448"/>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04" userDrawn="1">
          <p15:clr>
            <a:srgbClr val="A4A3A4"/>
          </p15:clr>
        </p15:guide>
        <p15:guide id="2" orient="horz" pos="4216" userDrawn="1">
          <p15:clr>
            <a:srgbClr val="A4A3A4"/>
          </p15:clr>
        </p15:guide>
        <p15:guide id="3" pos="110" userDrawn="1">
          <p15:clr>
            <a:srgbClr val="A4A3A4"/>
          </p15:clr>
        </p15:guide>
        <p15:guide id="4" pos="7350"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18" autoAdjust="0"/>
  </p:normalViewPr>
  <p:slideViewPr>
    <p:cSldViewPr snapToGrid="0" showGuides="1">
      <p:cViewPr varScale="1">
        <p:scale>
          <a:sx n="107" d="100"/>
          <a:sy n="107" d="100"/>
        </p:scale>
        <p:origin x="666" y="-6"/>
      </p:cViewPr>
      <p:guideLst>
        <p:guide orient="horz" pos="104"/>
        <p:guide orient="horz" pos="4216"/>
        <p:guide pos="110"/>
        <p:guide pos="7350"/>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28.xml"/><Relationship Id="rId97" Type="http://schemas.openxmlformats.org/officeDocument/2006/relationships/font" Target="fonts/font10.fntdata"/><Relationship Id="rId96" Type="http://schemas.openxmlformats.org/officeDocument/2006/relationships/font" Target="fonts/font9.fntdata"/><Relationship Id="rId95" Type="http://schemas.openxmlformats.org/officeDocument/2006/relationships/font" Target="fonts/font8.fntdata"/><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10" name="矩形 9"/>
          <p:cNvSpPr/>
          <p:nvPr userDrawn="1"/>
        </p:nvSpPr>
        <p:spPr>
          <a:xfrm>
            <a:off x="-63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9.xml"/><Relationship Id="rId2" Type="http://schemas.openxmlformats.org/officeDocument/2006/relationships/tags" Target="../tags/tag10.xml"/><Relationship Id="rId1" Type="http://schemas.openxmlformats.org/officeDocument/2006/relationships/tags" Target="../tags/tag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1.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7.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slide" Target="slide53.xml"/><Relationship Id="rId1" Type="http://schemas.openxmlformats.org/officeDocument/2006/relationships/tags" Target="../tags/tag1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7444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7626" y="962910"/>
            <a:ext cx="886460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Learning English takes </a:t>
            </a:r>
            <a:r>
              <a:rPr lang="en-US" altLang="zh-CN" sz="2400" u="sng" dirty="0">
                <a:latin typeface="Times New Roman" panose="02020603050405020304" charset="0"/>
                <a:ea typeface="宋体" panose="02010600030101010101" pitchFamily="2" charset="-122"/>
                <a:cs typeface="Times New Roman" panose="02020603050405020304" charset="0"/>
              </a:rPr>
              <a:t>patience</a:t>
            </a:r>
            <a:r>
              <a:rPr lang="en-US" altLang="zh-CN" sz="2400" dirty="0">
                <a:latin typeface="Times New Roman" panose="02020603050405020304" charset="0"/>
                <a:ea typeface="宋体" panose="02010600030101010101" pitchFamily="2" charset="-122"/>
                <a:cs typeface="Times New Roman" panose="02020603050405020304" charset="0"/>
              </a:rPr>
              <a:t> and repetition.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毅力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耐心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病人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89535" y="442008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本题考查名词。patience意为“耐心”，结合句意“学习英语需要耐心和反复练习”，故本题正确答案为C。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946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22599"/>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t>
            </a:r>
            <a:r>
              <a:rPr lang="en-US" altLang="zh-CN" sz="2400" u="sng" dirty="0">
                <a:latin typeface="Times New Roman" panose="02020603050405020304" charset="0"/>
                <a:ea typeface="宋体" panose="02010600030101010101" pitchFamily="2" charset="-122"/>
                <a:cs typeface="Times New Roman" panose="02020603050405020304" charset="0"/>
              </a:rPr>
              <a:t>As</a:t>
            </a:r>
            <a:r>
              <a:rPr lang="en-US" altLang="zh-CN" sz="2400" dirty="0">
                <a:latin typeface="Times New Roman" panose="02020603050405020304" charset="0"/>
                <a:ea typeface="宋体" panose="02010600030101010101" pitchFamily="2" charset="-122"/>
                <a:cs typeface="Times New Roman" panose="02020603050405020304" charset="0"/>
              </a:rPr>
              <a:t> the saying goes, “Rome cannot be built in one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随着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正如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当</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时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虽然</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本题考查连词。as意为“正如……”，结合句意“正如俗话所说，罗马不是一天建成的”，故本题正确答案为B。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Being a couch potato during the Spring Festival will make you </a:t>
            </a:r>
            <a:r>
              <a:rPr lang="en-US" altLang="zh-CN" sz="2400" u="sng" dirty="0">
                <a:latin typeface="Times New Roman" panose="02020603050405020304" charset="0"/>
                <a:ea typeface="宋体" panose="02010600030101010101" pitchFamily="2" charset="-122"/>
                <a:cs typeface="Times New Roman" panose="02020603050405020304" charset="0"/>
              </a:rPr>
              <a:t>put on</a:t>
            </a:r>
            <a:r>
              <a:rPr lang="en-US" altLang="zh-CN" sz="2400" dirty="0">
                <a:latin typeface="Times New Roman" panose="02020603050405020304" charset="0"/>
                <a:ea typeface="宋体" panose="02010600030101010101" pitchFamily="2" charset="-122"/>
                <a:cs typeface="Times New Roman" panose="02020603050405020304" charset="0"/>
              </a:rPr>
              <a:t> weight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quickly.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增加（体重）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上演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穿上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假装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本题考查短语。put on意为“增加（体重）”，结合句意“春节期间整天窝在沙发里会使你的体重快速增长”，故本题正确答案为A。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have overcome difficulties all the way, and we </a:t>
            </a:r>
            <a:r>
              <a:rPr lang="en-US" altLang="zh-CN" sz="2400" u="sng" dirty="0">
                <a:latin typeface="Times New Roman" panose="02020603050405020304" charset="0"/>
                <a:ea typeface="宋体" panose="02010600030101010101" pitchFamily="2" charset="-122"/>
                <a:cs typeface="Times New Roman" panose="02020603050405020304" charset="0"/>
              </a:rPr>
              <a:t>are proud of</a:t>
            </a:r>
            <a:r>
              <a:rPr lang="en-US" altLang="zh-CN" sz="2400" dirty="0">
                <a:latin typeface="Times New Roman" panose="02020603050405020304" charset="0"/>
                <a:ea typeface="宋体" panose="02010600030101010101" pitchFamily="2" charset="-122"/>
                <a:cs typeface="Times New Roman" panose="02020603050405020304" charset="0"/>
              </a:rPr>
              <a:t> ourselves.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感到高兴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感到吃惊</a:t>
            </a: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感到骄傲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感到意外</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proud of意为“对……感到骄傲”，结合句意“我们一路上克服了很多困难，我们为自己感到骄傲”，故本题正确答案为C。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84662"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799600"/>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He who does not </a:t>
            </a:r>
            <a:r>
              <a:rPr lang="en-US" altLang="zh-CN" sz="2400" u="sng" dirty="0">
                <a:latin typeface="Times New Roman" panose="02020603050405020304" charset="0"/>
                <a:ea typeface="宋体" panose="02010600030101010101" pitchFamily="2" charset="-122"/>
                <a:cs typeface="Times New Roman" panose="02020603050405020304" charset="0"/>
              </a:rPr>
              <a:t>reach</a:t>
            </a:r>
            <a:r>
              <a:rPr lang="en-US" altLang="zh-CN" sz="2400" dirty="0">
                <a:latin typeface="Times New Roman" panose="02020603050405020304" charset="0"/>
                <a:ea typeface="宋体" panose="02010600030101010101" pitchFamily="2" charset="-122"/>
                <a:cs typeface="Times New Roman" panose="02020603050405020304" charset="0"/>
              </a:rPr>
              <a:t> the Great Wall is not a true man.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够得着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搜索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获取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到达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本题考查动词。reach意为“到达”，结合句意“不到长城非好汉”，故本题正确答案为D。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30630" y="8529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Staying </a:t>
            </a:r>
            <a:r>
              <a:rPr lang="en-US" altLang="zh-CN" sz="2400" u="sng" dirty="0">
                <a:latin typeface="Times New Roman" panose="02020603050405020304" charset="0"/>
                <a:ea typeface="宋体" panose="02010600030101010101" pitchFamily="2" charset="-122"/>
                <a:cs typeface="Times New Roman" panose="02020603050405020304" charset="0"/>
              </a:rPr>
              <a:t>fit</a:t>
            </a:r>
            <a:r>
              <a:rPr lang="en-US" altLang="zh-CN" sz="2400" dirty="0">
                <a:latin typeface="Times New Roman" panose="02020603050405020304" charset="0"/>
                <a:ea typeface="宋体" panose="02010600030101010101" pitchFamily="2" charset="-122"/>
                <a:cs typeface="Times New Roman" panose="02020603050405020304" charset="0"/>
              </a:rPr>
              <a:t> by jogging is a popular lifestyle to most of 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合适的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健康的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牢固的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固定的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37160" y="43629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本题考查形容词。fit意为“健康的”，结合句意“慢跑以保持身体健康，这是我们大多数人喜欢的生活方式”，故本题正确答案为B。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61098" y="901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050379"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heat </a:t>
            </a:r>
            <a:r>
              <a:rPr lang="en-US" altLang="zh-CN" sz="2400" u="sng" dirty="0">
                <a:latin typeface="Times New Roman" panose="02020603050405020304" charset="0"/>
                <a:ea typeface="宋体" panose="02010600030101010101" pitchFamily="2" charset="-122"/>
                <a:cs typeface="Times New Roman" panose="02020603050405020304" charset="0"/>
              </a:rPr>
              <a:t>released</a:t>
            </a:r>
            <a:r>
              <a:rPr lang="en-US" altLang="zh-CN" sz="2400" dirty="0">
                <a:latin typeface="Times New Roman" panose="02020603050405020304" charset="0"/>
                <a:ea typeface="宋体" panose="02010600030101010101" pitchFamily="2" charset="-122"/>
                <a:cs typeface="Times New Roman" panose="02020603050405020304" charset="0"/>
              </a:rPr>
              <a:t> by cars and factories caused the global warming.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发行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放松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释放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本题考查动词。release意为“释放”，结合句意“汽车和工厂释放的热量导致了全球气候变暖”，故本题正确答案为D。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2848" y="9170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Every </a:t>
            </a:r>
            <a:r>
              <a:rPr lang="en-US" altLang="zh-CN" sz="2400" u="sng" dirty="0">
                <a:latin typeface="Times New Roman" panose="02020603050405020304" charset="0"/>
                <a:ea typeface="宋体" panose="02010600030101010101" pitchFamily="2" charset="-122"/>
                <a:cs typeface="Times New Roman" panose="02020603050405020304" charset="0"/>
              </a:rPr>
              <a:t>second</a:t>
            </a:r>
            <a:r>
              <a:rPr lang="en-US" altLang="zh-CN" sz="2400" dirty="0">
                <a:latin typeface="Times New Roman" panose="02020603050405020304" charset="0"/>
                <a:ea typeface="宋体" panose="02010600030101010101" pitchFamily="2" charset="-122"/>
                <a:cs typeface="Times New Roman" panose="02020603050405020304" charset="0"/>
              </a:rPr>
              <a:t> brings a fresh beginning. Every night dream can bring hope.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第二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小时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阳台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本题考查名词。second意为“秒”，结合句意“每一秒都是一个新的开始，每晚的美梦总能带来希望”，故本题正确答案为C。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4038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1544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9050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717540" y="26555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717540" y="34064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15671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717540" y="490728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717540" y="56578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p:bldP spid="16" grpId="0"/>
      <p:bldP spid="3" grpId="0"/>
      <p:bldP spid="4" grpId="0"/>
      <p:bldP spid="5" grpId="0"/>
      <p:bldP spid="6" grpId="0"/>
      <p:bldP spid="7" grpId="0"/>
      <p:bldP spid="8" grpId="0"/>
      <p:bldP spid="17"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China is such a great country that she can always overcome difficulties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whenever she </a:t>
            </a:r>
            <a:r>
              <a:rPr lang="en-US" altLang="zh-CN" sz="2400" u="sng" dirty="0">
                <a:latin typeface="Times New Roman" panose="02020603050405020304" charset="0"/>
                <a:ea typeface="宋体" panose="02010600030101010101" pitchFamily="2" charset="-122"/>
                <a:cs typeface="Times New Roman" panose="02020603050405020304" charset="0"/>
              </a:rPr>
              <a:t>runs into</a:t>
            </a:r>
            <a:r>
              <a:rPr lang="en-US" altLang="zh-CN" sz="2400" dirty="0">
                <a:latin typeface="Times New Roman" panose="02020603050405020304" charset="0"/>
                <a:ea typeface="宋体" panose="02010600030101010101" pitchFamily="2" charset="-122"/>
                <a:cs typeface="Times New Roman" panose="02020603050405020304" charset="0"/>
              </a:rPr>
              <a:t> them.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遇到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跑进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流入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来到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本题考查短语。run into意为“遇到”，结合句意“中国是一个伟大的国家，无论何时遇到困难，她都能克服”，故本题正确答案为A。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These markets offer a </a:t>
            </a:r>
            <a:r>
              <a:rPr lang="en-US" altLang="zh-CN" sz="2400" u="sng" dirty="0">
                <a:latin typeface="Times New Roman" panose="02020603050405020304" charset="0"/>
                <a:ea typeface="宋体" panose="02010600030101010101" pitchFamily="2" charset="-122"/>
                <a:cs typeface="Times New Roman" panose="02020603050405020304" charset="0"/>
              </a:rPr>
              <a:t>variety of</a:t>
            </a:r>
            <a:r>
              <a:rPr lang="en-US" altLang="zh-CN" sz="2400" dirty="0">
                <a:latin typeface="Times New Roman" panose="02020603050405020304" charset="0"/>
                <a:ea typeface="宋体" panose="02010600030101010101" pitchFamily="2" charset="-122"/>
                <a:cs typeface="Times New Roman" panose="02020603050405020304" charset="0"/>
              </a:rPr>
              <a:t> goods.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一种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一类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各种各样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分门别类</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 variety of意为“各种各样</a:t>
            </a:r>
            <a:r>
              <a:rPr lang="zh-CN" sz="2400" dirty="0">
                <a:solidFill>
                  <a:srgbClr val="C00000"/>
                </a:solidFill>
                <a:latin typeface="Times New Roman" panose="02020603050405020304" charset="0"/>
                <a:cs typeface="Times New Roman" panose="02020603050405020304" charset="0"/>
              </a:rPr>
              <a:t>的</a:t>
            </a:r>
            <a:r>
              <a:rPr sz="2400" dirty="0">
                <a:solidFill>
                  <a:srgbClr val="C00000"/>
                </a:solidFill>
                <a:latin typeface="Times New Roman" panose="02020603050405020304" charset="0"/>
                <a:cs typeface="Times New Roman" panose="02020603050405020304" charset="0"/>
              </a:rPr>
              <a:t>”，结合句意“这些市场提供各种各样的货物”，故本题正确答案为C。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4836" y="9210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3355" y="3728720"/>
            <a:ext cx="909900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hard                   B. harder       C. hardest       D. too hard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important          B. harmful     C. useless       D. unnessary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Nowadays living and dealing with children can be a hard job, but living and dealing with parents can be even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Since I was a teenager, I have known that it is very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to have communication with parents, both when you disagree and when you get along.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701800" y="378333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701800" y="423227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本题主要考查形容词的比较级。根据第一句中的a hard job和第二句中的even可知，这里需用hard的比较级，故本题正确答案为B。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本题考查形词义辨析和联系上下文。本句意为“从十几岁时起，我就知道与父母沟通非常重要”。A项意为“重要的”；B项意为“有害的”； C项意为“无用的”；D项意为“没必要的”。故本题正确答案为A。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is a great need for you to let other people know your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dealing with any relationship. If you can’t communicate, things will become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When you are angry with your parents, not talking to them doesn’t solve any problem. Look at the word “communication” in a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and you will find its meaning is “the exchange of ideas and information ”. Actually, if you want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a good relationship you must keep your communication strong.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865932" y="3474856"/>
            <a:ext cx="9124648"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taste            B. smell             C. feelings          D. beauty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nice             B. bad                C. good              D. great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novel           B. magazine      C. dictionary      D. book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kept            B. keep              C. keeps             D. to keep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791002" y="3522063"/>
            <a:ext cx="8387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95084" y="39636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695083" y="44067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710957" y="484789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4035" y="358676"/>
            <a:ext cx="1086802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本题主要考查词义辨析和联系上下文。本句意为“让其他人知道你处理任何关系时的感受很有必要。”A项意为“品尝、味道”</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B项意为“嗅觉、闻”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C项意为“情感、感受”</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D项意为“美”。故本题正确答案为C。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本题主要考查词义辨析和联系上下文。本句意为“如果你不沟通,事情会变得糟糕”。A、C两项均意为“好的”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B项意为“坏的”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D项意为“伟大的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很棒的”。故本题正确答案为B。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本题主要考查词义辨析和联系上下文。本句意为“去字典里查单词communication,你会发现它的含义就是交换意见和信息”。A项意为 “小说”</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B项意为“杂志”</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C项意为“字典”</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D项意为“书本”。故本题正确答案为C。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本题主要考查固定搭配。本句意为“实际上，如果你想保持良好的关系，你就得保持很好的沟通”。want to do sth.为固定搭配，意为“想要做某事”，故本题正确答案为D。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16584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Show your feeling to people, even though it’s just by the means of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a note. Making your parents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good about how they are doing as a parent is really necessary. If you are trying to make them agree with you, tell them that you’ll listen to what they say, but ask them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listen to you.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away only makes the situation worse.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71963" y="2917755"/>
            <a:ext cx="924807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writing     B. taking             C. write             D. writes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fell            B. feel                 C. fall               D. to feel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polite        B. politeness       C. politely        D. impolitely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Begging   B. Sending           C. Giving         D. Walking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48208" y="29179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348207" y="3408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486400" y="6134122"/>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336242" y="43028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336242" y="38829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7495" y="253881"/>
            <a:ext cx="11334750" cy="5203190"/>
          </a:xfrm>
          <a:prstGeom prst="rect">
            <a:avLst/>
          </a:prstGeom>
          <a:noFill/>
        </p:spPr>
        <p:txBody>
          <a:bodyPr wrap="square">
            <a:spAutoFit/>
          </a:bodyPr>
          <a:lstStyle/>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本题主要考查词义辨析和联系上下文。本句意为“向人展示你的情感，即使只是通过写纸条的方式”。A项意为“写”；B项意为“带走，记下”；C项意为“听见”；D项意为“听”。故本题正确答案为A。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固定搭配和联系上下文。本题句意为“让你的父母对他们自己正在扮演的父母角色感觉良好，这一点是很有必要的”。A项fell是fall的过去式，意为“摔跤，跌倒”；B项feel意为“感觉，觉得”，是动词原形，与make sb. do sth.结构匹配且符合逻辑；C项不符合题意； D项结构错误。故本题正确答案为B。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本题主要考查逻辑推理。本题句意为“如果你正在努力让你的父母与你意见一致，告诉他们你会听他们的话，但要礼貌地要求他们听你说”。根据固定搭配ask sb. to do sth.可知，空格处缺副词，再根据上下文确定此处为“有礼貌地”。故本题正确答案为C。</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本题主要考查词义辨析和联系上下文。本句意为“走开只能让情况变得更糟糕”。A项意为“乞求”；B项意为“派送”；C项意为“给”，give away意为“赠送”；D项意为“走”。故本题正确答案为D。</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Here is an example. One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 Jennifer went to a friend’s birthday party. She knew she had to be home before midnight, but she thought it would be rude to ask to go home first. Therefore, when she got home, it was too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Of course, her parents were angry at first, but when Jennifer </a:t>
            </a:r>
            <a:r>
              <a:rPr lang="en-US" altLang="zh-CN" sz="2400" u="sng" dirty="0">
                <a:latin typeface="Times New Roman" panose="02020603050405020304" charset="0"/>
                <a:ea typeface="宋体" panose="02010600030101010101" pitchFamily="2" charset="-122"/>
                <a:cs typeface="Times New Roman" panose="02020603050405020304" charset="0"/>
              </a:rPr>
              <a:t>28 </a:t>
            </a:r>
            <a:r>
              <a:rPr lang="en-US" altLang="zh-CN" sz="2400" dirty="0">
                <a:latin typeface="Times New Roman" panose="02020603050405020304" charset="0"/>
                <a:ea typeface="宋体" panose="02010600030101010101" pitchFamily="2" charset="-122"/>
                <a:cs typeface="Times New Roman" panose="02020603050405020304" charset="0"/>
              </a:rPr>
              <a:t>why she was late, they weren’t so mad. So don’t you think communication is the key factor?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54760" y="3122295"/>
            <a:ext cx="955230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week           B. month         C. day           D. year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wonderful   B. late             C. early         D. happy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shouted       B. explained   C. yelled        D. understood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02055" y="3154045"/>
            <a:ext cx="903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196340" y="359473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190625" y="4057650"/>
            <a:ext cx="9144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3400" y="571500"/>
            <a:ext cx="10854055" cy="4092575"/>
          </a:xfrm>
          <a:prstGeom prst="rect">
            <a:avLst/>
          </a:prstGeom>
          <a:noFill/>
        </p:spPr>
        <p:txBody>
          <a:bodyPr wrap="square">
            <a:spAutoFit/>
          </a:bodyPr>
          <a:lstStyle/>
          <a:p>
            <a:pPr indent="0" algn="just" fontAlgn="auto">
              <a:lnSpc>
                <a:spcPct val="125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本题主要考查词义辨析和联系上下文。本句意为“有一天</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詹妮弗去参加朋友的生日派对”。下一句中的midnight提示是某一天的半夜。故本题正确答案为C。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5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本题主要考查联系上下文。本句意为</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因此</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当她回家时</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已经很晚了”。根据上一句提示“提前回家是不礼貌的”，故本题正确答案为B。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5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本题主要考查词义辨析和联系上下文。本句意为“她的父母一开始很生气</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但当她解释了晚回家的原因后</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他们就没那么生气了”。A项意为“大喊”</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B项意为“解释”</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C项意为“吼叫”</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D项意为“理解”。故本题正确答案为B。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Problems can only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with communication. Just remember, if you</a:t>
            </a:r>
            <a:r>
              <a:rPr lang="en-US" altLang="zh-CN" sz="2400" u="sng" dirty="0">
                <a:latin typeface="Times New Roman" panose="02020603050405020304" charset="0"/>
                <a:ea typeface="宋体" panose="02010600030101010101" pitchFamily="2" charset="-122"/>
                <a:cs typeface="Times New Roman" panose="02020603050405020304" charset="0"/>
              </a:rPr>
              <a:t> 30 </a:t>
            </a:r>
            <a:r>
              <a:rPr lang="en-US" altLang="zh-CN" sz="2400" dirty="0">
                <a:latin typeface="Times New Roman" panose="02020603050405020304" charset="0"/>
                <a:ea typeface="宋体" panose="02010600030101010101" pitchFamily="2" charset="-122"/>
                <a:cs typeface="Times New Roman" panose="02020603050405020304" charset="0"/>
              </a:rPr>
              <a:t>a situation like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Jennifer’s, tell your parents how you feel.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29726" y="3137600"/>
            <a:ext cx="95325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be solved      B. be mixed     C. be confused     D. be damaged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keep away    B. break out     C. get out of         D. get into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29690" y="3137535"/>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28653"/>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329690" y="3626485"/>
            <a:ext cx="781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本题主要考查词义辨析和联系上下文。本句意为“问题只有通过沟通才能被解决”。A项意为“被解决”；B项意为“被混淆”；C项意为“被迷惑”；D项意为“被破坏”。故本题正确答案为A。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短语辨析和联系上下文。本句意为“如果你陷入了和詹妮弗一样的情形,就把自己的感受告诉你父母吧”。A项意为“远离”，B项意为“爆发”，C项意为“走出”，D项意为“陷入”。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523874" y="2432146"/>
            <a:ext cx="10648949" cy="3229923"/>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don’t want to miss the train, please obey the following four steps.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1. Enter the railway station</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the gate of each railway station, there are some X-ray machines. All the luggage has to pass through to be examined in case of dangerous things. After you put your luggage on the machine, go to the other side and get it quickly so that your luggage won’t block the way or be taken either by mistake or on purpose.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6993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75" y="891384"/>
            <a:ext cx="10572749" cy="4928850"/>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2. Find the waiting room</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should find the right hall where your train is going to leave from as soon as possible after you pass the security check. Look at the electronic boards with information. You can find your waiting room according to the information given on your train ticket. When you are in trouble, you can ask a staff member for help.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3. Get onto the platform</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most cases, check-in starts 30 minutes before the train leaves if it is the starting station. So you’d better arrive at the station one hour early. If it is not a starting station, check-in starts when the train arrives, then you just need to be 30 minutes early. The radio at the railway station will tell you when and where to check in. But anyhow, remember to take all your baggage!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1447634"/>
            <a:ext cx="10572749"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4. Board the train</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get onto the right platform, it’s very easy to find your carriage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车厢</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the train number and the carriage number are shown outside the train clearly. A member of staff stands at the door of each carriage. He or she will require you to show your ticket. If you board on the wrong carriage, you will be guided politely to the right one by him or 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31_______ will examine the passenger’s luggage at the gate of the railway station.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member of staff 	           B. An X-ray machine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ticket seller                        D. A policeman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385035" y="3909554"/>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细节判断题。根据第二段第一、二句“At the gate of each railway station, there are some X-ray machines. All the luggage has to pass through to be examined in case of dangerous things (每个火车站门口都有X射线机器，所有的行李都要通过检查，以防有危险物品).”可知，是X射线机器检查行李，故本题正确答案为B。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15340" y="828040"/>
            <a:ext cx="781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869" y="572884"/>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information on the train ticket tells a passenger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which waiting room to go to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where to find an electronic board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whom to ask for help at the station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what the Chinese on the boards means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细节判断题。根据第三段第二、三句“Look at the electronic boards with information. You can find your waiting room according to the information given on your train ticket (看看有信息的电子公告牌，你能根据火车票上的信息找到候车室).”可知，本题正确答案为A。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07135" y="60452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For G65 from Beijing to Zhuhai which starts out at 10:33 a.m. and arrives in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Qingyuan at 7:52 p.m., check-in at Qingyuan station starts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9:33 a.m.                      B. at 6:52 p.m.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7:22 p.m.                      D. at 7:52 p.m.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13080" y="4018671"/>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推理判断题。根据第四段“If it is not a starting station, check-in starts when the train arrives, then you just need to be 30 minutes early (如果不是始发站，火车快到达时开始验票，那么你只需提前30分钟).”</a:t>
            </a:r>
            <a:r>
              <a:rPr lang="zh-CN" sz="2400" dirty="0">
                <a:solidFill>
                  <a:srgbClr val="C00000"/>
                </a:solidFill>
                <a:latin typeface="Times New Roman" panose="02020603050405020304" charset="0"/>
                <a:cs typeface="Times New Roman" panose="02020603050405020304" charset="0"/>
              </a:rPr>
              <a:t>并</a:t>
            </a:r>
            <a:r>
              <a:rPr sz="2400" dirty="0">
                <a:solidFill>
                  <a:srgbClr val="C00000"/>
                </a:solidFill>
                <a:latin typeface="Times New Roman" panose="02020603050405020304" charset="0"/>
                <a:cs typeface="Times New Roman" panose="02020603050405020304" charset="0"/>
              </a:rPr>
              <a:t>结合题干，北京至珠海的G65次列车始发时间是上午10:33，到达清远站的时间是晚上7:52，那么在清远站检票只需要提前半小时即可，故本题正确答案为C。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8980" y="90805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zh-CN" altLang="en-US"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staff member at the door of the carriage will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help you find the right waiting room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check your ticket and lead you to your carriage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check your luggage in case of dangerous things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show you the ticket and tell you the starting time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124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细节判断题。根据最后一段“A member of staff stands at the door of each carriage. He or she will require you to show your ticket. If you board on the wrong carriage, you will be guided politely to the right one by him or her (每节车厢门口都有一名工作人员，会要求你出示车票，如果你上错了车厢，</a:t>
            </a:r>
            <a:r>
              <a:rPr sz="2400" dirty="0">
                <a:solidFill>
                  <a:srgbClr val="C00000"/>
                </a:solidFill>
                <a:latin typeface="Times New Roman" panose="02020603050405020304" charset="0"/>
                <a:cs typeface="Times New Roman" panose="02020603050405020304" charset="0"/>
                <a:sym typeface="+mn-ea"/>
              </a:rPr>
              <a:t>工作人员</a:t>
            </a:r>
            <a:r>
              <a:rPr sz="2400" dirty="0">
                <a:solidFill>
                  <a:srgbClr val="C00000"/>
                </a:solidFill>
                <a:latin typeface="Times New Roman" panose="02020603050405020304" charset="0"/>
                <a:cs typeface="Times New Roman" panose="02020603050405020304" charset="0"/>
              </a:rPr>
              <a:t>会指引你找到正确的车厢).”可知，本题正确答案为B。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674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1344426"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According to the passage, which of the following is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All the trains leave from the same hall at a railway station.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If you are in the wrong carriage, no one will help you.</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staff member will be helpful when you have trouble finding the waiting room.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You may find it hard to get to your carriage because every carriage is in the same 	   color.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024938"/>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推理判断题。根据第三段最后一句“When you are in trouble, you can ask a staff member for help.”可知，当你寻找候车室碰到麻烦时，你可以向工作人员寻求帮助，故本题正确答案为C。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922655"/>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260712"/>
            <a:ext cx="11115675" cy="592518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word “smart home” is very familiar to us now. So when you walk by Bill’s bedroom, you might hear the 8-year-old boy talking. He is not speaking with a friend, or with his 5-year-old cousin,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Tinna</a:t>
            </a:r>
            <a:r>
              <a:rPr lang="en-US" altLang="zh-CN" sz="2400" dirty="0">
                <a:solidFill>
                  <a:schemeClr val="tx1">
                    <a:lumMod val="75000"/>
                    <a:lumOff val="25000"/>
                  </a:schemeClr>
                </a:solidFill>
                <a:latin typeface="Times New Roman" panose="02020603050405020304" charset="0"/>
                <a:cs typeface="Times New Roman" panose="02020603050405020304" charset="0"/>
              </a:rPr>
              <a:t>. More likely, he is talking to his smart speaker, Dingdong. “I use it daily,” he says. “It’s very easy to use it. When you say ‘Dingdong’ to it, it will answer you ‘Yes, I’m here.’ Then we can have our talk.” Bill often asks his Dingdong to tell jokes, play music and play crosstalk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相声</a:t>
            </a:r>
            <a:r>
              <a:rPr lang="en-US" altLang="zh-CN" sz="2400" dirty="0">
                <a:solidFill>
                  <a:schemeClr val="tx1">
                    <a:lumMod val="75000"/>
                    <a:lumOff val="25000"/>
                  </a:schemeClr>
                </a:solidFill>
                <a:latin typeface="Times New Roman" panose="02020603050405020304" charset="0"/>
                <a:cs typeface="Times New Roman" panose="02020603050405020304" charset="0"/>
              </a:rPr>
              <a:t>). And what about his cousin? “She asks it to play </a:t>
            </a:r>
            <a:r>
              <a:rPr lang="en-US" altLang="zh-CN" sz="2400" dirty="0" err="1">
                <a:solidFill>
                  <a:schemeClr val="tx1">
                    <a:lumMod val="75000"/>
                    <a:lumOff val="25000"/>
                  </a:schemeClr>
                </a:solidFill>
                <a:latin typeface="Times New Roman" panose="02020603050405020304" charset="0"/>
                <a:cs typeface="Times New Roman" panose="02020603050405020304" charset="0"/>
              </a:rPr>
              <a:t>kids’songs</a:t>
            </a:r>
            <a:r>
              <a:rPr lang="en-US" altLang="zh-CN" sz="2400" dirty="0">
                <a:solidFill>
                  <a:schemeClr val="tx1">
                    <a:lumMod val="75000"/>
                    <a:lumOff val="25000"/>
                  </a:schemeClr>
                </a:solidFill>
                <a:latin typeface="Times New Roman" panose="02020603050405020304" charset="0"/>
                <a:cs typeface="Times New Roman" panose="02020603050405020304" charset="0"/>
              </a:rPr>
              <a:t>,” he says. In our daily life, we find that more and more families are fond of trying these products. Kids like Bill and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Tinna</a:t>
            </a:r>
            <a:r>
              <a:rPr lang="en-US" altLang="zh-CN" sz="2400" dirty="0">
                <a:solidFill>
                  <a:schemeClr val="tx1">
                    <a:lumMod val="75000"/>
                    <a:lumOff val="25000"/>
                  </a:schemeClr>
                </a:solidFill>
                <a:latin typeface="Times New Roman" panose="02020603050405020304" charset="0"/>
                <a:cs typeface="Times New Roman" panose="02020603050405020304" charset="0"/>
              </a:rPr>
              <a:t> also love that because of the fun from the robot. But as the number of kids using smart speakers grows, people worry about privacy and data collection.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Researchers did a survey of more than 1,000 parents with kids aged 2 to 8. The survey is about how kids use smart speakers. It also asked about privacy.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925" y="851763"/>
            <a:ext cx="11106150"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Nearly half of the parents said their kids use the speakers, and half of those kids use them daily. For parents who have turned off a smart robot’s microphone, about one-third of them did it because they didn’t trust the speaker.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smart speaker might behave like a human in some ways. But that’s really when a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company collects data about you. Everything you say to a smart speaker is recorded by these companies. They use the recordings in different ways, such as to personalize service or decide which ads to play.” A researcher says. If users don’t like this, he suggests turning off the speaker when it’s not in use.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Bill says he doesn’t worry about privacy, but his mom does. “Sometimes, the speaker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flashes its lights when we’re not talking directly to it,” she says. “I wonder what it’s doing.”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2328" y="1286327"/>
            <a:ext cx="1062255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Who would possibly be talking to Bill when you pass by his bedroom?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Bill himself.                   B. Bill’s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Bill’s cousin.                   D. Bill’s smart speaker.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49026" y="3890513"/>
            <a:ext cx="10758848"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细节判断题。根据第一段第二、三、四句“So when you walk by Bill’s bedroom, you might hear the 8-year-old boy talking. He is not speaking with a friend, or with his 5-year-old cousin, Tinna. More likely, he is talking to his smart speaker, Dingdong.”可知，Bill是在和他的智能扬声器“叮咚”说话，故本题正确答案为D。</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397635" y="1334135"/>
            <a:ext cx="8013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2328" y="1286327"/>
            <a:ext cx="1062255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The smart speaker can do the following things EXCEPT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playing music 		B. playing crosstalk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telling jokes 		D. dancing to the music</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49026" y="3983983"/>
            <a:ext cx="1075884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细节判断题。根据短文第一段“Bill often asks his Dingdong to tell jokes, play music and play crosstalk…”可知，“叮咚”能讲笑话、播放音乐和播放相声，未提及能随着音乐起舞，故本题正确答案为D。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449953" y="1304357"/>
            <a:ext cx="6781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72" y="182245"/>
            <a:ext cx="11173528" cy="452183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about Bill’s Dingdong?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can move around freely.                   B. It can be controlled by voice.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is mainly used to play music.           D. It is shaped like a human being.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Who cares more about privacy?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Bill.                                         B.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Tinna</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researcher.                        D. Bill’s mother.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56680" y="1633529"/>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细节判断题。根据短文第一段“When you say ‘Dingdong’ to it, it will answer you ‘Yes, I’m here.’ Then we can have our talk (当你对它说‘叮咚’时，它会回答：我在。之后我们就可以开始对话了).”可知，“叮咚”是声控的，故本题正确答案为B。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9325" y="236220"/>
            <a:ext cx="906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23265" y="4794508"/>
            <a:ext cx="1040390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细节判断题。根据最后一段第一、二句“Bill says he doesn’t worry about privacy</a:t>
            </a:r>
            <a:r>
              <a:rPr lang="en-US" sz="2400" dirty="0">
                <a:solidFill>
                  <a:srgbClr val="C00000"/>
                </a:solidFill>
                <a:latin typeface="Times New Roman" panose="02020603050405020304" charset="0"/>
                <a:cs typeface="Times New Roman" panose="02020603050405020304" charset="0"/>
              </a:rPr>
              <a:t>, b</a:t>
            </a:r>
            <a:r>
              <a:rPr sz="2400" dirty="0">
                <a:solidFill>
                  <a:srgbClr val="C00000"/>
                </a:solidFill>
                <a:latin typeface="Times New Roman" panose="02020603050405020304" charset="0"/>
                <a:cs typeface="Times New Roman" panose="02020603050405020304" charset="0"/>
              </a:rPr>
              <a:t>ut his mom does. (Bill说他不担心隐私问题，但是他的妈妈担心).”可知，Bill的妈妈更担心隐私问题，故本题正确答案为D。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66165" y="3312795"/>
            <a:ext cx="6756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mainly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invention of the smart speaker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development of the smart speaker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use and problems of the smart speaker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people who use the smart speaker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939083" y="388247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前半部分讲了智能扬声器的功能，后半部分讲了它会泄露隐私的缺陷。A项意为“智能扬声器的发明”，B项意为“智能扬声器的发展”，C项意为“智能扬声器的用处和问题”，D项意为“使用智能扬声器的人”，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6550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8782" y="10573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see quite a beautiful girl on the street, which word will you use to describe the beauty of her? In Chinese, we may use these Chinese sayings as </a:t>
            </a:r>
            <a:r>
              <a:rPr lang="en-US" altLang="zh-CN" sz="2400" i="1" dirty="0">
                <a:solidFill>
                  <a:schemeClr val="tx1">
                    <a:lumMod val="75000"/>
                    <a:lumOff val="25000"/>
                  </a:schemeClr>
                </a:solidFill>
                <a:latin typeface="Times New Roman" panose="02020603050405020304" charset="0"/>
                <a:cs typeface="Times New Roman" panose="02020603050405020304" charset="0"/>
              </a:rPr>
              <a:t>Chenyuluoyan</a:t>
            </a:r>
            <a:r>
              <a:rPr lang="en-US" altLang="zh-CN" sz="2400" dirty="0">
                <a:solidFill>
                  <a:schemeClr val="tx1">
                    <a:lumMod val="75000"/>
                    <a:lumOff val="25000"/>
                  </a:schemeClr>
                </a:solidFill>
                <a:latin typeface="Times New Roman" panose="02020603050405020304" charset="0"/>
                <a:cs typeface="Times New Roman" panose="02020603050405020304" charset="0"/>
              </a:rPr>
              <a:t> or </a:t>
            </a:r>
            <a:r>
              <a:rPr lang="en-US" altLang="zh-CN" sz="2400" i="1" dirty="0">
                <a:solidFill>
                  <a:schemeClr val="tx1">
                    <a:lumMod val="75000"/>
                    <a:lumOff val="25000"/>
                  </a:schemeClr>
                </a:solidFill>
                <a:latin typeface="Times New Roman" panose="02020603050405020304" charset="0"/>
                <a:cs typeface="Times New Roman" panose="02020603050405020304" charset="0"/>
              </a:rPr>
              <a:t>Biyuexiuhua</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Chinese ancient history, there were four well-known beauties named Xishi, Wang Zhaojun, Diaochan and Yang Yuhuan.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37820" y="39048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366299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4636770" y="19494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5431155" y="28060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空白处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前两句讲道：在汉语中，用“沉鱼落雁”或“闭月羞花”来形容一个漂亮的女孩；接着下文讲述了沉鱼落雁的故事。所以这里</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应该是在</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询问这两句的由来。故本题正确答案为C。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空白处前一句讲了在中国古代历史上，有四位著名的美女，分别是西施、王昭君、貂蝉和杨玉环。下文只讲了其中两位美人的故事，即西施（沉鱼的故事）和王昭君（落雁的故事），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5264" y="68834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Football, which is very popular in the world, is loved by boys.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 like noodles                       B. It’s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I’m 15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862436" y="7725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161790"/>
            <a:ext cx="11306811"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根据“Football, which is very popular in the world, is loved by boys (世界流行的足球深受男孩们的喜爱).”可知，这是日常的交流。A项意为“我喜欢面条”，C项意为“我15岁”，D项意为“我很荣幸”，A、C、D三项均不符合题意。B项意为“没错”，表示对前一句的认可，符合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837" y="463595"/>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Xishi lived during the Spring and Autumn period. One day, she went to a river to wash silk with her friends. Some fish were swimming in the clear water.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 fish were shocked by the beauty of Xishi and felt embarrassed of themselves. Before long, the interesting story spread out and was known by most civilians around the country. They therefore gave Xishi a nickname “the girl makes the fish sink” , showing how beautiful she was.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07415" y="330358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60760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0173335" y="897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下</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一句“The fish were shocked by the beauty of Xishi and felt embarrassed of themselves.（一些鱼在清澈的水中游泳，被西施的美丽所震撼而感到尴尬）”可知，当鱼看到西施时，很快游到水底，故本题正确答案为A。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837" y="23563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The king of the Han Dynasty wanted to send her to the king of the enemy country as a gift. A few days later, while Wang was on the way with a group of guards, something interesting happened. There was a wild goose flying the head of Wang Zhaojun. It was so shocked by the beauty of Wang that it even forgot to flap wings.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 </a:t>
            </a:r>
            <a:r>
              <a:rPr lang="en-US" altLang="zh-CN" sz="2400" dirty="0">
                <a:solidFill>
                  <a:schemeClr val="tx1">
                    <a:lumMod val="75000"/>
                    <a:lumOff val="25000"/>
                  </a:schemeClr>
                </a:solidFill>
                <a:latin typeface="Times New Roman" panose="02020603050405020304" charset="0"/>
                <a:cs typeface="Times New Roman" panose="02020603050405020304" charset="0"/>
              </a:rPr>
              <a:t> After this incident, people came to call Zhaojun “the beauty who causes the wild goose to fall out of the sky”.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Nowadays, if a girl’s beauty is overwhelming, we can say she is the one that can make the fish sink and the wild goose fall.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87127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537970" y="2781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897890" y="20123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27075" y="970915"/>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细节判断题。整篇文章讲的是两位美女的故事，上一段讲了西施，可以推测出本段讲另一个人；再根据空白处后一句“The king of the Han Dynasty wanted to send her to the king of the enemy country as a gift.”可知，汉朝的国王想把她作为礼物送给敌国。综合以上两点可知，王眧君是生在汉朝的另一位美女，故本题正确答案为D。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细节判断题。根据空白处上一句“It was so shocked by the beauty of Wang that it even forgot to flap wings.”可知，它被王昭君的美貌惊呆了，甚至忘记了扇动翅膀。忘记扇动翅膀的结果就是重重地掉在森林里，故本题正确答案为E。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879472"/>
            <a:ext cx="1020063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know that China is called the kingdom of fans?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(Actual) fans are everywhere in our daily life.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It is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(say) that it was during the Shang Dynasty that fans were first used to cool the air . They were made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feathers, bamboo or silk at that time. The fans were made into different shapes. Some of them were round, while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(other) were square.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590551" y="2847722"/>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Actually</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2254250" y="3742690"/>
            <a:ext cx="1248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said</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5775324" y="4161692"/>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202326" y="5065179"/>
            <a:ext cx="16932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others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【解析】本题考查词性转换。根据分析句子结构解题法，填入词在句中作状语，需填入副词，故本题正确答案为Actually。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【解析】本题考查被动语态。根据句型“It is said that…(据说)”可知，这里需填入say的过去分词said，故本题正确答案为said。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【解析】本题考查固定搭配。根据定点解题法，be made of（由……制成），表示能够分辨出制作的原材料，故本题正确答案为of。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【解析】本题考查固定搭配。“some…others… (一些……另一些……)”是一个固定的结构，故本题正确答案为others。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236" y="545346"/>
            <a:ext cx="10744200"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During the Song Dynasty, folding paper fans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(become) popular. There were usually beautiful pictures like mountains, rivers, flowers and animals on the fans. Later on, many people, such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err="1">
                <a:latin typeface="Times New Roman" panose="02020603050405020304" charset="0"/>
                <a:ea typeface="宋体" panose="02010600030101010101" pitchFamily="2" charset="-122"/>
                <a:cs typeface="Times New Roman" panose="02020603050405020304" charset="0"/>
              </a:rPr>
              <a:t>Su</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err="1">
                <a:latin typeface="Times New Roman" panose="02020603050405020304" charset="0"/>
                <a:ea typeface="宋体" panose="02010600030101010101" pitchFamily="2" charset="-122"/>
                <a:cs typeface="Times New Roman" panose="02020603050405020304" charset="0"/>
              </a:rPr>
              <a:t>Dongpo</a:t>
            </a:r>
            <a:r>
              <a:rPr lang="en-US" altLang="zh-CN" sz="2400" dirty="0">
                <a:latin typeface="Times New Roman" panose="02020603050405020304" charset="0"/>
                <a:ea typeface="宋体" panose="02010600030101010101" pitchFamily="2" charset="-122"/>
                <a:cs typeface="Times New Roman" panose="02020603050405020304" charset="0"/>
              </a:rPr>
              <a:t>, a poet of the Song Dynasty, and Tang </a:t>
            </a:r>
            <a:r>
              <a:rPr lang="en-US" altLang="zh-CN" sz="2400" dirty="0" err="1">
                <a:latin typeface="Times New Roman" panose="02020603050405020304" charset="0"/>
                <a:ea typeface="宋体" panose="02010600030101010101" pitchFamily="2" charset="-122"/>
                <a:cs typeface="Times New Roman" panose="02020603050405020304" charset="0"/>
              </a:rPr>
              <a:t>Bohu</a:t>
            </a:r>
            <a:r>
              <a:rPr lang="en-US" altLang="zh-CN" sz="2400" dirty="0">
                <a:latin typeface="Times New Roman" panose="02020603050405020304" charset="0"/>
                <a:ea typeface="宋体" panose="02010600030101010101" pitchFamily="2" charset="-122"/>
                <a:cs typeface="Times New Roman" panose="02020603050405020304" charset="0"/>
              </a:rPr>
              <a:t>, a scholar of the Song Dynasty, even painted and wrote poems on fans,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made the fans into artworks. Many rich and important people liked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(hold) fans.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399655" y="545465"/>
            <a:ext cx="1410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became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867395" y="14164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938145" y="2280920"/>
            <a:ext cx="1635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which</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2521585" y="2719705"/>
            <a:ext cx="16808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holding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【解析】本题考查时态。根据时间状语“宋朝时”和句子结构可知，此处的谓语动词become应变为一般过去时，故本题正确答案为became。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51.【解析】本题考查固定搭配。根据分析句意解题法，用such as在此引出需要列举的人物，故本题正确答案为as。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【解析】本题考查非限制性定语从句。根据分析句子结构解题法，填入词指代前面整句的内容，故本题正确答案为which。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搭配</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。like后接动词有两种用法：like to do / like doing。like to do 表示在具体某个场合喜欢做某事；like doing表示一般的、通常的情况。本题句意为“许多富人和重要人物喜欢拿扇子”。故本题正确答案为holding。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During the 2008 Beijing Olympic Games, folding fans were given to leaders and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(official) from other countries, as well as audience members. While they were holding their fans to get cool air, they were also experiencing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(China)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And today, fans are also popular gifts. We can see all kinds of fans in the shops in different places of interest. And the tourists can buy one or two for their friends.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10716" y="108036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officials</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973181" y="1538837"/>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Chinese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4287784"/>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How do you think about the film </a:t>
            </a:r>
            <a:r>
              <a:rPr lang="en-US" altLang="zh-CN" sz="2400" i="1" dirty="0">
                <a:latin typeface="Times New Roman" panose="02020603050405020304" charset="0"/>
                <a:ea typeface="宋体" panose="02010600030101010101" pitchFamily="2" charset="-122"/>
                <a:cs typeface="Times New Roman" panose="02020603050405020304" charset="0"/>
              </a:rPr>
              <a:t>Avatar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It’s really amazing                                    B. Great idea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Take care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2171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5565" y="4295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do you think about the film </a:t>
            </a:r>
            <a:r>
              <a:rPr sz="2400" i="1" dirty="0">
                <a:solidFill>
                  <a:srgbClr val="C00000"/>
                </a:solidFill>
                <a:latin typeface="Times New Roman" panose="02020603050405020304" charset="0"/>
                <a:cs typeface="Times New Roman" panose="02020603050405020304" charset="0"/>
              </a:rPr>
              <a:t>Avatar </a:t>
            </a:r>
            <a:r>
              <a:rPr sz="2400" dirty="0">
                <a:solidFill>
                  <a:srgbClr val="C00000"/>
                </a:solidFill>
                <a:latin typeface="Times New Roman" panose="02020603050405020304" charset="0"/>
                <a:cs typeface="Times New Roman" panose="02020603050405020304" charset="0"/>
              </a:rPr>
              <a:t>(你认为《阿凡达》这部电影怎么样)?”可知，答语是对这部电影的评价。A项“It’s really amazing (真的让人感到惊奇).”符合对话语境，故本题正确答案为A。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85825"/>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【解析】本题考查名词的复数</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形式</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。本题句意为“2008年北京奥运会期间，来自其他国家的领导人、官员以及观众都收到了折扇”。因此，此处要用official（官员）的复数形式，故本题正确答案为officials。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【解析】本题考查词性转换。根据关键词解题法，空格后是名词，应填入形容词，意为“中国的文化”，故本题正确答案为Chinese。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430635"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Their second child is 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既健康又活泼</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774440" y="1646049"/>
            <a:ext cx="6652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healthy as well as lively / both healthy and lively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29235" y="926844"/>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本题考查含“既……又”的结构作表语。</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本题正确答案为healthy as well as lively / both healthy and lively。</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068" y="339215"/>
            <a:ext cx="1066800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帮助他人</a:t>
            </a:r>
            <a:r>
              <a:rPr lang="en-US" altLang="zh-CN" sz="2400" dirty="0">
                <a:latin typeface="Times New Roman" panose="02020603050405020304" charset="0"/>
                <a:ea typeface="宋体" panose="02010600030101010101" pitchFamily="2" charset="-122"/>
                <a:cs typeface="Times New Roman" panose="02020603050405020304" charset="0"/>
              </a:rPr>
              <a:t>) is one of the traditional virtues of the Chinese nation.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数百万游客</a:t>
            </a:r>
            <a:r>
              <a:rPr lang="en-US" altLang="zh-CN" sz="2400" dirty="0">
                <a:latin typeface="Times New Roman" panose="02020603050405020304" charset="0"/>
                <a:ea typeface="宋体" panose="02010600030101010101" pitchFamily="2" charset="-122"/>
                <a:cs typeface="Times New Roman" panose="02020603050405020304" charset="0"/>
              </a:rPr>
              <a:t>) come to visit Qingyuan every year.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423987" y="355180"/>
            <a:ext cx="5648325"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Helping others</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94838" y="4385186"/>
            <a:ext cx="110098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本题考查固定搭配。固定短语millions of（数百万的）后面需接可数名词的复数形式。</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本题正确答案为Millions of tourists / travelers / visitors。</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18226" y="1437170"/>
            <a:ext cx="110098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本题考查动名词结构作主语。根据汉语提示，本题正确答案为Helping others。</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423987" y="2969280"/>
            <a:ext cx="6173387"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Millions of tourists/travelers/visitors</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Come on, everybody!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为什么不来加入我们</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 hope everyone can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远离病毒</a:t>
            </a:r>
            <a:r>
              <a:rPr lang="en-US" altLang="zh-CN" sz="2400" dirty="0">
                <a:latin typeface="Times New Roman" panose="02020603050405020304" charset="0"/>
                <a:ea typeface="宋体" panose="02010600030101010101" pitchFamily="2" charset="-122"/>
                <a:cs typeface="Times New Roman" panose="02020603050405020304" charset="0"/>
              </a:rPr>
              <a:t>) and keep healthy.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4471780" y="479759"/>
            <a:ext cx="519112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Why not join us / Why don’t you join us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91480" y="1752080"/>
            <a:ext cx="10824527"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本题考查“为什么不……”的固定句型。该表达有两种形式“why not do sth. / why don’t you do sth.”。</a:t>
            </a:r>
            <a:r>
              <a:rPr lang="zh-CN" sz="2400">
                <a:solidFill>
                  <a:srgbClr val="C00000"/>
                </a:solidFill>
                <a:latin typeface="Times New Roman" panose="02020603050405020304" charset="0"/>
                <a:cs typeface="Times New Roman" panose="02020603050405020304" charset="0"/>
              </a:rPr>
              <a:t>故</a:t>
            </a:r>
            <a:r>
              <a:rPr sz="2400">
                <a:solidFill>
                  <a:srgbClr val="C00000"/>
                </a:solidFill>
                <a:latin typeface="Times New Roman" panose="02020603050405020304" charset="0"/>
                <a:cs typeface="Times New Roman" panose="02020603050405020304" charset="0"/>
              </a:rPr>
              <a:t>本题正确答案为Why not join us / Why don’t you join us。</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本题考查固定搭配。stay away from …为固定搭配，意为“远离……”。</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本题正确答案为stay away from the virus。</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798805" y="3125080"/>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stay away from the virus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1" y="1069657"/>
            <a:ext cx="11167745"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假设你是班长李华，你的同学张明因故缺席了昨天的班会，班主任让你转告他班会内容，但是你昨天下午去他家，他有事不在。请根据班会内容，给他写一封留言条，内容包括：</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班会主题：个人安全问题（</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safety</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班会内容：</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交通安全（遵守交通规则，不闯红灯）；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食品安全（饮食健康，不吃垃圾食品）；</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活动安全（进行体育锻炼时要注意保护自己，严禁下河游泳）。</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7409179" y="5739973"/>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13129" y="1831978"/>
            <a:ext cx="10478771"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Zhang Ming,</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came to tell you something about our class meeting about safety. First, obey the traffic rules all the time. Don’t cross the street when the traffic lights are red. Second, don’t eat junk food. Have a healthy diet. Last but not least, protect ourselves while doing sports and don’t swim in the river.</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 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87965" y="146353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A balanced diet means having different kinds of healthy food every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What’s your diet                                   B. Do you have a balanced diet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Do you like a balanced diet                   D. What’s a balanced diet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32366" y="339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253300"/>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根据“A balanced diet means having different kinds of healthy food every day (均衡的饮食意味着每天吃不同种类的健康食品).”可知，提问者是想了解“均衡的饮食是什么”。A项意为“你的饮食是什么”，B项意为“你有均衡的饮食吗”，C项意为“你喜欢均衡的饮食吗”，A、B、C三项均不符合题意。D项意为“健康饮食是什么”，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4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One man’s trash is _______ man’s treasure.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one           C. the           D. another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本题考查代词。根据定点法及句意，本题句意为“一个人的垃圾是另一个人的宝物”，another表示“三者或三者以上中的另一个”，故本题正确答案为D。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5711" y="9309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My friend and adviser _______ to lend me his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have agreed      B. has agreed       C. is agreed      D. are agreed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本题考查主谓一致及动词的语态。根据定点法及句意，由My friend and adviser和his可知，主语为单数，表示“我的朋友兼顾问”，排除A、 D两项。C项为被动语态，不合逻辑，故本题正确答案为B。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Don’t worry that you are different _______ them because you are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unique.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from           B. among           C. between              D. in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2962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本题考查固定搭配。本题句意为“不要担心你和他们不一样，因为你是独一无二的”，短语be different from意为“与……不同”，故本题正确答案为A。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62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The _______ between your dreams and reality is called action.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distance              B. distances                C. distant                D. distantly</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本题考查词性和名词的数。本题句意为“梦想和现实之间的那段距离叫做行动”。根据定点法及句意，此处需要填入名词，又因谓语为is called，distance要用单数，故本题正确答案为A。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038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There _______ a lot of things to do.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seems to have                   B. seem to be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seem to have                    D. seems to be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本题考查句型“There seem to be+…”。“There seem to be+…”</a:t>
            </a:r>
            <a:r>
              <a:rPr lang="zh-CN" sz="2400" dirty="0">
                <a:solidFill>
                  <a:srgbClr val="C00000"/>
                </a:solidFill>
                <a:latin typeface="Times New Roman" panose="02020603050405020304" charset="0"/>
                <a:cs typeface="Times New Roman" panose="02020603050405020304" charset="0"/>
              </a:rPr>
              <a:t>意为</a:t>
            </a:r>
            <a:r>
              <a:rPr sz="2400" dirty="0">
                <a:solidFill>
                  <a:srgbClr val="C00000"/>
                </a:solidFill>
                <a:latin typeface="Times New Roman" panose="02020603050405020304" charset="0"/>
                <a:cs typeface="Times New Roman" panose="02020603050405020304" charset="0"/>
              </a:rPr>
              <a:t>“看起来似乎有……”，句型中的be不能换成have。seem用动词原形还是单数第三人称要根据be后面是单数还是复数形式而定。a lot of things是复数，故本题正确答案为B。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26445" y="88205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_______ each day by the harvest you get but by the seeds you plant.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judge         B. Do judge             C. To judge             D. Don’t judge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本题考查祈使句的否定形式。本题句意为“不要以短期的收成来评判你的每一天，而要看到你播下的种子”。根据分析法和句意，句子结构缺谓语，且需用否定形式，故本题正确答案为D。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a:t>
            </a:r>
            <a:r>
              <a:rPr lang="zh-CN" sz="2400" dirty="0">
                <a:solidFill>
                  <a:srgbClr val="C00000"/>
                </a:solidFill>
                <a:latin typeface="Times New Roman" panose="02020603050405020304" charset="0"/>
                <a:cs typeface="Times New Roman" panose="02020603050405020304" charset="0"/>
              </a:rPr>
              <a:t>时态</a:t>
            </a:r>
            <a:r>
              <a:rPr sz="2400" dirty="0">
                <a:solidFill>
                  <a:srgbClr val="C00000"/>
                </a:solidFill>
                <a:latin typeface="Times New Roman" panose="02020603050405020304" charset="0"/>
                <a:cs typeface="Times New Roman" panose="02020603050405020304" charset="0"/>
              </a:rPr>
              <a:t>。根据last summer vacation和always可知，要表达的是“去年暑假一直干某事”，故本题正确答案为A。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文本框 6"/>
          <p:cNvSpPr txBox="1"/>
          <p:nvPr/>
        </p:nvSpPr>
        <p:spPr>
          <a:xfrm>
            <a:off x="1426445" y="848612"/>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—What did you do last summer vacation?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—Don’t mention it. I _______ always _______ my parents on the farm.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was; helping                            B. /; helped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would; help                             D. have; helped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_______ in 1920, the college enjoyed a high reputation.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Being founded                 B. Founding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 was founding               D. Founded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本题考查非谓语动词。根据分析法，句子的主语为the college，与found（建立）之间是被动关系，因此排除B、C两项。A项虽然表示被动，但同时也带有进行的含义，不合题意，故本题正确答案为D。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67211"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783133"/>
            <a:ext cx="1050457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teacher gives us a suggestion that a study plan _______ at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beginning of each term.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made                              B. was made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should be made                  D. would be made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本题考查虚拟语气。根据分析法，suggestion（意见，建议）为先行词，后面引出同位语从句，从句需用虚拟语气，其结构为“（should）+动词原形”，故本题正确答案为C。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486" y="8307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172761" y="4233196"/>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本题考查反义疑问句。根据分析法，在主从复合句中，如果主句的主语是第一人称，其反义疑问部分的主语和谓语与从句保持一致。因此，本句的反义疑问部分应该与she realizes相照应，因realizes是实意动词，故反义疑问句中用助动词does，又因主句的主语为第一人称，其否定结构为从句中的否定前移，即从句是否定结构，最后根据“前否后肯”的规律，故本题正确答案为C。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44896" y="85598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don’t think she realizes what a big responsibility it is,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 you       B. don’t you         C. does she             D. doesn’t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8" name="文本框 7">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05" name="TextBox 4"/>
          <p:cNvSpPr txBox="1"/>
          <p:nvPr>
            <p:custDataLst>
              <p:tags r:id="rId1"/>
            </p:custDataLst>
          </p:nvPr>
        </p:nvSpPr>
        <p:spPr>
          <a:xfrm>
            <a:off x="615066" y="8879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Now, see? There’s a bruise (</a:t>
            </a:r>
            <a:r>
              <a:rPr lang="zh-CN" altLang="en-US" sz="2400" dirty="0">
                <a:latin typeface="Times New Roman" panose="02020603050405020304" charset="0"/>
                <a:ea typeface="宋体" panose="02010600030101010101" pitchFamily="2" charset="-122"/>
                <a:cs typeface="Times New Roman" panose="02020603050405020304" charset="0"/>
              </a:rPr>
              <a:t>淤伤</a:t>
            </a:r>
            <a:r>
              <a:rPr lang="en-US" altLang="zh-CN" sz="2400" dirty="0">
                <a:latin typeface="Times New Roman" panose="02020603050405020304" charset="0"/>
                <a:ea typeface="宋体" panose="02010600030101010101" pitchFamily="2" charset="-122"/>
                <a:cs typeface="Times New Roman" panose="02020603050405020304" charset="0"/>
              </a:rPr>
              <a:t>) on your back. That explains everything.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Thank you, doctor.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B. What a relief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think so                    D. That’s great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根据“Now, see? There’s a bruise on your back. That explains everything (现在明白了吗？你的背上有一块淤青，这就解释了一切).”和“Thank you, doctor (谢谢您，医生).”可以判断出对话中的医生和病人意见一致。 B项意为“真是让人松了一口气”，符合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716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根据“What price range do you have in mind (你心里的价格范围是多少)?”，</a:t>
            </a:r>
            <a:r>
              <a:rPr lang="zh-CN" sz="2400" dirty="0">
                <a:solidFill>
                  <a:srgbClr val="C00000"/>
                </a:solidFill>
                <a:latin typeface="Times New Roman" panose="02020603050405020304" charset="0"/>
                <a:cs typeface="Times New Roman" panose="02020603050405020304" charset="0"/>
              </a:rPr>
              <a:t>可知</a:t>
            </a:r>
            <a:r>
              <a:rPr sz="2400" dirty="0">
                <a:solidFill>
                  <a:srgbClr val="C00000"/>
                </a:solidFill>
                <a:latin typeface="Times New Roman" panose="02020603050405020304" charset="0"/>
                <a:cs typeface="Times New Roman" panose="02020603050405020304" charset="0"/>
              </a:rPr>
              <a:t>回答者会说出自己能接受的价格。A项意为“最多200元”，符合上下文语境，故本题正确答案为A。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What price range do you have in mind?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It’s up to 200 yuan                         B. Not at all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up to you                                  D. I want a cheap 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88a027ec-8c52-407c-8349-4bdf97f48ccc"/>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27337</Words>
  <Application>WPS 演示</Application>
  <PresentationFormat>宽屏</PresentationFormat>
  <Paragraphs>709</Paragraphs>
  <Slides>80</Slides>
  <Notes>80</Notes>
  <HiddenSlides>12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80</vt:i4>
      </vt:variant>
    </vt:vector>
  </HeadingPairs>
  <TitlesOfParts>
    <vt:vector size="99"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128</cp:revision>
  <dcterms:created xsi:type="dcterms:W3CDTF">2021-08-19T06:32:00Z</dcterms:created>
  <dcterms:modified xsi:type="dcterms:W3CDTF">2024-12-31T03:08:29Z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