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81"/>
  </p:handout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431" r:id="rId32"/>
    <p:sldId id="432" r:id="rId33"/>
    <p:sldId id="375" r:id="rId34"/>
    <p:sldId id="376" r:id="rId35"/>
    <p:sldId id="301" r:id="rId36"/>
    <p:sldId id="302" r:id="rId37"/>
    <p:sldId id="303" r:id="rId38"/>
    <p:sldId id="304" r:id="rId39"/>
    <p:sldId id="357" r:id="rId40"/>
    <p:sldId id="305" r:id="rId41"/>
    <p:sldId id="358" r:id="rId42"/>
    <p:sldId id="359" r:id="rId43"/>
    <p:sldId id="360" r:id="rId44"/>
    <p:sldId id="361" r:id="rId45"/>
    <p:sldId id="362" r:id="rId46"/>
    <p:sldId id="363" r:id="rId47"/>
    <p:sldId id="433" r:id="rId48"/>
    <p:sldId id="364" r:id="rId49"/>
    <p:sldId id="365" r:id="rId50"/>
    <p:sldId id="483" r:id="rId51"/>
    <p:sldId id="366" r:id="rId52"/>
    <p:sldId id="482" r:id="rId53"/>
    <p:sldId id="307" r:id="rId54"/>
    <p:sldId id="308" r:id="rId55"/>
    <p:sldId id="377" r:id="rId56"/>
    <p:sldId id="378" r:id="rId57"/>
    <p:sldId id="380" r:id="rId58"/>
    <p:sldId id="379" r:id="rId59"/>
    <p:sldId id="381" r:id="rId60"/>
    <p:sldId id="312" r:id="rId61"/>
    <p:sldId id="382" r:id="rId62"/>
    <p:sldId id="383" r:id="rId63"/>
    <p:sldId id="384" r:id="rId64"/>
    <p:sldId id="314" r:id="rId65"/>
    <p:sldId id="315" r:id="rId66"/>
    <p:sldId id="326" r:id="rId67"/>
    <p:sldId id="484" r:id="rId68"/>
    <p:sldId id="471" r:id="rId69"/>
    <p:sldId id="472" r:id="rId70"/>
    <p:sldId id="473" r:id="rId71"/>
    <p:sldId id="474" r:id="rId72"/>
    <p:sldId id="475" r:id="rId73"/>
    <p:sldId id="476" r:id="rId74"/>
    <p:sldId id="477" r:id="rId75"/>
    <p:sldId id="478" r:id="rId76"/>
    <p:sldId id="479" r:id="rId77"/>
    <p:sldId id="480" r:id="rId78"/>
    <p:sldId id="481" r:id="rId79"/>
    <p:sldId id="430" r:id="rId80"/>
  </p:sldIdLst>
  <p:sldSz cx="12192000" cy="6858000"/>
  <p:notesSz cx="6858000" cy="9144000"/>
  <p:embeddedFontLst>
    <p:embeddedFont>
      <p:font typeface="方正公文黑体" panose="02000500000000000000" charset="-122"/>
      <p:regular r:id="rId85"/>
    </p:embeddedFont>
    <p:embeddedFont>
      <p:font typeface="方正黑体简体" panose="03000509000000000000" charset="-122"/>
      <p:regular r:id="rId86"/>
    </p:embeddedFont>
    <p:embeddedFont>
      <p:font typeface="微软雅黑" panose="020B0503020204020204" pitchFamily="34" charset="-122"/>
      <p:regular r:id="rId87"/>
    </p:embeddedFont>
    <p:embeddedFont>
      <p:font typeface="Calibri" panose="020F0502020204030204" pitchFamily="34" charset="0"/>
      <p:regular r:id="rId88"/>
      <p:bold r:id="rId89"/>
      <p:italic r:id="rId90"/>
      <p:boldItalic r:id="rId91"/>
    </p:embeddedFont>
    <p:embeddedFont>
      <p:font typeface="Impact" panose="020B0806030902050204" pitchFamily="34" charset="0"/>
      <p:regular r:id="rId92"/>
    </p:embeddedFont>
    <p:embeddedFont>
      <p:font typeface="黑体" panose="02010609060101010101" charset="-122"/>
      <p:regular r:id="rId93"/>
    </p:embeddedFont>
    <p:embeddedFont>
      <p:font typeface="等线" panose="02010600030101010101" charset="-122"/>
      <p:regular r:id="rId94"/>
    </p:embeddedFont>
  </p:embeddedFontLst>
  <p:custDataLst>
    <p:tags r:id="rId9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431"/>
            <p14:sldId id="432"/>
            <p14:sldId id="375"/>
            <p14:sldId id="376"/>
            <p14:sldId id="301"/>
            <p14:sldId id="302"/>
            <p14:sldId id="303"/>
            <p14:sldId id="304"/>
            <p14:sldId id="357"/>
            <p14:sldId id="305"/>
            <p14:sldId id="358"/>
            <p14:sldId id="359"/>
            <p14:sldId id="360"/>
            <p14:sldId id="361"/>
            <p14:sldId id="362"/>
            <p14:sldId id="363"/>
            <p14:sldId id="433"/>
            <p14:sldId id="364"/>
            <p14:sldId id="365"/>
            <p14:sldId id="483"/>
            <p14:sldId id="366"/>
            <p14:sldId id="482"/>
            <p14:sldId id="307"/>
            <p14:sldId id="308"/>
            <p14:sldId id="377"/>
            <p14:sldId id="378"/>
            <p14:sldId id="380"/>
            <p14:sldId id="379"/>
            <p14:sldId id="381"/>
            <p14:sldId id="312"/>
            <p14:sldId id="382"/>
            <p14:sldId id="383"/>
            <p14:sldId id="384"/>
            <p14:sldId id="314"/>
            <p14:sldId id="315"/>
            <p14:sldId id="326"/>
            <p14:sldId id="484"/>
            <p14:sldId id="471"/>
            <p14:sldId id="472"/>
            <p14:sldId id="473"/>
            <p14:sldId id="474"/>
            <p14:sldId id="475"/>
            <p14:sldId id="476"/>
            <p14:sldId id="477"/>
            <p14:sldId id="478"/>
            <p14:sldId id="479"/>
            <p14:sldId id="480"/>
            <p14:sldId id="481"/>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32" userDrawn="1">
          <p15:clr>
            <a:srgbClr val="A4A3A4"/>
          </p15:clr>
        </p15:guide>
        <p15:guide id="2" orient="horz" pos="4211" userDrawn="1">
          <p15:clr>
            <a:srgbClr val="A4A3A4"/>
          </p15:clr>
        </p15:guide>
        <p15:guide id="3" pos="82" userDrawn="1">
          <p15:clr>
            <a:srgbClr val="A4A3A4"/>
          </p15:clr>
        </p15:guide>
        <p15:guide id="4" pos="7407"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32"/>
        <p:guide orient="horz" pos="4211"/>
        <p:guide pos="82"/>
        <p:guide pos="7407"/>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95" Type="http://schemas.openxmlformats.org/officeDocument/2006/relationships/tags" Target="tags/tag26.xml"/><Relationship Id="rId94" Type="http://schemas.openxmlformats.org/officeDocument/2006/relationships/font" Target="fonts/font10.fntdata"/><Relationship Id="rId93" Type="http://schemas.openxmlformats.org/officeDocument/2006/relationships/font" Target="fonts/font9.fntdata"/><Relationship Id="rId92" Type="http://schemas.openxmlformats.org/officeDocument/2006/relationships/font" Target="fonts/font8.fntdata"/><Relationship Id="rId91" Type="http://schemas.openxmlformats.org/officeDocument/2006/relationships/font" Target="fonts/font7.fntdata"/><Relationship Id="rId90" Type="http://schemas.openxmlformats.org/officeDocument/2006/relationships/font" Target="fonts/font6.fntdata"/><Relationship Id="rId9" Type="http://schemas.openxmlformats.org/officeDocument/2006/relationships/slide" Target="slides/slide6.xml"/><Relationship Id="rId89" Type="http://schemas.openxmlformats.org/officeDocument/2006/relationships/font" Target="fonts/font5.fntdata"/><Relationship Id="rId88" Type="http://schemas.openxmlformats.org/officeDocument/2006/relationships/font" Target="fonts/font4.fntdata"/><Relationship Id="rId87" Type="http://schemas.openxmlformats.org/officeDocument/2006/relationships/font" Target="fonts/font3.fntdata"/><Relationship Id="rId86" Type="http://schemas.openxmlformats.org/officeDocument/2006/relationships/font" Target="fonts/font2.fntdata"/><Relationship Id="rId85" Type="http://schemas.openxmlformats.org/officeDocument/2006/relationships/font" Target="fonts/font1.fntdata"/><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handoutMaster" Target="handoutMasters/handoutMaster1.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a:t>
            </a:r>
            <a:r>
              <a:rPr lang="en-US" alt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a:t>
            </a:r>
            <a:r>
              <a:rPr lang="en-US" alt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5.xml"/><Relationship Id="rId8" Type="http://schemas.openxmlformats.org/officeDocument/2006/relationships/image" Target="../media/image1.emf"/><Relationship Id="rId7" Type="http://schemas.openxmlformats.org/officeDocument/2006/relationships/slide" Target="slide62.xml"/><Relationship Id="rId6" Type="http://schemas.openxmlformats.org/officeDocument/2006/relationships/slide" Target="slide58.xml"/><Relationship Id="rId5" Type="http://schemas.openxmlformats.org/officeDocument/2006/relationships/slide" Target="slide51.xml"/><Relationship Id="rId4" Type="http://schemas.openxmlformats.org/officeDocument/2006/relationships/slide" Target="slide33.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slide" Target="slide3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7.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slide" Target="slide48.xml"/><Relationship Id="rId2" Type="http://schemas.openxmlformats.org/officeDocument/2006/relationships/tags" Target="../tags/tag11.xml"/><Relationship Id="rId1" Type="http://schemas.openxmlformats.org/officeDocument/2006/relationships/tags" Target="../tags/tag10.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8" Type="http://schemas.openxmlformats.org/officeDocument/2006/relationships/notesSlide" Target="../notesSlides/notesSlide49.xml"/><Relationship Id="rId7" Type="http://schemas.openxmlformats.org/officeDocument/2006/relationships/slideLayout" Target="../slideLayouts/slideLayout7.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slide" Target="slide50.xml"/><Relationship Id="rId1" Type="http://schemas.openxmlformats.org/officeDocument/2006/relationships/tags" Target="../tags/tag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5.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7.xml"/><Relationship Id="rId2" Type="http://schemas.openxmlformats.org/officeDocument/2006/relationships/slide" Target="slide52.xml"/><Relationship Id="rId1" Type="http://schemas.openxmlformats.org/officeDocument/2006/relationships/slide" Target="slide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8.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5.xml"/><Relationship Id="rId1" Type="http://schemas.openxmlformats.org/officeDocument/2006/relationships/slide" Target="slide6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8.xml"/><Relationship Id="rId1" Type="http://schemas.openxmlformats.org/officeDocument/2006/relationships/slide" Target="slide63.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1.xml"/><Relationship Id="rId2" Type="http://schemas.openxmlformats.org/officeDocument/2006/relationships/tags" Target="../tags/tag25.xml"/><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83756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When will her new book </a:t>
            </a:r>
            <a:r>
              <a:rPr lang="en-US" altLang="zh-CN" sz="2400" u="sng" dirty="0">
                <a:latin typeface="Times New Roman" panose="02020603050405020304" charset="0"/>
                <a:ea typeface="宋体" panose="02010600030101010101" pitchFamily="2" charset="-122"/>
                <a:cs typeface="Times New Roman" panose="02020603050405020304" charset="0"/>
              </a:rPr>
              <a:t>come out</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出现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出版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出门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发生</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本题考查短语。come out意为“出版”，结合句意“她的新书什么时候出版”，故本题正确答案为B。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6962"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42049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 project wasted a </a:t>
            </a:r>
            <a:r>
              <a:rPr lang="en-US" altLang="zh-CN" sz="2400" u="sng" dirty="0">
                <a:latin typeface="Times New Roman" panose="02020603050405020304" charset="0"/>
                <a:ea typeface="宋体" panose="02010600030101010101" pitchFamily="2" charset="-122"/>
                <a:cs typeface="Times New Roman" panose="02020603050405020304" charset="0"/>
              </a:rPr>
              <a:t>considerable</a:t>
            </a:r>
            <a:r>
              <a:rPr lang="en-US" altLang="zh-CN" sz="2400" dirty="0">
                <a:latin typeface="Times New Roman" panose="02020603050405020304" charset="0"/>
                <a:ea typeface="宋体" panose="02010600030101010101" pitchFamily="2" charset="-122"/>
                <a:cs typeface="Times New Roman" panose="02020603050405020304" charset="0"/>
              </a:rPr>
              <a:t> amount of time and money.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谨慎的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周到的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大量的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体贴的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本题考查形容词。considerable意为“相当多的，大量的”，结合句意“这项工程浪费了大量的时间和金钱”，故本题正确答案为C。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Try to </a:t>
            </a:r>
            <a:r>
              <a:rPr lang="en-US" altLang="zh-CN" sz="2400" u="sng" dirty="0">
                <a:latin typeface="Times New Roman" panose="02020603050405020304" charset="0"/>
                <a:ea typeface="宋体" panose="02010600030101010101" pitchFamily="2" charset="-122"/>
                <a:cs typeface="Times New Roman" panose="02020603050405020304" charset="0"/>
              </a:rPr>
              <a:t>estimate</a:t>
            </a:r>
            <a:r>
              <a:rPr lang="en-US" altLang="zh-CN" sz="2400" dirty="0">
                <a:latin typeface="Times New Roman" panose="02020603050405020304" charset="0"/>
                <a:ea typeface="宋体" panose="02010600030101010101" pitchFamily="2" charset="-122"/>
                <a:cs typeface="Times New Roman" panose="02020603050405020304" charset="0"/>
              </a:rPr>
              <a:t> how many steps it will take to get to a close object.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估计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计算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预测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统计</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custDataLst>
              <p:tags r:id="rId1"/>
            </p:custDataLst>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本题考查动词。estimate意为“估计”，结合句意“估计一下需要多少步才能达到一个近距离的目标”，故本题正确答案为A。</a:t>
            </a:r>
            <a:endParaRPr lang="en-US" altLang="zh-CN"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Follow the </a:t>
            </a:r>
            <a:r>
              <a:rPr lang="en-US" altLang="zh-CN" sz="2400" u="sng" dirty="0">
                <a:latin typeface="Times New Roman" panose="02020603050405020304" charset="0"/>
                <a:ea typeface="宋体" panose="02010600030101010101" pitchFamily="2" charset="-122"/>
                <a:cs typeface="Times New Roman" panose="02020603050405020304" charset="0"/>
              </a:rPr>
              <a:t>instructions</a:t>
            </a:r>
            <a:r>
              <a:rPr lang="en-US" altLang="zh-CN" sz="2400" dirty="0">
                <a:latin typeface="Times New Roman" panose="02020603050405020304" charset="0"/>
                <a:ea typeface="宋体" panose="02010600030101010101" pitchFamily="2" charset="-122"/>
                <a:cs typeface="Times New Roman" panose="02020603050405020304" charset="0"/>
              </a:rPr>
              <a:t> on the packet carefully.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手册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讲义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命令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说明</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本题考查名词。instruction意为“说明”，结合句意“仔细按照包装上的说明操作”，故本题正确答案为D。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Mr. Li explained the math problem </a:t>
            </a:r>
            <a:r>
              <a:rPr lang="en-US" altLang="zh-CN" sz="2400" u="sng" dirty="0">
                <a:latin typeface="Times New Roman" panose="02020603050405020304" charset="0"/>
                <a:ea typeface="宋体" panose="02010600030101010101" pitchFamily="2" charset="-122"/>
                <a:cs typeface="Times New Roman" panose="02020603050405020304" charset="0"/>
              </a:rPr>
              <a:t>by means of</a:t>
            </a:r>
            <a:r>
              <a:rPr lang="en-US" altLang="zh-CN" sz="2400" dirty="0">
                <a:latin typeface="Times New Roman" panose="02020603050405020304" charset="0"/>
                <a:ea typeface="宋体" panose="02010600030101010101" pitchFamily="2" charset="-122"/>
                <a:cs typeface="Times New Roman" panose="02020603050405020304" charset="0"/>
              </a:rPr>
              <a:t> an example.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想象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凭借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打算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假设</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本题考查介词短语。by means of意为“凭借，用”，结合句意“李老师凭借一个例子解释了数学问题”，故本题正确答案为B。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He’s known to be an </a:t>
            </a:r>
            <a:r>
              <a:rPr lang="en-US" altLang="zh-CN" sz="2400" u="sng" dirty="0">
                <a:latin typeface="Times New Roman" panose="02020603050405020304" charset="0"/>
                <a:ea typeface="宋体" panose="02010600030101010101" pitchFamily="2" charset="-122"/>
                <a:cs typeface="Times New Roman" panose="02020603050405020304" charset="0"/>
              </a:rPr>
              <a:t>outstanding</a:t>
            </a:r>
            <a:r>
              <a:rPr lang="en-US" altLang="zh-CN" sz="2400" dirty="0">
                <a:latin typeface="Times New Roman" panose="02020603050405020304" charset="0"/>
                <a:ea typeface="宋体" panose="02010600030101010101" pitchFamily="2" charset="-122"/>
                <a:cs typeface="Times New Roman" panose="02020603050405020304" charset="0"/>
              </a:rPr>
              <a:t> physicist.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杰出的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显现的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有名的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有用的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本题考查形容词。outstanding意为“杰出的”，结合句意“他被公认为是一名杰出的物理学家”，故本题正确答案为A。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That performance was </a:t>
            </a:r>
            <a:r>
              <a:rPr lang="en-US" altLang="zh-CN" sz="2400" u="sng" dirty="0">
                <a:latin typeface="Times New Roman" panose="02020603050405020304" charset="0"/>
                <a:ea typeface="宋体" panose="02010600030101010101" pitchFamily="2" charset="-122"/>
                <a:cs typeface="Times New Roman" panose="02020603050405020304" charset="0"/>
              </a:rPr>
              <a:t>pretty</a:t>
            </a:r>
            <a:r>
              <a:rPr lang="en-US" altLang="zh-CN" sz="2400" dirty="0">
                <a:latin typeface="Times New Roman" panose="02020603050405020304" charset="0"/>
                <a:ea typeface="宋体" panose="02010600030101010101" pitchFamily="2" charset="-122"/>
                <a:cs typeface="Times New Roman" panose="02020603050405020304" charset="0"/>
              </a:rPr>
              <a:t> impressive.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略微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极其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十分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完全</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本题考查副词。pretty意为“十分”，结合句意“那场表演十分精彩”，故本题正确答案为C。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We’ve cut down a lot of trees to </a:t>
            </a:r>
            <a:r>
              <a:rPr lang="en-US" altLang="zh-CN" sz="2400" u="sng" dirty="0">
                <a:latin typeface="Times New Roman" panose="02020603050405020304" charset="0"/>
                <a:ea typeface="宋体" panose="02010600030101010101" pitchFamily="2" charset="-122"/>
                <a:cs typeface="Times New Roman" panose="02020603050405020304" charset="0"/>
              </a:rPr>
              <a:t>make room for</a:t>
            </a:r>
            <a:r>
              <a:rPr lang="en-US" altLang="zh-CN" sz="2400" dirty="0">
                <a:latin typeface="Times New Roman" panose="02020603050405020304" charset="0"/>
                <a:ea typeface="宋体" panose="02010600030101010101" pitchFamily="2" charset="-122"/>
                <a:cs typeface="Times New Roman" panose="02020603050405020304" charset="0"/>
              </a:rPr>
              <a:t> farms.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建造房屋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预订房间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制作家具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腾出空间</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本题考查短语。make room for意为“给……留出空间”，结合句意“我们砍伐了许多树木来给农场腾出空间”，故本题正确答案为D。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2927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18853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6816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47821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2741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07047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717540" y="58667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She </a:t>
            </a:r>
            <a:r>
              <a:rPr lang="en-US" altLang="zh-CN" sz="2400" u="sng" dirty="0">
                <a:latin typeface="Times New Roman" panose="02020603050405020304" charset="0"/>
                <a:ea typeface="宋体" panose="02010600030101010101" pitchFamily="2" charset="-122"/>
                <a:cs typeface="Times New Roman" panose="02020603050405020304" charset="0"/>
              </a:rPr>
              <a:t>narrowly</a:t>
            </a:r>
            <a:r>
              <a:rPr lang="en-US" altLang="zh-CN" sz="2400" dirty="0">
                <a:latin typeface="Times New Roman" panose="02020603050405020304" charset="0"/>
                <a:ea typeface="宋体" panose="02010600030101010101" pitchFamily="2" charset="-122"/>
                <a:cs typeface="Times New Roman" panose="02020603050405020304" charset="0"/>
              </a:rPr>
              <a:t> escaped injury.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勉强地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狭隘地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仔细地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严密地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本题考查副词。narrowly意为“勉强地”，结合句意“她勉强地躲过了受伤”，故本题正确答案为A。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I’m having </a:t>
            </a:r>
            <a:r>
              <a:rPr lang="en-US" altLang="zh-CN" sz="2400" u="sng" dirty="0">
                <a:latin typeface="Times New Roman" panose="02020603050405020304" charset="0"/>
                <a:ea typeface="宋体" panose="02010600030101010101" pitchFamily="2" charset="-122"/>
                <a:cs typeface="Times New Roman" panose="02020603050405020304" charset="0"/>
              </a:rPr>
              <a:t>treatment</a:t>
            </a:r>
            <a:r>
              <a:rPr lang="en-US" altLang="zh-CN" sz="2400" dirty="0">
                <a:latin typeface="Times New Roman" panose="02020603050405020304" charset="0"/>
                <a:ea typeface="宋体" panose="02010600030101010101" pitchFamily="2" charset="-122"/>
                <a:cs typeface="Times New Roman" panose="02020603050405020304" charset="0"/>
              </a:rPr>
              <a:t> for my back problem.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处理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待遇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治疗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看法</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本题考查名词。treatment意为“治疗”，结合句意“我正接受背部疾患的治疗”，故本题正确答案为C。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309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71901" y="4151104"/>
            <a:ext cx="971621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quicker       B. slower          C. smoother              D. faster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desert          B. village         C. mountain              D. river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running       B. hiding          C. jumping                D. standing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457835" y="905479"/>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382245" y="1732902"/>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tend to go slowly when I drive in the mountains of my home because the forest scenery is beautiful no matter what the season is. This morning I was driving at a </a:t>
            </a:r>
            <a:r>
              <a:rPr lang="en-US" altLang="zh-CN" sz="2400" u="sng" dirty="0">
                <a:latin typeface="Times New Roman" panose="02020603050405020304" charset="0"/>
                <a:ea typeface="宋体" panose="02010600030101010101" pitchFamily="2" charset="-122"/>
                <a:cs typeface="Times New Roman" panose="02020603050405020304" charset="0"/>
              </a:rPr>
              <a:t>16 </a:t>
            </a:r>
            <a:r>
              <a:rPr lang="en-US" altLang="zh-CN" sz="2400" dirty="0">
                <a:latin typeface="Times New Roman" panose="02020603050405020304" charset="0"/>
                <a:ea typeface="宋体" panose="02010600030101010101" pitchFamily="2" charset="-122"/>
                <a:cs typeface="Times New Roman" panose="02020603050405020304" charset="0"/>
              </a:rPr>
              <a:t>speed than usual because an early March snow had turned the roads slippery (</a:t>
            </a:r>
            <a:r>
              <a:rPr lang="zh-CN" altLang="en-US" sz="2400" dirty="0">
                <a:latin typeface="Times New Roman" panose="02020603050405020304" charset="0"/>
                <a:ea typeface="宋体" panose="02010600030101010101" pitchFamily="2" charset="-122"/>
                <a:cs typeface="Times New Roman" panose="02020603050405020304" charset="0"/>
              </a:rPr>
              <a:t>滑的</a:t>
            </a:r>
            <a:r>
              <a:rPr lang="en-US" altLang="zh-CN" sz="2400" dirty="0">
                <a:latin typeface="Times New Roman" panose="02020603050405020304" charset="0"/>
                <a:ea typeface="宋体" panose="02010600030101010101" pitchFamily="2" charset="-122"/>
                <a:cs typeface="Times New Roman" panose="02020603050405020304" charset="0"/>
              </a:rPr>
              <a:t>). Going up a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road, I had to slow down as I rounded a sharp snowy curve (</a:t>
            </a:r>
            <a:r>
              <a:rPr lang="zh-CN" altLang="en-US" sz="2400" dirty="0">
                <a:latin typeface="Times New Roman" panose="02020603050405020304" charset="0"/>
                <a:ea typeface="宋体" panose="02010600030101010101" pitchFamily="2" charset="-122"/>
                <a:cs typeface="Times New Roman" panose="02020603050405020304" charset="0"/>
              </a:rPr>
              <a:t>弯道</a:t>
            </a:r>
            <a:r>
              <a:rPr lang="en-US" altLang="zh-CN" sz="2400" dirty="0">
                <a:latin typeface="Times New Roman" panose="02020603050405020304" charset="0"/>
                <a:ea typeface="宋体" panose="02010600030101010101" pitchFamily="2" charset="-122"/>
                <a:cs typeface="Times New Roman" panose="02020603050405020304" charset="0"/>
              </a:rPr>
              <a:t>). That was when I saw a deer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in the middle of the road.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644290" y="420492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410810" y="5823339"/>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620783" y="46586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644901" y="508054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82930" y="1494155"/>
            <a:ext cx="1039558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本题主要考查逻辑推理。从下文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 early March snow had turned the roads slippery”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可知，一场三月初的雪让道路变得更滑，因此作者需要更慢点开车，</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slower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更慢</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本题主要考查联系上下文。根据上文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 drive in the mountains of my home”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可知作者开车经过家乡的山区，此处填入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mountain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本题主要考查联系上下文和逻辑推理。根据上文可知作者在有雪的弯道上转弯时看见了一头鹿，根据逻辑推理那只鹿应该是站在路中间，故本题正确答案为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770"/>
            <a:ext cx="1091882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I came to a full stop and for a few seconds we just </a:t>
            </a:r>
            <a:r>
              <a:rPr lang="en-US" altLang="zh-CN" sz="2400" u="sng" dirty="0">
                <a:latin typeface="Times New Roman" panose="02020603050405020304" charset="0"/>
                <a:ea typeface="宋体" panose="02010600030101010101" pitchFamily="2" charset="-122"/>
                <a:cs typeface="Times New Roman" panose="02020603050405020304" charset="0"/>
              </a:rPr>
              <a:t>19 </a:t>
            </a:r>
            <a:r>
              <a:rPr lang="en-US" altLang="zh-CN" sz="2400" dirty="0">
                <a:latin typeface="Times New Roman" panose="02020603050405020304" charset="0"/>
                <a:ea typeface="宋体" panose="02010600030101010101" pitchFamily="2" charset="-122"/>
                <a:cs typeface="Times New Roman" panose="02020603050405020304" charset="0"/>
              </a:rPr>
              <a:t>at each other. His eyes seemed wise and calm. Finally, he nodded his head at me. I</a:t>
            </a:r>
            <a:r>
              <a:rPr lang="en-US" altLang="zh-CN" sz="2400" u="sng" dirty="0">
                <a:latin typeface="Times New Roman" panose="02020603050405020304" charset="0"/>
                <a:ea typeface="宋体" panose="02010600030101010101" pitchFamily="2" charset="-122"/>
                <a:cs typeface="Times New Roman" panose="02020603050405020304" charset="0"/>
              </a:rPr>
              <a:t> 20</a:t>
            </a:r>
            <a:r>
              <a:rPr lang="en-US" altLang="zh-CN" sz="2400" dirty="0">
                <a:latin typeface="Times New Roman" panose="02020603050405020304" charset="0"/>
                <a:ea typeface="宋体" panose="02010600030101010101" pitchFamily="2" charset="-122"/>
                <a:cs typeface="Times New Roman" panose="02020603050405020304" charset="0"/>
              </a:rPr>
              <a:t> in turn and motioned (</a:t>
            </a:r>
            <a:r>
              <a:rPr lang="zh-CN" altLang="en-US" sz="2400" dirty="0">
                <a:latin typeface="Times New Roman" panose="02020603050405020304" charset="0"/>
                <a:ea typeface="宋体" panose="02010600030101010101" pitchFamily="2" charset="-122"/>
                <a:cs typeface="Times New Roman" panose="02020603050405020304" charset="0"/>
              </a:rPr>
              <a:t>示意</a:t>
            </a:r>
            <a:r>
              <a:rPr lang="en-US" altLang="zh-CN" sz="2400" dirty="0">
                <a:latin typeface="Times New Roman" panose="02020603050405020304" charset="0"/>
                <a:ea typeface="宋体" panose="02010600030101010101" pitchFamily="2" charset="-122"/>
                <a:cs typeface="Times New Roman" panose="02020603050405020304" charset="0"/>
              </a:rPr>
              <a:t>) with my hand for him to go on. He then ran across the road, up the hill and back into the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 I drove on smiling at the magic of this moment and was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that I had been going slowly enough not to hit this beautiful animal.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24689" y="3047166"/>
            <a:ext cx="9028367"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pointed           B. smiled        C. stared               D. paused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accepted         B. shook         C. waved              D. nodded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meadow          B. forest         C. sands                D. waters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thankful          B. nervous      C. annoyed           D. regretful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15505" y="353589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99630" y="401024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599629" y="43890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nvSpPr>
        <p:spPr>
          <a:xfrm>
            <a:off x="1599630" y="3092028"/>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p:bldP spid="2" grpId="1"/>
      <p:bldP spid="5" grpId="0"/>
      <p:bldP spid="5" grpId="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76275" y="273050"/>
            <a:ext cx="10687050" cy="609282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本题主要考查词义辨析。联系上句作者遇到一只鹿后就刹车停了下来，根据下文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“His eyes seemed wise and calm”</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可推测出作者应该是跟鹿对视了几秒。</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指出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微笑</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短暂的中断或停止</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，有继续进行下去的意思，三项均不符合句意。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stare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盯着</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，符合语境，故本题正确答案为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本题主要考查词义辨析和联系上下文。从上句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 nodded his head at me”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可知鹿在向作者点头，根据句中的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 return”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可推测作者也向鹿点头作为回应。</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本题主要考查联系上下文和逻辑推理。上文提到作者是在山路上开车，开头第一句提到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“forest scenery”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，因此，此处应选择与上文对应的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forest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（森林），故本题正确答案为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本题主要考查词义辨析和逻辑推理。根据后面的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 had been going slowly enough not to hit this beautiful animal”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可推测作者为自己开得足够慢，没有撞到那只鹿而心存感激。</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感恩的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紧张的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烦扰的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遗憾的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项符合句意，故本题正确答案为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810260"/>
            <a:ext cx="11087100"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Most of us rush through this life, not knowing what we are missing. We</a:t>
            </a:r>
            <a:r>
              <a:rPr lang="en-US" altLang="zh-CN" sz="2400" u="sng" dirty="0">
                <a:latin typeface="Times New Roman" panose="02020603050405020304" charset="0"/>
                <a:ea typeface="宋体" panose="02010600030101010101" pitchFamily="2" charset="-122"/>
                <a:cs typeface="Times New Roman" panose="02020603050405020304" charset="0"/>
              </a:rPr>
              <a:t> 23</a:t>
            </a:r>
            <a:r>
              <a:rPr lang="en-US" altLang="zh-CN" sz="2400" dirty="0">
                <a:latin typeface="Times New Roman" panose="02020603050405020304" charset="0"/>
                <a:ea typeface="宋体" panose="02010600030101010101" pitchFamily="2" charset="-122"/>
                <a:cs typeface="Times New Roman" panose="02020603050405020304" charset="0"/>
              </a:rPr>
              <a:t> get to enjoy what each day brings us. Wouldn’t it be more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to go slowly through our life?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253196" y="3490349"/>
            <a:ext cx="8538794" cy="1014730"/>
          </a:xfrm>
          <a:prstGeom prst="rect">
            <a:avLst/>
          </a:prstGeom>
          <a:solidFill>
            <a:schemeClr val="bg1"/>
          </a:solidFill>
        </p:spPr>
        <p:txBody>
          <a:bodyPr wrap="square" rtlCol="0" anchor="ctr">
            <a:spAutoFit/>
          </a:bodyPr>
          <a:lstStyle/>
          <a:p>
            <a:pPr indent="0" fontAlgn="auto">
              <a:lnSpc>
                <a:spcPct val="125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often           B. hardly       C. frequently        D. rarely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0" fontAlgn="auto">
              <a:lnSpc>
                <a:spcPct val="125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wonderful   B. boring       C. stressful           D. terrible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195737" y="401250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253490" y="3538220"/>
            <a:ext cx="9410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42925" y="752138"/>
            <a:ext cx="10829925" cy="430784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本题主要考查逻辑推理和词义辨析。根据上句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“Most of us rush through this life, not knowing what we are missing.”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可知，大多数人在不知自己错过了什么的情况下匆匆度过一生，所以此处应该是我们很少能享受每一天所带给我们的快乐。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经常</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几乎不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频繁地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rarely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很少</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，符合语境，故本题正确答案为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本题主要考查逻辑推理和联系上下文。作者前面提到人们总是匆匆忙忙，很少享受生活。结合全文可知作者并不赞同这样的生活节奏。因此本句可推断出作者在提倡让生活节奏慢下来。结合反问语气，本句意为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放慢我们的生活节奏难道不是更好吗</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wonderful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棒的，好的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boring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无聊的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stressful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充满压力的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terrible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糟糕的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47773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next time you find yourself going too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slow down please. Take the time to watch the sunrise over the horizon (</a:t>
            </a:r>
            <a:r>
              <a:rPr lang="zh-CN" altLang="en-US" sz="2400" dirty="0">
                <a:latin typeface="Times New Roman" panose="02020603050405020304" charset="0"/>
                <a:ea typeface="宋体" panose="02010600030101010101" pitchFamily="2" charset="-122"/>
                <a:cs typeface="Times New Roman" panose="02020603050405020304" charset="0"/>
              </a:rPr>
              <a:t>地平线</a:t>
            </a:r>
            <a:r>
              <a:rPr lang="en-US" altLang="zh-CN" sz="2400" dirty="0">
                <a:latin typeface="Times New Roman" panose="02020603050405020304" charset="0"/>
                <a:ea typeface="宋体" panose="02010600030101010101" pitchFamily="2" charset="-122"/>
                <a:cs typeface="Times New Roman" panose="02020603050405020304" charset="0"/>
              </a:rPr>
              <a:t>) that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the world with light. </a:t>
            </a:r>
            <a:r>
              <a:rPr lang="en-US" altLang="zh-CN" sz="2400" u="sng" dirty="0">
                <a:latin typeface="Times New Roman" panose="02020603050405020304" charset="0"/>
                <a:ea typeface="宋体" panose="02010600030101010101" pitchFamily="2" charset="-122"/>
                <a:cs typeface="Times New Roman" panose="02020603050405020304" charset="0"/>
              </a:rPr>
              <a:t>27 </a:t>
            </a:r>
            <a:r>
              <a:rPr lang="en-US" altLang="zh-CN" sz="2400" dirty="0">
                <a:latin typeface="Times New Roman" panose="02020603050405020304" charset="0"/>
                <a:ea typeface="宋体" panose="02010600030101010101" pitchFamily="2" charset="-122"/>
                <a:cs typeface="Times New Roman" panose="02020603050405020304" charset="0"/>
              </a:rPr>
              <a:t>the time to look your children in their eyes, hug them and tell them that you love them.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34415" y="3021330"/>
            <a:ext cx="10038715" cy="1476375"/>
          </a:xfrm>
          <a:prstGeom prst="rect">
            <a:avLst/>
          </a:prstGeom>
          <a:solidFill>
            <a:schemeClr val="bg1"/>
          </a:solidFill>
        </p:spPr>
        <p:txBody>
          <a:bodyPr wrap="square" rtlCol="0" anchor="ctr">
            <a:spAutoFit/>
          </a:bodyPr>
          <a:lstStyle/>
          <a:p>
            <a:pPr indent="0" fontAlgn="auto">
              <a:lnSpc>
                <a:spcPct val="125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slowly        B. fast            C. steadily             D. safely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0" fontAlgn="auto">
              <a:lnSpc>
                <a:spcPct val="125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covers	   B. waves 	 C. brightens 	        D. fills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0" fontAlgn="auto">
              <a:lnSpc>
                <a:spcPct val="125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Take            B. Save         C. Spend                D. Waste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39230" y="30692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39230" y="353812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939230" y="401275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82930" y="1057275"/>
            <a:ext cx="10246995"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本题主要考查词义辨析和逻辑推理。作者的观点是要让生活节奏慢下来，可推测本句意为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下次当你发现自己的节奏太快时</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fast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快</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本题主要考查固定搭配。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fill…with…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让</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充满</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本题主要考查词义辨析。本段第二、三、四句为排比句，句式结构一致，句首都是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“take the time”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花时间</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56471"/>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Take the time to live your life with love and delight in all the miracles (</a:t>
            </a:r>
            <a:r>
              <a:rPr lang="zh-CN" altLang="en-US" sz="2400" dirty="0">
                <a:latin typeface="Times New Roman" panose="02020603050405020304" charset="0"/>
                <a:ea typeface="宋体" panose="02010600030101010101" pitchFamily="2" charset="-122"/>
                <a:cs typeface="Times New Roman" panose="02020603050405020304" charset="0"/>
              </a:rPr>
              <a:t>奇迹</a:t>
            </a:r>
            <a:r>
              <a:rPr lang="en-US" altLang="zh-CN" sz="2400" dirty="0">
                <a:latin typeface="Times New Roman" panose="02020603050405020304" charset="0"/>
                <a:ea typeface="宋体" panose="02010600030101010101" pitchFamily="2" charset="-122"/>
                <a:cs typeface="Times New Roman" panose="02020603050405020304" charset="0"/>
              </a:rPr>
              <a:t>) each day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you. If you do, your life will be so much better and more</a:t>
            </a:r>
            <a:r>
              <a:rPr lang="en-US" altLang="zh-CN" sz="2400" u="sng" dirty="0">
                <a:latin typeface="Times New Roman" panose="02020603050405020304" charset="0"/>
                <a:ea typeface="宋体" panose="02010600030101010101" pitchFamily="2" charset="-122"/>
                <a:cs typeface="Times New Roman" panose="02020603050405020304" charset="0"/>
              </a:rPr>
              <a:t> 29 </a:t>
            </a:r>
            <a:r>
              <a:rPr lang="en-US" altLang="zh-CN" sz="2400" dirty="0">
                <a:latin typeface="Times New Roman" panose="02020603050405020304" charset="0"/>
                <a:ea typeface="宋体" panose="02010600030101010101" pitchFamily="2" charset="-122"/>
                <a:cs typeface="Times New Roman" panose="02020603050405020304" charset="0"/>
              </a:rPr>
              <a:t>. And you might even end up not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a deer on your way home.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104900" y="3121660"/>
            <a:ext cx="8870315" cy="1476375"/>
          </a:xfrm>
          <a:prstGeom prst="rect">
            <a:avLst/>
          </a:prstGeom>
          <a:solidFill>
            <a:schemeClr val="bg1"/>
          </a:solidFill>
        </p:spPr>
        <p:txBody>
          <a:bodyPr wrap="square" rtlCol="0" anchor="ctr">
            <a:spAutoFit/>
          </a:bodyPr>
          <a:lstStyle/>
          <a:p>
            <a:pPr indent="0" fontAlgn="auto">
              <a:lnSpc>
                <a:spcPct val="125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hides          B. conceals         C. brings           D. explores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0" fontAlgn="auto">
              <a:lnSpc>
                <a:spcPct val="125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pointless    B. meaningful     C. relevant        D. useless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0" fontAlgn="auto">
              <a:lnSpc>
                <a:spcPct val="125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hitting        B. defeating        C. touching       D. missing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82975" y="31814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89025" y="3655695"/>
            <a:ext cx="877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1" name="TextBox 4"/>
          <p:cNvSpPr txBox="1"/>
          <p:nvPr/>
        </p:nvSpPr>
        <p:spPr>
          <a:xfrm>
            <a:off x="982975" y="40759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762000"/>
            <a:ext cx="10854055" cy="48310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本题主要考查联系上下文和词义辨析。根据前文提到的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“enjoy what each day brings us”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可知作者鼓励人们花时间去享受生活中每一天为我们带来的奇迹。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hide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隐藏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conceal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遮掩</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bring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带来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explore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探索</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本题主要考查联系上下文和词义辨析。根据上句作者鼓励花点时间，在每一天带给你的奇迹中，带着爱和喜悦过你的生活，可推测本句意思为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如果你这样做，你的生活就会更变得更好，更有意义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pointless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无意义的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meaningful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有意义的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relevant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相关的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useless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没用的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本题主要考查联系上下文和词义辨析。根据全文可推测本句意为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你甚至可能以在回家路上不撞倒一只鹿来结束这一天</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撞倒</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打败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触摸</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错过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923290" y="1789643"/>
            <a:ext cx="10648949" cy="4559518"/>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When I woke up in the morning, there was only one thing on my mind: what to wear. A billion thoughts raced through my brain in the closet. I didn’t want to come off as trying too hard, but I also didn’t want to be seen as a lazy girl. Not only was it my first day of high school , but it was my first day of school in a new state; first impressions are everything, and it was important for me to impress the people who I would spend the next four years with.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This was my third time being the new kid. But this time was different because my dad promised that I would start and finish high school in the same place. This time mattered, and that made me nervous.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862" y="287173"/>
            <a:ext cx="11153775" cy="585152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After a thorough search of the closet, I finally chose a dress. The soft cotton was comfortable, and the ruffled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有褶饰边的</a:t>
            </a:r>
            <a:r>
              <a:rPr lang="en-US" altLang="zh-CN" sz="2400" dirty="0">
                <a:solidFill>
                  <a:schemeClr val="tx1">
                    <a:lumMod val="75000"/>
                    <a:lumOff val="25000"/>
                  </a:schemeClr>
                </a:solidFill>
                <a:latin typeface="Times New Roman" panose="02020603050405020304" charset="0"/>
                <a:cs typeface="Times New Roman" panose="02020603050405020304" charset="0"/>
              </a:rPr>
              <a:t>) shoulders added a hint of fun. Yes, this dress was the one. An hour later, I felt powerful as I headed towards room 1136. But as I entered class, my jaw dropped to the floor.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Sitting at her desk was Mrs. </a:t>
            </a:r>
            <a:r>
              <a:rPr lang="en-US" altLang="zh-CN" sz="2400" dirty="0" err="1">
                <a:solidFill>
                  <a:schemeClr val="tx1">
                    <a:lumMod val="75000"/>
                    <a:lumOff val="25000"/>
                  </a:schemeClr>
                </a:solidFill>
                <a:latin typeface="Times New Roman" panose="02020603050405020304" charset="0"/>
                <a:cs typeface="Times New Roman" panose="02020603050405020304" charset="0"/>
              </a:rPr>
              <a:t>Hutfilz</a:t>
            </a:r>
            <a:r>
              <a:rPr lang="en-US" altLang="zh-CN" sz="2400" dirty="0">
                <a:solidFill>
                  <a:schemeClr val="tx1">
                    <a:lumMod val="75000"/>
                    <a:lumOff val="25000"/>
                  </a:schemeClr>
                </a:solidFill>
                <a:latin typeface="Times New Roman" panose="02020603050405020304" charset="0"/>
                <a:cs typeface="Times New Roman" panose="02020603050405020304" charset="0"/>
              </a:rPr>
              <a:t>, my English teacher, wearing the same dress as me. I kept my head down and walked quickly to my seat. I made it through my minute speech until Mrs. </a:t>
            </a:r>
            <a:r>
              <a:rPr lang="en-US" altLang="zh-CN" sz="2400" dirty="0" err="1">
                <a:solidFill>
                  <a:schemeClr val="tx1">
                    <a:lumMod val="75000"/>
                    <a:lumOff val="25000"/>
                  </a:schemeClr>
                </a:solidFill>
                <a:latin typeface="Times New Roman" panose="02020603050405020304" charset="0"/>
                <a:cs typeface="Times New Roman" panose="02020603050405020304" charset="0"/>
              </a:rPr>
              <a:t>Hutfilz</a:t>
            </a:r>
            <a:r>
              <a:rPr lang="en-US" altLang="zh-CN" sz="2400" dirty="0">
                <a:solidFill>
                  <a:schemeClr val="tx1">
                    <a:lumMod val="75000"/>
                    <a:lumOff val="25000"/>
                  </a:schemeClr>
                </a:solidFill>
                <a:latin typeface="Times New Roman" panose="02020603050405020304" charset="0"/>
                <a:cs typeface="Times New Roman" panose="02020603050405020304" charset="0"/>
              </a:rPr>
              <a:t> stood up, jokingly adding that she liked my style, which made me feel better, and all my anxiety surprisingly </a:t>
            </a:r>
            <a:r>
              <a:rPr lang="en-US" altLang="zh-CN" sz="2400" u="sng" dirty="0">
                <a:solidFill>
                  <a:schemeClr val="tx1">
                    <a:lumMod val="75000"/>
                    <a:lumOff val="25000"/>
                  </a:schemeClr>
                </a:solidFill>
                <a:latin typeface="Times New Roman" panose="02020603050405020304" charset="0"/>
                <a:cs typeface="Times New Roman" panose="02020603050405020304" charset="0"/>
              </a:rPr>
              <a:t>melted away</a:t>
            </a:r>
            <a:r>
              <a:rPr lang="en-US" altLang="zh-CN" sz="2400" dirty="0">
                <a:solidFill>
                  <a:schemeClr val="tx1">
                    <a:lumMod val="75000"/>
                    <a:lumOff val="25000"/>
                  </a:schemeClr>
                </a:solidFill>
                <a:latin typeface="Times New Roman" panose="02020603050405020304" charset="0"/>
                <a:cs typeface="Times New Roman" panose="02020603050405020304" charset="0"/>
              </a:rPr>
              <a:t>. The students paid attention as I shared my story. My smile grew as I laughed with the students. After class, I stayed behind and talked to Mrs. </a:t>
            </a:r>
            <a:r>
              <a:rPr lang="en-US" altLang="zh-CN" sz="2400" dirty="0" err="1">
                <a:solidFill>
                  <a:schemeClr val="tx1">
                    <a:lumMod val="75000"/>
                    <a:lumOff val="25000"/>
                  </a:schemeClr>
                </a:solidFill>
                <a:latin typeface="Times New Roman" panose="02020603050405020304" charset="0"/>
                <a:cs typeface="Times New Roman" panose="02020603050405020304" charset="0"/>
              </a:rPr>
              <a:t>Hutfilz</a:t>
            </a:r>
            <a:r>
              <a:rPr lang="en-US" altLang="zh-CN" sz="2400" dirty="0">
                <a:solidFill>
                  <a:schemeClr val="tx1">
                    <a:lumMod val="75000"/>
                    <a:lumOff val="25000"/>
                  </a:schemeClr>
                </a:solidFill>
                <a:latin typeface="Times New Roman" panose="02020603050405020304" charset="0"/>
                <a:cs typeface="Times New Roman" panose="02020603050405020304" charset="0"/>
              </a:rPr>
              <a:t>, relieved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宽心的</a:t>
            </a:r>
            <a:r>
              <a:rPr lang="en-US" altLang="zh-CN" sz="2400" dirty="0">
                <a:solidFill>
                  <a:schemeClr val="tx1">
                    <a:lumMod val="75000"/>
                    <a:lumOff val="25000"/>
                  </a:schemeClr>
                </a:solidFill>
                <a:latin typeface="Times New Roman" panose="02020603050405020304" charset="0"/>
                <a:cs typeface="Times New Roman" panose="02020603050405020304" charset="0"/>
              </a:rPr>
              <a:t>) to make a humorous and real connection.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My first period of high school certainly made the day unforgettable in the best way and taught me that Mrs. </a:t>
            </a:r>
            <a:r>
              <a:rPr lang="en-US" altLang="zh-CN" sz="2400" dirty="0" err="1">
                <a:solidFill>
                  <a:schemeClr val="tx1">
                    <a:lumMod val="75000"/>
                    <a:lumOff val="25000"/>
                  </a:schemeClr>
                </a:solidFill>
                <a:latin typeface="Times New Roman" panose="02020603050405020304" charset="0"/>
                <a:cs typeface="Times New Roman" panose="02020603050405020304" charset="0"/>
              </a:rPr>
              <a:t>Hutfilz</a:t>
            </a:r>
            <a:r>
              <a:rPr lang="en-US" altLang="zh-CN" sz="2400" dirty="0">
                <a:solidFill>
                  <a:schemeClr val="tx1">
                    <a:lumMod val="75000"/>
                    <a:lumOff val="25000"/>
                  </a:schemeClr>
                </a:solidFill>
                <a:latin typeface="Times New Roman" panose="02020603050405020304" charset="0"/>
                <a:cs typeface="Times New Roman" panose="02020603050405020304" charset="0"/>
              </a:rPr>
              <a:t> has a good sense of style.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Why did the author care much about what to wear?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Because she liked wearing good clothes.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Because she wanted to be known as a slob.</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Because she had many clothes.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she wanted to make a good impression on others.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细节判断题。根据第一段第四句可知，这是作者进入高中的第一天，根据first impressions are everything判断作者非常重视第一印象，故本题正确答案为D 。</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826770"/>
            <a:ext cx="994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Which of the following is NOT true?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would take the author four years to study in the high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author had studied in different schools before she went to high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author’s father thought it was important to wear good clothes for the first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day of high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author felt nervous for the first day of high school.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355040" y="3222157"/>
            <a:ext cx="11048898" cy="341503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细节判断题。根据第一段最后一句“it was important for me to impress the people who I would spend the next four years with...”可知，作者将要在这所学校待四年，A项正确；根据第一段第四句“but it was my first day of school in a new state …”可知，作者第一次到这个州，根据第二段第一句“This was my third time being the new kid …”可推测出作者之前还换过两个城市，继而推断出作者之前在不同的学校读书，B项正确；根据第二段最后一句“This time mattered, and that made me nervous …”可知，D项正确；原文没有提及父亲对作者第一天上学的穿着的态度， C项错误，故本题正确答案为C。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51689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How did the author feel when she found her teacher’s wearing?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Proud.      B. Embarrassed.           C. Happy.              D. Angry.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细节判断题。根据第三段最后一句“But as I entered class, my jaw dropped to the floor (当我走进教室时，我惊掉了下巴).”以及第四段第二句“I kept my head down and walked quickly to my seat.”可知，此处描写了作者发现自己与老师撞衫后感到很尴尬，故本题正确答案为B。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33730" y="8924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What does the underlined phrase “melt away” in Paragraph 4 mean?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appear.          B. To disappear.              C. To exist.       D. To freeze.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第四段第三句可知，老师幽默地说喜欢作者的风格，这让作者感觉好受了些，焦虑感也随之消失。A项（出现）、C项（存在）、D项（冻住）均不符合题意。B项（消失）与短语意思接近，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a:t>
            </a:r>
            <a:r>
              <a:rPr lang="zh-CN" altLang="en-US" sz="2400" b="1" dirty="0">
                <a:latin typeface="Times New Roman" panose="02020603050405020304" charset="0"/>
                <a:ea typeface="宋体" panose="02010600030101010101" pitchFamily="2" charset="-122"/>
                <a:cs typeface="Times New Roman" panose="02020603050405020304" charset="0"/>
                <a:sym typeface="+mn-ea"/>
              </a:rPr>
              <a:t>，</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do you think of Mrs.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Hutfilz</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is humorous.                B. She is strict.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is serious.                    D. She is mean.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70560" y="3429000"/>
            <a:ext cx="10850880"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推理判断题。根据第四段可知，老师很幽默，故本题正确答案为A。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8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389046"/>
            <a:ext cx="11315700"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Choosing accommodation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住宿</a:t>
            </a:r>
            <a:r>
              <a:rPr lang="en-US" altLang="zh-CN" sz="2400" dirty="0">
                <a:solidFill>
                  <a:schemeClr val="tx1">
                    <a:lumMod val="75000"/>
                    <a:lumOff val="25000"/>
                  </a:schemeClr>
                </a:solidFill>
                <a:latin typeface="Times New Roman" panose="02020603050405020304" charset="0"/>
                <a:cs typeface="Times New Roman" panose="02020603050405020304" charset="0"/>
              </a:rPr>
              <a:t>) when studying abroad is one of the most important things for many international students. Here are three of the usual types of accommodation for you to choose from.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first choice is an on-campus dormitory. You can directly hand in your application on the university’s website as early as possible in case there are no rooms available. This kind of dormitory can help you save plenty of time in terms of transportation.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will also give you an opportunity to make more friends from different places with different cultures. The disadvantage is that it is more expensive than living outside of the university.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3387" y="540747"/>
            <a:ext cx="11115675"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Another choice is to live in an off-campus apartment. You could rent an apartment from reliable rental channels. However, you need to consider many possible problems such as safety, lease contract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租赁合同</a:t>
            </a:r>
            <a:r>
              <a:rPr lang="en-US" altLang="zh-CN" sz="2400" dirty="0">
                <a:solidFill>
                  <a:schemeClr val="tx1">
                    <a:lumMod val="75000"/>
                    <a:lumOff val="25000"/>
                  </a:schemeClr>
                </a:solidFill>
                <a:latin typeface="Times New Roman" panose="02020603050405020304" charset="0"/>
                <a:cs typeface="Times New Roman" panose="02020603050405020304" charset="0"/>
              </a:rPr>
              <a:t>) and roommate. It is highly suggested that you find a place beside the university and supermarkets.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Living with a homestay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家庭寄宿</a:t>
            </a:r>
            <a:r>
              <a:rPr lang="en-US" altLang="zh-CN" sz="2400" dirty="0">
                <a:solidFill>
                  <a:schemeClr val="tx1">
                    <a:lumMod val="75000"/>
                    <a:lumOff val="25000"/>
                  </a:schemeClr>
                </a:solidFill>
                <a:latin typeface="Times New Roman" panose="02020603050405020304" charset="0"/>
                <a:cs typeface="Times New Roman" panose="02020603050405020304" charset="0"/>
              </a:rPr>
              <a:t>) family is one of the most favorable choices for freshmen and newcomers. Generally speaking, living with the local people is a good way to help students quickly adapt to overseas life, learn the native language and experience the local culture.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Sometimes the landlord might take you to the supermarkets or invite you to the local parties. A homestay family may live a bit far from the university, so you need to consider long-distance transportation when going to class.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0572" y="285458"/>
            <a:ext cx="9749238"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How many kinds of accommodation are mentioned in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Two.         B. Three.          C. Four.        D. Five.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Which of the following is NOT an advantage of choosing an on-campus dormitory?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can save time in terms of transportation.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It is a good chance to make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 can help learn more about different cultures.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 is less expensive than living outside.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43282" y="1440784"/>
            <a:ext cx="10616866"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zh-CN" sz="2400" dirty="0">
                <a:solidFill>
                  <a:srgbClr val="C00000"/>
                </a:solidFill>
                <a:latin typeface="Times New Roman" panose="02020603050405020304" charset="0"/>
                <a:cs typeface="Times New Roman" panose="02020603050405020304" charset="0"/>
              </a:rPr>
              <a:t>细节判断</a:t>
            </a:r>
            <a:r>
              <a:rPr sz="2400" dirty="0">
                <a:solidFill>
                  <a:srgbClr val="C00000"/>
                </a:solidFill>
                <a:latin typeface="Times New Roman" panose="02020603050405020304" charset="0"/>
                <a:cs typeface="Times New Roman" panose="02020603050405020304" charset="0"/>
              </a:rPr>
              <a:t>题。第一段第二句明确说明本文介绍了三种住宿方式，故本题正确答案为B。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52443" y="31763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595284" y="5097214"/>
            <a:ext cx="1053981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zh-CN" sz="2400" dirty="0">
                <a:solidFill>
                  <a:srgbClr val="C00000"/>
                </a:solidFill>
                <a:latin typeface="Times New Roman" panose="02020603050405020304" charset="0"/>
                <a:cs typeface="Times New Roman" panose="02020603050405020304" charset="0"/>
                <a:sym typeface="+mn-ea"/>
              </a:rPr>
              <a:t>细节判断</a:t>
            </a:r>
            <a:r>
              <a:rPr sz="2400" dirty="0">
                <a:solidFill>
                  <a:srgbClr val="C00000"/>
                </a:solidFill>
                <a:latin typeface="Times New Roman" panose="02020603050405020304" charset="0"/>
                <a:cs typeface="Times New Roman" panose="02020603050405020304" charset="0"/>
              </a:rPr>
              <a:t>题。根据第二段最后一句可知，A项正确；根据第三段第一句可知，B、C两项正确；根据第三段最后一句可知，校内住宿比校外要贵，D项错误，故本题正确答案为D。</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02212" y="2513460"/>
            <a:ext cx="109995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61253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As for living in an off-campus apartment, we can know that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is more expensive than living in an on-campus dormitory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renting from reliable rental channels is a must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security, lease contract and roommates should be considered after renting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 is better to find an apartment near the university and supermarkets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zh-CN" sz="2400" dirty="0">
                <a:solidFill>
                  <a:srgbClr val="C00000"/>
                </a:solidFill>
                <a:latin typeface="Times New Roman" panose="02020603050405020304" charset="0"/>
                <a:cs typeface="Times New Roman" panose="02020603050405020304" charset="0"/>
                <a:sym typeface="+mn-ea"/>
              </a:rPr>
              <a:t>细节判断</a:t>
            </a:r>
            <a:r>
              <a:rPr sz="2400" dirty="0">
                <a:solidFill>
                  <a:srgbClr val="C00000"/>
                </a:solidFill>
                <a:latin typeface="Times New Roman" panose="02020603050405020304" charset="0"/>
                <a:cs typeface="Times New Roman" panose="02020603050405020304" charset="0"/>
              </a:rPr>
              <a:t>题。根据第三段最后一句可知，A项错误；根据第四段第二句“你可以通过可靠的出租渠道租一套公寓”可知，出租渠道并不是唯一选择，因此B项表述错误；根据第四段第三句可推测这些是在租房之前应当考虑的问题，因此C项错误；根据第四段最后一句“强烈建议你在大学和超市旁边找个地方”可知</a:t>
            </a:r>
            <a:r>
              <a:rPr lang="en-US" sz="2400" dirty="0">
                <a:solidFill>
                  <a:srgbClr val="C00000"/>
                </a:solidFill>
                <a:latin typeface="Times New Roman" panose="02020603050405020304" charset="0"/>
                <a:cs typeface="Times New Roman" panose="02020603050405020304" charset="0"/>
              </a:rPr>
              <a:t>D</a:t>
            </a:r>
            <a:r>
              <a:rPr lang="zh-CN" sz="2400" dirty="0">
                <a:solidFill>
                  <a:srgbClr val="C00000"/>
                </a:solidFill>
                <a:latin typeface="Times New Roman" panose="02020603050405020304" charset="0"/>
                <a:cs typeface="Times New Roman" panose="02020603050405020304" charset="0"/>
              </a:rPr>
              <a:t>项正确</a:t>
            </a:r>
            <a:r>
              <a:rPr sz="2400" dirty="0">
                <a:solidFill>
                  <a:srgbClr val="C00000"/>
                </a:solidFill>
                <a:latin typeface="Times New Roman" panose="02020603050405020304" charset="0"/>
                <a:cs typeface="Times New Roman" panose="02020603050405020304" charset="0"/>
              </a:rPr>
              <a:t>，故本题正确答案为D。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4030" y="29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If it is your first time to study abroad, which type of accommodation is the most favorable?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On-campus dormitory.	 B. Off-campus apartment.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Homestay.                               D. Renting.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zh-CN" sz="2400" dirty="0">
                <a:solidFill>
                  <a:srgbClr val="C00000"/>
                </a:solidFill>
                <a:latin typeface="Times New Roman" panose="02020603050405020304" charset="0"/>
                <a:cs typeface="Times New Roman" panose="02020603050405020304" charset="0"/>
                <a:sym typeface="+mn-ea"/>
              </a:rPr>
              <a:t>细节判断</a:t>
            </a:r>
            <a:r>
              <a:rPr sz="2400" dirty="0">
                <a:solidFill>
                  <a:srgbClr val="C00000"/>
                </a:solidFill>
                <a:latin typeface="Times New Roman" panose="02020603050405020304" charset="0"/>
                <a:cs typeface="Times New Roman" panose="02020603050405020304" charset="0"/>
              </a:rPr>
              <a:t>题。根据第五段可知，homestay的住宿方式对于大一新生或刚到某地的学生来说是最合适的选择，故本题正确答案为C。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850" y="2839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The purpose of this passage is to tell you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three types of accommodation for international students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similarities and differences among different types of accommodation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homestay is the best choice for all the international students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on-campus dormitory is the most economical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主旨大意题。第一段最后一句为中心句，故本题正确答案为A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125" y="8334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0830" y="842010"/>
            <a:ext cx="11468100" cy="333819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a:solidFill>
                  <a:schemeClr val="tx1">
                    <a:lumMod val="75000"/>
                    <a:lumOff val="25000"/>
                  </a:schemeClr>
                </a:solidFill>
                <a:latin typeface="Times New Roman" panose="02020603050405020304" charset="0"/>
                <a:cs typeface="Times New Roman" panose="02020603050405020304" charset="0"/>
              </a:rPr>
              <a:t>Nobody wants to lose, but we must accept that losing is a part of life. After all, we can’t win all the time. </a:t>
            </a:r>
            <a:r>
              <a:rPr sz="2400" u="sng">
                <a:solidFill>
                  <a:schemeClr val="tx1">
                    <a:lumMod val="75000"/>
                    <a:lumOff val="25000"/>
                  </a:schemeClr>
                </a:solidFill>
                <a:latin typeface="Times New Roman" panose="02020603050405020304" charset="0"/>
                <a:cs typeface="Times New Roman" panose="02020603050405020304" charset="0"/>
              </a:rPr>
              <a:t>41</a:t>
            </a:r>
            <a:r>
              <a:rPr lang="en-US" sz="2400" u="sng">
                <a:solidFill>
                  <a:schemeClr val="tx1">
                    <a:lumMod val="75000"/>
                    <a:lumOff val="25000"/>
                  </a:schemeClr>
                </a:solidFill>
                <a:latin typeface="Times New Roman" panose="02020603050405020304" charset="0"/>
                <a:cs typeface="Times New Roman" panose="02020603050405020304" charset="0"/>
              </a:rPr>
              <a:t>         </a:t>
            </a:r>
            <a:r>
              <a:rPr sz="2400">
                <a:solidFill>
                  <a:schemeClr val="tx1">
                    <a:lumMod val="75000"/>
                    <a:lumOff val="25000"/>
                  </a:schemeClr>
                </a:solidFill>
                <a:latin typeface="Times New Roman" panose="02020603050405020304" charset="0"/>
                <a:cs typeface="Times New Roman" panose="02020603050405020304" charset="0"/>
              </a:rPr>
              <a:t> This may help us succeed in the future. So we must know how to be a good loser.</a:t>
            </a:r>
            <a:endParaRPr sz="240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sz="2400">
                <a:solidFill>
                  <a:schemeClr val="tx1">
                    <a:lumMod val="75000"/>
                    <a:lumOff val="25000"/>
                  </a:schemeClr>
                </a:solidFill>
                <a:latin typeface="Times New Roman" panose="02020603050405020304" charset="0"/>
                <a:cs typeface="Times New Roman" panose="02020603050405020304" charset="0"/>
              </a:rPr>
              <a:t>      We should not be afraid of losing. </a:t>
            </a:r>
            <a:r>
              <a:rPr lang="en-US" sz="2400" u="sng">
                <a:solidFill>
                  <a:schemeClr val="tx1">
                    <a:lumMod val="75000"/>
                    <a:lumOff val="25000"/>
                  </a:schemeClr>
                </a:solidFill>
                <a:latin typeface="Times New Roman" panose="02020603050405020304" charset="0"/>
                <a:cs typeface="Times New Roman" panose="02020603050405020304" charset="0"/>
              </a:rPr>
              <a:t>42         </a:t>
            </a:r>
            <a:r>
              <a:rPr lang="en-US" sz="2400">
                <a:solidFill>
                  <a:schemeClr val="tx1">
                    <a:lumMod val="75000"/>
                    <a:lumOff val="25000"/>
                  </a:schemeClr>
                </a:solidFill>
                <a:latin typeface="Times New Roman" panose="02020603050405020304" charset="0"/>
                <a:cs typeface="Times New Roman" panose="02020603050405020304" charset="0"/>
              </a:rPr>
              <a:t> Failure can’t be avoided in our life. Edison failed 10,000 times before he invented the light bulb. When he was asked how he felt, he said that he hadn’t failed 10,000 times but had learned 10,000 things which didn’t work. We must know that history is full of examples of men and women who achieved success although they failed many times.</a:t>
            </a:r>
            <a:endParaRPr lang="en-US" sz="240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681355" y="209550"/>
            <a:ext cx="10950575"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988695" y="4278313"/>
            <a:ext cx="921448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Some win, while some lose.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When we lose, think about what we did and how we can improve.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However, we can learn something valuable from every failure.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In a word, being a good loser will help us to succeed in life.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When we lose, just take it with a smile and look on the bright side of it.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4712968" y="62165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2734310" y="124333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6"/>
            </p:custDataLst>
          </p:nvPr>
        </p:nvSpPr>
        <p:spPr>
          <a:xfrm>
            <a:off x="5431155" y="204533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83019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文章结构题。前</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文</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讲到失败是人生的一部分，我们不能一直都赢，</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空白处下</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一句讲到失败可以帮助我们在以后的人生中获得成功，那</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空白处</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是对前后的承接，有转折关系，故本题正确答案为C。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归纳总结题。从后面爱迪生的故事了解到，他失败了很多次，但他并不把这些视为失败，而是通过这些不成功的尝试，知道了10 000种不会走向成功的方法，由此可推前一句表达的意思是要看到事情积极的一面，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196894"/>
            <a:ext cx="11391900" cy="374396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Losing is not very disgraceful. We must accept our failure and learn to take advantage of it.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If someone else can help, we’ll be lucky enough. Maybe he or she has been through the same experience before. Many people enjoy helping others solve problems. This can save us a lot of time in learning how to avoid the same mistakes in the future.</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There is only one winner in every competition.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That is a usual way of life. If we offer</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our congratulations to the winners and share in their happiness, we won’t feel sorry for our failure.</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 </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It might be painful at the beginning, but there are many advantages. Good losers set examples to us, and most importantly, they finally win.</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79500" y="4070668"/>
            <a:ext cx="921448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Some win, while some lose.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When we lose, think about what we did and how we can improve.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However, we can learn something valuable from every failure.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In a word, being a good loser will help us to succeed in life.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When we lose, just take it with a smile and look on the bright side of it.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965698" y="613909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1438910" y="59944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7098665" y="180784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6"/>
            </p:custDataLst>
          </p:nvPr>
        </p:nvSpPr>
        <p:spPr>
          <a:xfrm>
            <a:off x="1318895" y="300355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Come in, please.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I have a sore throat.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Can I help you                  B. What’s the matter with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How are you                      D. Do you feel better</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62237" y="720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答语“我嗓子疼”判断此对话情景发生在医院，故本题考查医生的问诊与答语，B项意为“你怎么了”，符合对话语境。A项意为“我能帮你吗”，C项意为“你好吗”（寒暄用语），D项意为“你觉得好点了吗”（一般疑问句），A、C、D三项均不符合题意。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998367" cy="33534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归纳总结题。后文提到要寻求别人的帮助，有很多人是乐于助人的，这可以避免在以后的人生中犯同样的错误。由此可倒推出</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空白处</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为“当我们失败的时候，我们要去思考要去做些什么，如何才能提高”，故本题正确答案为B。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题。空白处上一句说“每一场比赛都只有一个赢家”，A项（有人赢就有人输）为前一句的同义句，故本题正确答案为A。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归纳总结题。此句为文章的总结句，在论述完之后，文章用in a word来总结全文，表达“成为一个好的失败者可以帮助我们在生活中取得成功”的观点，故本题正确答案为D。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548875" y="2345998"/>
            <a:ext cx="8160796"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When I was a child, we lived on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farm. In winter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(especial), we were quite cut off from the outside world. At that time, I often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(dream) of the time when I could leave home and escape to the city. As soon as I left school, I packed my bags and moved to the capital. However, I soon discovered that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(I) life had its problems, too.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6238240" y="2305685"/>
            <a:ext cx="13938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988763" y="2748427"/>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especially</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5316654" y="3215015"/>
            <a:ext cx="313755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dreamt/dreamed</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6332855" y="4489213"/>
            <a:ext cx="140799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my</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12"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933450"/>
            <a:ext cx="10854055" cy="38766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【解析】本题考查冠词。本题句意为“我们住在农场”，farm为可数名词单数，前面应加上不定冠词a，故本题正确答案为a。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47.【解析】本题考查副词。本题句意为“尤其在冬天，我们完全与外部世界隔绝了”，此处用副词修饰介词短语，故本题正确答案为especially。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【解析】本题考查时态。at that time意为“在那个时候”，属于过去的时间，结合前后语境可知，此处时态为一般过去时，故本题正确答案为dreamt / dreamed。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【解析】本题考查物主代词。本题句意为“然而，我很快发现我的生活也遇到了问题”，life为名词，前面应该用形容词性物主代词修饰，故本题正确答案为my。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hlinkClick r:id="rId1" action="ppaction://hlinksldjump"/>
          </p:cNvPr>
          <p:cNvSpPr txBox="1"/>
          <p:nvPr/>
        </p:nvSpPr>
        <p:spPr>
          <a:xfrm>
            <a:off x="5122592" y="496561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文本框 2"/>
          <p:cNvSpPr txBox="1"/>
          <p:nvPr/>
        </p:nvSpPr>
        <p:spPr>
          <a:xfrm>
            <a:off x="772338" y="545346"/>
            <a:ext cx="10453957" cy="142049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One big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(advantage) is money. It costs much to live in a city. Another disadvantage is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(pollute). I suffer from asthma (</a:t>
            </a:r>
            <a:r>
              <a:rPr lang="zh-CN" altLang="en-US" sz="2400" dirty="0">
                <a:latin typeface="Times New Roman" panose="02020603050405020304" charset="0"/>
                <a:ea typeface="宋体" panose="02010600030101010101" pitchFamily="2" charset="-122"/>
                <a:cs typeface="Times New Roman" panose="02020603050405020304" charset="0"/>
              </a:rPr>
              <a:t>哮喘</a:t>
            </a:r>
            <a:r>
              <a:rPr lang="en-US" altLang="zh-CN" sz="2400" dirty="0">
                <a:latin typeface="Times New Roman" panose="02020603050405020304" charset="0"/>
                <a:ea typeface="宋体" panose="02010600030101010101" pitchFamily="2" charset="-122"/>
                <a:cs typeface="Times New Roman" panose="02020603050405020304" charset="0"/>
              </a:rPr>
              <a:t>), and at times the air is so bad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I am afraid to go outside.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672080" y="545465"/>
            <a:ext cx="27952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disadvantage</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4770062" y="972650"/>
            <a:ext cx="214508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pollution</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5122489" y="1399953"/>
            <a:ext cx="152290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that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876300" y="1295400"/>
            <a:ext cx="9363711"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【解析】本题考查词</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义</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转换。根据后一句“另一个劣势”可知，空格处要填的词为“劣势”，故本题正确答案为disadvantage。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【解析】本题考查词性转换。本题句意为“另一个劣势是污染”，要把动词pollute转换为名词pollution，故本题正确答案为pollution。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52.【解析】本题考查结果状语从句“so…that…”的结构。本题句意为“有时空气如此糟糕以至于我不敢外出”，故本题正确答案为that。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957" y="626342"/>
            <a:ext cx="11149281"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Then there is the problem of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(travel) round. Although I have a car, I seldom use it because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the traffic jams. One choice is to go by bicycle, but that can be quite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(danger).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597306" y="616088"/>
            <a:ext cx="325706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traveling/travelling</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4531995" y="1050925"/>
            <a:ext cx="1183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of</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8" name="TextBox 4"/>
          <p:cNvSpPr txBox="1"/>
          <p:nvPr/>
        </p:nvSpPr>
        <p:spPr>
          <a:xfrm>
            <a:off x="3414009" y="1486386"/>
            <a:ext cx="222171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dangerous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28625" y="628650"/>
            <a:ext cx="10854055"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【解析】本题考查非谓语动词。现在分词作介词of的宾语，故本题正确答案为traveling / travelling。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【解析】本题考查介词短语。本题句意为“虽然我有车，但因为交通拥堵，我很少使用”，because of为固定搭配，意为“由于”，后接短语，故本题正确答案为of。</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【解析】本题考查词性转换。本题句意为“那是很危险的”，要把名词danger转换为形容词dangerous，故本题正确答案为dangerous。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Asia is____________________________________________________________ 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欧洲的四倍大</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5" name="TextBox 4"/>
          <p:cNvSpPr txBox="1"/>
          <p:nvPr/>
        </p:nvSpPr>
        <p:spPr>
          <a:xfrm>
            <a:off x="1018456" y="1862354"/>
            <a:ext cx="10469880" cy="830997"/>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four times as large as Europe / three times larger than Europe / </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four times the size of Europe</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19823" y="344805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本题考查倍数的表达，结合句意，故本题正确答案为four times as large as Europe / three times larger than Europe / four times the size of Europe。</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5"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I will have a job interview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Congratulations               B. Well done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Good luck                        D. Come on</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64565"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根据句意“我明天有个工作面试”可知，C项意为“祝你好运”，符合对话语境。A项意为“祝贺”，B项意为“干得好”，D项意为“快点儿，来吧”，A、B、D三项均不符合题意。故本题正确答案为C。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无论发生什么</a:t>
            </a:r>
            <a:r>
              <a:rPr lang="en-US" altLang="zh-CN" sz="2400" dirty="0">
                <a:latin typeface="Times New Roman" panose="02020603050405020304" charset="0"/>
                <a:ea typeface="宋体" panose="02010600030101010101" pitchFamily="2" charset="-122"/>
                <a:cs typeface="Times New Roman" panose="02020603050405020304" charset="0"/>
              </a:rPr>
              <a:t>), I will always be there for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I still remember the day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我初到学校的</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899686" y="621246"/>
            <a:ext cx="7036882"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No matter what happens / Whatever happens</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54618" y="4281993"/>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a:solidFill>
                  <a:srgbClr val="C00000"/>
                </a:solidFill>
                <a:latin typeface="Times New Roman" panose="02020603050405020304" charset="0"/>
                <a:cs typeface="Times New Roman" panose="02020603050405020304" charset="0"/>
              </a:rPr>
              <a:t>本题考查定语从句。本题句意为</a:t>
            </a:r>
            <a:r>
              <a:rPr lang="en-US" altLang="zh-CN" sz="2400">
                <a:solidFill>
                  <a:srgbClr val="C00000"/>
                </a:solidFill>
                <a:latin typeface="Times New Roman" panose="02020603050405020304" charset="0"/>
                <a:cs typeface="Times New Roman" panose="02020603050405020304" charset="0"/>
              </a:rPr>
              <a:t>“</a:t>
            </a:r>
            <a:r>
              <a:rPr lang="zh-CN" altLang="en-US" sz="2400">
                <a:solidFill>
                  <a:srgbClr val="C00000"/>
                </a:solidFill>
                <a:latin typeface="Times New Roman" panose="02020603050405020304" charset="0"/>
                <a:cs typeface="Times New Roman" panose="02020603050405020304" charset="0"/>
              </a:rPr>
              <a:t>我依然记得我初到学校的那一天</a:t>
            </a:r>
            <a:r>
              <a:rPr lang="en-US" altLang="zh-CN" sz="2400">
                <a:solidFill>
                  <a:srgbClr val="C00000"/>
                </a:solidFill>
                <a:latin typeface="Times New Roman" panose="02020603050405020304" charset="0"/>
                <a:cs typeface="Times New Roman" panose="02020603050405020304" charset="0"/>
              </a:rPr>
              <a:t>”</a:t>
            </a:r>
            <a:r>
              <a:rPr lang="zh-CN" altLang="en-US" sz="2400">
                <a:solidFill>
                  <a:srgbClr val="C00000"/>
                </a:solidFill>
                <a:latin typeface="Times New Roman" panose="02020603050405020304" charset="0"/>
                <a:cs typeface="Times New Roman" panose="02020603050405020304" charset="0"/>
              </a:rPr>
              <a:t>。先行词为</a:t>
            </a:r>
            <a:r>
              <a:rPr lang="en-US" altLang="zh-CN" sz="2400">
                <a:solidFill>
                  <a:srgbClr val="C00000"/>
                </a:solidFill>
                <a:latin typeface="Times New Roman" panose="02020603050405020304" charset="0"/>
                <a:cs typeface="Times New Roman" panose="02020603050405020304" charset="0"/>
              </a:rPr>
              <a:t>the day</a:t>
            </a:r>
            <a:r>
              <a:rPr lang="zh-CN" altLang="en-US" sz="2400">
                <a:solidFill>
                  <a:srgbClr val="C00000"/>
                </a:solidFill>
                <a:latin typeface="Times New Roman" panose="02020603050405020304" charset="0"/>
                <a:cs typeface="Times New Roman" panose="02020603050405020304" charset="0"/>
              </a:rPr>
              <a:t>，用</a:t>
            </a:r>
            <a:r>
              <a:rPr lang="en-US" altLang="zh-CN" sz="2400">
                <a:solidFill>
                  <a:srgbClr val="C00000"/>
                </a:solidFill>
                <a:latin typeface="Times New Roman" panose="02020603050405020304" charset="0"/>
                <a:cs typeface="Times New Roman" panose="02020603050405020304" charset="0"/>
              </a:rPr>
              <a:t>“I first came to school”</a:t>
            </a:r>
            <a:r>
              <a:rPr lang="zh-CN" altLang="en-US" sz="2400">
                <a:solidFill>
                  <a:srgbClr val="C00000"/>
                </a:solidFill>
                <a:latin typeface="Times New Roman" panose="02020603050405020304" charset="0"/>
                <a:cs typeface="Times New Roman" panose="02020603050405020304" charset="0"/>
              </a:rPr>
              <a:t>来限定那一天，此处省略了关联词</a:t>
            </a:r>
            <a:r>
              <a:rPr lang="en-US" altLang="zh-CN" sz="2400">
                <a:solidFill>
                  <a:srgbClr val="C00000"/>
                </a:solidFill>
                <a:latin typeface="Times New Roman" panose="02020603050405020304" charset="0"/>
                <a:cs typeface="Times New Roman" panose="02020603050405020304" charset="0"/>
              </a:rPr>
              <a:t>that</a:t>
            </a:r>
            <a:r>
              <a:rPr lang="zh-CN" altLang="en-US" sz="2400">
                <a:solidFill>
                  <a:srgbClr val="C00000"/>
                </a:solidFill>
                <a:latin typeface="Times New Roman" panose="02020603050405020304" charset="0"/>
                <a:cs typeface="Times New Roman" panose="02020603050405020304" charset="0"/>
              </a:rPr>
              <a:t>，故本题正确答案为</a:t>
            </a:r>
            <a:r>
              <a:rPr lang="en-US" altLang="zh-CN" sz="2400">
                <a:solidFill>
                  <a:srgbClr val="C00000"/>
                </a:solidFill>
                <a:latin typeface="Times New Roman" panose="02020603050405020304" charset="0"/>
                <a:cs typeface="Times New Roman" panose="02020603050405020304" charset="0"/>
              </a:rPr>
              <a:t>I first came to school</a:t>
            </a:r>
            <a:r>
              <a:rPr lang="zh-CN" altLang="en-US" sz="2400">
                <a:solidFill>
                  <a:srgbClr val="C00000"/>
                </a:solidFill>
                <a:latin typeface="Times New Roman" panose="02020603050405020304" charset="0"/>
                <a:cs typeface="Times New Roman" panose="02020603050405020304" charset="0"/>
              </a:rPr>
              <a:t>。</a:t>
            </a:r>
            <a:endParaRPr lang="zh-CN" altLang="en-US" sz="240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54618" y="1772891"/>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本题考查状语从句，让步状语从句“无论什么”由whatever / no matter what引导，故本题正确答案为No matter what happens / Whatever happens。</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4594943" y="3284924"/>
            <a:ext cx="5638800" cy="460375"/>
          </a:xfrm>
          <a:prstGeom prst="rect">
            <a:avLst/>
          </a:prstGeom>
          <a:noFill/>
        </p:spPr>
        <p:txBody>
          <a:bodyPr wrap="square" rtlCol="0">
            <a:spAutoFit/>
          </a:bodyPr>
          <a:lstStyle/>
          <a:p>
            <a:pPr algn="ctr"/>
            <a:r>
              <a:rPr lang="en-US" altLang="zh-CN" sz="2400" dirty="0">
                <a:solidFill>
                  <a:srgbClr val="C00000"/>
                </a:solidFill>
                <a:latin typeface="Times New Roman" panose="02020603050405020304" charset="0"/>
                <a:cs typeface="Times New Roman" panose="02020603050405020304" charset="0"/>
              </a:rPr>
              <a:t>I first came to school</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91565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On hearing his funny story,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她忍不住大笑起来</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What I want to know is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我们应该走哪条路</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5343525" y="507362"/>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she couldn’t help laughing</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790369"/>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本题考查固定搭配。can’t help doing sth.为固定搭配，意为“情不自禁做某事”，故本题正确答案为she couldn’t help laughing。</a:t>
            </a:r>
            <a:endParaRPr sz="240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58711" y="4564638"/>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本题考查表语从句。本题句意为“我想知道的是我们应该走哪条路”，由连接词which来引导表语从句，故本题正确答案为which road we should take。</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819650" y="3164639"/>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which road we should take</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512127" y="1203006"/>
            <a:ext cx="111677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假设你是班长李华，学校将要举办艺术节，目前正在征集节目，节目形式包括演讲、歌唱、舞蹈、话剧、乐器表演等，有意向的同学需到班长处报名，报名截止时间是下周五。请你对全班同学做口头通知。</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参考词汇：</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recruit </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招募；</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drama</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话剧；</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instrumental performances</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乐器表演</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86509" y="1604009"/>
            <a:ext cx="9324976" cy="319278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Boys and girls,</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Be quiet please! I have something important to tell you. The Art Festival of our school is coming. Many kinds of programs are being recruited in the form of making speech, singing, dancing, drama, instrumental performance and so on. I hope all of you can actively enter for the program in which you are interested before next Friday. </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That’s all. Thank you.</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62920" y="1182863"/>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This T-shirt is too small. Could you please show me _______ 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other        B. others         C. another       D. the other</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代词。本题句意为“这件T恤太小了，能给我拿另一件吗”。C项another意为“另一，又一”，符合题意。A项other意为“其他的”，后面必须接名词；B项others意为“其他的（事物）”，后面不再接名词；D项the other意为“剩下的，所有的”，为特指。故本题正确答案为C。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3095" y="93110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There is an English dictionary left on the table. Whose _______ it be?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must            B. can             C. may               D. need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本题考查情态动词。根据语法规则，表示猜测时，can用于疑问句和否定句，must用于肯定句，may用于肯定句和否定句。本题句意为“桌上剩下一本英语词典，会是谁的呢”，故本题正确答案为B。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He believes that Catherin will come to the party,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doesn’t he        B. does he        C. will she           D. won’t she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本题考查反义疑问句。根据语法规则，陈述部分是复合句且主语不是第一人称时，提问部分与主句一致，根据“前肯后否”的原则，A项符合要求，故本题正确答案为A。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174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I’d like to invite you to my birthday party this Sunday, Mary.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Oh, it’s very kind of you            B. I’d rather stay at home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It is a waste of time                    D. I have to prepare for the coming test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653967" y="3418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本题句意为“我想邀请你参加我周日的生日会”，B、C、D三项均为拒绝，但不属于礼貌用语，故排除。A项意为“你真是太好了”，表明接受邀请，符合对话语境，故本题正确答案为A。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This is the place _______ we met each other for the first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on which         B. in which         C. of where          D. that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本题考查定语从句。先行词the place在从句中作地点状语，即we met each other in the place。因此关系词应为where或in which，故本题正确答案为B。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Tim is _______ his younger brother.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as smarter as      B. so smarter as       C. so smart as        D. as smart as</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本题考查同级的比较。“……和……一样”为肯定表达，采用as+</a:t>
            </a:r>
            <a:r>
              <a:rPr sz="2400" i="1">
                <a:solidFill>
                  <a:srgbClr val="C00000"/>
                </a:solidFill>
                <a:latin typeface="Times New Roman" panose="02020603050405020304" charset="0"/>
                <a:cs typeface="Times New Roman" panose="02020603050405020304" charset="0"/>
              </a:rPr>
              <a:t>adj</a:t>
            </a:r>
            <a:r>
              <a:rPr sz="2400">
                <a:solidFill>
                  <a:srgbClr val="C00000"/>
                </a:solidFill>
                <a:latin typeface="Times New Roman" panose="02020603050405020304" charset="0"/>
                <a:cs typeface="Times New Roman" panose="02020603050405020304" charset="0"/>
              </a:rPr>
              <a:t>. /</a:t>
            </a:r>
            <a:r>
              <a:rPr sz="2400" i="1">
                <a:solidFill>
                  <a:srgbClr val="C00000"/>
                </a:solidFill>
                <a:latin typeface="Times New Roman" panose="02020603050405020304" charset="0"/>
                <a:cs typeface="Times New Roman" panose="02020603050405020304" charset="0"/>
              </a:rPr>
              <a:t>adv</a:t>
            </a:r>
            <a:r>
              <a:rPr sz="2400">
                <a:solidFill>
                  <a:srgbClr val="C00000"/>
                </a:solidFill>
                <a:latin typeface="Times New Roman" panose="02020603050405020304" charset="0"/>
                <a:cs typeface="Times New Roman" panose="02020603050405020304" charset="0"/>
              </a:rPr>
              <a:t>.（原级）+as的结构；“……不如……”为否定表达，采用not as / so+</a:t>
            </a:r>
            <a:r>
              <a:rPr sz="2400" i="1">
                <a:solidFill>
                  <a:srgbClr val="C00000"/>
                </a:solidFill>
                <a:latin typeface="Times New Roman" panose="02020603050405020304" charset="0"/>
                <a:cs typeface="Times New Roman" panose="02020603050405020304" charset="0"/>
              </a:rPr>
              <a:t>adj</a:t>
            </a:r>
            <a:r>
              <a:rPr sz="2400">
                <a:solidFill>
                  <a:srgbClr val="C00000"/>
                </a:solidFill>
                <a:latin typeface="Times New Roman" panose="02020603050405020304" charset="0"/>
                <a:cs typeface="Times New Roman" panose="02020603050405020304" charset="0"/>
              </a:rPr>
              <a:t>. / </a:t>
            </a:r>
            <a:r>
              <a:rPr sz="2400" i="1">
                <a:solidFill>
                  <a:srgbClr val="C00000"/>
                </a:solidFill>
                <a:latin typeface="Times New Roman" panose="02020603050405020304" charset="0"/>
                <a:cs typeface="Times New Roman" panose="02020603050405020304" charset="0"/>
              </a:rPr>
              <a:t>adv</a:t>
            </a:r>
            <a:r>
              <a:rPr sz="2400">
                <a:solidFill>
                  <a:srgbClr val="C00000"/>
                </a:solidFill>
                <a:latin typeface="Times New Roman" panose="02020603050405020304" charset="0"/>
                <a:cs typeface="Times New Roman" panose="02020603050405020304" charset="0"/>
              </a:rPr>
              <a:t>.（原级）+as的结构，故本题正确答案为D。</a:t>
            </a:r>
            <a:endParaRPr sz="240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335" y="850265"/>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96035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Most digital camera owners are male, _______ women prefer film.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or       B. however        C. while         D. and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本题考查连词。本题句意为“大部分数码相机的主人都是男性，而女性偏爱用胶卷”。C项while表示对比，故本题正确答案为C。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830" y="1018540"/>
            <a:ext cx="9213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 bridge _______ ten years ago has been broken.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building              B. built             C. to be built               D. having built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272467"/>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a:t>
            </a:r>
            <a:r>
              <a:rPr lang="zh-CN" sz="2400" dirty="0">
                <a:solidFill>
                  <a:srgbClr val="C00000"/>
                </a:solidFill>
                <a:latin typeface="Times New Roman" panose="02020603050405020304" charset="0"/>
                <a:cs typeface="Times New Roman" panose="02020603050405020304" charset="0"/>
              </a:rPr>
              <a:t>动词</a:t>
            </a:r>
            <a:r>
              <a:rPr sz="2400" dirty="0">
                <a:solidFill>
                  <a:srgbClr val="C00000"/>
                </a:solidFill>
                <a:latin typeface="Times New Roman" panose="02020603050405020304" charset="0"/>
                <a:cs typeface="Times New Roman" panose="02020603050405020304" charset="0"/>
              </a:rPr>
              <a:t>。本题句意为“十年前修建的桥已经断了”。A项现在分词表示动作正在进行或主动；B项过去分词表示动作已完成或被动；C项不定式表示将来的行为；D项是现在分词的完成时形式。根据题意，十年前建的桥应用过去分词表示动作的完成和被动，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Our teacher told us that we _______ a test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would have           B. will have              C. have            D. are having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本题考查时态。根据谓语动词told及时间状语tomorrow可知，是以过去为起点判断将来的动作或行为，推断出从句时态为过去将来时，故本题正确答案为A。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145" y="8560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Three quarters of the Earth _______ with water.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are covered    B. were covered        C. is covered       D. was covered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本题考查主谓一致。分数+名词作主语，谓语动词要与主语中的名词一致，因</a:t>
            </a:r>
            <a:r>
              <a:rPr lang="zh-CN" sz="2400" dirty="0">
                <a:solidFill>
                  <a:srgbClr val="C00000"/>
                </a:solidFill>
                <a:latin typeface="Times New Roman" panose="02020603050405020304" charset="0"/>
                <a:cs typeface="Times New Roman" panose="02020603050405020304" charset="0"/>
              </a:rPr>
              <a:t>为</a:t>
            </a:r>
            <a:r>
              <a:rPr sz="2400" dirty="0">
                <a:solidFill>
                  <a:srgbClr val="C00000"/>
                </a:solidFill>
                <a:latin typeface="Times New Roman" panose="02020603050405020304" charset="0"/>
                <a:cs typeface="Times New Roman" panose="02020603050405020304" charset="0"/>
              </a:rPr>
              <a:t>本题中的谓语为单数，排除A、B两项。地球的四分之三被水覆盖为客观事实，因此时态为一般现在时，故本题正确答案为C。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0711"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521970" y="4365625"/>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本题考查非真实条件句的倒装。本题句意为“如果他听从我的建议，他会取得更多成就”。根据would have done判断出句子为虚拟语气，从句应为If he had followed my advice，排除B、D两项。当if从句中带有had / were / should时，可将if省略，把had / were / should放至句首构成倒装，A项符合语法规则，故本题正确答案为A。</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_______, he would have achieved a lot.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Had he followed my advice           B. If he followed my advice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Were he followed my advice         D. If he has followed my advice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84293" y="9107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7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5572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What do you think of the movie </a:t>
            </a:r>
            <a:r>
              <a:rPr lang="en-US" altLang="zh-CN" sz="2400" i="1" dirty="0">
                <a:latin typeface="Times New Roman" panose="02020603050405020304" charset="0"/>
                <a:ea typeface="宋体" panose="02010600030101010101" pitchFamily="2" charset="-122"/>
                <a:cs typeface="Times New Roman" panose="02020603050405020304" charset="0"/>
              </a:rPr>
              <a:t>The Wandering Earth</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like it very much                      B. I saw it yesterday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It’s very impressive                    D. You too</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根据句意“你觉得《流浪地球》这部电影怎么样”可知，答语应为评价性语言。C项意为“这部电影令人印象深刻”，符合对话语境，故本题正确答案为C。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76580" y="4173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66040" y="4337050"/>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A项意为“请把书递给我”，B项意为“新年快乐”，C项意为“别忘了关门”，A、B、C三项均不符合题意。D项意为“请代我向你父母问好”，符合对话语境，故本题正确答案为D。</a:t>
            </a:r>
            <a:r>
              <a:rPr lang="zh-CN" altLang="en-US" sz="2400" dirty="0">
                <a:solidFill>
                  <a:srgbClr val="C00000"/>
                </a:solidFill>
                <a:latin typeface="Times New Roman" panose="02020603050405020304" charset="0"/>
                <a:cs typeface="Times New Roman" panose="02020603050405020304" charset="0"/>
              </a:rPr>
              <a:t>不符。</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项“请代我向你父母问好”符合语境。因此，答案是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Certainly, I will. Thank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Please pass me the book                B. Happy new year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Don’t forget to close the door        D. Please remember me to your parents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PLACING_PICTURE_USER_VIEWPORT" val="{&quot;height&quot;:3555,&quot;width&quot;:7110}"/>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01ae2adb-2acc-41c9-bf52-6b207ee8bc34"/>
  <p:tag name="commondata" val="eyJoZGlkIjoiOTZhODQ0MzExYTJkODJhZmUzYjhiZjJlMzExMzg5NzMifQ=="/>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24986</Words>
  <Application>WPS 演示</Application>
  <PresentationFormat>宽屏</PresentationFormat>
  <Paragraphs>677</Paragraphs>
  <Slides>77</Slides>
  <Notes>77</Notes>
  <HiddenSlides>11</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77</vt:i4>
      </vt:variant>
    </vt:vector>
  </HeadingPairs>
  <TitlesOfParts>
    <vt:vector size="96" baseType="lpstr">
      <vt:lpstr>Arial</vt:lpstr>
      <vt:lpstr>宋体</vt:lpstr>
      <vt:lpstr>Wingdings</vt:lpstr>
      <vt:lpstr>方正公文黑体</vt:lpstr>
      <vt:lpstr>iekie pocangqiong</vt:lpstr>
      <vt:lpstr>方正黑体简体</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125</cp:revision>
  <dcterms:created xsi:type="dcterms:W3CDTF">2021-08-19T06:32:00Z</dcterms:created>
  <dcterms:modified xsi:type="dcterms:W3CDTF">2024-12-31T06:18:45Z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2052-12.1.0.19302</vt:lpwstr>
  </property>
</Properties>
</file>