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79"/>
  </p:handout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375" r:id="rId32"/>
    <p:sldId id="376" r:id="rId33"/>
    <p:sldId id="301" r:id="rId34"/>
    <p:sldId id="302" r:id="rId35"/>
    <p:sldId id="303" r:id="rId36"/>
    <p:sldId id="304" r:id="rId37"/>
    <p:sldId id="357" r:id="rId38"/>
    <p:sldId id="305" r:id="rId39"/>
    <p:sldId id="358" r:id="rId40"/>
    <p:sldId id="359" r:id="rId41"/>
    <p:sldId id="360" r:id="rId42"/>
    <p:sldId id="361" r:id="rId43"/>
    <p:sldId id="459" r:id="rId44"/>
    <p:sldId id="362" r:id="rId45"/>
    <p:sldId id="363" r:id="rId46"/>
    <p:sldId id="364" r:id="rId47"/>
    <p:sldId id="365" r:id="rId48"/>
    <p:sldId id="429" r:id="rId49"/>
    <p:sldId id="366" r:id="rId50"/>
    <p:sldId id="430" r:id="rId51"/>
    <p:sldId id="307" r:id="rId52"/>
    <p:sldId id="308" r:id="rId53"/>
    <p:sldId id="377" r:id="rId54"/>
    <p:sldId id="378" r:id="rId55"/>
    <p:sldId id="380" r:id="rId56"/>
    <p:sldId id="379" r:id="rId57"/>
    <p:sldId id="381" r:id="rId58"/>
    <p:sldId id="312" r:id="rId59"/>
    <p:sldId id="382" r:id="rId60"/>
    <p:sldId id="383" r:id="rId61"/>
    <p:sldId id="384" r:id="rId62"/>
    <p:sldId id="314" r:id="rId63"/>
    <p:sldId id="315" r:id="rId64"/>
    <p:sldId id="326" r:id="rId65"/>
    <p:sldId id="431" r:id="rId66"/>
    <p:sldId id="432" r:id="rId67"/>
    <p:sldId id="433" r:id="rId68"/>
    <p:sldId id="434" r:id="rId69"/>
    <p:sldId id="435" r:id="rId70"/>
    <p:sldId id="436" r:id="rId71"/>
    <p:sldId id="437" r:id="rId72"/>
    <p:sldId id="438" r:id="rId73"/>
    <p:sldId id="439" r:id="rId74"/>
    <p:sldId id="440" r:id="rId75"/>
    <p:sldId id="441" r:id="rId76"/>
    <p:sldId id="442" r:id="rId77"/>
    <p:sldId id="284" r:id="rId78"/>
  </p:sldIdLst>
  <p:sldSz cx="12192000" cy="6858000"/>
  <p:notesSz cx="6858000" cy="9144000"/>
  <p:embeddedFontLst>
    <p:embeddedFont>
      <p:font typeface="方正公文黑体" panose="02000500000000000000" charset="-122"/>
      <p:regular r:id="rId83"/>
    </p:embeddedFont>
    <p:embeddedFont>
      <p:font typeface="方正黑体简体" panose="03000509000000000000" charset="-122"/>
      <p:regular r:id="rId84"/>
    </p:embeddedFont>
    <p:embeddedFont>
      <p:font typeface="微软雅黑" panose="020B0503020204020204" pitchFamily="34" charset="-122"/>
      <p:regular r:id="rId85"/>
    </p:embeddedFont>
    <p:embeddedFont>
      <p:font typeface="Calibri" panose="020F0502020204030204" pitchFamily="34" charset="0"/>
      <p:regular r:id="rId86"/>
      <p:bold r:id="rId87"/>
      <p:italic r:id="rId88"/>
      <p:boldItalic r:id="rId89"/>
    </p:embeddedFont>
    <p:embeddedFont>
      <p:font typeface="Impact" panose="020B0806030902050204" pitchFamily="34" charset="0"/>
      <p:regular r:id="rId90"/>
    </p:embeddedFont>
    <p:embeddedFont>
      <p:font typeface="黑体" panose="02010609060101010101" charset="-122"/>
      <p:regular r:id="rId91"/>
    </p:embeddedFont>
    <p:embeddedFont>
      <p:font typeface="等线" panose="02010600030101010101" charset="-122"/>
      <p:regular r:id="rId92"/>
    </p:embeddedFont>
  </p:embeddedFontLst>
  <p:custDataLst>
    <p:tags r:id="rId9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01"/>
            <p14:sldId id="302"/>
            <p14:sldId id="303"/>
            <p14:sldId id="304"/>
            <p14:sldId id="357"/>
            <p14:sldId id="305"/>
            <p14:sldId id="358"/>
            <p14:sldId id="359"/>
            <p14:sldId id="360"/>
            <p14:sldId id="361"/>
            <p14:sldId id="459"/>
            <p14:sldId id="362"/>
            <p14:sldId id="363"/>
            <p14:sldId id="364"/>
            <p14:sldId id="365"/>
            <p14:sldId id="429"/>
            <p14:sldId id="366"/>
            <p14:sldId id="430"/>
            <p14:sldId id="307"/>
            <p14:sldId id="308"/>
            <p14:sldId id="377"/>
            <p14:sldId id="378"/>
            <p14:sldId id="380"/>
            <p14:sldId id="379"/>
            <p14:sldId id="381"/>
            <p14:sldId id="312"/>
            <p14:sldId id="382"/>
            <p14:sldId id="383"/>
            <p14:sldId id="384"/>
            <p14:sldId id="314"/>
            <p14:sldId id="315"/>
            <p14:sldId id="326"/>
            <p14:sldId id="431"/>
            <p14:sldId id="432"/>
            <p14:sldId id="433"/>
            <p14:sldId id="434"/>
            <p14:sldId id="435"/>
            <p14:sldId id="436"/>
            <p14:sldId id="437"/>
            <p14:sldId id="438"/>
            <p14:sldId id="439"/>
            <p14:sldId id="440"/>
            <p14:sldId id="441"/>
            <p14:sldId id="442"/>
          </p14:sldIdLst>
        </p14:section>
        <p14:section name="结束页" id="{98773F69-2DDF-47CC-BD69-D575D8CAAC6E}">
          <p14:sldIdLst>
            <p14:sldId id="284"/>
          </p14:sldIdLst>
        </p14:section>
        <p14:section name="版权页" id="{C8AD3B51-1B7B-4E69-9180-4DEC6400FEC2}">
          <p14:sldIdLst/>
        </p14:section>
      </p14:sectionLst>
    </p:ext>
    <p:ext uri="{EFAFB233-063F-42B5-8137-9DF3F51BA10A}">
      <p15:sldGuideLst xmlns:p15="http://schemas.microsoft.com/office/powerpoint/2012/main">
        <p15:guide id="1" orient="horz" pos="148" userDrawn="1">
          <p15:clr>
            <a:srgbClr val="A4A3A4"/>
          </p15:clr>
        </p15:guide>
        <p15:guide id="2" orient="horz" pos="4211" userDrawn="1">
          <p15:clr>
            <a:srgbClr val="A4A3A4"/>
          </p15:clr>
        </p15:guide>
        <p15:guide id="3" pos="82" userDrawn="1">
          <p15:clr>
            <a:srgbClr val="A4A3A4"/>
          </p15:clr>
        </p15:guide>
        <p15:guide id="4" pos="7350" userDrawn="1">
          <p15:clr>
            <a:srgbClr val="A4A3A4"/>
          </p15:clr>
        </p15:guide>
        <p15:guide id="5" orient="horz" pos="397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48"/>
        <p:guide orient="horz" pos="4211"/>
        <p:guide pos="82"/>
        <p:guide pos="7350"/>
        <p:guide orient="horz" pos="397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3" Type="http://schemas.openxmlformats.org/officeDocument/2006/relationships/tags" Target="tags/tag24.xml"/><Relationship Id="rId92" Type="http://schemas.openxmlformats.org/officeDocument/2006/relationships/font" Target="fonts/font10.fntdata"/><Relationship Id="rId91" Type="http://schemas.openxmlformats.org/officeDocument/2006/relationships/font" Target="fonts/font9.fntdata"/><Relationship Id="rId90" Type="http://schemas.openxmlformats.org/officeDocument/2006/relationships/font" Target="fonts/font8.fntdata"/><Relationship Id="rId9" Type="http://schemas.openxmlformats.org/officeDocument/2006/relationships/slide" Target="slides/slide6.xml"/><Relationship Id="rId89" Type="http://schemas.openxmlformats.org/officeDocument/2006/relationships/font" Target="fonts/font7.fntdata"/><Relationship Id="rId88" Type="http://schemas.openxmlformats.org/officeDocument/2006/relationships/font" Target="fonts/font6.fntdata"/><Relationship Id="rId87" Type="http://schemas.openxmlformats.org/officeDocument/2006/relationships/font" Target="fonts/font5.fntdata"/><Relationship Id="rId86" Type="http://schemas.openxmlformats.org/officeDocument/2006/relationships/font" Target="fonts/font4.fntdata"/><Relationship Id="rId85" Type="http://schemas.openxmlformats.org/officeDocument/2006/relationships/font" Target="fonts/font3.fntdata"/><Relationship Id="rId84" Type="http://schemas.openxmlformats.org/officeDocument/2006/relationships/font" Target="fonts/font2.fntdata"/><Relationship Id="rId83" Type="http://schemas.openxmlformats.org/officeDocument/2006/relationships/font" Target="fonts/font1.fntdata"/><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 Target="slides/slide5.xml"/><Relationship Id="rId79" Type="http://schemas.openxmlformats.org/officeDocument/2006/relationships/handoutMaster" Target="handoutMasters/handoutMaster1.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51435"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13" name="矩形 12"/>
          <p:cNvSpPr/>
          <p:nvPr userDrawn="1"/>
        </p:nvSpPr>
        <p:spPr>
          <a:xfrm>
            <a:off x="-12383"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9" name="矩形 8"/>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p:cNvPr>
          <p:cNvSpPr txBox="1"/>
          <p:nvPr userDrawn="1"/>
        </p:nvSpPr>
        <p:spPr>
          <a:xfrm>
            <a:off x="-24130" y="619506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3.xml"/><Relationship Id="rId8" Type="http://schemas.openxmlformats.org/officeDocument/2006/relationships/image" Target="../media/image1.emf"/><Relationship Id="rId7" Type="http://schemas.openxmlformats.org/officeDocument/2006/relationships/slide" Target="slide60.xml"/><Relationship Id="rId6" Type="http://schemas.openxmlformats.org/officeDocument/2006/relationships/slide" Target="slide56.xml"/><Relationship Id="rId5" Type="http://schemas.openxmlformats.org/officeDocument/2006/relationships/slide" Target="slide49.xml"/><Relationship Id="rId4" Type="http://schemas.openxmlformats.org/officeDocument/2006/relationships/slide" Target="slide31.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notesSlide" Target="../notesSlides/notesSlide45.xml"/><Relationship Id="rId7" Type="http://schemas.openxmlformats.org/officeDocument/2006/relationships/slideLayout" Target="../slideLayouts/slideLayout7.xml"/><Relationship Id="rId6" Type="http://schemas.openxmlformats.org/officeDocument/2006/relationships/tags" Target="../tags/tag13.xml"/><Relationship Id="rId5" Type="http://schemas.openxmlformats.org/officeDocument/2006/relationships/slide" Target="slide46.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8.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7.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slide" Target="slide48.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5.xml"/><Relationship Id="rId1"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8.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8.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7.xml"/><Relationship Id="rId2" Type="http://schemas.openxmlformats.org/officeDocument/2006/relationships/slide" Target="slide50.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8.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8.xml"/><Relationship Id="rId1" Type="http://schemas.openxmlformats.org/officeDocument/2006/relationships/slide" Target="slide5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5.xml"/><Relationship Id="rId1" Type="http://schemas.openxmlformats.org/officeDocument/2006/relationships/slide" Target="slide6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8.xml"/><Relationship Id="rId1" Type="http://schemas.openxmlformats.org/officeDocument/2006/relationships/slide" Target="slide61.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4" Type="http://schemas.openxmlformats.org/officeDocument/2006/relationships/notesSlide" Target="../notesSlides/notesSlide75.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宋体" panose="02010600030101010101" pitchFamily="2" charset="-122"/>
                <a:ea typeface="宋体" panose="02010600030101010101" pitchFamily="2" charset="-122"/>
              </a:rPr>
              <a:t>英语</a:t>
            </a:r>
            <a:endParaRPr lang="zh-CN" altLang="en-US" sz="10000" b="1" dirty="0">
              <a:solidFill>
                <a:srgbClr val="E18787"/>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People who win at the end always have a positive </a:t>
            </a:r>
            <a:r>
              <a:rPr lang="en-US" altLang="zh-CN" sz="2400" u="sng" dirty="0">
                <a:latin typeface="Times New Roman" panose="02020603050405020304" charset="0"/>
                <a:ea typeface="宋体" panose="02010600030101010101" pitchFamily="2" charset="-122"/>
                <a:cs typeface="Times New Roman" panose="02020603050405020304" charset="0"/>
              </a:rPr>
              <a:t>attitude</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状态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态度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想法</a:t>
            </a:r>
            <a:r>
              <a:rPr lang="en-US" altLang="zh-CN" sz="2400" dirty="0">
                <a:latin typeface="Times New Roman" panose="02020603050405020304" charset="0"/>
                <a:ea typeface="宋体" panose="02010600030101010101" pitchFamily="2" charset="-122"/>
                <a:cs typeface="Times New Roman" panose="02020603050405020304" charset="0"/>
              </a:rPr>
              <a:t>	D. </a:t>
            </a:r>
            <a:r>
              <a:rPr lang="zh-CN" altLang="en-US" sz="2400" dirty="0">
                <a:latin typeface="Times New Roman" panose="02020603050405020304" charset="0"/>
                <a:ea typeface="宋体" panose="02010600030101010101" pitchFamily="2" charset="-122"/>
                <a:cs typeface="Times New Roman" panose="02020603050405020304" charset="0"/>
              </a:rPr>
              <a:t>习惯</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本题考查名词。attitude意为“态度”，结合句意“最后胜利的人总是有积极的态度”，故本题正确答案为B。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04112" y="909927"/>
            <a:ext cx="103060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62752"/>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 teacher has just found a mistake on the front </a:t>
            </a:r>
            <a:r>
              <a:rPr lang="en-US" altLang="zh-CN" sz="2400" u="sng" dirty="0">
                <a:latin typeface="Times New Roman" panose="02020603050405020304" charset="0"/>
                <a:ea typeface="宋体" panose="02010600030101010101" pitchFamily="2" charset="-122"/>
                <a:cs typeface="Times New Roman" panose="02020603050405020304" charset="0"/>
              </a:rPr>
              <a:t>cover</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覆盖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封面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盖子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包装</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本题考查名词。cover意为“封面”，结合句意“老师刚才在封面上发现了一处错误”，故本题正确答案为B。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8100" y="96275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3180" y="817814"/>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You should read the </a:t>
            </a:r>
            <a:r>
              <a:rPr lang="en-US" altLang="zh-CN" sz="2400" u="sng" dirty="0">
                <a:latin typeface="Times New Roman" panose="02020603050405020304" charset="0"/>
                <a:ea typeface="宋体" panose="02010600030101010101" pitchFamily="2" charset="-122"/>
                <a:cs typeface="Times New Roman" panose="02020603050405020304" charset="0"/>
              </a:rPr>
              <a:t>instructions</a:t>
            </a:r>
            <a:r>
              <a:rPr lang="en-US" altLang="zh-CN" sz="2400" dirty="0">
                <a:latin typeface="Times New Roman" panose="02020603050405020304" charset="0"/>
                <a:ea typeface="宋体" panose="02010600030101010101" pitchFamily="2" charset="-122"/>
                <a:cs typeface="Times New Roman" panose="02020603050405020304" charset="0"/>
              </a:rPr>
              <a:t> carefully before taking the medicine.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说明书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介绍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解释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知识</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356235" y="43343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本题考查名词。instructions意为“说明书”，结合句意“在吃药前你应该仔细阅读说明书”，故本题正确答案为A。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1016308"/>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She didn’t know what to do, so she asked him for </a:t>
            </a:r>
            <a:r>
              <a:rPr lang="en-US" altLang="zh-CN" sz="2400" u="sng" dirty="0">
                <a:latin typeface="Times New Roman" panose="02020603050405020304" charset="0"/>
                <a:ea typeface="宋体" panose="02010600030101010101" pitchFamily="2" charset="-122"/>
                <a:cs typeface="Times New Roman" panose="02020603050405020304" charset="0"/>
              </a:rPr>
              <a:t>professional</a:t>
            </a:r>
            <a:r>
              <a:rPr lang="en-US" altLang="zh-CN" sz="2400" dirty="0">
                <a:latin typeface="Times New Roman" panose="02020603050405020304" charset="0"/>
                <a:ea typeface="宋体" panose="02010600030101010101" pitchFamily="2" charset="-122"/>
                <a:cs typeface="Times New Roman" panose="02020603050405020304" charset="0"/>
              </a:rPr>
              <a:t> advice.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客观的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有用的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积极的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专业的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本题考查形容词。professional意为“专业的”，结合句意“她不知道要做什么，于是向他寻求专业的建议”，故本题正确答案为D。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18248" y="103218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 10. Winter is not a </a:t>
            </a:r>
            <a:r>
              <a:rPr lang="en-US" altLang="zh-CN" sz="2400" u="sng" dirty="0">
                <a:latin typeface="Times New Roman" panose="02020603050405020304" charset="0"/>
                <a:ea typeface="宋体" panose="02010600030101010101" pitchFamily="2" charset="-122"/>
                <a:cs typeface="Times New Roman" panose="02020603050405020304" charset="0"/>
              </a:rPr>
              <a:t>suitable</a:t>
            </a:r>
            <a:r>
              <a:rPr lang="en-US" altLang="zh-CN" sz="2400" dirty="0">
                <a:latin typeface="Times New Roman" panose="02020603050405020304" charset="0"/>
                <a:ea typeface="宋体" panose="02010600030101010101" pitchFamily="2" charset="-122"/>
                <a:cs typeface="Times New Roman" panose="02020603050405020304" charset="0"/>
              </a:rPr>
              <a:t> season to travel there.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开心的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整齐的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合适的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温暖的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a:t>
            </a:r>
            <a:r>
              <a:rPr lang="zh-CN" sz="2400" dirty="0">
                <a:solidFill>
                  <a:srgbClr val="C00000"/>
                </a:solidFill>
                <a:latin typeface="Times New Roman" panose="02020603050405020304" charset="0"/>
                <a:cs typeface="Times New Roman" panose="02020603050405020304" charset="0"/>
              </a:rPr>
              <a:t>。</a:t>
            </a:r>
            <a:r>
              <a:rPr sz="2400" dirty="0">
                <a:solidFill>
                  <a:srgbClr val="C00000"/>
                </a:solidFill>
                <a:latin typeface="Times New Roman" panose="02020603050405020304" charset="0"/>
                <a:cs typeface="Times New Roman" panose="02020603050405020304" charset="0"/>
              </a:rPr>
              <a:t>suitable</a:t>
            </a:r>
            <a:r>
              <a:rPr sz="2400" dirty="0">
                <a:solidFill>
                  <a:srgbClr val="C00000"/>
                </a:solidFill>
                <a:latin typeface="Times New Roman" panose="02020603050405020304" charset="0"/>
                <a:cs typeface="Times New Roman" panose="02020603050405020304" charset="0"/>
                <a:sym typeface="+mn-ea"/>
              </a:rPr>
              <a:t>意为</a:t>
            </a:r>
            <a:r>
              <a:rPr sz="2400" dirty="0">
                <a:solidFill>
                  <a:srgbClr val="C00000"/>
                </a:solidFill>
                <a:latin typeface="Times New Roman" panose="02020603050405020304" charset="0"/>
                <a:cs typeface="Times New Roman" panose="02020603050405020304" charset="0"/>
              </a:rPr>
              <a:t>“合适的”，结合句意“冬天并不适合去那里旅行”，故本题正确答案为C。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45470"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0720"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Mike wants to </a:t>
            </a:r>
            <a:r>
              <a:rPr lang="en-US" altLang="zh-CN" sz="2400" u="sng" dirty="0">
                <a:latin typeface="Times New Roman" panose="02020603050405020304" charset="0"/>
                <a:ea typeface="宋体" panose="02010600030101010101" pitchFamily="2" charset="-122"/>
                <a:cs typeface="Times New Roman" panose="02020603050405020304" charset="0"/>
              </a:rPr>
              <a:t>see</a:t>
            </a:r>
            <a:r>
              <a:rPr lang="en-US" altLang="zh-CN" sz="2400" dirty="0">
                <a:latin typeface="Times New Roman" panose="02020603050405020304" charset="0"/>
                <a:ea typeface="宋体" panose="02010600030101010101" pitchFamily="2" charset="-122"/>
                <a:cs typeface="Times New Roman" panose="02020603050405020304" charset="0"/>
              </a:rPr>
              <a:t> his father </a:t>
            </a:r>
            <a:r>
              <a:rPr lang="en-US" altLang="zh-CN" sz="2400" u="sng" dirty="0">
                <a:latin typeface="Times New Roman" panose="02020603050405020304" charset="0"/>
                <a:ea typeface="宋体" panose="02010600030101010101" pitchFamily="2" charset="-122"/>
                <a:cs typeface="Times New Roman" panose="02020603050405020304" charset="0"/>
              </a:rPr>
              <a:t>off</a:t>
            </a:r>
            <a:r>
              <a:rPr lang="en-US" altLang="zh-CN" sz="2400" dirty="0">
                <a:latin typeface="Times New Roman" panose="02020603050405020304" charset="0"/>
                <a:ea typeface="宋体" panose="02010600030101010101" pitchFamily="2" charset="-122"/>
                <a:cs typeface="Times New Roman" panose="02020603050405020304" charset="0"/>
              </a:rPr>
              <a:t> at the airport.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取消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邮寄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送行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看见</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本题考查动词短语。see sb. off意为“给某人送行”，结合句意“Mike想去机场为他父亲送行”，故本题正确答案为C。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teacher </a:t>
            </a:r>
            <a:r>
              <a:rPr lang="en-US" altLang="zh-CN" sz="2400" u="sng" dirty="0">
                <a:latin typeface="Times New Roman" panose="02020603050405020304" charset="0"/>
                <a:ea typeface="宋体" panose="02010600030101010101" pitchFamily="2" charset="-122"/>
                <a:cs typeface="Times New Roman" panose="02020603050405020304" charset="0"/>
              </a:rPr>
              <a:t>offered</a:t>
            </a:r>
            <a:r>
              <a:rPr lang="en-US" altLang="zh-CN" sz="2400" dirty="0">
                <a:latin typeface="Times New Roman" panose="02020603050405020304" charset="0"/>
                <a:ea typeface="宋体" panose="02010600030101010101" pitchFamily="2" charset="-122"/>
                <a:cs typeface="Times New Roman" panose="02020603050405020304" charset="0"/>
              </a:rPr>
              <a:t> tips on reading skills.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提供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提起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出价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建议</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本题考查动词。offer意为“提供”，结合句意“老师提供了一些阅读技巧”，故本题正确答案为A。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999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Could you </a:t>
            </a:r>
            <a:r>
              <a:rPr lang="en-US" altLang="zh-CN" sz="2400" u="sng" dirty="0">
                <a:latin typeface="Times New Roman" panose="02020603050405020304" charset="0"/>
                <a:ea typeface="宋体" panose="02010600030101010101" pitchFamily="2" charset="-122"/>
                <a:cs typeface="Times New Roman" panose="02020603050405020304" charset="0"/>
              </a:rPr>
              <a:t>excuse</a:t>
            </a:r>
            <a:r>
              <a:rPr lang="en-US" altLang="zh-CN" sz="2400" dirty="0">
                <a:latin typeface="Times New Roman" panose="02020603050405020304" charset="0"/>
                <a:ea typeface="宋体" panose="02010600030101010101" pitchFamily="2" charset="-122"/>
                <a:cs typeface="Times New Roman" panose="02020603050405020304" charset="0"/>
              </a:rPr>
              <a:t> me for a short while,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麻烦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想起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理解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原谅</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本题考查动词。excuse意为“原谅”，结合句意“抱歉，我能失陪一下吗”，故本题正确答案为D。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6973"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81015" y="3740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3" name="文本框 13">
            <a:hlinkClick r:id="rId2" action="ppaction://hlinksldjump"/>
          </p:cNvPr>
          <p:cNvSpPr txBox="1">
            <a:spLocks noChangeArrowheads="1"/>
          </p:cNvSpPr>
          <p:nvPr/>
        </p:nvSpPr>
        <p:spPr bwMode="auto">
          <a:xfrm>
            <a:off x="5581015" y="117475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81015" y="19754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77622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57727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581015" y="437769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581015" y="51784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501650" y="3326130"/>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581015" y="597916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bldLvl="0" animBg="1"/>
      <p:bldP spid="13" grpId="0"/>
      <p:bldP spid="16" grpId="0"/>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People’s lives, which we must take </a:t>
            </a:r>
            <a:r>
              <a:rPr lang="en-US" altLang="zh-CN" sz="2400" u="sng" dirty="0">
                <a:latin typeface="Times New Roman" panose="02020603050405020304" charset="0"/>
                <a:ea typeface="宋体" panose="02010600030101010101" pitchFamily="2" charset="-122"/>
                <a:cs typeface="Times New Roman" panose="02020603050405020304" charset="0"/>
              </a:rPr>
              <a:t>seriously</a:t>
            </a:r>
            <a:r>
              <a:rPr lang="en-US" altLang="zh-CN" sz="2400" dirty="0">
                <a:latin typeface="Times New Roman" panose="02020603050405020304" charset="0"/>
                <a:ea typeface="宋体" panose="02010600030101010101" pitchFamily="2" charset="-122"/>
                <a:cs typeface="Times New Roman" panose="02020603050405020304" charset="0"/>
              </a:rPr>
              <a:t>, are above everything else.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乐观地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积极地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严肃地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满意地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22910" y="4410559"/>
            <a:ext cx="1119759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本题考查副词。seriously意为“严肃地”，结合句意“人的生命高于一切，我们必须严肃对待”，故本题正确答案为C。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19986"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It is a great pleasure to </a:t>
            </a:r>
            <a:r>
              <a:rPr lang="en-US" altLang="zh-CN" sz="2400" u="sng" dirty="0">
                <a:latin typeface="Times New Roman" panose="02020603050405020304" charset="0"/>
                <a:ea typeface="宋体" panose="02010600030101010101" pitchFamily="2" charset="-122"/>
                <a:cs typeface="Times New Roman" panose="02020603050405020304" charset="0"/>
              </a:rPr>
              <a:t>hear from</a:t>
            </a:r>
            <a:r>
              <a:rPr lang="en-US" altLang="zh-CN" sz="2400" dirty="0">
                <a:latin typeface="Times New Roman" panose="02020603050405020304" charset="0"/>
                <a:ea typeface="宋体" panose="02010600030101010101" pitchFamily="2" charset="-122"/>
                <a:cs typeface="Times New Roman" panose="02020603050405020304" charset="0"/>
              </a:rPr>
              <a:t> a friend in this small village.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收到</a:t>
            </a:r>
            <a:r>
              <a:rPr lang="en-US" altLang="zh-CN" sz="2400" dirty="0">
                <a:latin typeface="宋体" panose="02010600030101010101" pitchFamily="2" charset="-122"/>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的消息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听到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听从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接受</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本题考查动词词组。hear from意为“收到某人的消息”，结合句意“在这个小村庄能收到朋友的消息是一件很开心的事情”，故本题正确答案为A。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5236" y="8655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66857" y="3797588"/>
            <a:ext cx="9077368"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school         B. garden          C. factory             D. hospital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longest        B. farthest         C. sweetest           D. happiest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paid             B. pay               C. cost                  D. spent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Finally        B. Suddenly      C. Directly            D. Aimlessly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完形填空（</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30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20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Long ago there was a hardworking bear. His favorite food was grapes. In his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sym typeface="+mn-ea"/>
              </a:rPr>
              <a:t>,</a:t>
            </a:r>
            <a:r>
              <a:rPr lang="en-US" altLang="zh-CN" sz="2400" dirty="0">
                <a:latin typeface="Times New Roman" panose="02020603050405020304" charset="0"/>
                <a:ea typeface="宋体" panose="02010600030101010101" pitchFamily="2" charset="-122"/>
                <a:cs typeface="Times New Roman" panose="02020603050405020304" charset="0"/>
              </a:rPr>
              <a:t> he planted a lot of grapes. In order to find out how to grow the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grapes, the bear went to the library, searched the Internet and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a special visit to grape experts.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 he got the answer—to have love!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779622" y="386236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764246" y="42939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787243" y="473003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2" name="TextBox 4"/>
          <p:cNvSpPr txBox="1"/>
          <p:nvPr/>
        </p:nvSpPr>
        <p:spPr>
          <a:xfrm>
            <a:off x="1771366" y="513874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7" grpId="0"/>
      <p:bldP spid="8"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90575" y="705710"/>
            <a:ext cx="10458450" cy="53543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本题主要考查上下文联系。本句意为“他在花园里种了许多葡萄”。从最后一段he came back to his grape garden得知，熊是在他的花园里种葡萄。故本题正确答案为B。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本题考查词义辨析。本句意为“为了找到种出最甜的葡萄的方法”。A项意为“最长的”；B项意为“最远的”；C项意为“最甜的”；D项意为“最幸福的”。故本题正确答案为C。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本题主要考查动词时态及固定用法。本句意为“熊去了图书馆，上网搜索，并专门拜访了葡萄专家”。pay a visit意为“拜访，访问”，属于固定用法。本文为记叙文，中心时态为过去时态，and前的谓语动词用一般过去时，因此此处也应用一般过去时，pay要用过去式paid。故本题正确答案为A。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本题主要考查词义辨析和上下文联系。本句意为“最终，他得到了答案”。A项意为“最后，终于”；B项意为“突然地”；C项意为“直接地”；D项意为“毫无目的地”。故本题正确答案为A。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8930" y="512020"/>
            <a:ext cx="1153413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But what is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 The bear decided to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some of the most loving ones. Of course mothers are the most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Mother Pig,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her piglet, said to the bear, “You want to show love to someone? Then you should feed them.” The bear listened carefully and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every word on his notebook.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are also very loving. Father Sheep said, “You want to show love to someone?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01458" y="2684699"/>
            <a:ext cx="10399967" cy="274955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dream                	B. idea                     C. love                       D. grape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look for              	B. learn from           C. hear from              D. learn to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hardworking      	B. good-looking      C. open-minded        D. loving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writing                 B. feeding               C. asking                    D. using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looked up           	B. cut down            C. wrote down           D. followed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Mothers              	B. Fathers               C. Sisters                   D. Cousins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7421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5730" y="317617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75728" y="36210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875728" y="405363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875728" y="44973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75729" y="493306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193596" y="218559"/>
            <a:ext cx="11543109" cy="6028690"/>
          </a:xfrm>
          <a:prstGeom prst="rect">
            <a:avLst/>
          </a:prstGeom>
          <a:noFill/>
        </p:spPr>
        <p:txBody>
          <a:bodyPr wrap="square">
            <a:spAutoFit/>
          </a:bodyPr>
          <a:lstStyle/>
          <a:p>
            <a:pPr indent="0" algn="just" fontAlgn="auto">
              <a:lnSpc>
                <a:spcPct val="8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本题主要考查上下文联系。本句意为“但什么是爱呢”。根据上下文推断</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出，熊想知道“什么是爱”。故本题正确答案为C。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本题主要考查词义辨析和上下文联系。本句意为“熊决定向一些最有爱的人学习”。A项意为“寻找”；B项意为“向某人学习”；C项意为“收到某人来信”；D项意为“学习”。learn to后需加动词原形。根据下文的some of the most loving ones（一些最有爱的人），推断出熊决定向最有爱的人学习。故本题正确答案为B。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本题主要考查上下文联系。本句意为“母亲是最有爱的人”。根据上下文推断，熊向最有爱的人学习。故本题正确答案为D。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本题主要考查上下文联系。本句意为“猪妈妈在喂着小猪”。根据下文Then you should feed them中的feed一词，可推断猪妈妈正在喂小猪。故本题正确答案为B。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本题主要考查词义辨析和上下文联系。本句意为“熊认真听并在笔记本里写下每一句话”。A项意为“查找；向上看”；B项意为“消减；砍倒”；C项意为“写下”；D项意为“跟着；遵循”。根据上下文，从listened carefully和every word on his notebook可以得知，此处表达的是“写笔记”。故本题正确答案为C。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本题主要考查上下文联系。本句意为“父亲们也是很有爱的人”。从下文的Father Sheep said（羊爸爸说），可以推断出此处是描述父亲。故本题正确答案为B。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Then you should protect them.” The young man in love looked very loving. He said, “What is love? Being with her when she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a shoulder to lean on.” The priest seemed to know much about love. He said, “Love is tolerance (</a:t>
            </a:r>
            <a:r>
              <a:rPr lang="zh-CN" altLang="en-US" sz="2400" dirty="0">
                <a:latin typeface="Times New Roman" panose="02020603050405020304" charset="0"/>
                <a:ea typeface="宋体" panose="02010600030101010101" pitchFamily="2" charset="-122"/>
                <a:cs typeface="Times New Roman" panose="02020603050405020304" charset="0"/>
              </a:rPr>
              <a:t>忍受</a:t>
            </a:r>
            <a:r>
              <a:rPr lang="en-US" altLang="zh-CN" sz="2400" dirty="0">
                <a:latin typeface="Times New Roman" panose="02020603050405020304" charset="0"/>
                <a:ea typeface="宋体" panose="02010600030101010101" pitchFamily="2" charset="-122"/>
                <a:cs typeface="Times New Roman" panose="02020603050405020304" charset="0"/>
              </a:rPr>
              <a:t>) and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Although the answer was a little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28</a:t>
            </a:r>
            <a:r>
              <a:rPr lang="en-US" altLang="zh-CN" sz="2400" dirty="0">
                <a:latin typeface="Times New Roman" panose="02020603050405020304" charset="0"/>
                <a:ea typeface="宋体" panose="02010600030101010101" pitchFamily="2" charset="-122"/>
                <a:cs typeface="Times New Roman" panose="02020603050405020304" charset="0"/>
              </a:rPr>
              <a:t> to understand, the bear took notes, word by word .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29046" y="2636740"/>
            <a:ext cx="9200453"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needs          B. makes            C.works                  D. misses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patience      B. kindness        C. quiet                   D. sadness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easy            B. interesting     C. hard                    D. boring</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90748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0748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875729" y="35666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90575" y="1081921"/>
            <a:ext cx="10372725" cy="40925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本题主要考查词义辨析和上下文联系。本句意为“当她需要一个肩膀依靠的时候”。A项意为“需要”；B项意为“做”；C项意为“工作”；D项意为“想念；错过”。根据上文提到Being with her“陪伴她”，可以得知，此处表达的是“当她需要依靠的时候”。故本题正确答案为A。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【解析】本题主要考查上下文联系。本句意为“爱是宽容和耐心”。根据最后一段the more the bear understood about tolerance and patience得知，此处也应为tolerance and patience。故本题正确答案为A。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【解析】本题主要考查词义辨析和上下文联系。本句意为“虽然答案有点难以理解”。A项意为“容易的”；B项意为“有趣的”；C项意为“难的”；D项意为“无聊的”。故本题正确答案为C。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8251" y="340690"/>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bear followed his notes when he came back to his grape garden. He watered the grapes, fertilized the soil, caught worms and put up shelves. The riper the grapes became, the more the bear understood about tolerance and patience. At last, the bear got a good </a:t>
            </a:r>
            <a:r>
              <a:rPr lang="en-US" altLang="zh-CN" sz="2400" u="sng" dirty="0">
                <a:latin typeface="Times New Roman" panose="02020603050405020304" charset="0"/>
                <a:ea typeface="宋体" panose="02010600030101010101" pitchFamily="2" charset="-122"/>
                <a:cs typeface="Times New Roman" panose="02020603050405020304" charset="0"/>
              </a:rPr>
              <a:t>29 </a:t>
            </a:r>
            <a:r>
              <a:rPr lang="en-US" altLang="zh-CN" sz="2400" dirty="0">
                <a:latin typeface="Times New Roman" panose="02020603050405020304" charset="0"/>
                <a:ea typeface="宋体" panose="02010600030101010101" pitchFamily="2" charset="-122"/>
                <a:cs typeface="Times New Roman" panose="02020603050405020304" charset="0"/>
              </a:rPr>
              <a:t>and could eat the grapes, feeling perfectly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70878" y="3449212"/>
            <a:ext cx="8716048"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advice	 B. harvest	 C. basket	 D. finish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satisfying	 B. satisfied	 C. satisfy	 D. satisfaction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58520" y="3495040"/>
            <a:ext cx="9315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58520" y="3913505"/>
            <a:ext cx="9315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393827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本题主要考查词义辨析和上下文联系。本句意为“最终，熊得到了一个好收成”。A项意为“建议”；B项意为“收成”；C项意为“篮子”；D项意为“完成”。finish为动词。根据下文could eat the grapes（可以吃葡萄）得知，葡萄有收成了。故本题正确答案为B。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主要考查词义辨析和上下文联系。本句意为“最终，熊得到了一个好收成，可以吃上葡萄了，他感到非常满意”。A项为形容词，意为“令人满意的”，形容事物性质；B项为形容词，意为“感到满意的”，形容主语的感受；C项为动词原形，意为“满足，令人满意”；D项为名词，意为“满足”。根据上文，葡萄有了好收成，熊通过自己的努力终于可以吃葡萄了，因此熊感到很满足。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372746" y="1749360"/>
            <a:ext cx="11199493" cy="4595495"/>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longest distance between two people is that you are still using your mobile phone when I am right here having a coffee with you. This is becoming a very common situation, isn’t it?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With the development of science and technology, instead of feeling more connected, people feel more and more lonely. Today we can see many people unable to get their eyes off the phones in restaurants, in elevators, on subways, on buses, on roads and so on. People would rather immerse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沉浸</a:t>
            </a:r>
            <a:r>
              <a:rPr lang="en-US" altLang="zh-CN" sz="2400" dirty="0">
                <a:solidFill>
                  <a:schemeClr val="tx1">
                    <a:lumMod val="75000"/>
                    <a:lumOff val="25000"/>
                  </a:schemeClr>
                </a:solidFill>
                <a:latin typeface="Times New Roman" panose="02020603050405020304" charset="0"/>
                <a:cs typeface="Times New Roman" panose="02020603050405020304" charset="0"/>
              </a:rPr>
              <a:t>) themselves in their own world than have face-to-face communication with others. They have been given a new name—phubbers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低头族”</a:t>
            </a:r>
            <a:r>
              <a:rPr lang="en-US" altLang="zh-CN" sz="2400" dirty="0">
                <a:solidFill>
                  <a:schemeClr val="tx1">
                    <a:lumMod val="75000"/>
                    <a:lumOff val="25000"/>
                  </a:schemeClr>
                </a:solidFill>
                <a:latin typeface="Times New Roman" panose="02020603050405020304" charset="0"/>
                <a:cs typeface="Times New Roman" panose="02020603050405020304" charset="0"/>
              </a:rPr>
              <a: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6750" y="558951"/>
            <a:ext cx="10648949" cy="49650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Phubbers can be blind to the things around them and cut themselves off from the world around them. More and more teachers report that their students spend a lot of time playing phone games which have a bad </a:t>
            </a:r>
            <a:r>
              <a:rPr lang="en-US" altLang="zh-CN" sz="2400" u="sng" dirty="0">
                <a:solidFill>
                  <a:schemeClr val="tx1">
                    <a:lumMod val="75000"/>
                    <a:lumOff val="25000"/>
                  </a:schemeClr>
                </a:solidFill>
                <a:latin typeface="Times New Roman" panose="02020603050405020304" charset="0"/>
                <a:cs typeface="Times New Roman" panose="02020603050405020304" charset="0"/>
              </a:rPr>
              <a:t>effect</a:t>
            </a:r>
            <a:r>
              <a:rPr lang="en-US" altLang="zh-CN" sz="2400" dirty="0">
                <a:solidFill>
                  <a:schemeClr val="tx1">
                    <a:lumMod val="75000"/>
                    <a:lumOff val="25000"/>
                  </a:schemeClr>
                </a:solidFill>
                <a:latin typeface="Times New Roman" panose="02020603050405020304" charset="0"/>
                <a:cs typeface="Times New Roman" panose="02020603050405020304" charset="0"/>
              </a:rPr>
              <a:t> on their study. Some teachers also complain that they have to stop in the middle of the class to deal with phone problems. Besides, phubbing can lead to health problems. For example, staring at cell phones for a long time will damage your eyesight gradually, according to some research.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Phubbers, please look up! Drop the mobile phone and return to the normal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正常的</a:t>
            </a:r>
            <a:r>
              <a:rPr lang="en-US" altLang="zh-CN" sz="2400" dirty="0">
                <a:solidFill>
                  <a:schemeClr val="tx1">
                    <a:lumMod val="75000"/>
                    <a:lumOff val="25000"/>
                  </a:schemeClr>
                </a:solidFill>
                <a:latin typeface="Times New Roman" panose="02020603050405020304" charset="0"/>
                <a:cs typeface="Times New Roman" panose="02020603050405020304" charset="0"/>
              </a:rPr>
              <a:t>) life! When lowering the head, we can no longer see the blue sky, white clouds and green trees. Let’s enjoy the beauty of nature. Only when we use the phones reasonably can we find the happiness of our real life.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What is the author’s opinion about phubbing?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Phubbing is good for our health.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When we are phubbing, we can’t have coffee with our friends.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We should use mobile phones in a reasonable way.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Playing phone games does harm to our eyesight immediately.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主旨大意题。根据全文的描述以及最后一段“Only when we use the phones reasonably can we find the happiness of our real life.”可知，作者认为我们要合理地使用手机，故本题正确答案为C。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6600" y="84518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According to Paragraph 2, people _______ as the society develops.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feel empty and lonely           B. prefer face-to-face communication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use mobile phones                D. take part in more outdoor activities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02337" y="3629025"/>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细节判断题。根据第二段第一句“With the development of science and technology, instead of feeling more connected, people feel more and more lonely.”可知，随着科技的发展，人们没有感觉关系更紧密，反而感到更孤单，故本题正确答案为A。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10" y="486410"/>
            <a:ext cx="9213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The underlined word “effect” in Paragraph 3 probably means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change produced by an action                B. a mood of happiness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movements                                                D. efforts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4554855"/>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词义猜测题。根据上下文可确定effect是“影响”的意思，a change produced by an action（事件导致的改变）最符合题意，故本题正确答案为A。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62635" y="900430"/>
            <a:ext cx="795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3265" y="876550"/>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From the passage we know overusing mobile phones may cause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shortsightedness             B. stomachache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sleeplessness                  D. depression</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细节判断题。根据第三段最后一句“staring at cell phones for a long time will damage your eyesight gradually.”可知，长时间盯着手机会使视力受损，故本题正确答案为A。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21665" y="876300"/>
            <a:ext cx="9315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8992" y="813461"/>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is the best title of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Dangerous Phubbers           B. The Harm of Phubbing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Students’ Health                  D. How to Protect Your Eyes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主旨大意题。根据对全文主题的把握，文章的中心思想是阐述沉迷手机的害处。Dangerous Phubbers意为“危险的‘低头族’”；Students’ Health意为“学生的健康”；How to Protect Your Eyes意为“如何保护眼睛”。这三项均不符合文章主旨，故本题正确答案为B。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980"/>
            <a:ext cx="9042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8175" y="284842"/>
            <a:ext cx="11115675" cy="5038725"/>
          </a:xfrm>
          <a:prstGeom prst="rect">
            <a:avLst/>
          </a:prstGeom>
          <a:noFill/>
        </p:spPr>
        <p:txBody>
          <a:bodyPr wrap="square" rtlCol="0" anchor="ctr">
            <a:spAutoFit/>
          </a:bodyPr>
          <a:lstStyle/>
          <a:p>
            <a:pPr algn="ctr">
              <a:lnSpc>
                <a:spcPct val="120000"/>
              </a:lnSpc>
            </a:pP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All over the world, people are moving from the country to the city. It is said that three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million people move to cities every week, and that two in three people globally will be living in cities by 2050. But which cities will be international top cities of the future? The Global Cities Outlook surveys 135 cities each year to find those with the most potential. It looks at how cities are doing in four areas: personal well-being, economics, innovation, and governance.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b="1" dirty="0">
                <a:solidFill>
                  <a:schemeClr val="tx1">
                    <a:lumMod val="75000"/>
                    <a:lumOff val="25000"/>
                  </a:schemeClr>
                </a:solidFill>
                <a:latin typeface="Times New Roman" panose="02020603050405020304" charset="0"/>
                <a:cs typeface="Times New Roman" panose="02020603050405020304" charset="0"/>
              </a:rPr>
              <a:t> Personal Well-being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Cities that score well in this area are safe, have good access to healthcare, and look after the environment. Cities with less inequality also score better.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1226863"/>
            <a:ext cx="11115675"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b="1" dirty="0">
                <a:solidFill>
                  <a:schemeClr val="tx1">
                    <a:lumMod val="75000"/>
                    <a:lumOff val="25000"/>
                  </a:schemeClr>
                </a:solidFill>
                <a:latin typeface="Times New Roman" panose="02020603050405020304" charset="0"/>
                <a:cs typeface="Times New Roman" panose="02020603050405020304" charset="0"/>
              </a:rPr>
              <a:t>Economics</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This looks at how well a city’s economy is doing, the amount of investment it attracts, and its infrastructure-facilities and services such as roads and power supplies.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400" b="1" u="sng" dirty="0">
                <a:solidFill>
                  <a:schemeClr val="tx1">
                    <a:lumMod val="75000"/>
                    <a:lumOff val="25000"/>
                  </a:schemeClr>
                </a:solidFill>
                <a:latin typeface="Times New Roman" panose="02020603050405020304" charset="0"/>
                <a:cs typeface="Times New Roman" panose="02020603050405020304" charset="0"/>
              </a:rPr>
              <a:t>Innovation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This area examines how good a city is at creating new ideas, products, and technology. For example, a city with a lot of private investment and new businesses will do well.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783951"/>
            <a:ext cx="11115675" cy="407860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b="1" dirty="0">
                <a:solidFill>
                  <a:schemeClr val="tx1">
                    <a:lumMod val="75000"/>
                    <a:lumOff val="25000"/>
                  </a:schemeClr>
                </a:solidFill>
                <a:latin typeface="Times New Roman" panose="02020603050405020304" charset="0"/>
                <a:cs typeface="Times New Roman" panose="02020603050405020304" charset="0"/>
              </a:rPr>
              <a:t>Governance</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fourth area focuses on how easy it is to do business and the quality of the local government and its policies. It also considers how open the government is.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So if we look at all four areas together, which city comes out top? No city is perfect, but San Francisco, with its especially high score in innovation, has the highest overall score. But San Francisco faces challenges from cities all over the world. Close behind are New York and London and Shanghai, all strong in all four areas. And there is strong competition from Guang-zhou. It is the fastest climber, moving up 23 spots since 2016. The race to be the world’s number one global city is still open to all.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182245"/>
            <a:ext cx="10888762" cy="49650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36.What is the main idea of this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The most popular cities in the world of 2024.</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Which cities have the strongest economies.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Which cities will be international top cities of the future.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The development of science and technology.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How many areas does the survey of The Global Cities Outlook look at?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Two.              B. Three.              C. Four.                 D. Five.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979805" y="2546350"/>
            <a:ext cx="1044321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主旨大意题。根据第一段第三句可知，“which cities will be international top cities of the future”是全文的主题句，意为“哪些城市将成为未来的国际顶级城市”。故本题正确答案为C。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49325" y="236220"/>
            <a:ext cx="9315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04570" y="5250815"/>
            <a:ext cx="1041781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细节判断题。根据第一段最后一句中的“It looks at how cities are doing in four areas”以及联系下文展开论述的四点内容，得知调查的是四个方面。故本题正确答案为C。</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98220" y="4177665"/>
            <a:ext cx="8775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2" y="186273"/>
            <a:ext cx="10703895" cy="49650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If a city pays a lot of attention to people’s health and medical care, in which area will it score well?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Personal well-being.             B. Economics.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Innovation.                            D. Governance.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What does the underlined word in the passage refer to?</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Useful information.                    B. New creation.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Strong business.                          D. Good environment.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238125" y="2163445"/>
            <a:ext cx="11406505"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细节判断题。根据文中第一条Personal Well-being下面“Cities that score well in this area are safe, have good access to healthcare”得知，在个人幸福感方面得分高的城市是安全的，且有良好的医疗保健。故本题正确答案为A。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850" y="2363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568960" y="5213985"/>
            <a:ext cx="1055751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词义猜测题。根据第四段第一句中的“This area examines how good a city is at creating new ideas, products, and technology”可知这个领域考察一个城市在创造新想法、新产品和新技术方面的能力。可以推测creation和innovation意思相近。故本题正确答案为B。</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045727" y="3715617"/>
            <a:ext cx="843363"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33465"/>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According to the passage, which of the following statements is NOT true?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It is said that two thirds of people globally will be living in cities by 2050.</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It’s easier to do business and the government is opener in the top cities.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Guangzhou is the fastest climber with strong competition.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San Francisco is a perfect city which has the highest overall score.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23265" y="3958672"/>
            <a:ext cx="10425513"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细节判断题。根据最后一段第二句“No city is perfect”可知，文章的</a:t>
            </a:r>
            <a:endParaRPr sz="2400" dirty="0">
              <a:solidFill>
                <a:srgbClr val="C00000"/>
              </a:solidFill>
              <a:latin typeface="Times New Roman" panose="02020603050405020304" charset="0"/>
              <a:cs typeface="Times New Roman" panose="02020603050405020304" charset="0"/>
            </a:endParaRPr>
          </a:p>
          <a:p>
            <a:pPr marL="1259840" indent="-1259840" algn="just" fontAlgn="auto"/>
            <a:r>
              <a:rPr lang="en-US"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观点是“没有一个城市是完美的”。故本题正确答案为D。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2760" y="8974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3060" y="1288415"/>
            <a:ext cx="11654155" cy="2749550"/>
          </a:xfrm>
          <a:prstGeom prst="rect">
            <a:avLst/>
          </a:prstGeom>
          <a:noFill/>
        </p:spPr>
        <p:txBody>
          <a:bodyPr wrap="square" rtlCol="0" anchor="ctr">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topic “How much privacy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隐私</a:t>
            </a:r>
            <a:r>
              <a:rPr lang="en-US" altLang="zh-CN" sz="2400" dirty="0">
                <a:solidFill>
                  <a:schemeClr val="tx1">
                    <a:lumMod val="75000"/>
                    <a:lumOff val="25000"/>
                  </a:schemeClr>
                </a:solidFill>
                <a:latin typeface="Times New Roman" panose="02020603050405020304" charset="0"/>
                <a:cs typeface="Times New Roman" panose="02020603050405020304" charset="0"/>
              </a:rPr>
              <a:t>) can a photo reveal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暴露</a:t>
            </a:r>
            <a:r>
              <a:rPr lang="en-US" altLang="zh-CN" sz="2400" dirty="0">
                <a:solidFill>
                  <a:schemeClr val="tx1">
                    <a:lumMod val="75000"/>
                    <a:lumOff val="25000"/>
                  </a:schemeClr>
                </a:solidFill>
                <a:latin typeface="Times New Roman" panose="02020603050405020304" charset="0"/>
                <a:cs typeface="Times New Roman" panose="02020603050405020304" charset="0"/>
              </a:rPr>
              <a:t>)” has been trending on the Internet. It’s important you know who exactly can view your privacy.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group chats, some people may post their original photos.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Photos often contain a lot of information and various traces left by digital cameras or photo processing software.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It can detail when the photo was taken and can also contain the exact GPS coordinates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坐标</a:t>
            </a:r>
            <a:r>
              <a:rPr lang="en-US" altLang="zh-CN" sz="2400" dirty="0">
                <a:solidFill>
                  <a:schemeClr val="tx1">
                    <a:lumMod val="75000"/>
                    <a:lumOff val="25000"/>
                  </a:schemeClr>
                </a:solidFill>
                <a:latin typeface="Times New Roman" panose="02020603050405020304" charset="0"/>
                <a:cs typeface="Times New Roman" panose="02020603050405020304" charset="0"/>
              </a:rPr>
              <a:t>) of the location where a photo was taken.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541655" y="500337"/>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016000" y="4184333"/>
            <a:ext cx="1033399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It means that you are releasing your location data to all strangers in the group.</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There is one more thing you can do: Photoshop your photos before you share it.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This data is called Exchangeable Image File Format (EXIF).</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But that may give away your home address and other information.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So how do we protect our privacy when sending photos?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3"/>
            </p:custDataLst>
          </p:nvPr>
        </p:nvSpPr>
        <p:spPr>
          <a:xfrm>
            <a:off x="8432800" y="22199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1271604" y="304673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5" action="ppaction://hlinksldjump"/>
          </p:cNvPr>
          <p:cNvSpPr txBox="1"/>
          <p:nvPr>
            <p:custDataLst>
              <p:tags r:id="rId6"/>
            </p:custDataLst>
          </p:nvPr>
        </p:nvSpPr>
        <p:spPr>
          <a:xfrm>
            <a:off x="5074283" y="612258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319976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细节判断题。根据空</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白</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处上一句“有些人会在群聊中发布自己的原图”可知，D项“But that may give away your home address and other information (但这可能会泄露你的家庭地址和其他信息).”符合语境，故本题正确答案为D。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逻辑推理题。根据</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空</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白</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处上一句</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“图片中往往包含大量的信息，以及数码相机或照片处理软件留下的各种痕迹”和</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下</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一句“EXIF能够详细显示照片拍摄于何时，甚至还能囊括照片拍摄地点的精确GPS坐标”可知，C项“This data is called Exchangeable Image File Format (这些数据被称为可交换图像文件格式).”符合语境，故本题正确答案为C。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350565"/>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If you take a scenic picture from your window and send the original picture to a group chat.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They may even accurately infer your house number by analyzing the shooting time and angle.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       </a:t>
            </a:r>
            <a:r>
              <a:rPr lang="en-US" altLang="zh-CN" sz="2400" dirty="0">
                <a:solidFill>
                  <a:schemeClr val="tx1">
                    <a:lumMod val="75000"/>
                    <a:lumOff val="25000"/>
                  </a:schemeClr>
                </a:solidFill>
                <a:latin typeface="Times New Roman" panose="02020603050405020304" charset="0"/>
                <a:cs typeface="Times New Roman" panose="02020603050405020304" charset="0"/>
              </a:rPr>
              <a:t> The most effective way is to avoid sending original photos in group chats. To deal with the problem at its root, we can delete and remove a picture’s data on a computer. If you’re using an Android, you can go to the setting menu and switch the services off for the camera.</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         </a:t>
            </a:r>
            <a:r>
              <a:rPr lang="en-US" altLang="zh-CN" sz="2400" dirty="0">
                <a:solidFill>
                  <a:schemeClr val="tx1">
                    <a:lumMod val="75000"/>
                    <a:lumOff val="25000"/>
                  </a:schemeClr>
                </a:solidFill>
                <a:latin typeface="Times New Roman" panose="02020603050405020304" charset="0"/>
                <a:cs typeface="Times New Roman" panose="02020603050405020304" charset="0"/>
              </a:rPr>
              <a:t> What comes with your edited images is photos without stored location data.</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2299335" y="81661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1341755" y="170688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3"/>
            </p:custDataLst>
          </p:nvPr>
        </p:nvSpPr>
        <p:spPr>
          <a:xfrm>
            <a:off x="1341755" y="34645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4" action="ppaction://hlinksldjump"/>
          </p:cNvPr>
          <p:cNvSpPr txBox="1"/>
          <p:nvPr>
            <p:custDataLst>
              <p:tags r:id="rId5"/>
            </p:custDataLst>
          </p:nvPr>
        </p:nvSpPr>
        <p:spPr>
          <a:xfrm>
            <a:off x="5146673" y="608258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6" name="文本框 5"/>
          <p:cNvSpPr txBox="1"/>
          <p:nvPr>
            <p:custDataLst>
              <p:tags r:id="rId6"/>
            </p:custDataLst>
          </p:nvPr>
        </p:nvSpPr>
        <p:spPr>
          <a:xfrm>
            <a:off x="1016000" y="4065588"/>
            <a:ext cx="1033399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It means that you are releasing your location data to all strangers in the group.</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There is one more thing you can do: Photoshop your photos before you share it.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This data is called Exchangeable Image File Format (EXIF).</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But that may give away your home address and other information.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So how do we protect our privacy when sending photos?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99745" y="369570"/>
            <a:ext cx="11425555" cy="48310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细节</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题。根据空白处上一句“如果你在窗口拍了一张风景照片，然后将原图发送到群聊中”可知，A项“It means that you are releasing your location data to all strangers in the group (就意味着你正向群里所有的陌生人发布你的位置信息).”符合语境，故本题正确答案为A。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逻辑推理</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题。根据下文描述中“保护隐私最有效的方法，是避免在群聊中发送原图。从根本上解决隐私暴露的问题，我们可以在计算机上删除图片的EXIF数据”可知，E项“So how do we protect our privacy when sending photos (那么，在发送照片时，我们该如何保护自己的隐私呢)?”符合语境，故本题正确答案为E。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细节</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题。根据前文所谈到的方法以及空白处下一句“编辑后的图像就不会存储位置数据了”可知，B项“There is one more thing you can do, photoshop your photos before you share it (你还可以做一件事来保护隐私，分享照片前先用编辑软件处理一下).”符合语境，故本题正确答案为B。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I have to go now. Please remember me to your parents.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 See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See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Good bye                        B. Why not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 have no time                 D. Thanks, I will</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7698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根据“Please remember me to your parents (请代我向你父母问好).”可以判断出D项（谢谢，我会的）符合</a:t>
            </a:r>
            <a:r>
              <a:rPr lang="zh-CN" sz="2400" dirty="0">
                <a:solidFill>
                  <a:srgbClr val="C00000"/>
                </a:solidFill>
                <a:latin typeface="Times New Roman" panose="02020603050405020304" charset="0"/>
                <a:cs typeface="Times New Roman" panose="02020603050405020304" charset="0"/>
              </a:rPr>
              <a:t>对话</a:t>
            </a:r>
            <a:r>
              <a:rPr sz="2400" dirty="0">
                <a:solidFill>
                  <a:srgbClr val="C00000"/>
                </a:solidFill>
                <a:latin typeface="Times New Roman" panose="02020603050405020304" charset="0"/>
                <a:cs typeface="Times New Roman" panose="02020603050405020304" charset="0"/>
              </a:rPr>
              <a:t>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67068" y="2706202"/>
            <a:ext cx="10857864"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Do you know where the world’s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(long) sea bridge is? It is in China. The world’s longest sea bridge opened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October 24, 2018. The bridge is in the south of China,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(connect) Hong Kong SAR, Macao SAR and Zhuhai City.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took 5 years to design the bridge and 8 years to build it.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578417" y="2665487"/>
            <a:ext cx="167010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longest</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5934073" y="3150142"/>
            <a:ext cx="1752601"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on</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3955415" y="3568700"/>
            <a:ext cx="19786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connecting</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692400" y="4009390"/>
            <a:ext cx="20339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74028" y="447675"/>
            <a:ext cx="10856277" cy="53543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【解析】本题考查形容词的最高级。第一句中world’s前有the，为特指。句子要表达“你知道世界上最长的海上大桥在哪吗”，并且文中第三句也再次提及“The world’s longest sea bridge.”。因此long需改为形容词的最高级形式，故本题正确答案为longest。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【解析】本题考查介词。从October 24, 2018可知，此处作为时间状语，具体到某一天用介词on，故本题正确答案为on。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【解析】本题考查非谓语动词中的现在分词。分析句子成分后可知，主句是The bridge is in the south of China，主句的主语是The bridge。connect作非谓语，与主语The bridge是主动关系，因此此处应用现在分词，故本题正确答案为connecting。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【解析】本题考查代词。分析句子后可知，此处应用形式主语It引导，句型为“It takes / took+时间+to do sth.”，意为“花费时间做某事”，真正的主语为后面的动词不定式，故本题正确答案为It。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5671" y="581215"/>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 55-kilometer-long bridge is one of the most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(amaze) projects in China. It is a key part of the Greater Bay Area (</a:t>
            </a:r>
            <a:r>
              <a:rPr lang="zh-CN" altLang="en-US" sz="2400" dirty="0">
                <a:latin typeface="Times New Roman" panose="02020603050405020304" charset="0"/>
                <a:ea typeface="宋体" panose="02010600030101010101" pitchFamily="2" charset="-122"/>
                <a:cs typeface="Times New Roman" panose="02020603050405020304" charset="0"/>
              </a:rPr>
              <a:t>大湾区</a:t>
            </a:r>
            <a:r>
              <a:rPr lang="en-US" altLang="zh-CN" sz="2400" dirty="0">
                <a:latin typeface="Times New Roman" panose="02020603050405020304" charset="0"/>
                <a:ea typeface="宋体" panose="02010600030101010101" pitchFamily="2" charset="-122"/>
                <a:cs typeface="Times New Roman" panose="02020603050405020304" charset="0"/>
              </a:rPr>
              <a:t>) plan of the Chinese government. With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 51          </a:t>
            </a:r>
            <a:r>
              <a:rPr lang="en-US" altLang="zh-CN" sz="2400" dirty="0">
                <a:latin typeface="Times New Roman" panose="02020603050405020304" charset="0"/>
                <a:ea typeface="宋体" panose="02010600030101010101" pitchFamily="2" charset="-122"/>
                <a:cs typeface="Times New Roman" panose="02020603050405020304" charset="0"/>
              </a:rPr>
              <a:t> help of the bridge, Hong Kong SAR, Macao SAR and other 9 cities in the mainland are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(close) connected. Before the bridge was completed, people needed 3 hours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(travel) from Zhuhai to Hong Kong SAR.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190105" y="545465"/>
            <a:ext cx="15728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amazing</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399220" y="145340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939093" y="1832869"/>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closely</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3077523" y="2340453"/>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travel</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76250" y="561975"/>
            <a:ext cx="10854055" cy="38766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【解析】本题考查形容词。amaze为动词，此处连接one of the most和projects，应</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用</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形容词作定语修饰projects。one of the+形容词最高级+名词，意为“最……的……之一”，故本题正确答案为amazing。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【解析】本题考查定冠词及固定搭配。with the help of为固定搭配，意为“在……的帮助下”，故本题正确答案为the。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【解析】本题考查副词。close为形容词或动词，此处置于are和connected中间，应用副词修饰动词，意为“被紧密连接起来”，故本题正确答案为closely。</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【解析】本题考查非谓语动词中的动词不定式。need+时间+to do sth.，</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意为“做某事需要多少时间”，此处动词不定式作状语，故本题正确答案为to travel。</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90942" y="849523"/>
            <a:ext cx="10711132"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Now they need only about 30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(minute). It is widely believed that the economic development in this area will be better and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(good) in the future.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070152" y="837201"/>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minutes</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7904795" y="1278310"/>
            <a:ext cx="1163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better </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4668676" y="373951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17221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【解析】本题考查名词。minute是可数名词，用30修饰，要改为复数minutes，故本题正确答案为minutes。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【解析】本题考查形容词的比较级。better and better意为“越来越好”，故本题正确答案为better。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Lucy is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两个女孩中较高的那个</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完成句子（</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2558415" y="1562458"/>
            <a:ext cx="5071110" cy="737235"/>
          </a:xfrm>
          <a:prstGeom prst="rect">
            <a:avLst/>
          </a:prstGeom>
          <a:noFill/>
        </p:spPr>
        <p:txBody>
          <a:bodyPr wrap="square" rtlCol="0">
            <a:spAutoFit/>
          </a:bodyPr>
          <a:lstStyle/>
          <a:p>
            <a:pPr>
              <a:lnSpc>
                <a:spcPct val="15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the taller of the two girls </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510457" y="946623"/>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3429000"/>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本题考查比较级。the+比较级+of the two… 意为“两者中更……的那个”。</a:t>
            </a:r>
            <a:r>
              <a:rPr lang="zh-CN" sz="2400" dirty="0">
                <a:solidFill>
                  <a:srgbClr val="C00000"/>
                </a:solidFill>
                <a:latin typeface="Times New Roman" panose="02020603050405020304" charset="0"/>
                <a:cs typeface="Times New Roman" panose="02020603050405020304" charset="0"/>
              </a:rPr>
              <a:t>故</a:t>
            </a:r>
            <a:r>
              <a:rPr sz="2400" dirty="0">
                <a:solidFill>
                  <a:srgbClr val="C00000"/>
                </a:solidFill>
                <a:latin typeface="Times New Roman" panose="02020603050405020304" charset="0"/>
                <a:cs typeface="Times New Roman" panose="02020603050405020304" charset="0"/>
              </a:rPr>
              <a:t>本题正确答案为the taller of the two girls。</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81100" y="620590"/>
            <a:ext cx="10434907"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The babies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被照顾得很好</a:t>
            </a:r>
            <a:r>
              <a:rPr lang="en-US" altLang="zh-CN" sz="2400" dirty="0">
                <a:latin typeface="Times New Roman" panose="02020603050405020304" charset="0"/>
                <a:ea typeface="宋体" panose="02010600030101010101" pitchFamily="2" charset="-122"/>
                <a:cs typeface="Times New Roman" panose="02020603050405020304" charset="0"/>
              </a:rPr>
              <a:t>) by 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他刚才说的话</a:t>
            </a:r>
            <a:r>
              <a:rPr lang="en-US" altLang="zh-CN" sz="2400" dirty="0">
                <a:latin typeface="Times New Roman" panose="02020603050405020304" charset="0"/>
                <a:ea typeface="宋体" panose="02010600030101010101" pitchFamily="2" charset="-122"/>
                <a:cs typeface="Times New Roman" panose="02020603050405020304" charset="0"/>
              </a:rPr>
              <a:t>) surprised us all.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943225" y="582705"/>
            <a:ext cx="50292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are / were taken good care of</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119823" y="4420274"/>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本题考查主语从句。句中的surprised是谓语，us all是宾语，分析句子成分可知，</a:t>
            </a:r>
            <a:r>
              <a:rPr lang="zh-CN" sz="2400" dirty="0">
                <a:solidFill>
                  <a:srgbClr val="C00000"/>
                </a:solidFill>
                <a:latin typeface="Times New Roman" panose="02020603050405020304" charset="0"/>
                <a:cs typeface="Times New Roman" panose="02020603050405020304" charset="0"/>
              </a:rPr>
              <a:t>句子</a:t>
            </a:r>
            <a:r>
              <a:rPr sz="2400" dirty="0">
                <a:solidFill>
                  <a:srgbClr val="C00000"/>
                </a:solidFill>
                <a:latin typeface="Times New Roman" panose="02020603050405020304" charset="0"/>
                <a:cs typeface="Times New Roman" panose="02020603050405020304" charset="0"/>
              </a:rPr>
              <a:t>缺主语，“他刚刚说的话”用引导词what引导，故本题正确答案为</a:t>
            </a:r>
            <a:r>
              <a:rPr lang="en-US" sz="2400" dirty="0">
                <a:solidFill>
                  <a:srgbClr val="C00000"/>
                </a:solidFill>
                <a:latin typeface="Times New Roman" panose="02020603050405020304" charset="0"/>
                <a:cs typeface="Times New Roman" panose="02020603050405020304" charset="0"/>
                <a:sym typeface="+mn-ea"/>
              </a:rPr>
              <a:t>What he said just now</a:t>
            </a:r>
            <a:r>
              <a:rPr sz="2400" dirty="0">
                <a:solidFill>
                  <a:srgbClr val="C00000"/>
                </a:solidFill>
                <a:latin typeface="Times New Roman" panose="02020603050405020304" charset="0"/>
                <a:cs typeface="Times New Roman" panose="02020603050405020304" charset="0"/>
              </a:rPr>
              <a:t>。</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1058546" y="1436864"/>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本题考查固定搭配和被动语态。句意为“婴儿被她照顾得很好”，此处应用被动，婴儿babies是复数，be动词用are / were，故本题正确答案为are / were taken good care of。</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1502410" y="3233420"/>
            <a:ext cx="53943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 he said just now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His sister _______________________________</a:t>
            </a:r>
            <a:r>
              <a:rPr lang="en-US" altLang="zh-CN" sz="2400" u="sng" dirty="0">
                <a:latin typeface="Times New Roman" panose="02020603050405020304" charset="0"/>
                <a:ea typeface="宋体" panose="02010600030101010101" pitchFamily="2" charset="-122"/>
                <a:cs typeface="Times New Roman" panose="02020603050405020304" charset="0"/>
              </a:rPr>
              <a:t>_     </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已经学舞蹈八年了</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Get up early tomorrow,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否则你会错过火车</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2986405" y="442595"/>
            <a:ext cx="5393690" cy="737235"/>
          </a:xfrm>
          <a:prstGeom prst="rect">
            <a:avLst/>
          </a:prstGeom>
          <a:noFill/>
        </p:spPr>
        <p:txBody>
          <a:bodyPr wrap="square" rtlCol="0">
            <a:spAutoFit/>
          </a:bodyPr>
          <a:lstStyle/>
          <a:p>
            <a:pPr>
              <a:lnSpc>
                <a:spcPct val="15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has learned dancing for eight years </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473434"/>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a:t>
            </a:r>
            <a:r>
              <a:rPr lang="zh-CN" sz="2400" dirty="0">
                <a:solidFill>
                  <a:srgbClr val="C00000"/>
                </a:solidFill>
                <a:latin typeface="Times New Roman" panose="02020603050405020304" charset="0"/>
                <a:cs typeface="Times New Roman" panose="02020603050405020304" charset="0"/>
              </a:rPr>
              <a:t>时态</a:t>
            </a:r>
            <a:r>
              <a:rPr sz="2400" dirty="0">
                <a:solidFill>
                  <a:srgbClr val="C00000"/>
                </a:solidFill>
                <a:latin typeface="Times New Roman" panose="02020603050405020304" charset="0"/>
                <a:cs typeface="Times New Roman" panose="02020603050405020304" charset="0"/>
              </a:rPr>
              <a:t>。根据句意“他的姐姐已经学舞蹈八年了”，时态为现在完成时，时间状语为for+一段时间，故本题正确答案为has learned dancing for eight years。</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2673" y="452437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本题考查连词。祈使句后连接or，表示“否则”。句意为“明天早点起来，否则你会错过火车”，故本题正确答案为or you will miss the train。</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5000625" y="3034642"/>
            <a:ext cx="4864100" cy="737235"/>
          </a:xfrm>
          <a:prstGeom prst="rect">
            <a:avLst/>
          </a:prstGeom>
          <a:noFill/>
        </p:spPr>
        <p:txBody>
          <a:bodyPr wrap="square" rtlCol="0">
            <a:spAutoFit/>
          </a:bodyPr>
          <a:lstStyle/>
          <a:p>
            <a:pPr>
              <a:lnSpc>
                <a:spcPct val="150000"/>
              </a:lnSpc>
            </a:pPr>
            <a:r>
              <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rPr>
              <a:t>or you will miss the train</a:t>
            </a:r>
            <a:endParaRPr lang="en-US" altLang="zh-CN" sz="28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a:hlinkClick r:id="rId1" action="ppaction://hlinksldjump"/>
          </p:cNvPr>
          <p:cNvSpPr txBox="1"/>
          <p:nvPr/>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You look worried. What’s wrong with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My mother hurt her fingers while working.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It’s a pity                                         B. I’m sorry to hear that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Call for a doctor at once                  D. Take care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83615" y="7241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根据“My mother hurt her fingers while working (我母亲在工作中弄伤了手指).”可知，对方遭遇了不幸，说话人需表达遗憾和同情。B项“I’m sorry to hear that (听到这个我很难过).”符合对话语境。故本题正确答案为B。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应用写作（</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20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634682" y="1203007"/>
            <a:ext cx="11167745"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假设你是李华，作为舞蹈社的一员，你要参加学校举办的中国文化周活动（</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Chinese Culture Week</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），所以不能参加下周一下午的英语课。请你给外教</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Ms. Smith</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写一张请假条。</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a:p>
            <a:pPr indent="0" algn="just" fontAlgn="auto">
              <a:lnSpc>
                <a:spcPct val="120000"/>
              </a:lnSpc>
            </a:pP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256029" y="1515748"/>
            <a:ext cx="9324976" cy="363601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Ms. Smith,</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am sorry that I will be absent from your English class next Monday afternoon. As a member of the Dancing Club, I’ll give a performance in the Chinese Culture Week of our school</a:t>
            </a:r>
            <a:r>
              <a:rPr lang="en-US" altLang="zh-CN" sz="2400" dirty="0">
                <a:solidFill>
                  <a:srgbClr val="C00000"/>
                </a:solidFill>
                <a:latin typeface="Times New Roman" panose="02020603050405020304" charset="0"/>
                <a:cs typeface="Times New Roman" panose="02020603050405020304" charset="0"/>
                <a:sym typeface="+mn-ea"/>
              </a:rPr>
              <a:t>,</a:t>
            </a:r>
            <a:r>
              <a:rPr lang="en-US" altLang="zh-CN" sz="2400" dirty="0">
                <a:solidFill>
                  <a:srgbClr val="C00000"/>
                </a:solidFill>
                <a:latin typeface="Times New Roman" panose="02020603050405020304" charset="0"/>
                <a:cs typeface="Times New Roman" panose="02020603050405020304" charset="0"/>
              </a:rPr>
              <a:t> so I have to ask a day’s leave and hope you could agree. I’ll make up for the missing lessons as soon as I get back.</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33730" y="0"/>
            <a:ext cx="11788140" cy="610870"/>
          </a:xfrm>
          <a:prstGeom prst="rect">
            <a:avLst/>
          </a:prstGeom>
          <a:noFill/>
        </p:spPr>
        <p:txBody>
          <a:bodyPr wrap="square" rtlCol="0">
            <a:spAutoFit/>
          </a:bodyPr>
          <a:lstStyle/>
          <a:p>
            <a:pPr algn="l">
              <a:lnSpc>
                <a:spcPct val="130000"/>
              </a:lnSpc>
              <a:buClrTx/>
              <a:buSzTx/>
              <a:buFontTx/>
            </a:pPr>
            <a:r>
              <a:rPr sz="2600" b="1" dirty="0">
                <a:solidFill>
                  <a:schemeClr val="bg1"/>
                </a:solidFill>
                <a:latin typeface="宋体" panose="02010600030101010101" pitchFamily="2" charset="-122"/>
                <a:ea typeface="宋体" panose="02010600030101010101" pitchFamily="2" charset="-122"/>
                <a:cs typeface="方正公文黑体" panose="02000500000000000000" charset="-122"/>
                <a:sym typeface="iekie pocangqiong" panose="02000503000000000000" pitchFamily="2" charset="-122"/>
              </a:rPr>
              <a:t>附加</a:t>
            </a: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题：语法</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634682" y="1438592"/>
            <a:ext cx="11167745" cy="2416175"/>
          </a:xfrm>
          <a:prstGeom prst="rect">
            <a:avLst/>
          </a:prstGeom>
          <a:noFill/>
        </p:spPr>
        <p:txBody>
          <a:bodyPr wrap="square">
            <a:spAutoFit/>
          </a:bodyPr>
          <a:lstStyle/>
          <a:p>
            <a:pPr indent="0" algn="just" fontAlgn="auto">
              <a:lnSpc>
                <a:spcPct val="120000"/>
              </a:lnSpc>
            </a:pPr>
            <a:r>
              <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阅读下列句子，从A、B、C、D中选出可以填入空白处的最佳答案。</a:t>
            </a:r>
            <a:endPar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sz="2400" b="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例：It _______ me a long time to finish my homework last night.</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take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took</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has taken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had taken</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答案是B。</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I’d like to have a walk in the park near my house _______ Sunday 	morning.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at 		B. on		 C. in 		D.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本题考查介词。从Sunday morning（周日的早上）可知，与介词搭配的是具体某一天的早上，因此用介词on，故本题正确答案为B。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I read an English book yesterday. _______ book is very interesting.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A 		B. An		 C. The		 D.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本题考查冠词。根据分析法，后</a:t>
            </a:r>
            <a:r>
              <a:rPr lang="zh-CN" sz="2400" dirty="0">
                <a:solidFill>
                  <a:srgbClr val="C00000"/>
                </a:solidFill>
                <a:latin typeface="Times New Roman" panose="02020603050405020304" charset="0"/>
                <a:cs typeface="Times New Roman" panose="02020603050405020304" charset="0"/>
              </a:rPr>
              <a:t>一</a:t>
            </a:r>
            <a:r>
              <a:rPr sz="2400" dirty="0">
                <a:solidFill>
                  <a:srgbClr val="C00000"/>
                </a:solidFill>
                <a:latin typeface="Times New Roman" panose="02020603050405020304" charset="0"/>
                <a:cs typeface="Times New Roman" panose="02020603050405020304" charset="0"/>
              </a:rPr>
              <a:t>句中的English book是第二次提及，因此要用定冠词the表示特指，故本题正确答案为C。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It was in the classroom _______ I found your wallet yesterday afternoon.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which		 B. that 		C. where 		D. when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本题考查强调句。根据分析法，强调句的句型是</a:t>
            </a:r>
            <a:r>
              <a:rPr lang="en-US" altLang="zh-CN" sz="2400" dirty="0">
                <a:solidFill>
                  <a:srgbClr val="C00000"/>
                </a:solidFill>
                <a:latin typeface="Times New Roman" panose="02020603050405020304" charset="0"/>
                <a:cs typeface="Times New Roman" panose="02020603050405020304" charset="0"/>
              </a:rPr>
              <a:t>“It is / was+</a:t>
            </a:r>
            <a:r>
              <a:rPr lang="zh-CN" altLang="en-US" sz="2400" dirty="0">
                <a:solidFill>
                  <a:srgbClr val="C00000"/>
                </a:solidFill>
                <a:latin typeface="Times New Roman" panose="02020603050405020304" charset="0"/>
                <a:cs typeface="Times New Roman" panose="02020603050405020304" charset="0"/>
              </a:rPr>
              <a:t>被强调部分</a:t>
            </a:r>
            <a:r>
              <a:rPr lang="en-US" altLang="zh-CN" sz="2400" dirty="0">
                <a:solidFill>
                  <a:srgbClr val="C00000"/>
                </a:solidFill>
                <a:latin typeface="Times New Roman" panose="02020603050405020304" charset="0"/>
                <a:cs typeface="Times New Roman" panose="02020603050405020304" charset="0"/>
              </a:rPr>
              <a:t>+that / who+</a:t>
            </a:r>
            <a:r>
              <a:rPr lang="zh-CN" altLang="en-US" sz="2400" dirty="0">
                <a:solidFill>
                  <a:srgbClr val="C00000"/>
                </a:solidFill>
                <a:latin typeface="Times New Roman" panose="02020603050405020304" charset="0"/>
                <a:cs typeface="Times New Roman" panose="02020603050405020304" charset="0"/>
              </a:rPr>
              <a:t>从句</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，句中被强调的部分为</a:t>
            </a:r>
            <a:r>
              <a:rPr lang="en-US" altLang="zh-CN" sz="2400" dirty="0">
                <a:solidFill>
                  <a:srgbClr val="C00000"/>
                </a:solidFill>
                <a:latin typeface="Times New Roman" panose="02020603050405020304" charset="0"/>
                <a:cs typeface="Times New Roman" panose="02020603050405020304" charset="0"/>
              </a:rPr>
              <a:t>in the classroom</a:t>
            </a:r>
            <a:r>
              <a:rPr lang="zh-CN" altLang="en-US" sz="2400" dirty="0">
                <a:solidFill>
                  <a:srgbClr val="C00000"/>
                </a:solidFill>
                <a:latin typeface="Times New Roman" panose="02020603050405020304" charset="0"/>
                <a:cs typeface="Times New Roman" panose="02020603050405020304" charset="0"/>
              </a:rPr>
              <a:t>，因此，后面用</a:t>
            </a:r>
            <a:r>
              <a:rPr lang="en-US" altLang="zh-CN" sz="2400" dirty="0">
                <a:solidFill>
                  <a:srgbClr val="C00000"/>
                </a:solidFill>
                <a:latin typeface="Times New Roman" panose="02020603050405020304" charset="0"/>
                <a:cs typeface="Times New Roman" panose="02020603050405020304" charset="0"/>
              </a:rPr>
              <a:t>that</a:t>
            </a:r>
            <a:r>
              <a:rPr lang="zh-CN" altLang="en-US" sz="2400" dirty="0">
                <a:solidFill>
                  <a:srgbClr val="C00000"/>
                </a:solidFill>
                <a:latin typeface="Times New Roman" panose="02020603050405020304" charset="0"/>
                <a:cs typeface="Times New Roman" panose="02020603050405020304" charset="0"/>
              </a:rPr>
              <a:t>进行连接，故本题正确答案为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zh-CN" alt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4. There are few eggs and vegetables in the fridge,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is it 	B. isn’t there 		C. is there 	D. are there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本题考查反义疑问句。根据分析法，前句是there be结构，并含有否定意义的词few（很少，极少），遵循“前肯后否，前否后肯”的原则，且be动词为are，故本题正确答案为D。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5. _______ a living in the big city, he worked as a shop assistant in the 		department store.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Making 	B. To make 	C. Made 	D. Having made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本题考查非谓语动词。根据分析法，句意为“为了在大城市谋生，他在一家百货商店当售货员”，动词不定式To make a living作目的状语放在句首，故本题正确答案为B。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871689" y="307340"/>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Lily, how about joining in the Chinese Summer Camp?</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That’s great                                 B. It is right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Not at all                                     D. Have a good time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700616" y="307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284720"/>
            <a:ext cx="11039475"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根据“How about joining in the Chinese Summer Camp (参加汉语夏令营怎么样)?”可知，对方提出了邀请和建议。B项意为“那是对的”， C项意为“没关系”，D项意为“玩得开心”，B、C、D三项均不符合上下文语境。A项意为“那太好了”，符合对话语境，故本题正确答案为A。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6. The young mother advised that her child _______ more books and take 		  more exercises.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read 	B. to read 		C. have read 		D. reading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本题考查虚拟语气。根据The mother advised that（母亲建议）的表达可知，这是虚拟语气用于宾语从句的句型之一，主语用advise这个动词表达建议，后面的从句用虚拟语气，句型为“主语+advise+that+从句主语+（should）+谓语”，should可省略，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7. Look at the dark clouds in the sky. It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is going to rain 		B. rain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rains 			D. rained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本题考查时态。根据前</a:t>
            </a:r>
            <a:r>
              <a:rPr lang="zh-CN" sz="2400" dirty="0">
                <a:solidFill>
                  <a:srgbClr val="C00000"/>
                </a:solidFill>
                <a:latin typeface="Times New Roman" panose="02020603050405020304" charset="0"/>
                <a:cs typeface="Times New Roman" panose="02020603050405020304" charset="0"/>
              </a:rPr>
              <a:t>一</a:t>
            </a:r>
            <a:r>
              <a:rPr sz="2400" dirty="0">
                <a:solidFill>
                  <a:srgbClr val="C00000"/>
                </a:solidFill>
                <a:latin typeface="Times New Roman" panose="02020603050405020304" charset="0"/>
                <a:cs typeface="Times New Roman" panose="02020603050405020304" charset="0"/>
              </a:rPr>
              <a:t>句“看天上的乌云”可知，说话者根据已有的现象对未来进行推测“要下雨了”。故本题正确答案为A。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8. Tom took some food with him _______ he felt hungry during the long 		  journey.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so that 		B. if 		C. in case		 D. such as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82862"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本题考查连词。根据分析法及句意，前半句表达“Tom带了一些食物”，后半句表达“他在长途旅行中感到饥饿”。A项so that意为“以便”，B项if意为“如果”，C项in case意为“以防”，D项such as意为“例如”，故本题正确答案为C。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9. She _______ to school by bike. Now she prefers to take a bus.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used to going 		B. is used to going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used to go 		D. is used to go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267835"/>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本题考查固定搭配。根据分析法及句意，句子</a:t>
            </a:r>
            <a:r>
              <a:rPr lang="zh-CN" sz="2400" dirty="0">
                <a:solidFill>
                  <a:srgbClr val="C00000"/>
                </a:solidFill>
                <a:latin typeface="Times New Roman" panose="02020603050405020304" charset="0"/>
                <a:cs typeface="Times New Roman" panose="02020603050405020304" charset="0"/>
              </a:rPr>
              <a:t>意</a:t>
            </a:r>
            <a:r>
              <a:rPr sz="2400" dirty="0">
                <a:solidFill>
                  <a:srgbClr val="C00000"/>
                </a:solidFill>
                <a:latin typeface="Times New Roman" panose="02020603050405020304" charset="0"/>
                <a:cs typeface="Times New Roman" panose="02020603050405020304" charset="0"/>
              </a:rPr>
              <a:t>为“她过去骑自行车上学，现在她更喜欢坐公交车”。A项used to doing没有这种表达，B项be used to doing意为“习惯于做某事”，C项used to do意为“过去经常或反复做某事，而现在已不这样做了”，D项be used to do意为“被用来做某事（被动语态）”，故本题正确答案为C。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10. Under the big lemon tree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lies a black cat 			B. a black cat lies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does a black cat lie 		D. lying the black cat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本题考查倒装句。Under the big lemon tree是介词短语，作状语位于句首引导全部倒装，因此要把整个谓语lies置于主语a black cat之前，故本题正确答案为A。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
        <p:nvSpPr>
          <p:cNvPr id="9" name="矩形 8"/>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76262" y="346710"/>
            <a:ext cx="11354753"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I’m sorry to interrupt you, but you can’t get on the bus without wearing a mask.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don’t know                                B. It’s not my fault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I’m terribly sorry                         D. I will not do this</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根据“but you can’t get on the bus without wearing a mask (不佩戴口罩不能上公交车).”可知，C项（真对不起）</a:t>
            </a:r>
            <a:r>
              <a:rPr lang="zh-CN" sz="2400" dirty="0">
                <a:solidFill>
                  <a:srgbClr val="C00000"/>
                </a:solidFill>
                <a:latin typeface="Times New Roman" panose="02020603050405020304" charset="0"/>
                <a:cs typeface="Times New Roman" panose="02020603050405020304" charset="0"/>
              </a:rPr>
              <a:t>符合对话语境</a:t>
            </a:r>
            <a:r>
              <a:rPr sz="2400" dirty="0">
                <a:solidFill>
                  <a:srgbClr val="C00000"/>
                </a:solidFill>
                <a:latin typeface="Times New Roman" panose="02020603050405020304" charset="0"/>
                <a:cs typeface="Times New Roman" panose="02020603050405020304" charset="0"/>
              </a:rPr>
              <a:t>。故本题正确答案为C。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根据“He is very kind. He helps to take care of the elderly people living alone (他很友善，帮忙照顾那些独居老人).”可以判断出说话者表达的是对他的看法。D 项（你认为他怎么样）符合</a:t>
            </a:r>
            <a:r>
              <a:rPr lang="zh-CN" sz="2400" dirty="0">
                <a:solidFill>
                  <a:srgbClr val="C00000"/>
                </a:solidFill>
                <a:latin typeface="Times New Roman" panose="02020603050405020304" charset="0"/>
                <a:cs typeface="Times New Roman" panose="02020603050405020304" charset="0"/>
              </a:rPr>
              <a:t>对话</a:t>
            </a:r>
            <a:r>
              <a:rPr sz="2400" dirty="0">
                <a:solidFill>
                  <a:srgbClr val="C00000"/>
                </a:solidFill>
                <a:latin typeface="Times New Roman" panose="02020603050405020304" charset="0"/>
                <a:cs typeface="Times New Roman" panose="02020603050405020304" charset="0"/>
              </a:rPr>
              <a:t>语境。故本题正确答案为D。</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69925" y="33401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He is very kind. He helps to take care of the elderly people living alone.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How is everything going                              B. What can you see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Is it his                                                          D. What do you think of him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8" name="文本框 7">
            <a:hlinkClick r:id="" action="ppaction://hlinkshowjump?jump=nextslide"/>
          </p:cNvPr>
          <p:cNvSpPr txBox="1"/>
          <p:nvPr/>
        </p:nvSpPr>
        <p:spPr>
          <a:xfrm>
            <a:off x="10688955" y="621855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UNIT_PLACING_PICTURE_USER_VIEWPORT" val="{&quot;height&quot;:3555,&quot;width&quot;:7110}"/>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PLACING_PICTURE_USER_VIEWPORT" val="{&quot;height&quot;:3555,&quot;width&quot;:7110}"/>
</p:tagLst>
</file>

<file path=ppt/tags/tag21.xml><?xml version="1.0" encoding="utf-8"?>
<p:tagLst xmlns:p="http://schemas.openxmlformats.org/presentationml/2006/main">
  <p:tag name="KSO_WM_UNIT_PLACING_PICTURE_USER_VIEWPORT" val="{&quot;height&quot;:3555,&quot;width&quot;:7110}"/>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PA" val="v4.0.0"/>
</p:tagLst>
</file>

<file path=ppt/tags/tag24.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7ac7265b-5c61-4ada-abfa-77c432d1660e"/>
  <p:tag name="commondata" val="eyJoZGlkIjoiOTZhODQ0MzExYTJkODJhZmUzYjhiZjJlMzExMzg5NzMifQ=="/>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25027</Words>
  <Application>WPS 演示</Application>
  <PresentationFormat>宽屏</PresentationFormat>
  <Paragraphs>673</Paragraphs>
  <Slides>75</Slides>
  <Notes>74</Notes>
  <HiddenSlides>10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75</vt:i4>
      </vt:variant>
    </vt:vector>
  </HeadingPairs>
  <TitlesOfParts>
    <vt:vector size="94" baseType="lpstr">
      <vt:lpstr>Arial</vt:lpstr>
      <vt:lpstr>宋体</vt:lpstr>
      <vt:lpstr>Wingdings</vt:lpstr>
      <vt:lpstr>方正公文黑体</vt:lpstr>
      <vt:lpstr>iekie pocangqiong</vt:lpstr>
      <vt:lpstr>方正黑体简体</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李鋆</cp:lastModifiedBy>
  <cp:revision>145</cp:revision>
  <dcterms:created xsi:type="dcterms:W3CDTF">2021-08-19T06:32:00Z</dcterms:created>
  <dcterms:modified xsi:type="dcterms:W3CDTF">2024-12-31T01:10:59Z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2052-12.1.0.19302</vt:lpwstr>
  </property>
</Properties>
</file>