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431" r:id="rId32"/>
    <p:sldId id="432" r:id="rId33"/>
    <p:sldId id="375" r:id="rId34"/>
    <p:sldId id="376" r:id="rId35"/>
    <p:sldId id="301" r:id="rId36"/>
    <p:sldId id="302" r:id="rId37"/>
    <p:sldId id="303" r:id="rId38"/>
    <p:sldId id="356" r:id="rId39"/>
    <p:sldId id="304" r:id="rId40"/>
    <p:sldId id="357" r:id="rId41"/>
    <p:sldId id="305" r:id="rId42"/>
    <p:sldId id="358" r:id="rId43"/>
    <p:sldId id="359" r:id="rId44"/>
    <p:sldId id="360" r:id="rId45"/>
    <p:sldId id="361" r:id="rId46"/>
    <p:sldId id="362" r:id="rId47"/>
    <p:sldId id="363" r:id="rId48"/>
    <p:sldId id="433" r:id="rId49"/>
    <p:sldId id="364" r:id="rId50"/>
    <p:sldId id="365" r:id="rId51"/>
    <p:sldId id="484" r:id="rId52"/>
    <p:sldId id="366" r:id="rId53"/>
    <p:sldId id="485" r:id="rId54"/>
    <p:sldId id="483" r:id="rId55"/>
    <p:sldId id="486" r:id="rId56"/>
    <p:sldId id="307" r:id="rId57"/>
    <p:sldId id="308" r:id="rId58"/>
    <p:sldId id="377" r:id="rId59"/>
    <p:sldId id="378" r:id="rId60"/>
    <p:sldId id="380" r:id="rId61"/>
    <p:sldId id="379" r:id="rId62"/>
    <p:sldId id="381" r:id="rId63"/>
    <p:sldId id="312" r:id="rId64"/>
    <p:sldId id="382" r:id="rId65"/>
    <p:sldId id="383" r:id="rId66"/>
    <p:sldId id="384" r:id="rId67"/>
    <p:sldId id="314" r:id="rId68"/>
    <p:sldId id="315" r:id="rId69"/>
    <p:sldId id="326" r:id="rId70"/>
    <p:sldId id="487" r:id="rId71"/>
    <p:sldId id="472" r:id="rId72"/>
    <p:sldId id="473" r:id="rId73"/>
    <p:sldId id="474" r:id="rId74"/>
    <p:sldId id="475" r:id="rId75"/>
    <p:sldId id="476" r:id="rId76"/>
    <p:sldId id="477" r:id="rId77"/>
    <p:sldId id="478" r:id="rId78"/>
    <p:sldId id="479" r:id="rId79"/>
    <p:sldId id="480" r:id="rId80"/>
    <p:sldId id="481" r:id="rId81"/>
    <p:sldId id="482" r:id="rId82"/>
    <p:sldId id="430" r:id="rId83"/>
  </p:sldIdLst>
  <p:sldSz cx="12192000" cy="6858000"/>
  <p:notesSz cx="6858000" cy="9144000"/>
  <p:embeddedFontLst>
    <p:embeddedFont>
      <p:font typeface="方正公文黑体" panose="02010600030101010101" charset="-122"/>
      <p:regular r:id="rId87"/>
    </p:embeddedFont>
    <p:embeddedFont>
      <p:font typeface="微软雅黑" panose="020B0503020204020204" pitchFamily="34" charset="-122"/>
      <p:regular r:id="rId88"/>
    </p:embeddedFont>
    <p:embeddedFont>
      <p:font typeface="Calibri" panose="020F0502020204030204" pitchFamily="34" charset="0"/>
      <p:regular r:id="rId89"/>
      <p:bold r:id="rId90"/>
      <p:italic r:id="rId91"/>
      <p:boldItalic r:id="rId92"/>
    </p:embeddedFont>
    <p:embeddedFont>
      <p:font typeface="方正大黑简体" panose="02000000000000000000" charset="-122"/>
      <p:regular r:id="rId93"/>
    </p:embeddedFont>
    <p:embeddedFont>
      <p:font typeface="Impact" panose="020B0806030902050204" pitchFamily="34" charset="0"/>
      <p:regular r:id="rId94"/>
    </p:embeddedFont>
    <p:embeddedFont>
      <p:font typeface="黑体" panose="02010609060101010101" charset="-122"/>
      <p:regular r:id="rId95"/>
    </p:embeddedFont>
    <p:embeddedFont>
      <p:font typeface="等线" panose="02010600030101010101" charset="-122"/>
      <p:regular r:id="rId96"/>
    </p:embeddedFont>
  </p:embeddedFontLst>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31"/>
            <p14:sldId id="432"/>
            <p14:sldId id="375"/>
            <p14:sldId id="376"/>
            <p14:sldId id="301"/>
            <p14:sldId id="302"/>
            <p14:sldId id="303"/>
            <p14:sldId id="356"/>
            <p14:sldId id="304"/>
            <p14:sldId id="357"/>
            <p14:sldId id="305"/>
            <p14:sldId id="358"/>
            <p14:sldId id="359"/>
            <p14:sldId id="360"/>
            <p14:sldId id="361"/>
            <p14:sldId id="362"/>
            <p14:sldId id="363"/>
            <p14:sldId id="433"/>
            <p14:sldId id="364"/>
            <p14:sldId id="365"/>
            <p14:sldId id="484"/>
            <p14:sldId id="366"/>
            <p14:sldId id="485"/>
            <p14:sldId id="483"/>
            <p14:sldId id="486"/>
            <p14:sldId id="307"/>
            <p14:sldId id="308"/>
            <p14:sldId id="377"/>
            <p14:sldId id="378"/>
            <p14:sldId id="380"/>
            <p14:sldId id="379"/>
            <p14:sldId id="381"/>
            <p14:sldId id="312"/>
            <p14:sldId id="382"/>
            <p14:sldId id="383"/>
            <p14:sldId id="384"/>
            <p14:sldId id="314"/>
            <p14:sldId id="315"/>
            <p14:sldId id="326"/>
            <p14:sldId id="487"/>
            <p14:sldId id="472"/>
            <p14:sldId id="473"/>
            <p14:sldId id="474"/>
            <p14:sldId id="475"/>
            <p14:sldId id="476"/>
            <p14:sldId id="477"/>
            <p14:sldId id="478"/>
            <p14:sldId id="479"/>
            <p14:sldId id="480"/>
            <p14:sldId id="481"/>
            <p14:sldId id="482"/>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6"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211"/>
        <p:guide pos="86"/>
        <p:guide pos="7418"/>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27.xml"/><Relationship Id="rId96" Type="http://schemas.openxmlformats.org/officeDocument/2006/relationships/font" Target="fonts/font10.fntdata"/><Relationship Id="rId95" Type="http://schemas.openxmlformats.org/officeDocument/2006/relationships/font" Target="fonts/font9.fntdata"/><Relationship Id="rId94" Type="http://schemas.openxmlformats.org/officeDocument/2006/relationships/font" Target="fonts/font8.fntdata"/><Relationship Id="rId93" Type="http://schemas.openxmlformats.org/officeDocument/2006/relationships/font" Target="fonts/font7.fntdata"/><Relationship Id="rId92" Type="http://schemas.openxmlformats.org/officeDocument/2006/relationships/font" Target="fonts/font6.fntdata"/><Relationship Id="rId91" Type="http://schemas.openxmlformats.org/officeDocument/2006/relationships/font" Target="fonts/font5.fntdata"/><Relationship Id="rId90" Type="http://schemas.openxmlformats.org/officeDocument/2006/relationships/font" Target="fonts/font4.fntdata"/><Relationship Id="rId9" Type="http://schemas.openxmlformats.org/officeDocument/2006/relationships/slide" Target="slides/slide6.xml"/><Relationship Id="rId89" Type="http://schemas.openxmlformats.org/officeDocument/2006/relationships/font" Target="fonts/font3.fntdata"/><Relationship Id="rId88" Type="http://schemas.openxmlformats.org/officeDocument/2006/relationships/font" Target="fonts/font2.fntdata"/><Relationship Id="rId87" Type="http://schemas.openxmlformats.org/officeDocument/2006/relationships/font" Target="fonts/font1.fntdata"/><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a:t>
            </a: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  </a:t>
            </a: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a:t>
            </a: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  </a:t>
            </a: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文本框 1">
            <a:hlinkClick r:id="rId2" action="ppaction://hlinksldjump"/>
          </p:cNvPr>
          <p:cNvSpPr txBox="1"/>
          <p:nvPr userDrawn="1"/>
        </p:nvSpPr>
        <p:spPr>
          <a:xfrm>
            <a:off x="190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  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  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  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  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  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目  录</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8.xml"/><Relationship Id="rId8" Type="http://schemas.openxmlformats.org/officeDocument/2006/relationships/image" Target="../media/image1.emf"/><Relationship Id="rId7" Type="http://schemas.openxmlformats.org/officeDocument/2006/relationships/slide" Target="slide65.xml"/><Relationship Id="rId6" Type="http://schemas.openxmlformats.org/officeDocument/2006/relationships/slide" Target="slide61.xml"/><Relationship Id="rId5" Type="http://schemas.openxmlformats.org/officeDocument/2006/relationships/slide" Target="slide54.xml"/><Relationship Id="rId4" Type="http://schemas.openxmlformats.org/officeDocument/2006/relationships/slide" Target="slide33.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8.xml"/><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slide" Target="slide49.xml"/><Relationship Id="rId2" Type="http://schemas.openxmlformats.org/officeDocument/2006/relationships/tags" Target="../tags/tag10.xml"/><Relationship Id="rId1" Type="http://schemas.openxmlformats.org/officeDocument/2006/relationships/tags" Target="../tags/tag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slide" Target="slide51.xml"/><Relationship Id="rId1" Type="http://schemas.openxmlformats.org/officeDocument/2006/relationships/tags" Target="../tags/tag1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7.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slide" Target="slide53.xml"/><Relationship Id="rId1" Type="http://schemas.openxmlformats.org/officeDocument/2006/relationships/tags" Target="../tags/tag1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7.xml"/><Relationship Id="rId2" Type="http://schemas.openxmlformats.org/officeDocument/2006/relationships/slide" Target="slide55.xml"/><Relationship Id="rId1" Type="http://schemas.openxmlformats.org/officeDocument/2006/relationships/slide" Target="slide6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8.xml"/><Relationship Id="rId1" Type="http://schemas.openxmlformats.org/officeDocument/2006/relationships/slide" Target="slide59.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slide" Target="slide6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slide" Target="slide66.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II. 词汇（10小题，共20分） 【建议用时：10 mins】</a:t>
            </a:r>
            <a:endParaRPr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62025" y="918970"/>
            <a:ext cx="1103947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There is a </a:t>
            </a:r>
            <a:r>
              <a:rPr lang="en-US" altLang="zh-CN" sz="2400" u="sng" dirty="0">
                <a:latin typeface="Times New Roman" panose="02020603050405020304" charset="0"/>
                <a:ea typeface="宋体" panose="02010600030101010101" pitchFamily="2" charset="-122"/>
                <a:cs typeface="Times New Roman" panose="02020603050405020304" charset="0"/>
              </a:rPr>
              <a:t>rising</a:t>
            </a:r>
            <a:r>
              <a:rPr lang="en-US" altLang="zh-CN" sz="2400" dirty="0">
                <a:latin typeface="Times New Roman" panose="02020603050405020304" charset="0"/>
                <a:ea typeface="宋体" panose="02010600030101010101" pitchFamily="2" charset="-122"/>
                <a:cs typeface="Times New Roman" panose="02020603050405020304" charset="0"/>
              </a:rPr>
              <a:t> trend of people reading mobile phones while crossing roads, which raises the risk of traffic accidents.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下降的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高明的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上升的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抬举的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本题考查动词。rise的现在分词作定语“上升的”，结合句意“如今人们边过马路边看手机的趋势上升，提高了发生交通事故的风险”，故本题正确答案为C。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875816" y="9367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Make sure your vaccinations are </a:t>
            </a:r>
            <a:r>
              <a:rPr lang="en-US" altLang="zh-CN" sz="2400" u="sng" dirty="0">
                <a:latin typeface="Times New Roman" panose="02020603050405020304" charset="0"/>
                <a:ea typeface="宋体" panose="02010600030101010101" pitchFamily="2" charset="-122"/>
                <a:cs typeface="Times New Roman" panose="02020603050405020304" charset="0"/>
              </a:rPr>
              <a:t>up to date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最新的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过时的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到期的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未来的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本题考查短语。up to date意为“最新的”，结合句意“一定要接种最新的疫苗”，故本题正确答案为A。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Although she is young, she is very </a:t>
            </a:r>
            <a:r>
              <a:rPr lang="en-US" altLang="zh-CN" sz="2400" u="sng" dirty="0">
                <a:latin typeface="Times New Roman" panose="02020603050405020304" charset="0"/>
                <a:ea typeface="宋体" panose="02010600030101010101" pitchFamily="2" charset="-122"/>
                <a:cs typeface="Times New Roman" panose="02020603050405020304" charset="0"/>
              </a:rPr>
              <a:t>independent</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依赖的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自信的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开心的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独立的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本题考查形容词。independent意为“独立的”，dependent意为“依靠的，依赖的”（independent的反义词），结合句意“尽管她年轻，但是她很独立”，故本题正确答案为D。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Please </a:t>
            </a:r>
            <a:r>
              <a:rPr lang="en-US" altLang="zh-CN" sz="2400" u="sng" dirty="0">
                <a:latin typeface="Times New Roman" panose="02020603050405020304" charset="0"/>
                <a:ea typeface="宋体" panose="02010600030101010101" pitchFamily="2" charset="-122"/>
                <a:cs typeface="Times New Roman" panose="02020603050405020304" charset="0"/>
              </a:rPr>
              <a:t>charge</a:t>
            </a:r>
            <a:r>
              <a:rPr lang="en-US" altLang="zh-CN" sz="2400" dirty="0">
                <a:latin typeface="Times New Roman" panose="02020603050405020304" charset="0"/>
                <a:ea typeface="宋体" panose="02010600030101010101" pitchFamily="2" charset="-122"/>
                <a:cs typeface="Times New Roman" panose="02020603050405020304" charset="0"/>
              </a:rPr>
              <a:t> the battery after you use the machine.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收费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掌管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控诉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充电</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本题考查动词。charge意为“掌管；控告；充电”，结合句意“使用完机器后请给电池充电”，故本题正确答案为D。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It’s no use </a:t>
            </a:r>
            <a:r>
              <a:rPr lang="en-US" altLang="zh-CN" sz="2400" u="sng" dirty="0">
                <a:latin typeface="Times New Roman" panose="02020603050405020304" charset="0"/>
                <a:ea typeface="宋体" panose="02010600030101010101" pitchFamily="2" charset="-122"/>
                <a:cs typeface="Times New Roman" panose="02020603050405020304" charset="0"/>
              </a:rPr>
              <a:t>arguing with</a:t>
            </a:r>
            <a:r>
              <a:rPr lang="en-US" altLang="zh-CN" sz="2400" dirty="0">
                <a:latin typeface="Times New Roman" panose="02020603050405020304" charset="0"/>
                <a:ea typeface="宋体" panose="02010600030101010101" pitchFamily="2" charset="-122"/>
                <a:cs typeface="Times New Roman" panose="02020603050405020304" charset="0"/>
              </a:rPr>
              <a:t> him about the matter. He won’t listen to anyone.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与</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合作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与</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打架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与</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争论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与</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竞争</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本题考查动词短语。argue with意为“与……争论”，结合句意“与他争论这件事情是没有用的，他不会听任何人的”，故本题正确答案为C。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It is one thing to know how to teach, but it is quite another to teach 	     well. So you need a lot of teaching </a:t>
            </a:r>
            <a:r>
              <a:rPr lang="en-US" altLang="zh-CN" sz="2400" u="sng" dirty="0">
                <a:latin typeface="Times New Roman" panose="02020603050405020304" charset="0"/>
                <a:ea typeface="宋体" panose="02010600030101010101" pitchFamily="2" charset="-122"/>
                <a:cs typeface="Times New Roman" panose="02020603050405020304" charset="0"/>
              </a:rPr>
              <a:t>practice</a:t>
            </a:r>
            <a:r>
              <a:rPr lang="en-US" altLang="zh-CN" sz="2400" dirty="0">
                <a:latin typeface="Times New Roman" panose="02020603050405020304" charset="0"/>
                <a:ea typeface="宋体" panose="02010600030101010101" pitchFamily="2" charset="-122"/>
                <a:cs typeface="Times New Roman" panose="02020603050405020304" charset="0"/>
              </a:rPr>
              <a:t> before you are a good 	     teacher.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做法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行动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实践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实际</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本题考查名词。practice意为“实践；练习；惯例”，结合句意“因此，在你成为一名好教师之前你需要大量的教学实践”，故本题正确答案为C。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officer </a:t>
            </a:r>
            <a:r>
              <a:rPr lang="en-US" altLang="zh-CN" sz="2400" u="sng" dirty="0">
                <a:latin typeface="Times New Roman" panose="02020603050405020304" charset="0"/>
                <a:ea typeface="宋体" panose="02010600030101010101" pitchFamily="2" charset="-122"/>
                <a:cs typeface="Times New Roman" panose="02020603050405020304" charset="0"/>
              </a:rPr>
              <a:t>thought highly of</a:t>
            </a:r>
            <a:r>
              <a:rPr lang="en-US" altLang="zh-CN" sz="2400" dirty="0">
                <a:latin typeface="Times New Roman" panose="02020603050405020304" charset="0"/>
                <a:ea typeface="宋体" panose="02010600030101010101" pitchFamily="2" charset="-122"/>
                <a:cs typeface="Times New Roman" panose="02020603050405020304" charset="0"/>
              </a:rPr>
              <a:t> our new headmaster’s ability.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沉思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想象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器重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高估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本题考查动词短语。think highly of意为“高度评价，器重”，结合句意“这个官员对我们新校长的能力很器重”，故本题正确答案为C。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Her mother </a:t>
            </a:r>
            <a:r>
              <a:rPr lang="en-US" altLang="zh-CN" sz="2400" u="sng" dirty="0">
                <a:latin typeface="Times New Roman" panose="02020603050405020304" charset="0"/>
                <a:ea typeface="宋体" panose="02010600030101010101" pitchFamily="2" charset="-122"/>
                <a:cs typeface="Times New Roman" panose="02020603050405020304" charset="0"/>
              </a:rPr>
              <a:t>reminded</a:t>
            </a:r>
            <a:r>
              <a:rPr lang="en-US" altLang="zh-CN" sz="2400" dirty="0">
                <a:latin typeface="Times New Roman" panose="02020603050405020304" charset="0"/>
                <a:ea typeface="宋体" panose="02010600030101010101" pitchFamily="2" charset="-122"/>
                <a:cs typeface="Times New Roman" panose="02020603050405020304" charset="0"/>
              </a:rPr>
              <a:t> her to make the bed after getting up.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请求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命令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建议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提醒</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本题考查动词。remind意为“提醒，使想起”，结合句意“她的妈妈提醒她起床后整理床铺”，故本题正确答案为D。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4324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1855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9386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6917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44519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717540" y="41979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01967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8413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It’s raining heavily, but the workers didn’t quit. </a:t>
            </a:r>
            <a:r>
              <a:rPr lang="en-US" altLang="zh-CN" sz="2400" u="sng" dirty="0">
                <a:latin typeface="Times New Roman" panose="02020603050405020304" charset="0"/>
                <a:ea typeface="宋体" panose="02010600030101010101" pitchFamily="2" charset="-122"/>
                <a:cs typeface="Times New Roman" panose="02020603050405020304" charset="0"/>
              </a:rPr>
              <a:t>On the contrary</a:t>
            </a:r>
            <a:r>
              <a:rPr lang="en-US" altLang="zh-CN" sz="2400" dirty="0">
                <a:latin typeface="Times New Roman" panose="02020603050405020304" charset="0"/>
                <a:ea typeface="宋体" panose="02010600030101010101" pitchFamily="2" charset="-122"/>
                <a:cs typeface="Times New Roman" panose="02020603050405020304" charset="0"/>
              </a:rPr>
              <a:t>, they 	     continued doing the work.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出人意料地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相反地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最终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毫无疑问地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本题考查短语。on the contrary意为“相反地”，结合句意“天上下着大雨，但工人们没有放弃，正相反，他们仍在继续工作”，故本题正确答案为B。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682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People have always been </a:t>
            </a:r>
            <a:r>
              <a:rPr lang="en-US" altLang="zh-CN" sz="2400" u="sng" dirty="0">
                <a:latin typeface="Times New Roman" panose="02020603050405020304" charset="0"/>
                <a:ea typeface="宋体" panose="02010600030101010101" pitchFamily="2" charset="-122"/>
                <a:cs typeface="Times New Roman" panose="02020603050405020304" charset="0"/>
              </a:rPr>
              <a:t>curious</a:t>
            </a:r>
            <a:r>
              <a:rPr lang="en-US" altLang="zh-CN" sz="2400" dirty="0">
                <a:latin typeface="Times New Roman" panose="02020603050405020304" charset="0"/>
                <a:ea typeface="宋体" panose="02010600030101010101" pitchFamily="2" charset="-122"/>
                <a:cs typeface="Times New Roman" panose="02020603050405020304" charset="0"/>
              </a:rPr>
              <a:t> about the different cultures of the black 	   in Africa.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好奇的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惊喜的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痴迷的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感兴趣的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本题考查形容词。curious意为“好奇的”，结合句意“人们一直对非洲黑人的不同文化感到好奇”，故本题正确答案为A。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1902" y="4218057"/>
            <a:ext cx="971621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raised         B. risen               C. answered           D. solved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large           B. beautiful        C. crowded             D. double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fr-FR" altLang="zh-CN" sz="2400" dirty="0">
                <a:solidFill>
                  <a:schemeClr val="tx1">
                    <a:lumMod val="75000"/>
                    <a:lumOff val="25000"/>
                  </a:schemeClr>
                </a:solidFill>
                <a:latin typeface="Times New Roman" panose="02020603050405020304" charset="0"/>
                <a:cs typeface="Times New Roman" panose="02020603050405020304" charset="0"/>
              </a:rPr>
              <a:t>(     ) </a:t>
            </a:r>
            <a:r>
              <a:rPr lang="en-US" altLang="fr-FR" sz="2400" dirty="0">
                <a:solidFill>
                  <a:schemeClr val="tx1">
                    <a:lumMod val="75000"/>
                    <a:lumOff val="25000"/>
                  </a:schemeClr>
                </a:solidFill>
                <a:latin typeface="Times New Roman" panose="02020603050405020304" charset="0"/>
                <a:cs typeface="Times New Roman" panose="02020603050405020304" charset="0"/>
              </a:rPr>
              <a:t>1</a:t>
            </a:r>
            <a:r>
              <a:rPr lang="fr-FR" altLang="zh-CN" sz="2400" dirty="0">
                <a:solidFill>
                  <a:schemeClr val="tx1">
                    <a:lumMod val="75000"/>
                    <a:lumOff val="25000"/>
                  </a:schemeClr>
                </a:solidFill>
                <a:latin typeface="Times New Roman" panose="02020603050405020304" charset="0"/>
                <a:cs typeface="Times New Roman" panose="02020603050405020304" charset="0"/>
              </a:rPr>
              <a:t>8. A. reusable      B. usable            C. available             D. movable</a:t>
            </a:r>
            <a:endParaRPr lang="fr-FR"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4" name="文本框 3"/>
          <p:cNvSpPr txBox="1"/>
          <p:nvPr/>
        </p:nvSpPr>
        <p:spPr>
          <a:xfrm>
            <a:off x="553720" y="1016465"/>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epidemic disease has made people think harder about their relationship with nature. It has also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questions about city lifestyles. The sharing economy, working in open offices, living in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apartments and the food industry’s use of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products have made the perfect storm for a pandemic (</a:t>
            </a:r>
            <a:r>
              <a:rPr lang="zh-CN" altLang="en-US" sz="2400" dirty="0">
                <a:latin typeface="Times New Roman" panose="02020603050405020304" charset="0"/>
                <a:ea typeface="宋体" panose="02010600030101010101" pitchFamily="2" charset="-122"/>
                <a:cs typeface="Times New Roman" panose="02020603050405020304" charset="0"/>
              </a:rPr>
              <a:t>流行病</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80790" y="42366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410810" y="5823339"/>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580515" y="4758690"/>
            <a:ext cx="937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629026" y="51440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61950" y="891818"/>
            <a:ext cx="10458450" cy="52006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本题主要考查词义辨析和逻辑推理。根据句意，“流行病”让人们更加认真地思考他们与自然的关系，它还对城市的生活方式提出了问题。 A项raise为及物动词，意为“提出；升起”；B项risen只能作不及物动词，意“提高，上升，升起”；C项answer作动词时为及物动词，意为“回答”；D项solve为及物动词，意为“解决”。故本题正确答案为A。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和联系上下文。本题句意为“共享经济、在开放式办公室工作、生活在拥挤的公寓和食品行业对可重复使用产品的运用为一场流行病制造了完美风暴”。C项crowded（拥挤的）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词义辨析和联系上下文。根据句意，A项reusable（可重复使用的）符合上下文语境。B项usable（可使用的）、C项available（可得到的，可利用的）、D项movable（可移动的）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Although the sharing economy might be good—it’s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to rent than to own—sharing spaces and objects are great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to spread the virus. How does one do “social distancing” when he or she is expected to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cars, bikes, apartments and even the same offices?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01458" y="2647535"/>
            <a:ext cx="90283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more expensive      B. cheaper         C. less              D. more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objects                    B. rooms            C. goods          D. ways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share                        B. open             C. buy              D. stop</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665" y="2694305"/>
            <a:ext cx="937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665" y="3096895"/>
            <a:ext cx="937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75665" y="3491865"/>
            <a:ext cx="8743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676275" y="447675"/>
            <a:ext cx="10496550"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本题主要考查词义辨析和联系上下文。本句中出现了比较级的标志than，结合句意，租比买便宜，可以判断出此处应填入cheaper，故本题正确答案为B。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本题主要考查逻辑推理和词义辨析。本题句意为“尽管共享经济可能是好的，毕竟租比买便宜，但共享空间和物品是传播病毒的绝佳途径”。只有ways（方式，方法，途径）符合题意，故本题正确答案为D。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本题主要考查逻辑推理和词义辨析。根据上文“How does one do ‘social distancing’ (一个人怎么和他人保持安全距离)?”，可以推断出下文是指当人们共享汽车、自行车、公寓，甚至是办公室时。只有share（共享）符合题意，故本题正确答案为A。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trend of using open offices,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can save space, is working against us. In this type of office, workers don’t have their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desk—everything is shared. Sometimes, computers and chairs are also shared, which is not clean.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more workers are working from home during the pandemic, but that won’t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forever.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69746" y="3264640"/>
            <a:ext cx="9305184"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who                  B. which                C. when              D. that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self                    B. them                 C. own                D. our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Fortunately       B. Suddenly          C. Unluckily       D. Frankly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cross                  B. return               C. last                  D. arrive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53522" y="33635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253521" y="379875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253521" y="423396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253521" y="468934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2925" y="530523"/>
            <a:ext cx="10829925" cy="53543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逻辑推理和联系上下文。根据句意，使用开放式办公室的趋势不利于我们，开放式办公室可以节省空间，故填入词为引导非限制定语从句的关系代词，指代使用开放式办公室这一事情，应填入关系代词which，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本题主要考查联系上下文。根据句意，在开放式办公室里员工没有自己专属的桌子，所有东西都是共享的，故本题正确答案为C。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本题主要考查词义辨析和联系上下文。从下文的“more workers are working from home during the pandemic (疫情期间，更多的员工在家办公).”，可以推出fortunately（幸运的是）更符合句意，故本题正确答案为A。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本题主要考查联系上下文和逻辑推理。从上文的“Fortunately, more workers are working from home during the pandemic.”以及表示转折的连词but，可以推断出这种情况不会永远持续下去，因此选择last（持续），故本题正确答案为C。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Reusability (</a:t>
            </a:r>
            <a:r>
              <a:rPr lang="zh-CN" altLang="en-US" sz="2400" dirty="0">
                <a:latin typeface="Times New Roman" panose="02020603050405020304" charset="0"/>
                <a:ea typeface="宋体" panose="02010600030101010101" pitchFamily="2" charset="-122"/>
                <a:cs typeface="Times New Roman" panose="02020603050405020304" charset="0"/>
              </a:rPr>
              <a:t>可重复使用性</a:t>
            </a:r>
            <a:r>
              <a:rPr lang="en-US" altLang="zh-CN" sz="2400" dirty="0">
                <a:latin typeface="Times New Roman" panose="02020603050405020304" charset="0"/>
                <a:ea typeface="宋体" panose="02010600030101010101" pitchFamily="2" charset="-122"/>
                <a:cs typeface="Times New Roman" panose="02020603050405020304" charset="0"/>
              </a:rPr>
              <a:t>) is a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practice in the restaurant industry. Reusable cups and chopsticks are often used. Unfortunately, reusable products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the chance of spreading disease. For example, Some coffee companies recently stopped refilling (</a:t>
            </a:r>
            <a:r>
              <a:rPr lang="zh-CN" altLang="en-US" sz="2400" dirty="0">
                <a:latin typeface="Times New Roman" panose="02020603050405020304" charset="0"/>
                <a:ea typeface="宋体" panose="02010600030101010101" pitchFamily="2" charset="-122"/>
                <a:cs typeface="Times New Roman" panose="02020603050405020304" charset="0"/>
              </a:rPr>
              <a:t>重新装满</a:t>
            </a:r>
            <a:r>
              <a:rPr lang="en-US" altLang="zh-CN" sz="2400" dirty="0">
                <a:latin typeface="Times New Roman" panose="02020603050405020304" charset="0"/>
                <a:ea typeface="宋体" panose="02010600030101010101" pitchFamily="2" charset="-122"/>
                <a:cs typeface="Times New Roman" panose="02020603050405020304" charset="0"/>
              </a:rPr>
              <a:t>) customers’ reusable cups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stop the spread of the virus.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86502" y="2600084"/>
            <a:ext cx="9285541"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common       B. same            C. similar             D. suitable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prevent         B. cost              C. increase           D. cut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as if               B. owing to      C. as long as        D. in order to</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875730" y="34990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7675" y="276225"/>
            <a:ext cx="10372725" cy="556958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本题主要考查联系上下文和逻辑推理。基于下文的“Reusable cups and chopsticks are often used (可重复使用的杯子和筷子经常被使用).”，结合本题句意，可推断出此处应填入common（普通的，普遍的，常见的），故本题正确答案为A。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本题主要考查联系上下文和逻辑推理。根据上文中的“Reusable cups and</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chopsticks are often used”以及下文中的“For example, Starbucks recently stopped refilling customers’ reusable cups (例如，一些咖啡企业最近停止为顾客可重复使用的杯子续杯).”可以推断出这种重复使用餐具会增加流行病的传播概率，因此increase（增加）最符合题意，故本题正确答案为C。</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本题主要考查联系上下文和词义辨析。根据上文中的“reusable products increase the chance of spreading disease. For example, Starbucks recently stopped refilling customers’ reusable cup.”可知，一些咖啡企业最近停止为顾客可重复使用的杯子续杯，这样做是为了阻止病毒传播，因此选择in order to（为了），故本题正确答案为D。</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People like to be social. But the virus has made this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 We have to be careful about how we communicate with others for now. Perhaps we need to rethink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our lifestyles to reduce the spread of future pandemics.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30304" y="3423037"/>
            <a:ext cx="988504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safe        B. dangerous     C. good           D. wonderful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of           B. with               C. about          D. 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11525" y="3495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11525" y="391166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600075" y="1143000"/>
            <a:ext cx="10854055"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本题主要考查联系上下文。根据上文中的“People like to be social (人们喜欢社交).”以及下文中的“We have to be careful about how we communicate with others for now (目前我们必须注意与他人交流的方式).”，可以推断出病毒让社交变得危险。dangerous（危险的）符合题意，故本题正确答案为B。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本题主要考查固定搭配。句意为“或许我们需要重新考虑我们的生活方式来减少未来流行病的传播”。think about为固定搭配，意为“考虑”，故本题正确答案为C。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2" name="文本框 1"/>
          <p:cNvSpPr txBox="1"/>
          <p:nvPr/>
        </p:nvSpPr>
        <p:spPr>
          <a:xfrm>
            <a:off x="771525" y="2132727"/>
            <a:ext cx="10648949" cy="3673121"/>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Jean was a primary school teacher. She drove an old Jetta with blue paint and worn seats. It wasn’t the speediest tool, but Jean was never late for work. In fact, each school day she was the first teacher to arrive and the last to leave.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She took great care to plan instruction, create assessments, and decorate her classroom. Parents in the neighborhood would ask the principal to have their children arranged to her class. Jean was very good at teaching, and all her students entered higher grades with advanced vocabularies and language skills.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9112" y="365912"/>
            <a:ext cx="11153775" cy="54082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August, two sisters in high school did not want to enter foster care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看护寄养</a:t>
            </a:r>
            <a:r>
              <a:rPr lang="en-US" altLang="zh-CN" sz="2400" dirty="0">
                <a:solidFill>
                  <a:schemeClr val="tx1">
                    <a:lumMod val="75000"/>
                    <a:lumOff val="25000"/>
                  </a:schemeClr>
                </a:solidFill>
                <a:latin typeface="Times New Roman" panose="02020603050405020304" charset="0"/>
                <a:cs typeface="Times New Roman" panose="02020603050405020304" charset="0"/>
              </a:rPr>
              <a:t>). They asked Jean who was their teacher in Grade One for help. Jean lived in quite an </a:t>
            </a:r>
            <a:r>
              <a:rPr lang="en-US" altLang="zh-CN" sz="2400" u="sng" dirty="0">
                <a:solidFill>
                  <a:schemeClr val="tx1">
                    <a:lumMod val="75000"/>
                    <a:lumOff val="25000"/>
                  </a:schemeClr>
                </a:solidFill>
                <a:latin typeface="Times New Roman" panose="02020603050405020304" charset="0"/>
                <a:cs typeface="Times New Roman" panose="02020603050405020304" charset="0"/>
              </a:rPr>
              <a:t>ordinary</a:t>
            </a:r>
            <a:r>
              <a:rPr lang="en-US" altLang="zh-CN" sz="2400" dirty="0">
                <a:solidFill>
                  <a:schemeClr val="tx1">
                    <a:lumMod val="75000"/>
                    <a:lumOff val="25000"/>
                  </a:schemeClr>
                </a:solidFill>
                <a:latin typeface="Times New Roman" panose="02020603050405020304" charset="0"/>
                <a:cs typeface="Times New Roman" panose="02020603050405020304" charset="0"/>
              </a:rPr>
              <a:t> home with her son. Yet, she took the sisters in. Packed with children, the little blue Jetta sputtered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噼啪作响</a:t>
            </a:r>
            <a:r>
              <a:rPr lang="en-US" altLang="zh-CN" sz="2400" dirty="0">
                <a:solidFill>
                  <a:schemeClr val="tx1">
                    <a:lumMod val="75000"/>
                    <a:lumOff val="25000"/>
                  </a:schemeClr>
                </a:solidFill>
                <a:latin typeface="Times New Roman" panose="02020603050405020304" charset="0"/>
                <a:cs typeface="Times New Roman" panose="02020603050405020304" charset="0"/>
              </a:rPr>
              <a:t>), but they had a good laugh.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Jean spoke about her car, which she had driven for many years and had been old enough to retire. It was dangerous for children to ride in such a car. She wanted a van. However, a new van was not within her ability. As a good friend, I listened to her concerns. Then, an idea came to me. I wrote a letter to </a:t>
            </a:r>
            <a:r>
              <a:rPr lang="en-US" altLang="zh-CN" sz="2400" i="1" dirty="0">
                <a:solidFill>
                  <a:schemeClr val="tx1">
                    <a:lumMod val="75000"/>
                    <a:lumOff val="25000"/>
                  </a:schemeClr>
                </a:solidFill>
                <a:latin typeface="Times New Roman" panose="02020603050405020304" charset="0"/>
                <a:cs typeface="Times New Roman" panose="02020603050405020304" charset="0"/>
              </a:rPr>
              <a:t>The Oprah Winfrey Show</a:t>
            </a:r>
            <a:r>
              <a:rPr lang="en-US" altLang="zh-CN" sz="2400" dirty="0">
                <a:solidFill>
                  <a:schemeClr val="tx1">
                    <a:lumMod val="75000"/>
                    <a:lumOff val="25000"/>
                  </a:schemeClr>
                </a:solidFill>
                <a:latin typeface="Times New Roman" panose="02020603050405020304" charset="0"/>
                <a:cs typeface="Times New Roman" panose="02020603050405020304" charset="0"/>
              </a:rPr>
              <a:t>, sharing Jean’s story and her wish.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month later, Jean was invited to attend </a:t>
            </a:r>
            <a:r>
              <a:rPr lang="en-US" altLang="zh-CN" sz="2400" i="1" dirty="0">
                <a:solidFill>
                  <a:schemeClr val="tx1">
                    <a:lumMod val="75000"/>
                    <a:lumOff val="25000"/>
                  </a:schemeClr>
                </a:solidFill>
                <a:latin typeface="Times New Roman" panose="02020603050405020304" charset="0"/>
                <a:cs typeface="Times New Roman" panose="02020603050405020304" charset="0"/>
              </a:rPr>
              <a:t>The Oprah Winfrey Show</a:t>
            </a:r>
            <a:r>
              <a:rPr lang="en-US" altLang="zh-CN" sz="2400" dirty="0">
                <a:solidFill>
                  <a:schemeClr val="tx1">
                    <a:lumMod val="75000"/>
                    <a:lumOff val="25000"/>
                  </a:schemeClr>
                </a:solidFill>
                <a:latin typeface="Times New Roman" panose="02020603050405020304" charset="0"/>
                <a:cs typeface="Times New Roman" panose="02020603050405020304" charset="0"/>
              </a:rPr>
              <a:t>. Oprah hugged the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teacher and told the details of her story. Oprah then announced that Jean deserved a new van.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1604379"/>
            <a:ext cx="10648949" cy="1826462"/>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year was 1999. Six hundred miles away, I watched the joy of it all from the television. Jean’s big heart taught me many lessons that year. One of them is that the simplest acts (like writing a letter) can require a strong faith. And nothing is impossible.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What can we learn about Jean from the first two paragraphs?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was popular as a responsible and skilled teacher.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She was famous for being strict with students.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got along well with many parents.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led a very difficult early life.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细节判断题。根据第一段最后一句和第二段的句意推断Jean作为一名负责任、技能娴熟的老师，很受欢迎，故本题正确答案为A。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underlined word “ordinary” in Paragraph 3 is closest in meaning to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rich       B. poor      C. common         D. unusual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81052" y="3516630"/>
            <a:ext cx="996566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词义猜测题。根据第一段的句意判断出，Jean和她儿子住在一个非常普通的家庭里，故本题正确答案为C。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37" y="5171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author wrote the story of two sisters and Jean to tell us 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old blue car brought happiness to them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foster care gave them an unhappy life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they brought inconvenience to Jean’s life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Jean valued her students and her students trusted her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细节判断题。根据第四段“It was dangerous for children to ride in such a car. She wanted a van.”可知，Jean为了孩子的安全想换车，由此判断出Jean valued her students。此外，从第三段第一、二句可以推断出her students trusted her，故本题正确答案为D。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I. 补全对话（5小题，共10分） 【建议用时：5 mins】</a:t>
            </a:r>
            <a:endPar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6" name="文本框 5"/>
          <p:cNvSpPr txBox="1"/>
          <p:nvPr/>
        </p:nvSpPr>
        <p:spPr>
          <a:xfrm>
            <a:off x="1297305" y="1018540"/>
            <a:ext cx="10274300" cy="370903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Why did the author write to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Oprah Winfrey Show</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she hoped to get Jean a pay rise.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she expected to help Jean get a new van.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 Because she wanted to support more strangers.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she wanted to make Jean a famous teacher.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细节判断题。根据第四段“However, a new van was not within her ability. As a good friend, I listened to her concerns. Then, an idea came to me. I wrote a letter to The Oprah Winfrey Show, sharing Jean’s story and her wish (然而，一辆新的面包车超出了她的能力范围。作为一个好朋友，我倾听了她的担忧。然后，我有了一个想法。我给《奥普拉脱口秀》写了一封信，分享Jean的故事和她的愿望).”，可以判断出本题答案为B。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378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did the author learn from Jean according to the last paragraph?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One should stay positive in life.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Everything is possible when people try it.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One should make friends with excellent people.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 powerful belief can help people succeed.</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70560" y="342900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主旨大意题。根据文章最后一段，可以判断出D项（强大的信念可以帮助人们成功）正确，故本题正确答案为D。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98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07741"/>
            <a:ext cx="11744325" cy="592518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China has embraced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接受</a:t>
            </a:r>
            <a:r>
              <a:rPr lang="en-US" altLang="zh-CN" sz="2400" dirty="0">
                <a:solidFill>
                  <a:schemeClr val="tx1">
                    <a:lumMod val="75000"/>
                    <a:lumOff val="25000"/>
                  </a:schemeClr>
                </a:solidFill>
                <a:latin typeface="Times New Roman" panose="02020603050405020304" charset="0"/>
                <a:cs typeface="Times New Roman" panose="02020603050405020304" charset="0"/>
              </a:rPr>
              <a:t>) Western fashion and futuristic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未来派的</a:t>
            </a:r>
            <a:r>
              <a:rPr lang="en-US" altLang="zh-CN" sz="2400" dirty="0">
                <a:solidFill>
                  <a:schemeClr val="tx1">
                    <a:lumMod val="75000"/>
                    <a:lumOff val="25000"/>
                  </a:schemeClr>
                </a:solidFill>
                <a:latin typeface="Times New Roman" panose="02020603050405020304" charset="0"/>
                <a:cs typeface="Times New Roman" panose="02020603050405020304" charset="0"/>
              </a:rPr>
              <a:t>) designs in recent decades, but a growing number of young people are now looking to the past for fashion advice.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look closely around your city, you might spot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the traditional clothing of the Han ethnic group. In a recently published report by online shopping platform </a:t>
            </a:r>
            <a:r>
              <a:rPr lang="en-US" altLang="zh-CN" sz="2400" dirty="0" err="1">
                <a:solidFill>
                  <a:schemeClr val="tx1">
                    <a:lumMod val="75000"/>
                    <a:lumOff val="25000"/>
                  </a:schemeClr>
                </a:solidFill>
                <a:latin typeface="Times New Roman" panose="02020603050405020304" charset="0"/>
                <a:cs typeface="Times New Roman" panose="02020603050405020304" charset="0"/>
              </a:rPr>
              <a:t>Tmall</a:t>
            </a:r>
            <a:r>
              <a:rPr lang="en-US" altLang="zh-CN" sz="2400" dirty="0">
                <a:solidFill>
                  <a:schemeClr val="tx1">
                    <a:lumMod val="75000"/>
                    <a:lumOff val="25000"/>
                  </a:schemeClr>
                </a:solidFill>
                <a:latin typeface="Times New Roman" panose="02020603050405020304" charset="0"/>
                <a:cs typeface="Times New Roman" panose="02020603050405020304" charset="0"/>
              </a:rPr>
              <a:t>, more than 2 million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outfits were sold in 2018. The number of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buyers increased by 92% compared to 2017. The average age of buyers was 21, with about 52% between 19 and 24 years old.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But why has this traditional clothing become trendy among young Chinese people?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For some of them, it’s a costume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服装</a:t>
            </a:r>
            <a:r>
              <a:rPr lang="en-US" altLang="zh-CN" sz="2400" dirty="0">
                <a:solidFill>
                  <a:schemeClr val="tx1">
                    <a:lumMod val="75000"/>
                    <a:lumOff val="25000"/>
                  </a:schemeClr>
                </a:solidFill>
                <a:latin typeface="Times New Roman" panose="02020603050405020304" charset="0"/>
                <a:cs typeface="Times New Roman" panose="02020603050405020304" charset="0"/>
              </a:rPr>
              <a:t>) for relaxation. </a:t>
            </a:r>
            <a:r>
              <a:rPr lang="en-US" altLang="zh-CN" sz="2400" dirty="0" err="1">
                <a:solidFill>
                  <a:schemeClr val="tx1">
                    <a:lumMod val="75000"/>
                    <a:lumOff val="25000"/>
                  </a:schemeClr>
                </a:solidFill>
                <a:latin typeface="Times New Roman" panose="02020603050405020304" charset="0"/>
                <a:cs typeface="Times New Roman" panose="02020603050405020304" charset="0"/>
              </a:rPr>
              <a:t>Dafan</a:t>
            </a:r>
            <a:r>
              <a:rPr lang="en-US" altLang="zh-CN" sz="2400" dirty="0">
                <a:solidFill>
                  <a:schemeClr val="tx1">
                    <a:lumMod val="75000"/>
                    <a:lumOff val="25000"/>
                  </a:schemeClr>
                </a:solidFill>
                <a:latin typeface="Times New Roman" panose="02020603050405020304" charset="0"/>
                <a:cs typeface="Times New Roman" panose="02020603050405020304" charset="0"/>
              </a:rPr>
              <a:t>, a 24-year-old college student, told us that dressing in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i="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is a way for her to escape the troubles of real life. Modern clothing, on the other hand, represents the identity people need to show every day.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and modern clothing help me to release the different sides in me,” she explained.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0" y="474072"/>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Other youngsters like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because of the culture behind it. They regard it as a way to reconnect with traditions. Its wide sleeves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袖子</a:t>
            </a:r>
            <a:r>
              <a:rPr lang="en-US" altLang="zh-CN" sz="2400" dirty="0">
                <a:solidFill>
                  <a:schemeClr val="tx1">
                    <a:lumMod val="75000"/>
                    <a:lumOff val="25000"/>
                  </a:schemeClr>
                </a:solidFill>
                <a:latin typeface="Times New Roman" panose="02020603050405020304" charset="0"/>
                <a:cs typeface="Times New Roman" panose="02020603050405020304" charset="0"/>
              </a:rPr>
              <a:t>), crossed collars and flowing robes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长袍</a:t>
            </a:r>
            <a:r>
              <a:rPr lang="en-US" altLang="zh-CN" sz="2400" dirty="0">
                <a:solidFill>
                  <a:schemeClr val="tx1">
                    <a:lumMod val="75000"/>
                    <a:lumOff val="25000"/>
                  </a:schemeClr>
                </a:solidFill>
                <a:latin typeface="Times New Roman" panose="02020603050405020304" charset="0"/>
                <a:cs typeface="Times New Roman" panose="02020603050405020304" charset="0"/>
              </a:rPr>
              <a:t>) bring people back to ancient times.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“What’s behind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is inheritance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继承</a:t>
            </a:r>
            <a:r>
              <a:rPr lang="en-US" altLang="zh-CN" sz="2400" dirty="0">
                <a:solidFill>
                  <a:schemeClr val="tx1">
                    <a:lumMod val="75000"/>
                    <a:lumOff val="25000"/>
                  </a:schemeClr>
                </a:solidFill>
                <a:latin typeface="Times New Roman" panose="02020603050405020304" charset="0"/>
                <a:cs typeface="Times New Roman" panose="02020603050405020304" charset="0"/>
              </a:rPr>
              <a:t>) of the Chinese civilization,” </a:t>
            </a:r>
            <a:r>
              <a:rPr lang="en-US" altLang="zh-CN" sz="2400" dirty="0" err="1">
                <a:solidFill>
                  <a:schemeClr val="tx1">
                    <a:lumMod val="75000"/>
                    <a:lumOff val="25000"/>
                  </a:schemeClr>
                </a:solidFill>
                <a:latin typeface="Times New Roman" panose="02020603050405020304" charset="0"/>
                <a:cs typeface="Times New Roman" panose="02020603050405020304" charset="0"/>
              </a:rPr>
              <a:t>Nanhe</a:t>
            </a:r>
            <a:r>
              <a:rPr lang="en-US" altLang="zh-CN" sz="2400" dirty="0">
                <a:solidFill>
                  <a:schemeClr val="tx1">
                    <a:lumMod val="75000"/>
                    <a:lumOff val="25000"/>
                  </a:schemeClr>
                </a:solidFill>
                <a:latin typeface="Times New Roman" panose="02020603050405020304" charset="0"/>
                <a:cs typeface="Times New Roman" panose="02020603050405020304" charset="0"/>
              </a:rPr>
              <a:t>, a 21-year-old costume studio owner, told 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That’s probably why some fans have started to bring the traditional clothing abroad. Sohu reported on a </a:t>
            </a:r>
            <a:r>
              <a:rPr lang="en-US" altLang="zh-CN" sz="2400" dirty="0" err="1">
                <a:solidFill>
                  <a:schemeClr val="tx1">
                    <a:lumMod val="75000"/>
                    <a:lumOff val="25000"/>
                  </a:schemeClr>
                </a:solidFill>
                <a:latin typeface="Times New Roman" panose="02020603050405020304" charset="0"/>
                <a:cs typeface="Times New Roman" panose="02020603050405020304" charset="0"/>
              </a:rPr>
              <a:t>Bilibili</a:t>
            </a:r>
            <a:r>
              <a:rPr lang="en-US" altLang="zh-CN" sz="2400" dirty="0">
                <a:solidFill>
                  <a:schemeClr val="tx1">
                    <a:lumMod val="75000"/>
                    <a:lumOff val="25000"/>
                  </a:schemeClr>
                </a:solidFill>
                <a:latin typeface="Times New Roman" panose="02020603050405020304" charset="0"/>
                <a:cs typeface="Times New Roman" panose="02020603050405020304" charset="0"/>
              </a:rPr>
              <a:t> vlogger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视频博主</a:t>
            </a:r>
            <a:r>
              <a:rPr lang="en-US" altLang="zh-CN" sz="2400" dirty="0">
                <a:solidFill>
                  <a:schemeClr val="tx1">
                    <a:lumMod val="75000"/>
                    <a:lumOff val="25000"/>
                  </a:schemeClr>
                </a:solidFill>
                <a:latin typeface="Times New Roman" panose="02020603050405020304" charset="0"/>
                <a:cs typeface="Times New Roman" panose="02020603050405020304" charset="0"/>
              </a:rPr>
              <a:t>) who climbed Germany’s highest peak wearing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this summer. She received praise from tourists.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“Many Chinese people are taking a liking for </a:t>
            </a:r>
            <a:r>
              <a:rPr lang="en-US" altLang="zh-CN" sz="2400" i="1" u="sng"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u="sng" dirty="0">
                <a:solidFill>
                  <a:schemeClr val="tx1">
                    <a:lumMod val="75000"/>
                    <a:lumOff val="25000"/>
                  </a:schemeClr>
                </a:solidFill>
                <a:latin typeface="Times New Roman" panose="02020603050405020304" charset="0"/>
                <a:cs typeface="Times New Roman" panose="02020603050405020304" charset="0"/>
              </a:rPr>
              <a:t>, as it helps them establish their national identity and belonging</a:t>
            </a:r>
            <a:r>
              <a:rPr lang="en-US" altLang="zh-CN" sz="2400" dirty="0">
                <a:solidFill>
                  <a:schemeClr val="tx1">
                    <a:lumMod val="75000"/>
                    <a:lumOff val="25000"/>
                  </a:schemeClr>
                </a:solidFill>
                <a:latin typeface="Times New Roman" panose="02020603050405020304" charset="0"/>
                <a:cs typeface="Times New Roman" panose="02020603050405020304" charset="0"/>
              </a:rPr>
              <a:t>,” Zhang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Yiwu</a:t>
            </a:r>
            <a:r>
              <a:rPr lang="en-US" altLang="zh-CN" sz="2400" dirty="0">
                <a:solidFill>
                  <a:schemeClr val="tx1">
                    <a:lumMod val="75000"/>
                    <a:lumOff val="25000"/>
                  </a:schemeClr>
                </a:solidFill>
                <a:latin typeface="Times New Roman" panose="02020603050405020304" charset="0"/>
                <a:cs typeface="Times New Roman" panose="02020603050405020304" charset="0"/>
              </a:rPr>
              <a:t>, a professor of Chinese literature at Peking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University, told 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94480"/>
            <a:ext cx="9749238" cy="54082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We can learn from Paragraph 2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becoming more and more popular among young people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becoming more and more popular among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mainly sold on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Tmall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mainly sold online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Dafan</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wears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because she thinks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very convenient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both beautiful and traditional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and modern clothing help her release the different sides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fashionable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84738" y="2317848"/>
            <a:ext cx="10616866"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细节判断推理题。根据第二段第二、三、四句中出现的数据可知，汉服越来越受年轻人欢迎，故本题正确答案为A。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83285" y="9461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47700" y="5372213"/>
            <a:ext cx="1053981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细节判断题。第四段“Hanfu and modern clothing help me to release the different sides in me.”意为“汉服和现代服装帮助我释放了我的不同面”，故本题正确答案为C。</a:t>
            </a:r>
            <a:endParaRPr sz="240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14070" y="3195955"/>
            <a:ext cx="9645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From the passage, we can infer the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Bilibili</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vlogger is most likely to 	    be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German       B. a Chinese        C. a Japanese        D. an American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推理判断题。根据第七段可知，一些粉丝开始把传统服饰汉服带到国外，据搜狐网报道，一名博主穿着汉服登上了德国的最高峰，她受到了游客的赞扬。可以推出这名博主很可能是中国人，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319405"/>
            <a:ext cx="989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What does the underlined sentence in the last paragraph mean?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Many people like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very much.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Many people like wearing</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proudly show his or her nationality.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both traditional and fashionable.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more and more popular.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猜测句意题。画线句“Many Chinese people are taking a liking for hanfu, as it helps them establish their national identity and belonging.”意为“许多中国人开始喜欢上汉服，因为它有助于他们建立民族认同感和归属感”，故本题正确答案为B。</a:t>
            </a:r>
            <a:endParaRPr sz="240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Which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—Tradition and New Fashion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 Futuristic Clothing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 Famous Clothing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 Modern Clothing</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主旨大意题。文章主要阐述了中国传统服饰汉服及其带来的新时尚，故本题正确答案为A。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5283" y="960801"/>
            <a:ext cx="11587163"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Nowadays, most of our lives are recorded online. We set up e-mail and online shopping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accounts. </a:t>
            </a:r>
            <a:r>
              <a:rPr sz="2400" u="sng" dirty="0">
                <a:solidFill>
                  <a:schemeClr val="tx1">
                    <a:lumMod val="75000"/>
                    <a:lumOff val="25000"/>
                  </a:schemeClr>
                </a:solidFill>
                <a:latin typeface="Times New Roman" panose="02020603050405020304" charset="0"/>
                <a:cs typeface="Times New Roman" panose="02020603050405020304" charset="0"/>
              </a:rPr>
              <a:t>41</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We edit and post on the Internet. Together, these things make up our “digital legacy” (</a:t>
            </a:r>
            <a:r>
              <a:rPr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数字遗产)</a:t>
            </a:r>
            <a:r>
              <a:rPr sz="2400" dirty="0">
                <a:solidFill>
                  <a:schemeClr val="tx1">
                    <a:lumMod val="75000"/>
                    <a:lumOff val="25000"/>
                  </a:schemeClr>
                </a:solidFill>
                <a:latin typeface="Times New Roman" panose="02020603050405020304" charset="0"/>
                <a:cs typeface="Times New Roman" panose="02020603050405020304" charset="0"/>
              </a:rPr>
              <a:t>.</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U.S. tech company Apple is testing a new digital legacy service. With it, you can pass on your personal data such as photos, videos, notes and other information to your friends or family members.</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457835" y="42667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016000" y="3896043"/>
            <a:ext cx="1076261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The other kind is things that carry sentimental value, such as social media accounts.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Also, it’s hard to balance between our digital legacy and privacy protection.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What can we do with our legacy when our last day comes?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Is it possible to get everything deleted?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We download music, films, games and e-books.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69838" y="602035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2029460" y="14071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6"/>
            </p:custDataLst>
          </p:nvPr>
        </p:nvSpPr>
        <p:spPr>
          <a:xfrm>
            <a:off x="1144270" y="230632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a:t>
            </a: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  </a:t>
            </a:r>
            <a:r>
              <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回</a:t>
            </a:r>
            <a:endPar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600075" y="1143000"/>
            <a:ext cx="10420851"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文章结构题。根据前句“Nowadays, most of our lives are recorded online.”和后句“We edit and post on the Internet.”可知，E项“We download music, films, games and e-books.”与之并列、衔接，故本题正确答案为E。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归纳总结题。接下来一整段讲到美国科技公司苹果正在测试一项新的数字遗产服务，并对这项服务做了详细的解释，此处应该是抛出问句“What can we do with our legacy when our last day comes?”，故本题正确答案为C。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650936"/>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W: Would you mind if I take the seat?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Thanks.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You are welcome.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Yes, sit down please                         B. No, not at 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Yes, never mind                               D. No, you can’t take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根据下句thanks（多谢）可以判断出上句的答语是不介意。B项意为“不，一点儿也不介意”，符合对话语境，故本题正确答案为B。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6715" y="470578"/>
            <a:ext cx="11391900"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In fact, there are two types of digital legacy. One is “assets” that we buy with money, such as virtual coins and game equipment. As they are worth some money, they can be inherited (</a:t>
            </a:r>
            <a:r>
              <a:rPr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继承</a:t>
            </a: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______</a:t>
            </a:r>
            <a:r>
              <a:rPr sz="2400" dirty="0">
                <a:solidFill>
                  <a:schemeClr val="tx1">
                    <a:lumMod val="75000"/>
                    <a:lumOff val="25000"/>
                  </a:schemeClr>
                </a:solidFill>
                <a:latin typeface="Times New Roman" panose="02020603050405020304" charset="0"/>
                <a:cs typeface="Times New Roman" panose="02020603050405020304" charset="0"/>
              </a:rPr>
              <a:t>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Dealing with these is a problem. Although you may have created your accounts, you don’t really own them—Internet companies do. You only have a right to use them. For example, your online account might be closed by the company if you haven’t logged in for more than six months.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_______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16000" y="3896043"/>
            <a:ext cx="1076261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The other kind is things that carry sentimental value, such as social media accounts.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Also, it’s hard to balance between our digital legacy and privacy protection.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What can we do with our legacy when our last day comes?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Is it possible to get everything deleted?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We download music, films, games and e-books.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65698" y="596955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2832735" y="131318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3575050" y="305689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a:t>
            </a: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  </a:t>
            </a:r>
            <a:r>
              <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回</a:t>
            </a:r>
            <a:endPar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600075" y="11430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细节过渡题。根据本段中的首句“In fact, there are two types of digital legacy (数字遗产分为两种类型).”以及后句“One is ‘assets’ that we buy with money.”可知，接下来要介绍第二种类型，故本题正确答案为A。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细节过渡题。根据本段中的首句“Dealing with these is a problem.”可知，接下来要介绍具体的问题，故本题正确答案为B。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687113"/>
            <a:ext cx="11391900"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“Whether social media accounts can be inherited is still questionable, because they are highly personal,” said Wang Cheng, a professor at the Peking University Law School.</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answer may be “Yes”. The European Union’s General Data Protection Regulation went into effect in 2018. It said people have a right to erase personal data, which is also known</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as “the right to be forgotten”.</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29335" y="3350578"/>
            <a:ext cx="1076261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The other kind is things that carry sentimental value, such as social media accounts.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Also, it’s hard to balance between our digital legacy and privacy protection.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What can we do with our legacy when our last day comes?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Is it possible to get everything deleted?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We download music, films, games and e-books.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65698" y="558410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184910" y="157924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a:t>
            </a: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  </a:t>
            </a:r>
            <a:r>
              <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回</a:t>
            </a:r>
            <a:endParaRPr 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600075" y="1143000"/>
            <a:ext cx="10854055" cy="82994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归纳总结题。根据空白处下一句“The answer may be ‘Yes’.”可知，此处作者抛出了问题，故本题正确答案为D。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883098" y="2287966"/>
            <a:ext cx="10546902"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One day a son went to his father for advice. “Dad, I can’t do this anymore,” he said. “My lessons are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(bore) and tiring, and I haven’t made any progress. I don’t think I’ll ever play football well and my dream will never come true.”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father looked at his son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loving eyes and said, “Well, son, every person has a dream—a goal of his or her life. It makes us do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we are doing, because it’s what we believe in. We have to fight for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3785055" y="2731165"/>
            <a:ext cx="163406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boring</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186045" y="3571240"/>
            <a:ext cx="13836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with</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9086850" y="4094480"/>
            <a:ext cx="14141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504825" y="1219200"/>
            <a:ext cx="1085405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46.【解析】本题考查词性转换。本题句意为“我的功课是无聊的”，故本题正确答案为boring。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【解析】本题考查介词with的用法。本题句意为“父亲带着慈爱的眼光看着他”，故本题正确答案为with。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【解析】本题考查连接代词。由前面的动词do可知，后面的从句应是宾语从句，且宾语从句中缺少宾语。根据句意，应填入连接代词what（所……的事情），故本题正确答案为what。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0453957" cy="186372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Everyone has moments when life seems too hard, moments when we feel like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(give) up is the only choice. We think that no matter how hard we try, we’ll never reach our goals and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(achieve) our dreams. It’s OK to feel down for a little while, but never ever stop going. When our dreams die, we die.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72338" y="1012099"/>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giving</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033057" y="1539573"/>
            <a:ext cx="152290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achieve</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876300" y="1295400"/>
            <a:ext cx="9363711" cy="1722120"/>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【解析】本题考查固定搭配。feel like doing sth.为固定搭配，意为“想要做某事”，故本题正确答案为giving。</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【解析】本题考查时态。本句时态为一般将来时，连词and前后动词的时态和形式要一致，故本题正确答案为achieve。</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1359" y="626342"/>
            <a:ext cx="11149281" cy="230632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So you need to remember one thing. Life is like riding a bicycle.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(keep) your balance, you must keep moving. It doesn’t matter that you have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(fall) once or even many times. Life goes on! Your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(big) enemies are hiding in you—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(lazy), fear and doubt. You should be a warrior (</a:t>
            </a:r>
            <a:r>
              <a:rPr lang="zh-CN" altLang="en-US" sz="2400" dirty="0">
                <a:latin typeface="Times New Roman" panose="02020603050405020304" charset="0"/>
                <a:ea typeface="宋体" panose="02010600030101010101" pitchFamily="2" charset="-122"/>
                <a:cs typeface="Times New Roman" panose="02020603050405020304" charset="0"/>
              </a:rPr>
              <a:t>勇士</a:t>
            </a:r>
            <a:r>
              <a:rPr lang="en-US" altLang="zh-CN" sz="2400" dirty="0">
                <a:latin typeface="Times New Roman" panose="02020603050405020304" charset="0"/>
                <a:ea typeface="宋体" panose="02010600030101010101" pitchFamily="2" charset="-122"/>
                <a:cs typeface="Times New Roman" panose="02020603050405020304" charset="0"/>
              </a:rPr>
              <a:t>) of your dreams and goals and fight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them.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9341800" y="605065"/>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keep</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478009" y="1025229"/>
            <a:ext cx="136303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fallen</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0906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8" name="TextBox 4"/>
          <p:cNvSpPr txBox="1"/>
          <p:nvPr/>
        </p:nvSpPr>
        <p:spPr>
          <a:xfrm>
            <a:off x="6787830" y="1517387"/>
            <a:ext cx="136303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biggest</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893250" y="1884031"/>
            <a:ext cx="1783400" cy="52322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laziness</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245925" y="2368205"/>
            <a:ext cx="136303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for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Can you lend me your car, Kate?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Sorry, my car broke down on my way to work. It’s being repaired.</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Thank you                       B. Thanks a lot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It’s OK                            D. Thank you all the same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83615"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根据“Sorry, my car broke down on my way to work (抱歉，我的车在去上班的路上坏了).”，可知，对方没有答应借车的请求。当对方没有提供帮助或答应请求时，应当有礼貌地表示感谢。D项“Thank you all the same (仍然感谢你).”最符合对话语境，故本题正确答案为D。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5" name="矩形 4"/>
          <p:cNvSpPr/>
          <p:nvPr/>
        </p:nvSpPr>
        <p:spPr>
          <a:xfrm>
            <a:off x="428625" y="628650"/>
            <a:ext cx="10854055" cy="476948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【解析】本题考查非谓语动词不定式。本题句意为“为了保持平衡，你必须一直前行”，故本题正确答案为To keep。</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【解析】本题考查时态。空格处要填入的词与have一起构成现在完成时。本题句意为“你跌倒一次或者是很多次都不重要”，故本题正确答案为fallen。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【解析】本题考查形容词的最高级。本题句意为“你最大的敌人就隐藏在你身上——懒惰、恐惧和怀疑”，故本题正确答案为biggest。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【解析】本题考查词性转换。根据句意，空格后面为两个名词fear（恐惧）和doubt（怀疑），此处应该填入形容词lazy的名词形式laziness。故本题正确答案为laziness。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【解析】本题考查固定搭配。这里的them指代前面提到的your dreams and goals。fight for …为固定搭配，意为“为……奋斗”，故本题正确答案为for。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I found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很难和我的同桌相处</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15" name="TextBox 4"/>
          <p:cNvSpPr txBox="1"/>
          <p:nvPr/>
        </p:nvSpPr>
        <p:spPr>
          <a:xfrm>
            <a:off x="2216150" y="1630790"/>
            <a:ext cx="627126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it hard to get along with my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rPr>
              <a:t>deskmate</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本题考查it代替不定式短语作形式宾语的用法。“和……相处”的英文表达为get along with，故本题正确答案为it hard to get along with my deskmate。</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站在雨里</a:t>
            </a:r>
            <a:r>
              <a:rPr lang="en-US" altLang="zh-CN" sz="2400" dirty="0">
                <a:latin typeface="Times New Roman" panose="02020603050405020304" charset="0"/>
                <a:ea typeface="宋体" panose="02010600030101010101" pitchFamily="2" charset="-122"/>
                <a:cs typeface="Times New Roman" panose="02020603050405020304" charset="0"/>
              </a:rPr>
              <a:t>), I couldn’t help thinking of my good friend who used to help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We are proud of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我们取得的成就</a:t>
            </a:r>
            <a:r>
              <a:rPr lang="en-US" altLang="zh-CN" sz="2400" dirty="0">
                <a:latin typeface="Times New Roman" panose="02020603050405020304" charset="0"/>
                <a:ea typeface="宋体" panose="02010600030101010101" pitchFamily="2" charset="-122"/>
                <a:cs typeface="Times New Roman" panose="02020603050405020304" charset="0"/>
              </a:rPr>
              <a:t>) in the last ten years.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335593" y="609822"/>
            <a:ext cx="497205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Standing in the rain</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54618" y="4281993"/>
            <a:ext cx="9952354"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本题考查宾语从句的知识点。what（所……的事物）在从句中充当主语、宾语或表语。本题句意为“我们为我们在过去十年里取得的成就感到自豪”，what在从句中充当宾语。根据时间状语in the last ten years确定时态为现在完成时，故本题正确答案为what we have achieved。</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013861" y="178670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本题考查现在分词作状语的用法。此句中的主语I与stand 构成主动关系，stand要用现在分词形式表示主动，故本题正确答案为Standing in the rain。</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2846788" y="3174215"/>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 we have achieved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91565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It is meaningful for us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帮助穷人</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This is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被表扬过的英雄</a:t>
            </a:r>
            <a:r>
              <a:rPr lang="en-US" altLang="zh-CN" sz="2400" dirty="0">
                <a:latin typeface="Times New Roman" panose="02020603050405020304" charset="0"/>
                <a:ea typeface="宋体" panose="02010600030101010101" pitchFamily="2" charset="-122"/>
                <a:cs typeface="Times New Roman" panose="02020603050405020304" charset="0"/>
              </a:rPr>
              <a:t>) in the meeting last Friday.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4743450" y="567699"/>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 help the poor</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6779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本题考查固定句型“It is+adj.+for sb.+to do sth.”。本题句意为“帮助穷人对于我们来说是有意义的”，故本题正确答案为to help the poor。</a:t>
            </a:r>
            <a:endParaRPr sz="240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913931" y="4442718"/>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本题考查定语从句。先行词为人并且在定语从句作主语，关系代词应该用that或who。由last Friday可知，时态为一般过去时。本题句意为“这是上周五在会议上被表扬的英雄”，故本题正确答案为the hero that / who was praised。</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524125" y="3185861"/>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the hero that/who was praised</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4" name="矩形 3"/>
          <p:cNvSpPr/>
          <p:nvPr/>
        </p:nvSpPr>
        <p:spPr>
          <a:xfrm>
            <a:off x="512127" y="1203006"/>
            <a:ext cx="11167745" cy="363601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假设你是学生会主席李华，学生会将举办中华经典文学朗诵活动，请根据以下信息写一份书面通知。 </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时间：</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月</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日下午</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3:00–5:00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地点：学校演讲厅</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内容和形式：以个人或小组为单位朗诵中华经典文学作品</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返  回</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391284" y="1389698"/>
            <a:ext cx="9324976" cy="4078605"/>
          </a:xfrm>
          <a:prstGeom prst="rect">
            <a:avLst/>
          </a:prstGeom>
          <a:noFill/>
        </p:spPr>
        <p:txBody>
          <a:bodyPr wrap="square" rtlCol="0" anchor="ctr">
            <a:spAutoFit/>
          </a:bodyPr>
          <a:lstStyle/>
          <a:p>
            <a:pPr algn="just">
              <a:lnSpc>
                <a:spcPct val="120000"/>
              </a:lnSpc>
            </a:pPr>
            <a:r>
              <a:rPr lang="en-US" altLang="zh-CN" sz="2400" b="1" dirty="0">
                <a:solidFill>
                  <a:srgbClr val="C00000"/>
                </a:solidFill>
                <a:latin typeface="Times New Roman" panose="02020603050405020304" charset="0"/>
                <a:cs typeface="Times New Roman" panose="02020603050405020304" charset="0"/>
              </a:rPr>
              <a:t>                                                    NOTICE</a:t>
            </a:r>
            <a:endParaRPr lang="en-US" altLang="zh-CN" sz="2400" b="1" dirty="0">
              <a:solidFill>
                <a:srgbClr val="C00000"/>
              </a:solidFill>
              <a:latin typeface="Times New Roman" panose="02020603050405020304" charset="0"/>
              <a:cs typeface="Times New Roman" panose="02020603050405020304" charset="0"/>
            </a:endParaRPr>
          </a:p>
          <a:p>
            <a:pPr algn="just">
              <a:lnSpc>
                <a:spcPct val="120000"/>
              </a:lnSpc>
            </a:pPr>
            <a:endParaRPr lang="en-US" altLang="zh-CN" sz="2400" b="1"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In order to improve the students’ oral language and encourage them to read more Chinese classics, a Chinese Classics Reciting contest will be held in the school hall from 3 p.m. to 5 p.m. on May 30. It is organized by the Student Union. The contestants should recite Chinese classics individually or in a group. Everyone is welcome to participate in it. </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The Students’ Union</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May 10, 2021</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4665" y="1122538"/>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10600030101010101"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Sorry, she isn’t in.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Who’s that                                 B. Who’s this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Are you John                             D. May I speak to Angela</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590467" y="3736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根据答语“Sorry, she isn’t in (抱歉，她不在).”可知，本题考查电话用语。D项意为“我可以和Angela说话吗”，符合对话语境，故本题正确答案为D。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This is a company of _______ and there are over 100 female employees.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his father       B. his father’s       C. father         D. he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本题考查名词的双重所有格。根据句意，“他父亲的一个公司”应用双重所有格表达，故本题正确答案为B。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311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There is _______ cooking oil left. My mother has to go and get some.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little           B. few </a:t>
            </a: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C. little          D. a few</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本题考查不定代词。little和a little用来修饰不可数名词，few和a few用来修饰可数名词。cooking oil为不可数名词，根据句意可知，食用油所剩无几了，故本题正确答案为C。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10021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a:latin typeface="Times New Roman" panose="02020603050405020304" charset="0"/>
                <a:ea typeface="宋体" panose="02010600030101010101" pitchFamily="2" charset="-122"/>
                <a:cs typeface="Times New Roman" panose="02020603050405020304" charset="0"/>
              </a:rPr>
              <a:t>) 3. _______ </a:t>
            </a:r>
            <a:r>
              <a:rPr lang="en-US" altLang="zh-CN" sz="2400" dirty="0">
                <a:latin typeface="Times New Roman" panose="02020603050405020304" charset="0"/>
                <a:ea typeface="宋体" panose="02010600030101010101" pitchFamily="2" charset="-122"/>
                <a:cs typeface="Times New Roman" panose="02020603050405020304" charset="0"/>
              </a:rPr>
              <a:t>with the horrible disease, our government instantly takes 	effective method.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Faced          B. Face         C. To face          D. Facing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本题考查固定搭配。be faced with…为固定搭配，意为“面对……”，故本题正确答案为A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The hall of our school is _______ as that of yours.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three times as big                B. third as big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as three times big                D. three times so big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本题考查固定表达。英语中用“倍数+as+形容词原级+as”的结构表达“……是……的几倍”，故本题正确答案为A。</a:t>
            </a:r>
            <a:endParaRPr sz="2400" dirty="0">
              <a:solidFill>
                <a:srgbClr val="C00000"/>
              </a:solidFill>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28090" y="850265"/>
            <a:ext cx="103981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He seems to have misunderstood what I meant, _______ greatly upsets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             B. who                 C. which               D. what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本题考查which引导非限制定语从句的用法。本题句意为“他好像误解了我的意思，这让我感到难过”。只有which可以指代主句整句的意思，故本题正确答案为C。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86720" y="9234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96035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Nobody but Smith and John _______ in the lab yesterday.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are            B. had been                 C. were              D. was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根据主谓一致原则，主语后接but（除……之外）引导的内容时，该内容并非并列的主语，而是作为一种插入成分，谓语动词要和前面的主语保持一致。主语nobody为不定代词，谓语动词用第三人称单数，根据yesterday确定时态为一般过去时，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It was not until I reached the airport _______ I knew the fact that the flight 	had delayed.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         B. that          C. where           D. before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32435" y="46010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本题考查强调句。本句被强调的部分为时间状语从句not until I reached the airport，故本题正确答案为B。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They only met for a few hours, but they talked _______ they were old 	friends.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if          B. as if         C. even if             D. even though</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本题考查固定短语。as if意为“似乎”，根据句意，故本题正确答案为B。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8560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Only when you grow up _______ your teachers and parents.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you can understand                           B. can you understand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you can understood                           D. can you understood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本题考查倒装句。only位于句首，且修饰用作状语的副词、短语或句子时要用部分倒装，故本题正确答案为B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0711"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587499" y="4508500"/>
            <a:ext cx="1167003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本题考查what引导名词性从句的用法。根据句意，故本题正确答案为B。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737152" y="89267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_______ made the boy happy was that he had got the first place in the match.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Which          B. What       C. That         D. Who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82650" y="892810"/>
            <a:ext cx="641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I feel nervous because I will take the driving test tomorrow.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You have been trained for a long time.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Don’t mention it                        B. Not exactly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Take it easy                                D. Forget it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feel nervous (我感到紧张).”和“You have been trained for a long time (你已经训练很长时间了).”可知，C项“Take it easy (放轻松).”最符合对话语境，故本题正确答案为C。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根据“I’m taking my GRE test tomorrow (明天我要参加GRE考试).”可以判断出，B项“Good luck to you (祝你好运).”符合对话语境，故本题正确答案为B。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I’m taking my GRE test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Cheers                                B. Good luck to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Well done                           D. Congratulations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rPr>
              <a:t>下一页</a:t>
            </a:r>
            <a:endParaRPr lang="zh-CN" altLang="en-US" sz="2600" dirty="0">
              <a:solidFill>
                <a:schemeClr val="bg1"/>
              </a:solidFill>
              <a:latin typeface="方正公文黑体" panose="02010600030101010101" charset="-122"/>
              <a:ea typeface="方正公文黑体" panose="02010600030101010101" charset="-122"/>
              <a:cs typeface="方正公文黑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d60f6ba5-2bd7-4d5a-a9bd-7b9274823bee"/>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26799</Words>
  <Application>WPS 演示</Application>
  <PresentationFormat>宽屏</PresentationFormat>
  <Paragraphs>709</Paragraphs>
  <Slides>80</Slides>
  <Notes>80</Notes>
  <HiddenSlides>12</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80</vt:i4>
      </vt:variant>
    </vt:vector>
  </HeadingPairs>
  <TitlesOfParts>
    <vt:vector size="99" baseType="lpstr">
      <vt:lpstr>Arial</vt:lpstr>
      <vt:lpstr>宋体</vt:lpstr>
      <vt:lpstr>Wingdings</vt:lpstr>
      <vt:lpstr>方正公文黑体</vt:lpstr>
      <vt:lpstr>iekie pocangqiong</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114</cp:revision>
  <dcterms:created xsi:type="dcterms:W3CDTF">2021-08-19T06:32:00Z</dcterms:created>
  <dcterms:modified xsi:type="dcterms:W3CDTF">2023-03-23T08:28:00Z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