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503" r:id="rId28"/>
    <p:sldId id="295" r:id="rId29"/>
    <p:sldId id="372" r:id="rId30"/>
    <p:sldId id="373" r:id="rId31"/>
    <p:sldId id="374" r:id="rId32"/>
    <p:sldId id="375" r:id="rId33"/>
    <p:sldId id="376" r:id="rId34"/>
    <p:sldId id="301" r:id="rId35"/>
    <p:sldId id="302" r:id="rId36"/>
    <p:sldId id="303" r:id="rId37"/>
    <p:sldId id="304" r:id="rId38"/>
    <p:sldId id="357" r:id="rId39"/>
    <p:sldId id="305" r:id="rId40"/>
    <p:sldId id="358" r:id="rId41"/>
    <p:sldId id="359" r:id="rId42"/>
    <p:sldId id="360" r:id="rId43"/>
    <p:sldId id="361" r:id="rId44"/>
    <p:sldId id="362" r:id="rId45"/>
    <p:sldId id="431" r:id="rId46"/>
    <p:sldId id="363" r:id="rId47"/>
    <p:sldId id="432" r:id="rId48"/>
    <p:sldId id="364" r:id="rId49"/>
    <p:sldId id="365" r:id="rId50"/>
    <p:sldId id="471" r:id="rId51"/>
    <p:sldId id="366" r:id="rId52"/>
    <p:sldId id="472" r:id="rId53"/>
    <p:sldId id="307" r:id="rId54"/>
    <p:sldId id="308" r:id="rId55"/>
    <p:sldId id="377" r:id="rId56"/>
    <p:sldId id="378" r:id="rId57"/>
    <p:sldId id="380" r:id="rId58"/>
    <p:sldId id="379" r:id="rId59"/>
    <p:sldId id="381" r:id="rId60"/>
    <p:sldId id="435" r:id="rId61"/>
    <p:sldId id="436" r:id="rId62"/>
    <p:sldId id="312" r:id="rId63"/>
    <p:sldId id="382" r:id="rId64"/>
    <p:sldId id="383" r:id="rId65"/>
    <p:sldId id="384" r:id="rId66"/>
    <p:sldId id="314" r:id="rId67"/>
    <p:sldId id="315" r:id="rId68"/>
    <p:sldId id="326" r:id="rId69"/>
    <p:sldId id="473" r:id="rId70"/>
    <p:sldId id="460" r:id="rId71"/>
    <p:sldId id="461" r:id="rId72"/>
    <p:sldId id="462" r:id="rId73"/>
    <p:sldId id="463" r:id="rId74"/>
    <p:sldId id="464" r:id="rId75"/>
    <p:sldId id="465" r:id="rId76"/>
    <p:sldId id="466" r:id="rId77"/>
    <p:sldId id="467" r:id="rId78"/>
    <p:sldId id="468" r:id="rId79"/>
    <p:sldId id="469" r:id="rId80"/>
    <p:sldId id="470" r:id="rId81"/>
    <p:sldId id="430" r:id="rId82"/>
  </p:sldIdLst>
  <p:sldSz cx="12192000" cy="6858000"/>
  <p:notesSz cx="6858000" cy="9144000"/>
  <p:embeddedFontLst>
    <p:embeddedFont>
      <p:font typeface="方正公文黑体" panose="02000500000000000000" charset="-122"/>
      <p:regular r:id="rId86"/>
    </p:embeddedFont>
    <p:embeddedFont>
      <p:font typeface="微软雅黑" panose="020B0503020204020204" pitchFamily="34" charset="-122"/>
      <p:regular r:id="rId87"/>
    </p:embeddedFont>
    <p:embeddedFont>
      <p:font typeface="Calibri" panose="020F0502020204030204" pitchFamily="34" charset="0"/>
      <p:regular r:id="rId88"/>
      <p:bold r:id="rId89"/>
      <p:italic r:id="rId90"/>
      <p:boldItalic r:id="rId91"/>
    </p:embeddedFont>
    <p:embeddedFont>
      <p:font typeface="方正大黑简体" panose="02000000000000000000" charset="-122"/>
      <p:regular r:id="rId92"/>
    </p:embeddedFont>
    <p:embeddedFont>
      <p:font typeface="Impact" panose="020B0806030902050204" pitchFamily="34" charset="0"/>
      <p:regular r:id="rId93"/>
    </p:embeddedFont>
    <p:embeddedFont>
      <p:font typeface="黑体" panose="02010609060101010101" charset="-122"/>
      <p:regular r:id="rId94"/>
    </p:embeddedFont>
    <p:embeddedFont>
      <p:font typeface="等线" panose="02010600030101010101" charset="-122"/>
      <p:regular r:id="rId95"/>
    </p:embeddedFont>
  </p:embeddedFontLst>
  <p:custDataLst>
    <p:tags r:id="rId9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503"/>
            <p14:sldId id="295"/>
            <p14:sldId id="372"/>
            <p14:sldId id="373"/>
            <p14:sldId id="374"/>
            <p14:sldId id="375"/>
            <p14:sldId id="376"/>
            <p14:sldId id="301"/>
            <p14:sldId id="302"/>
            <p14:sldId id="303"/>
            <p14:sldId id="304"/>
            <p14:sldId id="357"/>
            <p14:sldId id="305"/>
            <p14:sldId id="358"/>
            <p14:sldId id="359"/>
            <p14:sldId id="360"/>
            <p14:sldId id="361"/>
            <p14:sldId id="362"/>
            <p14:sldId id="431"/>
            <p14:sldId id="363"/>
            <p14:sldId id="432"/>
            <p14:sldId id="364"/>
            <p14:sldId id="365"/>
            <p14:sldId id="471"/>
            <p14:sldId id="366"/>
            <p14:sldId id="472"/>
            <p14:sldId id="307"/>
            <p14:sldId id="308"/>
            <p14:sldId id="377"/>
            <p14:sldId id="378"/>
            <p14:sldId id="380"/>
            <p14:sldId id="379"/>
            <p14:sldId id="381"/>
            <p14:sldId id="435"/>
            <p14:sldId id="436"/>
            <p14:sldId id="312"/>
            <p14:sldId id="382"/>
            <p14:sldId id="383"/>
            <p14:sldId id="384"/>
            <p14:sldId id="314"/>
            <p14:sldId id="315"/>
            <p14:sldId id="326"/>
            <p14:sldId id="473"/>
            <p14:sldId id="460"/>
            <p14:sldId id="461"/>
            <p14:sldId id="462"/>
            <p14:sldId id="463"/>
            <p14:sldId id="464"/>
            <p14:sldId id="465"/>
            <p14:sldId id="466"/>
            <p14:sldId id="467"/>
            <p14:sldId id="468"/>
            <p14:sldId id="469"/>
            <p14:sldId id="470"/>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22" userDrawn="1">
          <p15:clr>
            <a:srgbClr val="A4A3A4"/>
          </p15:clr>
        </p15:guide>
        <p15:guide id="3" pos="82" userDrawn="1">
          <p15:clr>
            <a:srgbClr val="A4A3A4"/>
          </p15:clr>
        </p15:guide>
        <p15:guide id="4" pos="7410" userDrawn="1">
          <p15:clr>
            <a:srgbClr val="A4A3A4"/>
          </p15:clr>
        </p15:guide>
        <p15:guide id="5" orient="horz" pos="3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22"/>
        <p:guide pos="82"/>
        <p:guide pos="7410"/>
        <p:guide orient="horz" pos="388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6" Type="http://schemas.openxmlformats.org/officeDocument/2006/relationships/tags" Target="tags/tag25.xml"/><Relationship Id="rId95" Type="http://schemas.openxmlformats.org/officeDocument/2006/relationships/font" Target="fonts/font10.fntdata"/><Relationship Id="rId94" Type="http://schemas.openxmlformats.org/officeDocument/2006/relationships/font" Target="fonts/font9.fntdata"/><Relationship Id="rId93" Type="http://schemas.openxmlformats.org/officeDocument/2006/relationships/font" Target="fonts/font8.fntdata"/><Relationship Id="rId92" Type="http://schemas.openxmlformats.org/officeDocument/2006/relationships/font" Target="fonts/font7.fntdata"/><Relationship Id="rId91" Type="http://schemas.openxmlformats.org/officeDocument/2006/relationships/font" Target="fonts/font6.fntdata"/><Relationship Id="rId90" Type="http://schemas.openxmlformats.org/officeDocument/2006/relationships/font" Target="fonts/font5.fntdata"/><Relationship Id="rId9" Type="http://schemas.openxmlformats.org/officeDocument/2006/relationships/slide" Target="slides/slide6.xml"/><Relationship Id="rId89" Type="http://schemas.openxmlformats.org/officeDocument/2006/relationships/font" Target="fonts/font4.fntdata"/><Relationship Id="rId88" Type="http://schemas.openxmlformats.org/officeDocument/2006/relationships/font" Target="fonts/font3.fntdata"/><Relationship Id="rId87" Type="http://schemas.openxmlformats.org/officeDocument/2006/relationships/font" Target="fonts/font2.fntdata"/><Relationship Id="rId86" Type="http://schemas.openxmlformats.org/officeDocument/2006/relationships/font" Target="fonts/font1.fntdata"/><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7.xml"/><Relationship Id="rId8" Type="http://schemas.openxmlformats.org/officeDocument/2006/relationships/image" Target="../media/image1.emf"/><Relationship Id="rId7" Type="http://schemas.openxmlformats.org/officeDocument/2006/relationships/slide" Target="slide64.xml"/><Relationship Id="rId6" Type="http://schemas.openxmlformats.org/officeDocument/2006/relationships/slide" Target="slide60.xml"/><Relationship Id="rId5" Type="http://schemas.openxmlformats.org/officeDocument/2006/relationships/slide" Target="slide51.xml"/><Relationship Id="rId4" Type="http://schemas.openxmlformats.org/officeDocument/2006/relationships/slide" Target="slide32.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slide" Target="slide30.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8.xml"/><Relationship Id="rId2" Type="http://schemas.openxmlformats.org/officeDocument/2006/relationships/tags" Target="../tags/tag10.xml"/><Relationship Id="rId1" Type="http://schemas.openxmlformats.org/officeDocument/2006/relationships/tags" Target="../tags/tag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7.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50.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slide" Target="slide52.xml"/><Relationship Id="rId1"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8.xml"/><Relationship Id="rId1" Type="http://schemas.openxmlformats.org/officeDocument/2006/relationships/slide" Target="slide61.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slide" Target="slide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slide" Target="slide65.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earthquake has done great </a:t>
            </a:r>
            <a:r>
              <a:rPr lang="en-US" altLang="zh-CN" sz="2400" u="sng" dirty="0">
                <a:latin typeface="Times New Roman" panose="02020603050405020304" charset="0"/>
                <a:ea typeface="宋体" panose="02010600030101010101" pitchFamily="2" charset="-122"/>
                <a:cs typeface="Times New Roman" panose="02020603050405020304" charset="0"/>
              </a:rPr>
              <a:t>damage</a:t>
            </a:r>
            <a:r>
              <a:rPr lang="en-US" altLang="zh-CN" sz="2400" dirty="0">
                <a:latin typeface="Times New Roman" panose="02020603050405020304" charset="0"/>
                <a:ea typeface="宋体" panose="02010600030101010101" pitchFamily="2" charset="-122"/>
                <a:cs typeface="Times New Roman" panose="02020603050405020304" charset="0"/>
              </a:rPr>
              <a:t> to the city.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益处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损害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用处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帮助</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本题考查名词。damage意为“损害，伤害”，结合句意“地震给这座城市带来了巨大的损害”，故本题正确答案为B。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Tom had a </a:t>
            </a:r>
            <a:r>
              <a:rPr lang="en-US" altLang="zh-CN" sz="2400" u="sng" dirty="0">
                <a:latin typeface="Times New Roman" panose="02020603050405020304" charset="0"/>
                <a:ea typeface="宋体" panose="02010600030101010101" pitchFamily="2" charset="-122"/>
                <a:cs typeface="Times New Roman" panose="02020603050405020304" charset="0"/>
              </a:rPr>
              <a:t>date</a:t>
            </a:r>
            <a:r>
              <a:rPr lang="en-US" altLang="zh-CN" sz="2400" dirty="0">
                <a:latin typeface="Times New Roman" panose="02020603050405020304" charset="0"/>
                <a:ea typeface="宋体" panose="02010600030101010101" pitchFamily="2" charset="-122"/>
                <a:cs typeface="Times New Roman" panose="02020603050405020304" charset="0"/>
              </a:rPr>
              <a:t> with his girlfriend last 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约会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日期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白天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日子</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本题考查名词。date意为“约会”，结合句意“Tom昨晚和他女朋友约会了”，故本题正确答案为A。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142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My coach was </a:t>
            </a:r>
            <a:r>
              <a:rPr lang="en-US" altLang="zh-CN" sz="2400" u="sng" dirty="0">
                <a:latin typeface="Times New Roman" panose="02020603050405020304" charset="0"/>
                <a:ea typeface="宋体" panose="02010600030101010101" pitchFamily="2" charset="-122"/>
                <a:cs typeface="Times New Roman" panose="02020603050405020304" charset="0"/>
              </a:rPr>
              <a:t>disappointed</a:t>
            </a:r>
            <a:r>
              <a:rPr lang="en-US" altLang="zh-CN" sz="2400" dirty="0">
                <a:latin typeface="Times New Roman" panose="02020603050405020304" charset="0"/>
                <a:ea typeface="宋体" panose="02010600030101010101" pitchFamily="2" charset="-122"/>
                <a:cs typeface="Times New Roman" panose="02020603050405020304" charset="0"/>
              </a:rPr>
              <a:t> to hear that I had failed in the tennis match.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难过的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失望的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不满的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生气的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本题考查形容词。disappointed意为“失望的”，结合句意“我的教练听说我在网球比赛中失败了，感到很失望”，故本题正确答案为B。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We had a </a:t>
            </a:r>
            <a:r>
              <a:rPr lang="en-US" altLang="zh-CN" sz="2400" u="sng" dirty="0">
                <a:latin typeface="Times New Roman" panose="02020603050405020304" charset="0"/>
                <a:ea typeface="宋体" panose="02010600030101010101" pitchFamily="2" charset="-122"/>
                <a:cs typeface="Times New Roman" panose="02020603050405020304" charset="0"/>
              </a:rPr>
              <a:t>dictation</a:t>
            </a:r>
            <a:r>
              <a:rPr lang="en-US" altLang="zh-CN" sz="2400" dirty="0">
                <a:latin typeface="Times New Roman" panose="02020603050405020304" charset="0"/>
                <a:ea typeface="宋体" panose="02010600030101010101" pitchFamily="2" charset="-122"/>
                <a:cs typeface="Times New Roman" panose="02020603050405020304" charset="0"/>
              </a:rPr>
              <a:t> in the English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听写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写作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默写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抄写</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本题考查名词。dictation意为“听写”，结合句意“我们在英语课上进行了听写”，故本题正确答案为A。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Lily was </a:t>
            </a:r>
            <a:r>
              <a:rPr lang="en-US" altLang="zh-CN" sz="2400" u="sng" dirty="0">
                <a:latin typeface="Times New Roman" panose="02020603050405020304" charset="0"/>
                <a:ea typeface="宋体" panose="02010600030101010101" pitchFamily="2" charset="-122"/>
                <a:cs typeface="Times New Roman" panose="02020603050405020304" charset="0"/>
              </a:rPr>
              <a:t>absent</a:t>
            </a:r>
            <a:r>
              <a:rPr lang="en-US" altLang="zh-CN" sz="2400" dirty="0">
                <a:latin typeface="Times New Roman" panose="02020603050405020304" charset="0"/>
                <a:ea typeface="宋体" panose="02010600030101010101" pitchFamily="2" charset="-122"/>
                <a:cs typeface="Times New Roman" panose="02020603050405020304" charset="0"/>
              </a:rPr>
              <a:t> from the meeting.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消失的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显露的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缺席的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出席的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本题考查形容词。absent意为“缺席的”，结合句意“Lily缺席了会议”，故本题正确答案为C。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Time permitting, I’ll </a:t>
            </a:r>
            <a:r>
              <a:rPr lang="en-US" altLang="zh-CN" sz="2400" u="sng" dirty="0">
                <a:latin typeface="Times New Roman" panose="02020603050405020304" charset="0"/>
                <a:ea typeface="宋体" panose="02010600030101010101" pitchFamily="2" charset="-122"/>
                <a:cs typeface="Times New Roman" panose="02020603050405020304" charset="0"/>
              </a:rPr>
              <a:t>drop in on</a:t>
            </a:r>
            <a:r>
              <a:rPr lang="en-US" altLang="zh-CN" sz="2400" dirty="0">
                <a:latin typeface="Times New Roman" panose="02020603050405020304" charset="0"/>
                <a:ea typeface="宋体" panose="02010600030101010101" pitchFamily="2" charset="-122"/>
                <a:cs typeface="Times New Roman" panose="02020603050405020304" charset="0"/>
              </a:rPr>
              <a:t> my uncle.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拜访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遇见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邀请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谈论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本题考查动词短语。drop in on意为“拜访”，结合句意“时间允许的话，我将拜访我叔叔”，故本题正确答案为A。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They organized a poll to </a:t>
            </a:r>
            <a:r>
              <a:rPr lang="en-US" altLang="zh-CN" sz="2400" u="sng" dirty="0">
                <a:latin typeface="Times New Roman" panose="02020603050405020304" charset="0"/>
                <a:ea typeface="宋体" panose="02010600030101010101" pitchFamily="2" charset="-122"/>
                <a:cs typeface="Times New Roman" panose="02020603050405020304" charset="0"/>
              </a:rPr>
              <a:t>elect</a:t>
            </a:r>
            <a:r>
              <a:rPr lang="en-US" altLang="zh-CN" sz="2400" dirty="0">
                <a:latin typeface="Times New Roman" panose="02020603050405020304" charset="0"/>
                <a:ea typeface="宋体" panose="02010600030101010101" pitchFamily="2" charset="-122"/>
                <a:cs typeface="Times New Roman" panose="02020603050405020304" charset="0"/>
              </a:rPr>
              <a:t> a president.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推荐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决定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选举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获胜</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本题考查动词。elect意为“选举”，结合句意“他们组织了一场投票选举总统”，故本题正确答案为C。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Where can I </a:t>
            </a:r>
            <a:r>
              <a:rPr lang="en-US" altLang="zh-CN" sz="2400" u="sng" dirty="0">
                <a:latin typeface="Times New Roman" panose="02020603050405020304" charset="0"/>
                <a:ea typeface="宋体" panose="02010600030101010101" pitchFamily="2" charset="-122"/>
                <a:cs typeface="Times New Roman" panose="02020603050405020304" charset="0"/>
              </a:rPr>
              <a:t>exchange</a:t>
            </a:r>
            <a:r>
              <a:rPr lang="en-US" altLang="zh-CN" sz="2400" dirty="0">
                <a:latin typeface="Times New Roman" panose="02020603050405020304" charset="0"/>
                <a:ea typeface="宋体" panose="02010600030101010101" pitchFamily="2" charset="-122"/>
                <a:cs typeface="Times New Roman" panose="02020603050405020304" charset="0"/>
              </a:rPr>
              <a:t> my RMB for foreign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交换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兑换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交流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谈论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本题考查动词。exchange意为“兑换，交换”，结合句意“我在哪里可以把人民币兑换成外币”，故本题正确答案为B。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099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2266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9880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7494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5107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27247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0322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530215" y="555244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a:t>
            </a:r>
            <a:r>
              <a:rPr lang="en-US" altLang="zh-CN" sz="2400" u="sng" dirty="0">
                <a:latin typeface="Times New Roman" panose="02020603050405020304" charset="0"/>
                <a:ea typeface="宋体" panose="02010600030101010101" pitchFamily="2" charset="-122"/>
                <a:cs typeface="Times New Roman" panose="02020603050405020304" charset="0"/>
              </a:rPr>
              <a:t>So far</a:t>
            </a:r>
            <a:r>
              <a:rPr lang="en-US" altLang="zh-CN" sz="2400" dirty="0">
                <a:latin typeface="Times New Roman" panose="02020603050405020304" charset="0"/>
                <a:ea typeface="宋体" panose="02010600030101010101" pitchFamily="2" charset="-122"/>
                <a:cs typeface="Times New Roman" panose="02020603050405020304" charset="0"/>
              </a:rPr>
              <a:t> we have learned about 5,000 English words.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不久以后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很久以前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到目前为止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如此遥远</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本题考查固定短语。so far意为“到目前为止”，结合句意“到目前为止，我们学习了5 000个英语单词”，故本题正确答案为C。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9511"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little kid is growing taller </a:t>
            </a:r>
            <a:r>
              <a:rPr lang="en-US" altLang="zh-CN" sz="2400" u="sng" dirty="0">
                <a:latin typeface="Times New Roman" panose="02020603050405020304" charset="0"/>
                <a:ea typeface="宋体" panose="02010600030101010101" pitchFamily="2" charset="-122"/>
                <a:cs typeface="Times New Roman" panose="02020603050405020304" charset="0"/>
              </a:rPr>
              <a:t>gradually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一般地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特殊地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渐渐地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严格地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本题考查副词。gradually意为“渐渐地”，结合句意“这个小孩渐渐长高了”，故本题正确答案为C。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5647" y="1391375"/>
            <a:ext cx="11763374"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was a businessman who was deep in debt (</a:t>
            </a:r>
            <a:r>
              <a:rPr lang="zh-CN" altLang="en-US" sz="2400" dirty="0">
                <a:latin typeface="Times New Roman" panose="02020603050405020304" charset="0"/>
                <a:ea typeface="宋体" panose="02010600030101010101" pitchFamily="2" charset="-122"/>
                <a:cs typeface="Times New Roman" panose="02020603050405020304" charset="0"/>
              </a:rPr>
              <a:t>债务</a:t>
            </a:r>
            <a:r>
              <a:rPr lang="en-US" altLang="zh-CN" sz="2400" dirty="0">
                <a:latin typeface="Times New Roman" panose="02020603050405020304" charset="0"/>
                <a:ea typeface="宋体" panose="02010600030101010101" pitchFamily="2" charset="-122"/>
                <a:cs typeface="Times New Roman" panose="02020603050405020304" charset="0"/>
              </a:rPr>
              <a:t>) and could see no way out. 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on a park bench, head in his hands.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Suddenly, an old man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before him. “I can see that something is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you,” he said. After listening to the businessman’s story, the old man wrote out a</a:t>
            </a:r>
            <a:r>
              <a:rPr lang="en-US" altLang="zh-CN" sz="2400" u="sng" dirty="0">
                <a:latin typeface="Times New Roman" panose="02020603050405020304" charset="0"/>
                <a:ea typeface="宋体" panose="02010600030101010101" pitchFamily="2" charset="-122"/>
                <a:cs typeface="Times New Roman" panose="02020603050405020304" charset="0"/>
              </a:rPr>
              <a:t> 19 </a:t>
            </a:r>
            <a:r>
              <a:rPr lang="en-US" altLang="zh-CN" sz="2400" dirty="0">
                <a:latin typeface="Times New Roman" panose="02020603050405020304" charset="0"/>
                <a:ea typeface="宋体" panose="02010600030101010101" pitchFamily="2" charset="-122"/>
                <a:cs typeface="Times New Roman" panose="02020603050405020304" charset="0"/>
              </a:rPr>
              <a:t>, and put it in his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saying, “Take it and pay me back here exactly one year from today.” Then he turned and disappeared as quickly as he had come.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37549" y="4098841"/>
            <a:ext cx="980027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stood              B. sat                 C. lay                     D. walked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appeared        B. came             C. reached              D. rode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laughing        B. following      C. troubling            D. frightening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cheque           B. paper            C. list                      D. bill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pocket           B. handbag        C. hand                   D. wallet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89822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646429" y="41630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646430" y="458828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646428" y="49910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tooltip="" action="ppaction://hlinksldjump"/>
          </p:cNvPr>
          <p:cNvSpPr txBox="1"/>
          <p:nvPr/>
        </p:nvSpPr>
        <p:spPr>
          <a:xfrm>
            <a:off x="10610849" y="4831238"/>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2" name="TextBox 4"/>
          <p:cNvSpPr txBox="1"/>
          <p:nvPr/>
        </p:nvSpPr>
        <p:spPr>
          <a:xfrm>
            <a:off x="613007" y="54369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590862" y="59245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85750" y="655955"/>
            <a:ext cx="11468100"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联系上下文。根据前后句，商人因为欠债而心情沮丧，双手抱头，可知，此处应该是“坐”在公园长凳上。A项意为“站”，C项意为“躺”，D项意为“走”，A、C、D三项均不符合题意。B项意为“坐”，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联系上下文。本题句意为“突然，一个老人出现在他面前”。B项意为“来到”，C项意为“到达”，D项意为“骑车”，B、C、D三项均不符合题意。A项appeared（出现）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联系上下文和逻辑推理。本题句意为“我知道有事情困扰着你”。A项意为“嘲笑”，B项意为“跟随”，D项意为“惊吓”，A、B、D三项均不符合题意。C项意为“困扰”，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85750" y="955675"/>
            <a:ext cx="11468100"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本题主要考查词义辨析和联系上下文。根据后文“Take it and pay me back here exactly one year from today (拿着，一年后的今天到这里还给我).”可知，老人给他的是cheque（支票），A项符合语境。B项意为“纸”，C项意为“清单”，D项意为“账单”，B、C、D三项均不符合题意。故本题正确答案为A。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本题主要考查词义辨析和联系上下文。根据句意“这个老人写了一张支票，并放在他手上”及后文“The businessman saw in his hand a cheque for $500,000.”可知，C项符合语境。A项意为“口袋”，B项意为“手提包”，D项意为“钱包”，A、B、D三项均不符合题意。故本题正确答案为C。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businessman saw in his hand a cheque for $500,000, signed by John D. Rockefeller, one of the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men in the world!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can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my debts in a second!” he realized. But instead, the businessman decided to put the cheque in his safe (</a:t>
            </a:r>
            <a:r>
              <a:rPr lang="zh-CN" altLang="en-US" sz="2400" dirty="0">
                <a:latin typeface="Times New Roman" panose="02020603050405020304" charset="0"/>
                <a:ea typeface="宋体" panose="02010600030101010101" pitchFamily="2" charset="-122"/>
                <a:cs typeface="Times New Roman" panose="02020603050405020304" charset="0"/>
              </a:rPr>
              <a:t>保险箱</a:t>
            </a:r>
            <a:r>
              <a:rPr lang="en-US" altLang="zh-CN" sz="2400" dirty="0">
                <a:latin typeface="Times New Roman" panose="02020603050405020304" charset="0"/>
                <a:ea typeface="宋体" panose="02010600030101010101" pitchFamily="2" charset="-122"/>
                <a:cs typeface="Times New Roman" panose="02020603050405020304" charset="0"/>
              </a:rPr>
              <a:t>). Just knowing it was there might give him the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to save his business, he thought.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29753" y="3505859"/>
            <a:ext cx="919981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kindest          B. strongest       C. oldest                D. richest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pay back       B. pay for 	       C. pay off 	 D. pay out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wish              B. ability           C. way                   D. power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180146" y="354045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180147" y="40111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180147" y="44046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4" y="549977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52450" y="1019175"/>
            <a:ext cx="10496550"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词义辨析和联系上下文。根据句意“商人看见他手上的50万美元支票签着约翰·戴维森·洛克菲勒的名字，他是世界上最富有的人”，A项意为“最友善的”，B项意为“最强壮的”，C项意为“最老的”，A、B、C三项均不符合题意。D项意为“最富有的”，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动词短语辨析和联系上下文。根据句意“我可以很快还清我的债务了”，A项意为“偿还”，B项意为“付款”，D项意为“付出”，A、B、D三项均不符合题意。C项意为“还清”，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词义辨析和联系上下文。根据句意“他想，只要知道它在那儿，就能给他力量挽救自己的生意”，A项意为“愿望”，B项意为“能力”，C项意为“方式”，A、B、C三项均不符合题意。D项意为“力量”，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He went back and worked hard to make his business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Within several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he was out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of debt and making money once again.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Exactly one year later, he returned to the park with the cheque. At the agreed upon time, the old man appeared. Behind the old man was a nurse. The nurse spoke to the businessman and said that the old man was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ill and was always telling people he was John D. Rockefeller.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64613" y="3852234"/>
            <a:ext cx="103999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saved            B. successful        C. safe                    D. right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days              B. months             C. years                  D. minutes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physically     B. seriously          C. suddenly             D. mentally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180530" y="387084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145998" y="43014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111466" y="482346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66750" y="719971"/>
            <a:ext cx="10372725" cy="52006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词义辨析和联系上下文。根据句意“他回去努力工作，以使自己的生意成功”，A项意为“拯救”，C项意为“安全的”，D项意为“正确的”，A、C、D三项均不符合题意。B项意为“成功的”，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词义辨析和逻辑推理。根据句意“几个月后，他还清了债务，又赚了钱”，因为上文提到老人给他一年的时间还钱，所以这里的时间应该不超过一年，“几个月”符合语境。A项意为“日”，C项意为“年”，D项意为“分钟”，A、C、D三项均不符合题意。B项意为“月”，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词义辨析和联系上下文。根据句意“这个老人得了精神病，总是告诉别人他叫约翰·戴维森·洛克菲勒”，A项意为“身体上”，B项意为“严重地”，C项意为“突然地”，A、B、C三项均不符合题意。D项意为“精神上”，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5" y="487210"/>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businessman was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to hear this. All year long he’d been buying and selling, believing that he had half a million dollars behind him. Suddenly, he realized that it wasn’t the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real or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 that had turned his life around. It was his new found self-confidence that gave him the power to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anything he went after.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01992" y="3367066"/>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happy            B. sad                     C. shocked             D. frightened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money           B. debt                   C. business             D. man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fictional 	     B. imagined 	C. fake 	       D. false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bring             B. reach                  C. take                    D. achieve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11525" y="3495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11525" y="391166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11526" y="43821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11524" y="47666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95300" y="154305"/>
            <a:ext cx="10854055" cy="609282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本题主要考查词义辨析和逻辑推理。根据逻辑，听到给他支票的人是假扮富人的精神病患者，他肯定是极为震惊的。A项意为“高兴的”， B项意为“伤心的”，D项意为“恐惧的”，A、B、D三项均不符合题意。C项意为“震惊的”，符合语境，故本题正确答案为C。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逻辑推理。根据句意“他突然意识到，并不是钱改变了他的生活，不论是真实的还是想象中的”，B项意为“债务”，C项意为“生意”，D项意为“人”，B、C、D三项均不符合题意。A项意为“钱”，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联系上下文和逻辑推理。根据连词or前面的real（真实的），与之相对应的应是imagined（想象中的）。A项意为“虚构的”，C项意为“伪造的”，D项意为“错误的”，A、C、D三项均不符合题意。B项意为“想象中的”，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词义辨析。根据句意“是他重新找回的自信心给予他赢回一切的力量”，A项意为“带来”，B项意为“到达”，C项意为“拿走”，A、B、C三项均不符合题意。D项意为“获得”，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923290" y="1695453"/>
            <a:ext cx="10648949" cy="459549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man owed a large amount of money to a loan shark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放高利贷者</a:t>
            </a:r>
            <a:r>
              <a:rPr lang="en-US" altLang="zh-CN" sz="2400" dirty="0">
                <a:solidFill>
                  <a:schemeClr val="tx1">
                    <a:lumMod val="75000"/>
                    <a:lumOff val="25000"/>
                  </a:schemeClr>
                </a:solidFill>
                <a:latin typeface="Times New Roman" panose="02020603050405020304" charset="0"/>
                <a:cs typeface="Times New Roman" panose="02020603050405020304" charset="0"/>
              </a:rPr>
              <a:t>). The loan shark happened to love the man’s daughter very much.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told the man that there was a chance to clear the debt. He would place two pebbles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鹅卵石</a:t>
            </a:r>
            <a:r>
              <a:rPr lang="en-US" altLang="zh-CN" sz="2400" dirty="0">
                <a:solidFill>
                  <a:schemeClr val="tx1">
                    <a:lumMod val="75000"/>
                    <a:lumOff val="25000"/>
                  </a:schemeClr>
                </a:solidFill>
                <a:latin typeface="Times New Roman" panose="02020603050405020304" charset="0"/>
                <a:cs typeface="Times New Roman" panose="02020603050405020304" charset="0"/>
              </a:rPr>
              <a:t>) into a bag—one white and one black. The daughter would then reach into the bag and pick out a pebble. If it was black, he would clear the debt, but the man would let him marry the girl. If it was white, he would also clear the debt, and the daughter wouldn’t have to marry him.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then bent to pick up two small stones from a path full of pebbles. The daughter happened to see that the two pebbles he picked up were both black!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1525" y="987206"/>
            <a:ext cx="10648949" cy="3156057"/>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then asked the daughter to pick a pebble from the bag. She did so—but before looking at it, she pretended to accidentally drop it among the other pebbles on the path.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She said to the loan shark, “Oh, how clumsy of me. Never mind. If you look into the bag for the one that is left, you will be able to tell which pebble I picked.”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pebble left in the bag, of course, was black. The loan shark had to play along as if the pebble the daughter dropped was white and clear her father’s debt.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The man’s daughter would marry the loan shark if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picked only one pebble                B. he cleared the debt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picked a black pebble                  D. she picked a white pebble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40393" y="3429000"/>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细节判断题。根据第二段第四句“If it was black, he would clear the debt, but the man would let him marry the girl.”可知，如果女儿捡到的是黑色鹅卵石，就要嫁给债主，故本题正确答案为C。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0250" y="780415"/>
            <a:ext cx="8743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When the daughter picked the pebble, what did she do?</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 She didn’t look at the pebble.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She dropped the pebble on purpose.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threw the pebble back to the bag.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had an accident.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细节判断题。根据第四段第二句“She did so—but before looking at it, she pretended to accidentally drop it among the other pebbles on the path.”可知，女儿假装不小心将石头掉在路上，其实是故意的，故本题正确答案为B。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93726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262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did the loan shark do after the man’s daughter picked the pebble?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cleared the man’s debt.                      B. He refused to clear the man’s debt.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 married the man’s daughter.              D. He was quite happy..</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720090" algn="just" fontAlgn="auto">
              <a:lnSpc>
                <a:spcPct val="120000"/>
              </a:lnSpc>
            </a:pP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61188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细节判断题。根据最后一段第二句“The loan shark had to play along as if the pebble the daughter dropped was white and clear her father’s debt (放高利贷者只好假装承认女儿掉下的鹅卵石是白色的，并免除了她父亲的债务).”可知，他最后清除了她父亲的债务，故本题正确答案为A。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do you think of the daughter?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is cute.              B. She is stupid.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is careful.           D. She is clever.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章内容，当女儿发现两颗鹅卵石都是黑色的时候，她故意将自己捡到的黑色鹅卵石扔掉，让放高利贷者看他袋子里的黑色鹅卵石，这样他就不得不承认她拿到的是白色鹅卵石，从而避免自己嫁给他，又帮父亲免除了债务，可见她很聪明，所以D项clever正确，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061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Daughter’s Decision                B. White Pebble and Black Pebble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Clearing the Debt                            D. Making the Smartest Choice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主旨大意题。这篇文章主要讲述了女孩睿智果敢，用聪明的选择为父亲渡过了难关，故本题正确答案为D。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5598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56106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 inspires you to work hard? Having your own goals is important. Good sleep also helps. But as it turns out, having a plant on your desk can improve your work as well.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Mike Robinson, an engineer from Canada, owns his small company. One day, his wife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suggested picking out some plants and putting them on his employees’ desks.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Robinson doubted the idea at first. What good would plants do? He thought they might even be distracting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让人分心的</a:t>
            </a:r>
            <a:r>
              <a:rPr lang="en-US" altLang="zh-CN" sz="2400" dirty="0">
                <a:solidFill>
                  <a:schemeClr val="tx1">
                    <a:lumMod val="75000"/>
                    <a:lumOff val="25000"/>
                  </a:schemeClr>
                </a:solidFill>
                <a:latin typeface="Times New Roman" panose="02020603050405020304" charset="0"/>
                <a:cs typeface="Times New Roman" panose="02020603050405020304" charset="0"/>
              </a:rPr>
              <a:t>). But he decided to have a try.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First, Robinson bought 20 plants for his employees. He asked each employee to make a small sign that said “My name is _______” and write their own name on the sign. Then, they put the sign on the plant they chose and took it back to their desk.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822051"/>
            <a:ext cx="11115675"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To his surprise, Robinson found that his employees were working much harder and getting along much better than before.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could be because his employees formed “friendships” with their plants. They would take good care of them, and in turn, care more for their work. Plants can help to create a relaxed atmosphere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氛围</a:t>
            </a:r>
            <a:r>
              <a:rPr lang="en-US" altLang="zh-CN" sz="2400" dirty="0">
                <a:solidFill>
                  <a:schemeClr val="tx1">
                    <a:lumMod val="75000"/>
                    <a:lumOff val="25000"/>
                  </a:schemeClr>
                </a:solidFill>
                <a:latin typeface="Times New Roman" panose="02020603050405020304" charset="0"/>
                <a:cs typeface="Times New Roman" panose="02020603050405020304" charset="0"/>
              </a:rPr>
              <a:t>) as well.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 about you? Does your classroom have any plants? If not, you might want to ask your teacher about this. You and your classmates could take care of some plants in your classroom. It would be a nice way to make your classroom more lively and get to know your classmates even better.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23149" y="751070"/>
            <a:ext cx="10606488"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The passage mainly tells us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we should get inspiration for our 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we should put some plants in our workplace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plants play an important role in our life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plants can help us work harder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1198876" y="3826341"/>
            <a:ext cx="9794247"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主旨大意题。这篇文章主要介绍了植物能鼓励人努力工作，因此D项最符合文意，故本题正确答案为D。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05840" y="768985"/>
            <a:ext cx="9163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8849" y="142729"/>
            <a:ext cx="10606488" cy="363601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Which of the following is NOT a step you can follow to inspire yourself to work hard?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set your own goal.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have a good sleep.</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create a good working condition.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put some plants on your desk.</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27652" y="4273341"/>
            <a:ext cx="979424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细节判断题。根据第一段“What inspires you to work hard? Having your own goals is important. Good sleep also helps. But as it turns out, having a plant on your desk can improve your work as well.”可知，C项没有被提到，故本题正确答案为C。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98525" y="101473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The employees work harder after putting some plants on the desk 	because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plants are friendly to them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plants would take care of them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taking care of plants is part of their 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they can work in a relaxed atmosphere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17850" y="35967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细节判断题。根据第六段第三句“Plants can help to create a relaxed atmosphere as well.”可知，故本题正确答案为D。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04570" y="32194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722245"/>
            <a:ext cx="9764229"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In the author’s opinion, having plants in the classroom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makes the classroom more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colourful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encourages students to spend more time studying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helps students to build a good relationship with each other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distracts students from their studies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17850" y="3596722"/>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细节判断题。根据最后一段最后一句“It would be a nice way to make your classroom more lively and get to know your classmates even better.”可知， C项build a good relationship with each other最贴切，故本题正确答案为C。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08050" y="74041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You will probably find the passage in a(n)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newspaper        B. magazine       C. advertisement          D. novel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推理判断题。文章讲述的是植物能促使人们更加努力工作，最有可能来自杂志，故本题正确答案为B。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4264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7845" y="1203325"/>
            <a:ext cx="11276330"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It is acknowledged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公认的</a:t>
            </a:r>
            <a:r>
              <a:rPr sz="2400" dirty="0">
                <a:solidFill>
                  <a:schemeClr val="tx1">
                    <a:lumMod val="75000"/>
                    <a:lumOff val="25000"/>
                  </a:schemeClr>
                </a:solidFill>
                <a:latin typeface="Times New Roman" panose="02020603050405020304" charset="0"/>
                <a:cs typeface="Times New Roman" panose="02020603050405020304" charset="0"/>
              </a:rPr>
              <a:t>) that an increasing number of teenagers are suffering from</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depression and loneliness, but they don’t know how to solve the problem.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Here are some suggestions for speeding a recovery from loneliness.</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Reach out to others but start small. A smile and a friendly greeting for the student behind you in line at the restaurant won’t make you best friends.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can also make it easier to interact the next time, and the time after that.</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37845" y="43683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890905" y="4017963"/>
            <a:ext cx="85350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Choose the right people.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Find a safe place to make connections.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can be hard work to be positive toward others.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fact, teenagers should learn to deal with loneliness themselves.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But it will make you both feel good.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205728" y="60946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5" name="TextBox 4"/>
          <p:cNvSpPr txBox="1"/>
          <p:nvPr>
            <p:custDataLst>
              <p:tags r:id="rId5"/>
            </p:custDataLst>
          </p:nvPr>
        </p:nvSpPr>
        <p:spPr>
          <a:xfrm>
            <a:off x="9905365" y="16484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6"/>
            </p:custDataLst>
          </p:nvPr>
        </p:nvSpPr>
        <p:spPr>
          <a:xfrm>
            <a:off x="8906510" y="2924175"/>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细节过渡题。根据前文“越来越多的青少年正遭受抑郁症和孤独症，可是他们不知道如何解决这个问题”和空白处下一句“提出的一些建议，可以加速从孤独中恢复过来”印证前面的deal with loneliness。此外，关键词loneliness多次出现，故本题正确答案为D。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细节过渡根据空白处上一句中的make you best friends以及空白处下一句中的make it easier to interact the next time对应E项中make you both feel good，故本题正确答案为E。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1300" y="196214"/>
            <a:ext cx="11482387"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If going to the dancing party makes you feel like you just don’t belong, try joining a special-interest group. Maybe it’s the drama club or the popular band. Just that you feel left out in one group doesn’t mean you’ll feel like an outsider in every other one. Look for a group that allows you to feel comfortable gradually.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Loneliness is an absence of quality friendship, not of a particular quantity of friends. The best friendships are those based on similar values and attitudes.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get what you expect, so expect the best. If you expect others to be friendly, you will behave in proper ways that encourage people to be friendlier to you.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But starting the first step of positive expectations can make all the difference.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74420" y="4065588"/>
            <a:ext cx="85350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Choose the right people.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Find a safe place to make connections.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can be hard work to be positive toward others.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fact, teenagers should learn to deal with loneliness themselves.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But it will make you both feel good.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118733" y="612957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074420" y="196215"/>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1201420" y="1807210"/>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6"/>
            </p:custDataLst>
          </p:nvPr>
        </p:nvSpPr>
        <p:spPr>
          <a:xfrm>
            <a:off x="9210040" y="3013710"/>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I’m really sorry that I made your tablecloth dirty.</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Good idea                   B. All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It doesn’t matter          D. No problem</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根据“I’m really sorry that I made your tablecloth dirty (很抱歉我弄脏了你的桌布).”可知，说话人在表达歉意。A项意为“好主意”，B项意为“好的”，D项意为“没问题”，A、B、D三项均不符合题意。C项意为“没关系”，符合对话语境，故本题正确答案为C。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10540" y="307975"/>
            <a:ext cx="11170920" cy="593915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归纳总结题。总结段落小标题，多用祈使句。根据整段话内容，如果去参加舞会让你觉得自己不属于这里，试着加入一个特别感兴趣的团体，也许是戏剧俱乐部或者流行乐队。你觉得自己被冷落在一个群体中并不意味着你在其他群体中都会觉得自己是一个局外人。找一个能让你逐渐感到舒适的团队。dancing party、drama club、popular band均是表地点。因此 B项“Find a safe place to make connections (找一个安全的地方建立联系).”符合语境，故本题正确答案为B。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归纳总结题。本段大意是孤独是缺乏高质量的友谊，而不是特定数量的友谊，最好的友谊是基于相似的价值观和态度的。文章中those based on similar values and attitudes（那些基于相似的价值观和态度的友谊）和the right people（正确的人）相匹配，故本题正确答案为A。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过渡题。根据前文内容，“你能得到你想要的，所以期待最好的。如果你希望别人对你友好，你就会以适当的方式鼓励别人对你友好”。再根据后文内容，“但是，开始积极期望的第一步会让一切变得不同”。或者根据采取关键词（positive）复现的方法解答。可知，D项“对他人保持积极态度可能是一件很困难的事情”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95680" y="2319238"/>
            <a:ext cx="1008189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Mental illness affects a person greatly. Facing mental illness is much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(hard) than facing a physical illness. It’s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(especial) hard for girls. What can we do about this? It might start with telling them that it’s OK to ask for help.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414858" y="2709249"/>
            <a:ext cx="123528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harder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8226369" y="2715459"/>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especially</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46. 【解析】本题考查比较级。根据结构“比较级+ than”可知，空格处需填入形容词的比较级形式，故本题正确答案为harder。</a:t>
            </a: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47. 【解析】本题考查副词。形容词hard需要副词来修饰，此处需填入especial的副词形式，故本题正确答案为especially。</a:t>
            </a: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About 2,000 Girl Scouts (</a:t>
            </a:r>
            <a:r>
              <a:rPr lang="zh-CN" altLang="en-US" sz="2400" dirty="0">
                <a:latin typeface="Times New Roman" panose="02020603050405020304" charset="0"/>
                <a:ea typeface="宋体" panose="02010600030101010101" pitchFamily="2" charset="-122"/>
                <a:cs typeface="Times New Roman" panose="02020603050405020304" charset="0"/>
              </a:rPr>
              <a:t>女童子军</a:t>
            </a:r>
            <a:r>
              <a:rPr lang="en-US" altLang="zh-CN" sz="2400" dirty="0">
                <a:latin typeface="Times New Roman" panose="02020603050405020304" charset="0"/>
                <a:ea typeface="宋体" panose="02010600030101010101" pitchFamily="2" charset="-122"/>
                <a:cs typeface="Times New Roman" panose="02020603050405020304" charset="0"/>
              </a:rPr>
              <a:t>) from Texas, U.S., started the “Okay to Say” campaign (</a:t>
            </a:r>
            <a:r>
              <a:rPr lang="zh-CN" altLang="en-US" sz="2400" dirty="0">
                <a:latin typeface="Times New Roman" panose="02020603050405020304" charset="0"/>
                <a:ea typeface="宋体" panose="02010600030101010101" pitchFamily="2" charset="-122"/>
                <a:cs typeface="Times New Roman" panose="02020603050405020304" charset="0"/>
              </a:rPr>
              <a:t>运动</a:t>
            </a:r>
            <a:r>
              <a:rPr lang="en-US" altLang="zh-CN" sz="2400" dirty="0">
                <a:latin typeface="Times New Roman" panose="02020603050405020304" charset="0"/>
                <a:ea typeface="宋体" panose="02010600030101010101" pitchFamily="2" charset="-122"/>
                <a:cs typeface="Times New Roman" panose="02020603050405020304" charset="0"/>
              </a:rPr>
              <a:t>). These scouts worked to get their patch (</a:t>
            </a:r>
            <a:r>
              <a:rPr lang="zh-CN" altLang="en-US" sz="2400" dirty="0">
                <a:latin typeface="Times New Roman" panose="02020603050405020304" charset="0"/>
                <a:ea typeface="宋体" panose="02010600030101010101" pitchFamily="2" charset="-122"/>
                <a:cs typeface="Times New Roman" panose="02020603050405020304" charset="0"/>
              </a:rPr>
              <a:t>徽章</a:t>
            </a:r>
            <a:r>
              <a:rPr lang="en-US" altLang="zh-CN" sz="2400" dirty="0">
                <a:latin typeface="Times New Roman" panose="02020603050405020304" charset="0"/>
                <a:ea typeface="宋体" panose="02010600030101010101" pitchFamily="2" charset="-122"/>
                <a:cs typeface="Times New Roman" panose="02020603050405020304" charset="0"/>
              </a:rPr>
              <a:t>) by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(take) part in different activities . They read books about brain chemistry and emotions (</a:t>
            </a:r>
            <a:r>
              <a:rPr lang="zh-CN" altLang="en-US" sz="2400" dirty="0">
                <a:latin typeface="Times New Roman" panose="02020603050405020304" charset="0"/>
                <a:ea typeface="宋体" panose="02010600030101010101" pitchFamily="2" charset="-122"/>
                <a:cs typeface="Times New Roman" panose="02020603050405020304" charset="0"/>
              </a:rPr>
              <a:t>表情</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(write) cards to classmates, and encouraged others to talk openly with their family members.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9430697" y="1020696"/>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taking</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23938" y="1937645"/>
            <a:ext cx="139541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wrote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【解析】本题考查动名词。介词by后要跟动名词形式，故本题正确答案为taking。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【解析】本题考查动词的时态变化。连词and前后的时态保持一致，应用一般过去时，故本题正确答案为wrote。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The Scouts’ program is free and its tools, resources and reading lists can be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(find)online. All girls are welcome to take part in it. In one of the exercises, girls shared stories about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(anxious), stress and bullying (</a:t>
            </a:r>
            <a:r>
              <a:rPr lang="zh-CN" altLang="en-US" sz="2400" dirty="0">
                <a:latin typeface="Times New Roman" panose="02020603050405020304" charset="0"/>
                <a:ea typeface="宋体" panose="02010600030101010101" pitchFamily="2" charset="-122"/>
                <a:cs typeface="Times New Roman" panose="02020603050405020304" charset="0"/>
              </a:rPr>
              <a:t>欺凌</a:t>
            </a:r>
            <a:r>
              <a:rPr lang="en-US" altLang="zh-CN" sz="2400" dirty="0">
                <a:latin typeface="Times New Roman" panose="02020603050405020304" charset="0"/>
                <a:ea typeface="宋体" panose="02010600030101010101" pitchFamily="2" charset="-122"/>
                <a:cs typeface="Times New Roman" panose="02020603050405020304" charset="0"/>
              </a:rPr>
              <a:t>). They used </a:t>
            </a:r>
            <a:r>
              <a:rPr lang="en-US" altLang="zh-CN" sz="2400" dirty="0" err="1">
                <a:latin typeface="Times New Roman" panose="02020603050405020304" charset="0"/>
                <a:ea typeface="宋体" panose="02010600030101010101" pitchFamily="2" charset="-122"/>
                <a:cs typeface="Times New Roman" panose="02020603050405020304" charset="0"/>
              </a:rPr>
              <a:t>emojicutouts</a:t>
            </a: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表情符号图样</a:t>
            </a:r>
            <a:r>
              <a:rPr lang="en-US" altLang="zh-CN" sz="2400" dirty="0">
                <a:latin typeface="Times New Roman" panose="02020603050405020304" charset="0"/>
                <a:ea typeface="宋体" panose="02010600030101010101" pitchFamily="2" charset="-122"/>
                <a:cs typeface="Times New Roman" panose="02020603050405020304" charset="0"/>
              </a:rPr>
              <a:t>) to show their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(feel) during Zoom meetings (</a:t>
            </a:r>
            <a:r>
              <a:rPr lang="zh-CN" altLang="en-US" sz="2400" dirty="0">
                <a:latin typeface="Times New Roman" panose="02020603050405020304" charset="0"/>
                <a:ea typeface="宋体" panose="02010600030101010101" pitchFamily="2" charset="-122"/>
                <a:cs typeface="Times New Roman" panose="02020603050405020304" charset="0"/>
              </a:rPr>
              <a:t>线上会议</a:t>
            </a:r>
            <a:r>
              <a:rPr lang="en-US" altLang="zh-CN" sz="2400" dirty="0">
                <a:latin typeface="Times New Roman" panose="02020603050405020304" charset="0"/>
                <a:ea typeface="宋体" panose="02010600030101010101" pitchFamily="2" charset="-122"/>
                <a:cs typeface="Times New Roman" panose="02020603050405020304" charset="0"/>
              </a:rPr>
              <a:t>). “It’s a good way to release stress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we face bullying, or when we are scared,” said Juliette Shapiro, 15.</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962503" y="1058529"/>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found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074793" y="1479537"/>
            <a:ext cx="153543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anxiety</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6430645" y="1901190"/>
            <a:ext cx="167195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feelings</a:t>
            </a:r>
            <a:endParaRPr lang="en-US" altLang="zh-CN"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482503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6827998" y="23419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35077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【解析】本题考查动词的语态。reading lists（阅读书单）与find（找）的关系是被动的，应用动词的过去分词形式，故本题正确答案为found。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51.【解析】本题考查词形转换。stress和bullying均为名词，此处与之并列，应用形容词anxious的名词形式，故本题正确答案为anxiety。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【解析】本题考查词形转换。物主代词their后应接名词，且此处要用复数形式，故本题正确答案为feelings。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【解析】本题考查连词。根据后面的并列结构or when we are scared可知，前面的连词要保持一致，故本题正确答案为when。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142049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Kids these days are growing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in a world where things are harder. “To hear them open up about their feelings and have other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(student) listen to them is really important,” said Shelby Abeyta, Okay to Say’s campaign director.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177155" y="631825"/>
            <a:ext cx="12655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up</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006050" y="1056364"/>
            <a:ext cx="153543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students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482503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【解析】本题考查固定短语。grow up为固定搭配，意为“长大”，故本题正确答案为up。</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【解析】本题考查名词的单复数。不定代词other后一般接可数名词的复数形式，故本题正确答案为students。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Could you please help me to get these things out of my car?</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Just a minute,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I’m glad to hear that                B. I need your help</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Sorry, I couldn’t                       D. With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387181"/>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根据“Could you please help me to get these things out of my car (你能帮我把这些东西从车里拿出来吗)?”可知，说话人是在向对方寻求帮助， A项意为“听到这个我很高兴”，B项意为“我需要你的帮助”，C项意为“抱歉，我不能”，A、B、C三项均不符合题意。D项意为“愿意效劳”，符合对话语境，故本题正确答案为D。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Jack is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最高的男孩之一</a:t>
            </a:r>
            <a:r>
              <a:rPr lang="en-US" altLang="zh-CN" sz="2400" dirty="0">
                <a:latin typeface="Times New Roman" panose="02020603050405020304" charset="0"/>
                <a:ea typeface="宋体" panose="02010600030101010101" pitchFamily="2" charset="-122"/>
                <a:cs typeface="Times New Roman" panose="02020603050405020304" charset="0"/>
              </a:rPr>
              <a:t>) in our class.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2263140" y="1646049"/>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one of the tallest boys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本题考查形容词最高级的知识点。one of the+最高级+名词复数，表示“最……的……之一”，故本题正确答案为one of the tallest boys。</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Recently his life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受到了很大的影响</a:t>
            </a:r>
            <a:r>
              <a:rPr lang="en-US" altLang="zh-CN" sz="2400" dirty="0">
                <a:latin typeface="Times New Roman" panose="02020603050405020304" charset="0"/>
                <a:ea typeface="宋体" panose="02010600030101010101" pitchFamily="2" charset="-122"/>
                <a:cs typeface="Times New Roman" panose="02020603050405020304" charset="0"/>
              </a:rPr>
              <a:t>) by the heart disease.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The lady 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昨晚你见过的</a:t>
            </a:r>
            <a:r>
              <a:rPr lang="en-US" altLang="zh-CN" sz="2400" dirty="0">
                <a:latin typeface="Times New Roman" panose="02020603050405020304" charset="0"/>
                <a:ea typeface="宋体" panose="02010600030101010101" pitchFamily="2" charset="-122"/>
                <a:cs typeface="Times New Roman" panose="02020603050405020304" charset="0"/>
              </a:rPr>
              <a:t>) is our new English teacher.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707740" y="611079"/>
            <a:ext cx="591502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 been greatly affected/influenced</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85415" y="482716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本题考查定语从句的知识点。先行词the lady指人，在定语从句中作宾语，因此关系代词可用who、whom、that或者可以省略，故本题正确答案为(that / whom / who) you met / saw last night。</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985415" y="1735602"/>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本题考查动词时态语态的知识点。根据题目要求，recently是现在完成时的标志，“生活”与“影响”的关系是被动的，因此用现在完成时的被动语态，故本题正确答案为has been greatly affected / influenced。</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522938" y="3601158"/>
            <a:ext cx="736401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(that/whom/who) you met/saw last night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谁来当主席</a:t>
            </a:r>
            <a:r>
              <a:rPr lang="en-US" altLang="zh-CN" sz="2400" dirty="0">
                <a:latin typeface="Times New Roman" panose="02020603050405020304" charset="0"/>
                <a:ea typeface="宋体" panose="02010600030101010101" pitchFamily="2" charset="-122"/>
                <a:cs typeface="Times New Roman" panose="02020603050405020304" charset="0"/>
              </a:rPr>
              <a:t>) hasn’t been decided.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Only in this way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你才会通过</a:t>
            </a:r>
            <a:r>
              <a:rPr lang="en-US" altLang="zh-CN" sz="2400" dirty="0">
                <a:latin typeface="Times New Roman" panose="02020603050405020304" charset="0"/>
                <a:ea typeface="宋体" panose="02010600030101010101" pitchFamily="2" charset="-122"/>
                <a:cs typeface="Times New Roman" panose="02020603050405020304" charset="0"/>
              </a:rPr>
              <a:t>) the exam.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1743544" y="587683"/>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Who will be the chairman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689586"/>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本题考查主语从句的知识点。根据汉语提示，本题正确答案为Who will be the chairman。</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本题考查倒装句的知识点。“only+状语”位于句首时，要用部分倒装结构，故本题正确答案为will / can you pass。</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966503" y="3589579"/>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will/can you pass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假设你是李华，看到某外贸公司招聘一名文秘的信息，要求精通日语和英语，有较强的交际能力。请写一封求职信，并简要进行自我介绍。</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06780" y="1205557"/>
            <a:ext cx="9809480" cy="4965065"/>
          </a:xfrm>
          <a:prstGeom prst="rect">
            <a:avLst/>
          </a:prstGeom>
          <a:noFill/>
        </p:spPr>
        <p:txBody>
          <a:bodyPr wrap="square" rtlCol="0" anchor="ctr">
            <a:spAutoFit/>
          </a:bodyPr>
          <a:lstStyle/>
          <a:p>
            <a:pPr algn="r">
              <a:lnSpc>
                <a:spcPct val="120000"/>
              </a:lnSpc>
            </a:pPr>
            <a:r>
              <a:rPr lang="en-US" altLang="zh-CN" sz="2400" dirty="0">
                <a:solidFill>
                  <a:srgbClr val="C00000"/>
                </a:solidFill>
                <a:latin typeface="Times New Roman" panose="02020603050405020304" charset="0"/>
                <a:cs typeface="Times New Roman" panose="02020603050405020304" charset="0"/>
              </a:rPr>
              <a:t>September 5th, 2021</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Sir or Madam,</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have learned from your ad that your company needs a secretary. I am writing to apply for the job. I’m Li Hua. I will graduate in June. My major is Business English and I’m also good at Japanese. I’m outgoing and friendly. And I’m always getting on well with people around. I’m sure that I will be a good secretary.</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If I am accepted, I will do my best to do the job well. Looking forward to your early reply.</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5915" y="149909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43050" y="918942"/>
            <a:ext cx="1008340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I saw a movie yesterday. _______ main character of the movie was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very brave.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The              B. A                 C. /               D. An</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本题考查冠词。根据句意“我昨天看了一部电影，这部电影的主角很勇敢”，the在这里表示特指，故本题正确答案为A。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How do you like the film?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It couldn’t be better.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Pretty good                          B. It’s hard to say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Very boring                           D. Yes, I like it very much</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80645" y="44634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根据“How do you like the film (你认为这部电影怎么样)?”和“It couldn’t be better (再好不过了).”可知，对方认为电影很不错，B项意为“很难说”，C项意为“很无趣”，D项意为“是的，我非常喜欢”，B、C、D三项均不符合题意。A项意为“很好”，符合对话语境，故本题正确答案为A。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There are _______ people in the hall.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two hundred of                   B. two hundreds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two hundred                       D. hundred of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本题考查数词。表示确切的数目不能在数词后加s，表示数目不确定要在数词后加s，two hundred（两百）为确切的数字，hundred后无需加s，故本题正确答案为C。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P spid="105"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73954"/>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The new station is about _______ drive from the old 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ten-minutes                    B. ten minutes’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ten minute                      D. ten minute’s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本题考查名词所有格。本题句意为“新车站离旧车站大约十分钟的车程”，“十分钟”应为复数形式ten minutes，其名词所有格应在s后面加“’”，故本题正确答案为B。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This box is _______ for me to carry home.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too much heavy               B. much too heavy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heavy too much               D. too heavy much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本题考查副词。根据固定搭配too…to…（太……以至于不能……），too heavy for me to carry意为“对我来说太重了以至于搬不动”，而much放在前面用来修饰副词too，故本题正确答案为B。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Some of the pencils are red, _______ are yellow.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others           B. other            C. the other            D. another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本题考查不定代词。根据固定搭配some…others…（一些……另一些……），故本题正确答案为A。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0236"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6607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We _______ to school on weekends.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don’t need go      B. needn’t go        C. needn’t to go     D. needn’t going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本题考查情态动词。当need作情态动词时，其否定结构为need not+动词原形，故本题正确答案为B。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8797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P spid="105"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When I got to the station, the train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had left       B. left       C. has left       D. is leaving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本题考查时态。本题句意为“当我到达车站时，火车已经开走了”，“火车开走”发生在“我到达车站”之前，所以用过去完成时had left，故本题正确答案为A。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_______ no enough money, I could not afford to buy the house.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Have        B. Having         C. To have           D. To having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本题考查非谓语动词作状语。本题句意为“由于没有足够的钱，我买不起房子”。句中的逻辑主语I与非谓语动词have的关系为主动，因此用现在分词having，故本题正确答案为B。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Could you please tell me _______ the post office?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how I can get to                B. how can I get to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where I can get to             D. where can I get to</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本题考查宾语从句。本题句意为“你能告诉我怎样去邮局吗”，因此疑问词应该用how（怎样），宾语从句要用陈述语序，因此语序应该为I can，故本题正确答案为A。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210" y="850265"/>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本题考查定语从句。先行词the small village为地点，在定语从句中作地点状语，用关系副词where来指代，故本题正确答案为B。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37152" y="892675"/>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After living in Beijing for ten years, she returned to the small village _______ 	she grew up as a child.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which            B. where           C. that          D. when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43043" y="8930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It’s a fine day today. Why not go to the park?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Let’s go.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Good idea                B. You are joking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I’m afraid not           D. Not at all</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147955" y="4254331"/>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根据“It’s a fine day today. Why not go to the park (今天天气很好。为什么不去公园呢)?”可知，说话人在表达邀请，再根据回答“Let’s go (我们走吧).”可知，对方接受了说话人的邀请。B项意为“你在开玩笑”， C项意为“恐怕不行”，D项意为“一点也不”，B、C、D三项均不符合题意。A项意为“好主意”，符合对话语境，故本题正确答案为A。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根据“A glass of orange juice, please (请来一杯橙汁).”和“Just a moment, please (请稍等).”可知，这是点餐的对话场景，服务员应该用“What can I do for you (我能为您做什么)?”来询问顾客。A项意为“你喜欢什么”，C项意为“这是什么”，D项意为“你认为怎么样”，A、C、 D三项均不符合题意。B项符合对话语境，故本题正确答案为B。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712859"/>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A glass of orange juice,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Just a moment,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do you like              B. What can I do for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What’s this                        D. What do you think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UNIT_PLACING_PICTURE_USER_VIEWPORT" val="{&quot;height&quot;:3555,&quot;width&quot;:711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PLACING_PICTURE_USER_VIEWPORT" val="{&quot;height&quot;:3555,&quot;width&quot;:7110}"/>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9f9a7a40-1247-4035-af95-54181f9c74de"/>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24908</Words>
  <Application>WPS 演示</Application>
  <PresentationFormat>宽屏</PresentationFormat>
  <Paragraphs>704</Paragraphs>
  <Slides>79</Slides>
  <Notes>78</Notes>
  <HiddenSlides>11</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79</vt:i4>
      </vt:variant>
    </vt:vector>
  </HeadingPairs>
  <TitlesOfParts>
    <vt:vector size="99" baseType="lpstr">
      <vt:lpstr>Arial</vt:lpstr>
      <vt:lpstr>宋体</vt:lpstr>
      <vt:lpstr>Wingdings</vt:lpstr>
      <vt:lpstr>方正公文黑体</vt:lpstr>
      <vt:lpstr>iekie pocangqiong</vt:lpstr>
      <vt:lpstr>方正黑体简体</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108</cp:revision>
  <dcterms:created xsi:type="dcterms:W3CDTF">2021-08-19T06:32:00Z</dcterms:created>
  <dcterms:modified xsi:type="dcterms:W3CDTF">2023-03-23T07:46:01Z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