
<file path=[Content_Types].xml><?xml version="1.0" encoding="utf-8"?>
<Types xmlns="http://schemas.openxmlformats.org/package/2006/content-types">
  <Default Extension="jpeg" ContentType="image/jpeg"/>
  <Default Extension="JPG" ContentType="image/.jp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10.fntdata" ContentType="application/x-fontdata"/>
  <Override PartName="/ppt/fonts/font1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4"/>
  </p:notesMasterIdLst>
  <p:sldIdLst>
    <p:sldId id="256" r:id="rId3"/>
    <p:sldId id="257" r:id="rId5"/>
    <p:sldId id="258" r:id="rId6"/>
    <p:sldId id="259" r:id="rId7"/>
    <p:sldId id="331" r:id="rId8"/>
    <p:sldId id="269" r:id="rId9"/>
    <p:sldId id="270" r:id="rId10"/>
    <p:sldId id="292" r:id="rId11"/>
    <p:sldId id="293" r:id="rId12"/>
    <p:sldId id="333" r:id="rId13"/>
    <p:sldId id="335" r:id="rId14"/>
    <p:sldId id="336" r:id="rId15"/>
    <p:sldId id="337" r:id="rId16"/>
    <p:sldId id="338" r:id="rId17"/>
    <p:sldId id="339" r:id="rId18"/>
    <p:sldId id="340" r:id="rId19"/>
    <p:sldId id="341" r:id="rId20"/>
    <p:sldId id="342" r:id="rId21"/>
    <p:sldId id="343" r:id="rId22"/>
    <p:sldId id="355" r:id="rId23"/>
    <p:sldId id="332" r:id="rId24"/>
    <p:sldId id="371" r:id="rId25"/>
    <p:sldId id="295" r:id="rId26"/>
    <p:sldId id="372" r:id="rId27"/>
    <p:sldId id="373" r:id="rId28"/>
    <p:sldId id="374" r:id="rId29"/>
    <p:sldId id="453" r:id="rId30"/>
    <p:sldId id="375" r:id="rId31"/>
    <p:sldId id="376" r:id="rId32"/>
    <p:sldId id="301" r:id="rId33"/>
    <p:sldId id="302" r:id="rId34"/>
    <p:sldId id="303" r:id="rId35"/>
    <p:sldId id="304" r:id="rId36"/>
    <p:sldId id="357" r:id="rId37"/>
    <p:sldId id="305" r:id="rId38"/>
    <p:sldId id="358" r:id="rId39"/>
    <p:sldId id="359" r:id="rId40"/>
    <p:sldId id="360" r:id="rId41"/>
    <p:sldId id="361" r:id="rId42"/>
    <p:sldId id="362" r:id="rId43"/>
    <p:sldId id="387" r:id="rId44"/>
    <p:sldId id="363" r:id="rId45"/>
    <p:sldId id="388" r:id="rId46"/>
    <p:sldId id="364" r:id="rId47"/>
    <p:sldId id="365" r:id="rId48"/>
    <p:sldId id="435" r:id="rId49"/>
    <p:sldId id="389" r:id="rId50"/>
    <p:sldId id="436" r:id="rId51"/>
    <p:sldId id="307" r:id="rId52"/>
    <p:sldId id="308" r:id="rId53"/>
    <p:sldId id="377" r:id="rId54"/>
    <p:sldId id="378" r:id="rId55"/>
    <p:sldId id="380" r:id="rId56"/>
    <p:sldId id="379" r:id="rId57"/>
    <p:sldId id="381" r:id="rId58"/>
    <p:sldId id="312" r:id="rId59"/>
    <p:sldId id="382" r:id="rId60"/>
    <p:sldId id="383" r:id="rId61"/>
    <p:sldId id="384" r:id="rId62"/>
    <p:sldId id="314" r:id="rId63"/>
    <p:sldId id="315" r:id="rId64"/>
    <p:sldId id="326" r:id="rId65"/>
    <p:sldId id="284" r:id="rId66"/>
  </p:sldIdLst>
  <p:sldSz cx="12192000" cy="6858000"/>
  <p:notesSz cx="6858000" cy="9144000"/>
  <p:embeddedFontLst>
    <p:embeddedFont>
      <p:font typeface="方正公文黑体" panose="02000500000000000000" charset="-122"/>
      <p:regular r:id="rId70"/>
    </p:embeddedFont>
    <p:embeddedFont>
      <p:font typeface="方正黑体简体" panose="03000509000000000000" charset="-122"/>
      <p:regular r:id="rId71"/>
    </p:embeddedFont>
    <p:embeddedFont>
      <p:font typeface="微软雅黑" panose="020B0503020204020204" pitchFamily="34" charset="-122"/>
      <p:regular r:id="rId72"/>
    </p:embeddedFont>
    <p:embeddedFont>
      <p:font typeface="Calibri" panose="020F0502020204030204" pitchFamily="34" charset="0"/>
      <p:regular r:id="rId73"/>
      <p:bold r:id="rId74"/>
      <p:italic r:id="rId75"/>
      <p:boldItalic r:id="rId76"/>
    </p:embeddedFont>
    <p:embeddedFont>
      <p:font typeface="方正大黑简体" panose="02000000000000000000" charset="-122"/>
      <p:regular r:id="rId77"/>
    </p:embeddedFont>
    <p:embeddedFont>
      <p:font typeface="Impact" panose="020B0806030902050204" pitchFamily="34" charset="0"/>
      <p:regular r:id="rId78"/>
    </p:embeddedFont>
    <p:embeddedFont>
      <p:font typeface="黑体" panose="02010609060101010101" charset="-122"/>
      <p:regular r:id="rId79"/>
    </p:embeddedFont>
    <p:embeddedFont>
      <p:font typeface="等线" panose="02010600030101010101" charset="-122"/>
      <p:regular r:id="rId80"/>
    </p:embeddedFont>
  </p:embeddedFontLst>
  <p:custDataLst>
    <p:tags r:id="rId8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首页" id="{314C4C9D-AE76-4E05-B037-5A5DB805C9BD}">
          <p14:sldIdLst>
            <p14:sldId id="256"/>
          </p14:sldIdLst>
        </p14:section>
        <p14:section name="目录页" id="{008E412F-DBDA-49D6-8F52-3723921DFE03}">
          <p14:sldIdLst>
            <p14:sldId id="257"/>
          </p14:sldIdLst>
        </p14:section>
        <p14:section name="过渡页" id="{8A3C5D5E-FAF1-4CC7-AAB2-6446E7D3DE63}">
          <p14:sldIdLst>
            <p14:sldId id="258"/>
          </p14:sldIdLst>
        </p14:section>
        <p14:section name="内页" id="{8D1A6813-68F6-49A0-A239-92955AC6E8C5}">
          <p14:sldIdLst>
            <p14:sldId id="259"/>
            <p14:sldId id="331"/>
            <p14:sldId id="269"/>
            <p14:sldId id="270"/>
            <p14:sldId id="292"/>
            <p14:sldId id="293"/>
            <p14:sldId id="333"/>
            <p14:sldId id="335"/>
            <p14:sldId id="336"/>
            <p14:sldId id="337"/>
            <p14:sldId id="338"/>
            <p14:sldId id="339"/>
            <p14:sldId id="340"/>
            <p14:sldId id="341"/>
            <p14:sldId id="342"/>
            <p14:sldId id="343"/>
            <p14:sldId id="355"/>
            <p14:sldId id="332"/>
            <p14:sldId id="371"/>
            <p14:sldId id="295"/>
            <p14:sldId id="372"/>
            <p14:sldId id="373"/>
            <p14:sldId id="374"/>
            <p14:sldId id="453"/>
            <p14:sldId id="375"/>
            <p14:sldId id="376"/>
            <p14:sldId id="301"/>
            <p14:sldId id="302"/>
            <p14:sldId id="303"/>
            <p14:sldId id="304"/>
            <p14:sldId id="357"/>
            <p14:sldId id="305"/>
            <p14:sldId id="358"/>
            <p14:sldId id="359"/>
            <p14:sldId id="360"/>
            <p14:sldId id="361"/>
            <p14:sldId id="362"/>
            <p14:sldId id="387"/>
            <p14:sldId id="363"/>
            <p14:sldId id="388"/>
            <p14:sldId id="364"/>
            <p14:sldId id="365"/>
            <p14:sldId id="435"/>
            <p14:sldId id="389"/>
            <p14:sldId id="436"/>
            <p14:sldId id="307"/>
            <p14:sldId id="308"/>
            <p14:sldId id="377"/>
            <p14:sldId id="378"/>
            <p14:sldId id="380"/>
            <p14:sldId id="379"/>
            <p14:sldId id="381"/>
            <p14:sldId id="312"/>
            <p14:sldId id="382"/>
            <p14:sldId id="383"/>
            <p14:sldId id="384"/>
            <p14:sldId id="314"/>
            <p14:sldId id="315"/>
            <p14:sldId id="326"/>
          </p14:sldIdLst>
        </p14:section>
        <p14:section name="结束页" id="{98773F69-2DDF-47CC-BD69-D575D8CAAC6E}">
          <p14:sldIdLst>
            <p14:sldId id="284"/>
          </p14:sldIdLst>
        </p14:section>
        <p14:section name="版权页" id="{C8AD3B51-1B7B-4E69-9180-4DEC6400FEC2}">
          <p14:sldIdLst/>
        </p14:section>
      </p14:sectionLst>
    </p:ext>
    <p:ext uri="{EFAFB233-063F-42B5-8137-9DF3F51BA10A}">
      <p15:sldGuideLst xmlns:p15="http://schemas.microsoft.com/office/powerpoint/2012/main">
        <p15:guide id="1" orient="horz" pos="142" userDrawn="1">
          <p15:clr>
            <a:srgbClr val="A4A3A4"/>
          </p15:clr>
        </p15:guide>
        <p15:guide id="2" orient="horz" pos="4127" userDrawn="1">
          <p15:clr>
            <a:srgbClr val="A4A3A4"/>
          </p15:clr>
        </p15:guide>
        <p15:guide id="3" pos="98" userDrawn="1">
          <p15:clr>
            <a:srgbClr val="A4A3A4"/>
          </p15:clr>
        </p15:guide>
        <p15:guide id="4" pos="7402" userDrawn="1">
          <p15:clr>
            <a:srgbClr val="A4A3A4"/>
          </p15:clr>
        </p15:guide>
        <p15:guide id="5" orient="horz" pos="3935"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18787"/>
    <a:srgbClr val="209874"/>
    <a:srgbClr val="2E916A"/>
    <a:srgbClr val="ACD9C7"/>
    <a:srgbClr val="2D9C7B"/>
    <a:srgbClr val="A0D7C5"/>
    <a:srgbClr val="033455"/>
    <a:srgbClr val="D4E4A0"/>
    <a:srgbClr val="DCC975"/>
    <a:srgbClr val="F7B5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18" autoAdjust="0"/>
  </p:normalViewPr>
  <p:slideViewPr>
    <p:cSldViewPr snapToGrid="0" showGuides="1">
      <p:cViewPr varScale="1">
        <p:scale>
          <a:sx n="107" d="100"/>
          <a:sy n="107" d="100"/>
        </p:scale>
        <p:origin x="672" y="-6"/>
      </p:cViewPr>
      <p:guideLst>
        <p:guide orient="horz" pos="142"/>
        <p:guide orient="horz" pos="4127"/>
        <p:guide pos="98"/>
        <p:guide pos="7402"/>
        <p:guide orient="horz" pos="3935"/>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1" Type="http://schemas.openxmlformats.org/officeDocument/2006/relationships/tags" Target="tags/tag37.xml"/><Relationship Id="rId80" Type="http://schemas.openxmlformats.org/officeDocument/2006/relationships/font" Target="fonts/font11.fntdata"/><Relationship Id="rId8" Type="http://schemas.openxmlformats.org/officeDocument/2006/relationships/slide" Target="slides/slide5.xml"/><Relationship Id="rId79" Type="http://schemas.openxmlformats.org/officeDocument/2006/relationships/font" Target="fonts/font10.fntdata"/><Relationship Id="rId78" Type="http://schemas.openxmlformats.org/officeDocument/2006/relationships/font" Target="fonts/font9.fntdata"/><Relationship Id="rId77" Type="http://schemas.openxmlformats.org/officeDocument/2006/relationships/font" Target="fonts/font8.fntdata"/><Relationship Id="rId76" Type="http://schemas.openxmlformats.org/officeDocument/2006/relationships/font" Target="fonts/font7.fntdata"/><Relationship Id="rId75" Type="http://schemas.openxmlformats.org/officeDocument/2006/relationships/font" Target="fonts/font6.fntdata"/><Relationship Id="rId74" Type="http://schemas.openxmlformats.org/officeDocument/2006/relationships/font" Target="fonts/font5.fntdata"/><Relationship Id="rId73" Type="http://schemas.openxmlformats.org/officeDocument/2006/relationships/font" Target="fonts/font4.fntdata"/><Relationship Id="rId72" Type="http://schemas.openxmlformats.org/officeDocument/2006/relationships/font" Target="fonts/font3.fntdata"/><Relationship Id="rId71" Type="http://schemas.openxmlformats.org/officeDocument/2006/relationships/font" Target="fonts/font2.fntdata"/><Relationship Id="rId70" Type="http://schemas.openxmlformats.org/officeDocument/2006/relationships/font" Target="fonts/font1.fntdata"/><Relationship Id="rId7" Type="http://schemas.openxmlformats.org/officeDocument/2006/relationships/slide" Target="slides/slide4.xml"/><Relationship Id="rId69" Type="http://schemas.openxmlformats.org/officeDocument/2006/relationships/tableStyles" Target="tableStyles.xml"/><Relationship Id="rId68" Type="http://schemas.openxmlformats.org/officeDocument/2006/relationships/viewProps" Target="viewProps.xml"/><Relationship Id="rId67" Type="http://schemas.openxmlformats.org/officeDocument/2006/relationships/presProps" Target="presProps.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41743F9-9B08-422F-9ECE-BE7148BC7DDC}"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34C0232-94FA-4EBE-BB9B-79FBE486032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5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5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6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6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2.xml"/></Relationships>
</file>

<file path=ppt/notesSlides/_rels/notesSlide6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3.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本</a:t>
            </a:r>
            <a:r>
              <a:rPr lang="en-US" altLang="zh-CN" sz="1200" b="0" i="0" kern="1200" dirty="0">
                <a:solidFill>
                  <a:schemeClr val="tx1"/>
                </a:solidFill>
                <a:effectLst/>
                <a:latin typeface="+mn-lt"/>
                <a:ea typeface="+mn-ea"/>
                <a:cs typeface="+mn-cs"/>
              </a:rPr>
              <a:t>PPT</a:t>
            </a:r>
            <a:r>
              <a:rPr lang="zh-CN" altLang="en-US" sz="1200" b="0" i="0" kern="1200" dirty="0">
                <a:solidFill>
                  <a:schemeClr val="tx1"/>
                </a:solidFill>
                <a:effectLst/>
                <a:latin typeface="+mn-lt"/>
                <a:ea typeface="+mn-ea"/>
                <a:cs typeface="+mn-cs"/>
              </a:rPr>
              <a:t>模板部分元素使用了幻灯片母版制作。如果需要修改，点击</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视图</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幻灯片母版</a:t>
            </a:r>
            <a:r>
              <a:rPr lang="en-US" altLang="zh-CN" sz="1200" b="0" i="0" kern="1200" dirty="0">
                <a:solidFill>
                  <a:schemeClr val="tx1"/>
                </a:solidFill>
                <a:effectLst/>
                <a:latin typeface="+mn-lt"/>
                <a:ea typeface="+mn-ea"/>
                <a:cs typeface="+mn-cs"/>
              </a:rPr>
              <a:t>-</a:t>
            </a:r>
            <a:r>
              <a:rPr lang="zh-CN" altLang="en-US" sz="1200" b="0" i="0" kern="1200">
                <a:solidFill>
                  <a:schemeClr val="tx1"/>
                </a:solidFill>
                <a:effectLst/>
                <a:latin typeface="+mn-lt"/>
                <a:ea typeface="+mn-ea"/>
                <a:cs typeface="+mn-cs"/>
              </a:rPr>
              <a:t>修改 完成后关闭编辑母版即可。</a:t>
            </a:r>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本</a:t>
            </a:r>
            <a:r>
              <a:rPr lang="en-US" altLang="zh-CN" sz="1200" b="0" i="0" kern="1200" dirty="0">
                <a:solidFill>
                  <a:schemeClr val="tx1"/>
                </a:solidFill>
                <a:effectLst/>
                <a:latin typeface="+mn-lt"/>
                <a:ea typeface="+mn-ea"/>
                <a:cs typeface="+mn-cs"/>
              </a:rPr>
              <a:t>PPT</a:t>
            </a:r>
            <a:r>
              <a:rPr lang="zh-CN" altLang="en-US" sz="1200" b="0" i="0" kern="1200" dirty="0">
                <a:solidFill>
                  <a:schemeClr val="tx1"/>
                </a:solidFill>
                <a:effectLst/>
                <a:latin typeface="+mn-lt"/>
                <a:ea typeface="+mn-ea"/>
                <a:cs typeface="+mn-cs"/>
              </a:rPr>
              <a:t>模板部分元素使用了幻灯片母版制作。如果需要修改，点击</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视图</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幻灯片母版</a:t>
            </a:r>
            <a:r>
              <a:rPr lang="en-US" altLang="zh-CN" sz="1200" b="0" i="0" kern="1200" dirty="0">
                <a:solidFill>
                  <a:schemeClr val="tx1"/>
                </a:solidFill>
                <a:effectLst/>
                <a:latin typeface="+mn-lt"/>
                <a:ea typeface="+mn-ea"/>
                <a:cs typeface="+mn-cs"/>
              </a:rPr>
              <a:t>-</a:t>
            </a:r>
            <a:r>
              <a:rPr lang="zh-CN" altLang="en-US" sz="1200" b="0" i="0" kern="1200">
                <a:solidFill>
                  <a:schemeClr val="tx1"/>
                </a:solidFill>
                <a:effectLst/>
                <a:latin typeface="+mn-lt"/>
                <a:ea typeface="+mn-ea"/>
                <a:cs typeface="+mn-cs"/>
              </a:rPr>
              <a:t>修改 完成后关闭编辑母版即可。</a:t>
            </a:r>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4" Type="http://schemas.openxmlformats.org/officeDocument/2006/relationships/tags" Target="../tags/tag2.xml"/><Relationship Id="rId3" Type="http://schemas.openxmlformats.org/officeDocument/2006/relationships/tags" Target="../tags/tag1.xml"/><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首尾页">
    <p:spTree>
      <p:nvGrpSpPr>
        <p:cNvPr id="1" name=""/>
        <p:cNvGrpSpPr/>
        <p:nvPr/>
      </p:nvGrpSpPr>
      <p:grpSpPr>
        <a:xfrm>
          <a:off x="0" y="0"/>
          <a:ext cx="0" cy="0"/>
          <a:chOff x="0" y="0"/>
          <a:chExt cx="0" cy="0"/>
        </a:xfrm>
      </p:grpSpPr>
      <p:sp>
        <p:nvSpPr>
          <p:cNvPr id="11" name="文本框 10">
            <a:hlinkClick r:id="rId2" action="ppaction://hlinksldjump"/>
          </p:cNvPr>
          <p:cNvSpPr txBox="1"/>
          <p:nvPr userDrawn="1">
            <p:custDataLst>
              <p:tags r:id="rId3"/>
            </p:custDataLst>
          </p:nvPr>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12" name="文本框 11">
            <a:hlinkClick r:id="" action="ppaction://hlinkshowjump?jump=nextslide"/>
          </p:cNvPr>
          <p:cNvSpPr txBox="1"/>
          <p:nvPr userDrawn="1">
            <p:custDataLst>
              <p:tags r:id="rId4"/>
            </p:custDataLst>
          </p:nvPr>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ripple/>
      </p:transition>
    </mc:Choice>
    <mc:Fallback>
      <p:transition spd="slow" advClick="0" advTm="500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空白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600" advClick="0" advTm="5000">
        <p:blinds dir="vert"/>
      </p:transition>
    </mc:Choice>
    <mc:Fallback>
      <p:transition spd="slow" advClick="0" advTm="5000">
        <p:blinds dir="vert"/>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版权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400" advClick="0" advTm="5000">
        <p14:ripple/>
      </p:transition>
    </mc:Choice>
    <mc:Fallback>
      <p:transition spd="slow" advClick="0" advTm="500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sp>
        <p:nvSpPr>
          <p:cNvPr id="7" name="矩形 6"/>
          <p:cNvSpPr/>
          <p:nvPr userDrawn="1"/>
        </p:nvSpPr>
        <p:spPr>
          <a:xfrm>
            <a:off x="-24130" y="0"/>
            <a:ext cx="12215495" cy="732790"/>
          </a:xfrm>
          <a:prstGeom prst="rect">
            <a:avLst/>
          </a:prstGeom>
          <a:solidFill>
            <a:srgbClr val="E187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userDrawn="1"/>
        </p:nvCxnSpPr>
        <p:spPr>
          <a:xfrm flipH="1">
            <a:off x="0" y="930275"/>
            <a:ext cx="12208510" cy="0"/>
          </a:xfrm>
          <a:prstGeom prst="line">
            <a:avLst/>
          </a:prstGeom>
          <a:ln w="38100">
            <a:solidFill>
              <a:srgbClr val="E18787"/>
            </a:solidFill>
          </a:ln>
        </p:spPr>
        <p:style>
          <a:lnRef idx="1">
            <a:schemeClr val="accent1"/>
          </a:lnRef>
          <a:fillRef idx="0">
            <a:schemeClr val="accent1"/>
          </a:fillRef>
          <a:effectRef idx="0">
            <a:schemeClr val="accent1"/>
          </a:effectRef>
          <a:fontRef idx="minor">
            <a:schemeClr val="tx1"/>
          </a:fontRef>
        </p:style>
      </p:cxnSp>
      <p:sp>
        <p:nvSpPr>
          <p:cNvPr id="10" name="矩形 9"/>
          <p:cNvSpPr/>
          <p:nvPr userDrawn="1"/>
        </p:nvSpPr>
        <p:spPr>
          <a:xfrm>
            <a:off x="0" y="4220210"/>
            <a:ext cx="12192000" cy="2637790"/>
          </a:xfrm>
          <a:prstGeom prst="rect">
            <a:avLst/>
          </a:prstGeom>
          <a:solidFill>
            <a:srgbClr val="E18787">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12" name="文本框 11">
            <a:hlinkClick r:id="" action="ppaction://hlinkshowjump?jump=nextslide"/>
          </p:cNvPr>
          <p:cNvSpPr txBox="1"/>
          <p:nvPr userDrawn="1"/>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up)">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目录页">
    <p:spTree>
      <p:nvGrpSpPr>
        <p:cNvPr id="1" name=""/>
        <p:cNvGrpSpPr/>
        <p:nvPr/>
      </p:nvGrpSpPr>
      <p:grpSpPr>
        <a:xfrm>
          <a:off x="0" y="0"/>
          <a:ext cx="0" cy="0"/>
          <a:chOff x="0" y="0"/>
          <a:chExt cx="0" cy="0"/>
        </a:xfrm>
      </p:grpSpPr>
      <p:sp>
        <p:nvSpPr>
          <p:cNvPr id="5" name="矩形 4"/>
          <p:cNvSpPr/>
          <p:nvPr userDrawn="1"/>
        </p:nvSpPr>
        <p:spPr>
          <a:xfrm>
            <a:off x="1905" y="4220210"/>
            <a:ext cx="12192000" cy="2637790"/>
          </a:xfrm>
          <a:prstGeom prst="rect">
            <a:avLst/>
          </a:prstGeom>
          <a:solidFill>
            <a:srgbClr val="E18787">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7" name="文本框 6">
            <a:hlinkClick r:id="" action="ppaction://hlinkshowjump?jump=nextslide"/>
          </p:cNvPr>
          <p:cNvSpPr txBox="1"/>
          <p:nvPr userDrawn="1"/>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目录页">
    <p:spTree>
      <p:nvGrpSpPr>
        <p:cNvPr id="1" name=""/>
        <p:cNvGrpSpPr/>
        <p:nvPr/>
      </p:nvGrpSpPr>
      <p:grpSpPr>
        <a:xfrm>
          <a:off x="0" y="0"/>
          <a:ext cx="0" cy="0"/>
          <a:chOff x="0" y="0"/>
          <a:chExt cx="0" cy="0"/>
        </a:xfrm>
      </p:grpSpPr>
      <p:sp>
        <p:nvSpPr>
          <p:cNvPr id="5" name="矩形 4"/>
          <p:cNvSpPr/>
          <p:nvPr userDrawn="1"/>
        </p:nvSpPr>
        <p:spPr>
          <a:xfrm>
            <a:off x="0" y="4220210"/>
            <a:ext cx="12192000" cy="2637790"/>
          </a:xfrm>
          <a:prstGeom prst="rect">
            <a:avLst/>
          </a:prstGeom>
          <a:solidFill>
            <a:srgbClr val="E18787">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目录页">
    <p:spTree>
      <p:nvGrpSpPr>
        <p:cNvPr id="1" name=""/>
        <p:cNvGrpSpPr/>
        <p:nvPr/>
      </p:nvGrpSpPr>
      <p:grpSpPr>
        <a:xfrm>
          <a:off x="0" y="0"/>
          <a:ext cx="0" cy="0"/>
          <a:chOff x="0" y="0"/>
          <a:chExt cx="0" cy="0"/>
        </a:xfrm>
      </p:grpSpPr>
      <p:sp>
        <p:nvSpPr>
          <p:cNvPr id="7" name="矩形 6"/>
          <p:cNvSpPr/>
          <p:nvPr userDrawn="1"/>
        </p:nvSpPr>
        <p:spPr>
          <a:xfrm>
            <a:off x="-24130" y="0"/>
            <a:ext cx="12215495" cy="732790"/>
          </a:xfrm>
          <a:prstGeom prst="rect">
            <a:avLst/>
          </a:prstGeom>
          <a:solidFill>
            <a:srgbClr val="E187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0" y="732790"/>
            <a:ext cx="12192000" cy="6125210"/>
          </a:xfrm>
          <a:prstGeom prst="rect">
            <a:avLst/>
          </a:prstGeom>
          <a:solidFill>
            <a:srgbClr val="E18787">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 name="直接连接符 9"/>
          <p:cNvCxnSpPr/>
          <p:nvPr userDrawn="1"/>
        </p:nvCxnSpPr>
        <p:spPr>
          <a:xfrm flipH="1">
            <a:off x="0" y="930275"/>
            <a:ext cx="12208510" cy="0"/>
          </a:xfrm>
          <a:prstGeom prst="line">
            <a:avLst/>
          </a:prstGeom>
          <a:ln w="38100">
            <a:solidFill>
              <a:srgbClr val="E18787"/>
            </a:solidFill>
          </a:ln>
        </p:spPr>
        <p:style>
          <a:lnRef idx="1">
            <a:schemeClr val="accent1"/>
          </a:lnRef>
          <a:fillRef idx="0">
            <a:schemeClr val="accent1"/>
          </a:fillRef>
          <a:effectRef idx="0">
            <a:schemeClr val="accent1"/>
          </a:effectRef>
          <a:fontRef idx="minor">
            <a:schemeClr val="tx1"/>
          </a:fontRef>
        </p:style>
      </p:cxnSp>
      <p:sp>
        <p:nvSpPr>
          <p:cNvPr id="12" name="文本框 11">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13" name="文本框 12">
            <a:hlinkClick r:id="" action="ppaction://hlinkshowjump?jump=nextslide"/>
          </p:cNvPr>
          <p:cNvSpPr txBox="1"/>
          <p:nvPr userDrawn="1"/>
        </p:nvSpPr>
        <p:spPr>
          <a:xfrm>
            <a:off x="10647045"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up)">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目录页">
    <p:spTree>
      <p:nvGrpSpPr>
        <p:cNvPr id="1" name=""/>
        <p:cNvGrpSpPr/>
        <p:nvPr/>
      </p:nvGrpSpPr>
      <p:grpSpPr>
        <a:xfrm>
          <a:off x="0" y="0"/>
          <a:ext cx="0" cy="0"/>
          <a:chOff x="0" y="0"/>
          <a:chExt cx="0" cy="0"/>
        </a:xfrm>
      </p:grpSpPr>
      <p:sp>
        <p:nvSpPr>
          <p:cNvPr id="7" name="矩形 6"/>
          <p:cNvSpPr/>
          <p:nvPr userDrawn="1"/>
        </p:nvSpPr>
        <p:spPr>
          <a:xfrm>
            <a:off x="-24130" y="0"/>
            <a:ext cx="12215495" cy="732790"/>
          </a:xfrm>
          <a:prstGeom prst="rect">
            <a:avLst/>
          </a:prstGeom>
          <a:solidFill>
            <a:srgbClr val="E187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12065" y="732790"/>
            <a:ext cx="12192000" cy="6125210"/>
          </a:xfrm>
          <a:prstGeom prst="rect">
            <a:avLst/>
          </a:prstGeom>
          <a:solidFill>
            <a:srgbClr val="E18787">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 name="直接连接符 9"/>
          <p:cNvCxnSpPr/>
          <p:nvPr userDrawn="1"/>
        </p:nvCxnSpPr>
        <p:spPr>
          <a:xfrm flipH="1">
            <a:off x="0" y="930275"/>
            <a:ext cx="12208510" cy="0"/>
          </a:xfrm>
          <a:prstGeom prst="line">
            <a:avLst/>
          </a:prstGeom>
          <a:ln w="38100">
            <a:solidFill>
              <a:srgbClr val="E18787"/>
            </a:solidFill>
          </a:ln>
        </p:spPr>
        <p:style>
          <a:lnRef idx="1">
            <a:schemeClr val="accent1"/>
          </a:lnRef>
          <a:fillRef idx="0">
            <a:schemeClr val="accent1"/>
          </a:fillRef>
          <a:effectRef idx="0">
            <a:schemeClr val="accent1"/>
          </a:effectRef>
          <a:fontRef idx="minor">
            <a:schemeClr val="tx1"/>
          </a:fontRef>
        </p:style>
      </p:cxnSp>
      <p:sp>
        <p:nvSpPr>
          <p:cNvPr id="11" name="文本框 10">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a:t>
            </a:r>
            <a:r>
              <a:rPr lang="en-US" altLang="zh-CN" sz="2600" dirty="0">
                <a:solidFill>
                  <a:schemeClr val="bg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 </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录</a:t>
            </a:r>
            <a:endParaRPr lang="zh-CN" altLang="en-US" sz="2600" dirty="0">
              <a:solidFill>
                <a:schemeClr val="bg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up)">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过度页1">
    <p:spTree>
      <p:nvGrpSpPr>
        <p:cNvPr id="1" name=""/>
        <p:cNvGrpSpPr/>
        <p:nvPr/>
      </p:nvGrpSpPr>
      <p:grpSpPr>
        <a:xfrm>
          <a:off x="0" y="0"/>
          <a:ext cx="0" cy="0"/>
          <a:chOff x="0" y="0"/>
          <a:chExt cx="0" cy="0"/>
        </a:xfrm>
      </p:grpSpPr>
      <p:sp>
        <p:nvSpPr>
          <p:cNvPr id="5" name="矩形 4"/>
          <p:cNvSpPr/>
          <p:nvPr userDrawn="1"/>
        </p:nvSpPr>
        <p:spPr>
          <a:xfrm>
            <a:off x="0" y="0"/>
            <a:ext cx="12192000" cy="6858000"/>
          </a:xfrm>
          <a:prstGeom prst="rect">
            <a:avLst/>
          </a:prstGeom>
          <a:solidFill>
            <a:srgbClr val="E18787">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hlinkClick r:id="rId2" action="ppaction://hlinksldjump"/>
          </p:cNvPr>
          <p:cNvSpPr txBox="1"/>
          <p:nvPr userDrawn="1"/>
        </p:nvSpPr>
        <p:spPr>
          <a:xfrm>
            <a:off x="1143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7" name="文本框 6">
            <a:hlinkClick r:id="" action="ppaction://hlinkshowjump?jump=nextslide"/>
          </p:cNvPr>
          <p:cNvSpPr txBox="1"/>
          <p:nvPr userDrawn="1"/>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1_过度页1">
    <p:spTree>
      <p:nvGrpSpPr>
        <p:cNvPr id="1" name=""/>
        <p:cNvGrpSpPr/>
        <p:nvPr/>
      </p:nvGrpSpPr>
      <p:grpSpPr>
        <a:xfrm>
          <a:off x="0" y="0"/>
          <a:ext cx="0" cy="0"/>
          <a:chOff x="0" y="0"/>
          <a:chExt cx="0" cy="0"/>
        </a:xfrm>
      </p:grpSpPr>
      <p:sp>
        <p:nvSpPr>
          <p:cNvPr id="5" name="矩形 4"/>
          <p:cNvSpPr/>
          <p:nvPr userDrawn="1"/>
        </p:nvSpPr>
        <p:spPr>
          <a:xfrm>
            <a:off x="0" y="0"/>
            <a:ext cx="12192000" cy="6858000"/>
          </a:xfrm>
          <a:prstGeom prst="rect">
            <a:avLst/>
          </a:prstGeom>
          <a:solidFill>
            <a:srgbClr val="E18787">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600" advClick="0" advTm="5000">
        <p14:gallery dir="l"/>
      </p:transition>
    </mc:Choice>
    <mc:Fallback>
      <p:transition spd="slow" advClick="0" advTm="5000">
        <p:fade/>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Requires="p14">
      <p:transition p14:dur="10" advClick="0" advTm="5000"/>
    </mc:Choice>
    <mc:Fallback>
      <p:transition advClick="0" advTm="500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xml"/><Relationship Id="rId2" Type="http://schemas.openxmlformats.org/officeDocument/2006/relationships/image" Target="../media/image1.emf"/><Relationship Id="rId1" Type="http://schemas.openxmlformats.org/officeDocument/2006/relationships/tags" Target="../tags/tag3.xml"/></Relationships>
</file>

<file path=ppt/slides/_rels/slide10.xml.rels><?xml version="1.0" encoding="UTF-8" standalone="yes"?>
<Relationships xmlns="http://schemas.openxmlformats.org/package/2006/relationships"><Relationship Id="rId5" Type="http://schemas.openxmlformats.org/officeDocument/2006/relationships/notesSlide" Target="../notesSlides/notesSlide10.xml"/><Relationship Id="rId4" Type="http://schemas.openxmlformats.org/officeDocument/2006/relationships/slideLayout" Target="../slideLayouts/slideLayout2.xml"/><Relationship Id="rId3" Type="http://schemas.openxmlformats.org/officeDocument/2006/relationships/tags" Target="../tags/tag11.xml"/><Relationship Id="rId2" Type="http://schemas.openxmlformats.org/officeDocument/2006/relationships/tags" Target="../tags/tag10.xml"/><Relationship Id="rId1" Type="http://schemas.openxmlformats.org/officeDocument/2006/relationships/tags" Target="../tags/tag9.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3.xml"/><Relationship Id="rId1" Type="http://schemas.openxmlformats.org/officeDocument/2006/relationships/tags" Target="../tags/tag1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image" Target="../media/image1.emf"/><Relationship Id="rId7" Type="http://schemas.openxmlformats.org/officeDocument/2006/relationships/slide" Target="slide60.xml"/><Relationship Id="rId6" Type="http://schemas.openxmlformats.org/officeDocument/2006/relationships/slide" Target="slide56.xml"/><Relationship Id="rId5" Type="http://schemas.openxmlformats.org/officeDocument/2006/relationships/slide" Target="slide49.xml"/><Relationship Id="rId4" Type="http://schemas.openxmlformats.org/officeDocument/2006/relationships/slide" Target="slide30.xml"/><Relationship Id="rId3" Type="http://schemas.openxmlformats.org/officeDocument/2006/relationships/slide" Target="slide20.xml"/><Relationship Id="rId2" Type="http://schemas.openxmlformats.org/officeDocument/2006/relationships/slide" Target="slide9.xml"/><Relationship Id="rId10" Type="http://schemas.openxmlformats.org/officeDocument/2006/relationships/notesSlide" Target="../notesSlides/notesSlide2.xml"/><Relationship Id="rId1" Type="http://schemas.openxmlformats.org/officeDocument/2006/relationships/slide" Target="slide3.xml"/></Relationships>
</file>

<file path=ppt/slides/_rels/slide20.xml.rels><?xml version="1.0" encoding="UTF-8" standalone="yes"?>
<Relationships xmlns="http://schemas.openxmlformats.org/package/2006/relationships"><Relationship Id="rId4" Type="http://schemas.openxmlformats.org/officeDocument/2006/relationships/notesSlide" Target="../notesSlides/notesSlide20.xml"/><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tags" Target="../tags/tag13.xml"/></Relationships>
</file>

<file path=ppt/slides/_rels/slide21.xml.rels><?xml version="1.0" encoding="UTF-8" standalone="yes"?>
<Relationships xmlns="http://schemas.openxmlformats.org/package/2006/relationships"><Relationship Id="rId6" Type="http://schemas.openxmlformats.org/officeDocument/2006/relationships/notesSlide" Target="../notesSlides/notesSlide21.xml"/><Relationship Id="rId5" Type="http://schemas.openxmlformats.org/officeDocument/2006/relationships/slideLayout" Target="../slideLayouts/slideLayout5.xml"/><Relationship Id="rId4" Type="http://schemas.openxmlformats.org/officeDocument/2006/relationships/tags" Target="../tags/tag16.xml"/><Relationship Id="rId3" Type="http://schemas.openxmlformats.org/officeDocument/2006/relationships/tags" Target="../tags/tag15.xml"/><Relationship Id="rId2" Type="http://schemas.openxmlformats.org/officeDocument/2006/relationships/tags" Target="../tags/tag14.xml"/><Relationship Id="rId1" Type="http://schemas.openxmlformats.org/officeDocument/2006/relationships/slide" Target="slide22.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8.xml"/><Relationship Id="rId1" Type="http://schemas.openxmlformats.org/officeDocument/2006/relationships/slide" Target="slide21.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7.xml"/><Relationship Id="rId1" Type="http://schemas.openxmlformats.org/officeDocument/2006/relationships/slide" Target="slide24.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8.xml"/><Relationship Id="rId1" Type="http://schemas.openxmlformats.org/officeDocument/2006/relationships/slide" Target="slide23.xml"/></Relationships>
</file>

<file path=ppt/slides/_rels/slide25.xml.rels><?xml version="1.0" encoding="UTF-8" standalone="yes"?>
<Relationships xmlns="http://schemas.openxmlformats.org/package/2006/relationships"><Relationship Id="rId5" Type="http://schemas.openxmlformats.org/officeDocument/2006/relationships/notesSlide" Target="../notesSlides/notesSlide25.xml"/><Relationship Id="rId4" Type="http://schemas.openxmlformats.org/officeDocument/2006/relationships/slideLayout" Target="../slideLayouts/slideLayout7.xml"/><Relationship Id="rId3" Type="http://schemas.openxmlformats.org/officeDocument/2006/relationships/tags" Target="../tags/tag18.xml"/><Relationship Id="rId2" Type="http://schemas.openxmlformats.org/officeDocument/2006/relationships/tags" Target="../tags/tag17.xml"/><Relationship Id="rId1" Type="http://schemas.openxmlformats.org/officeDocument/2006/relationships/slide" Target="slide26.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8.xml"/><Relationship Id="rId1" Type="http://schemas.openxmlformats.org/officeDocument/2006/relationships/slide" Target="slide25.xml"/></Relationships>
</file>

<file path=ppt/slides/_rels/slide28.xml.rels><?xml version="1.0" encoding="UTF-8" standalone="yes"?>
<Relationships xmlns="http://schemas.openxmlformats.org/package/2006/relationships"><Relationship Id="rId4" Type="http://schemas.openxmlformats.org/officeDocument/2006/relationships/notesSlide" Target="../notesSlides/notesSlide28.xml"/><Relationship Id="rId3" Type="http://schemas.openxmlformats.org/officeDocument/2006/relationships/slideLayout" Target="../slideLayouts/slideLayout7.xml"/><Relationship Id="rId2" Type="http://schemas.openxmlformats.org/officeDocument/2006/relationships/slide" Target="slide21.xml"/><Relationship Id="rId1" Type="http://schemas.openxmlformats.org/officeDocument/2006/relationships/slide" Target="slide29.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8.xml"/><Relationship Id="rId1" Type="http://schemas.openxmlformats.org/officeDocument/2006/relationships/slide" Target="slide28.xml"/></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tags" Target="../tags/tag4.xml"/></Relationships>
</file>

<file path=ppt/slides/_rels/slide30.xml.rels><?xml version="1.0" encoding="UTF-8" standalone="yes"?>
<Relationships xmlns="http://schemas.openxmlformats.org/package/2006/relationships"><Relationship Id="rId4" Type="http://schemas.openxmlformats.org/officeDocument/2006/relationships/notesSlide" Target="../notesSlides/notesSlide30.xml"/><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tags" Target="../tags/tag19.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5" Type="http://schemas.openxmlformats.org/officeDocument/2006/relationships/notesSlide" Target="../notesSlides/notesSlide4.xml"/><Relationship Id="rId4" Type="http://schemas.openxmlformats.org/officeDocument/2006/relationships/slideLayout" Target="../slideLayouts/slideLayout2.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tags" Target="../tags/tag5.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8" Type="http://schemas.openxmlformats.org/officeDocument/2006/relationships/notesSlide" Target="../notesSlides/notesSlide45.xml"/><Relationship Id="rId7" Type="http://schemas.openxmlformats.org/officeDocument/2006/relationships/slideLayout" Target="../slideLayouts/slideLayout7.xml"/><Relationship Id="rId6" Type="http://schemas.openxmlformats.org/officeDocument/2006/relationships/tags" Target="../tags/tag24.xml"/><Relationship Id="rId5" Type="http://schemas.openxmlformats.org/officeDocument/2006/relationships/slide" Target="slide46.xml"/><Relationship Id="rId4" Type="http://schemas.openxmlformats.org/officeDocument/2006/relationships/tags" Target="../tags/tag23.xml"/><Relationship Id="rId3" Type="http://schemas.openxmlformats.org/officeDocument/2006/relationships/tags" Target="../tags/tag22.xml"/><Relationship Id="rId2" Type="http://schemas.openxmlformats.org/officeDocument/2006/relationships/tags" Target="../tags/tag21.xml"/><Relationship Id="rId1" Type="http://schemas.openxmlformats.org/officeDocument/2006/relationships/tags" Target="../tags/tag20.xml"/></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8.xml"/><Relationship Id="rId1" Type="http://schemas.openxmlformats.org/officeDocument/2006/relationships/slide" Target="slide45.xml"/></Relationships>
</file>

<file path=ppt/slides/_rels/slide47.xml.rels><?xml version="1.0" encoding="UTF-8" standalone="yes"?>
<Relationships xmlns="http://schemas.openxmlformats.org/package/2006/relationships"><Relationship Id="rId8" Type="http://schemas.openxmlformats.org/officeDocument/2006/relationships/notesSlide" Target="../notesSlides/notesSlide47.xml"/><Relationship Id="rId7" Type="http://schemas.openxmlformats.org/officeDocument/2006/relationships/slideLayout" Target="../slideLayouts/slideLayout7.xml"/><Relationship Id="rId6" Type="http://schemas.openxmlformats.org/officeDocument/2006/relationships/tags" Target="../tags/tag29.xml"/><Relationship Id="rId5" Type="http://schemas.openxmlformats.org/officeDocument/2006/relationships/tags" Target="../tags/tag28.xml"/><Relationship Id="rId4" Type="http://schemas.openxmlformats.org/officeDocument/2006/relationships/slide" Target="slide48.xml"/><Relationship Id="rId3" Type="http://schemas.openxmlformats.org/officeDocument/2006/relationships/tags" Target="../tags/tag27.xml"/><Relationship Id="rId2" Type="http://schemas.openxmlformats.org/officeDocument/2006/relationships/tags" Target="../tags/tag26.xml"/><Relationship Id="rId1" Type="http://schemas.openxmlformats.org/officeDocument/2006/relationships/tags" Target="../tags/tag25.xml"/></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48.xml"/><Relationship Id="rId2" Type="http://schemas.openxmlformats.org/officeDocument/2006/relationships/slideLayout" Target="../slideLayouts/slideLayout8.xml"/><Relationship Id="rId1" Type="http://schemas.openxmlformats.org/officeDocument/2006/relationships/slide" Target="slide47.xml"/></Relationships>
</file>

<file path=ppt/slides/_rels/slide49.xml.rels><?xml version="1.0" encoding="UTF-8" standalone="yes"?>
<Relationships xmlns="http://schemas.openxmlformats.org/package/2006/relationships"><Relationship Id="rId4" Type="http://schemas.openxmlformats.org/officeDocument/2006/relationships/notesSlide" Target="../notesSlides/notesSlide49.xml"/><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tags" Target="../tags/tag30.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4" Type="http://schemas.openxmlformats.org/officeDocument/2006/relationships/notesSlide" Target="../notesSlides/notesSlide50.xml"/><Relationship Id="rId3" Type="http://schemas.openxmlformats.org/officeDocument/2006/relationships/slideLayout" Target="../slideLayouts/slideLayout5.xml"/><Relationship Id="rId2" Type="http://schemas.openxmlformats.org/officeDocument/2006/relationships/tags" Target="../tags/tag31.xml"/><Relationship Id="rId1" Type="http://schemas.openxmlformats.org/officeDocument/2006/relationships/slide" Target="slide51.xml"/></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51.xml"/><Relationship Id="rId2" Type="http://schemas.openxmlformats.org/officeDocument/2006/relationships/slideLayout" Target="../slideLayouts/slideLayout8.xml"/><Relationship Id="rId1" Type="http://schemas.openxmlformats.org/officeDocument/2006/relationships/slide" Target="slide50.xml"/></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52.xml"/><Relationship Id="rId2" Type="http://schemas.openxmlformats.org/officeDocument/2006/relationships/slideLayout" Target="../slideLayouts/slideLayout7.xml"/><Relationship Id="rId1" Type="http://schemas.openxmlformats.org/officeDocument/2006/relationships/slide" Target="slide53.xml"/></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53.xml"/><Relationship Id="rId2" Type="http://schemas.openxmlformats.org/officeDocument/2006/relationships/slideLayout" Target="../slideLayouts/slideLayout8.xml"/><Relationship Id="rId1" Type="http://schemas.openxmlformats.org/officeDocument/2006/relationships/slide" Target="slide52.xml"/></Relationships>
</file>

<file path=ppt/slides/_rels/slide54.xml.rels><?xml version="1.0" encoding="UTF-8" standalone="yes"?>
<Relationships xmlns="http://schemas.openxmlformats.org/package/2006/relationships"><Relationship Id="rId6" Type="http://schemas.openxmlformats.org/officeDocument/2006/relationships/notesSlide" Target="../notesSlides/notesSlide54.xml"/><Relationship Id="rId5" Type="http://schemas.openxmlformats.org/officeDocument/2006/relationships/slideLayout" Target="../slideLayouts/slideLayout7.xml"/><Relationship Id="rId4" Type="http://schemas.openxmlformats.org/officeDocument/2006/relationships/tags" Target="../tags/tag33.xml"/><Relationship Id="rId3" Type="http://schemas.openxmlformats.org/officeDocument/2006/relationships/tags" Target="../tags/tag32.xml"/><Relationship Id="rId2" Type="http://schemas.openxmlformats.org/officeDocument/2006/relationships/slide" Target="slide50.xml"/><Relationship Id="rId1" Type="http://schemas.openxmlformats.org/officeDocument/2006/relationships/slide" Target="slide55.xml"/></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55.xml"/><Relationship Id="rId2" Type="http://schemas.openxmlformats.org/officeDocument/2006/relationships/slideLayout" Target="../slideLayouts/slideLayout8.xml"/><Relationship Id="rId1" Type="http://schemas.openxmlformats.org/officeDocument/2006/relationships/slide" Target="slide54.xml"/></Relationships>
</file>

<file path=ppt/slides/_rels/slide56.xml.rels><?xml version="1.0" encoding="UTF-8" standalone="yes"?>
<Relationships xmlns="http://schemas.openxmlformats.org/package/2006/relationships"><Relationship Id="rId4" Type="http://schemas.openxmlformats.org/officeDocument/2006/relationships/notesSlide" Target="../notesSlides/notesSlide56.xml"/><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tags" Target="../tags/tag34.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5.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3" Type="http://schemas.openxmlformats.org/officeDocument/2006/relationships/notesSlide" Target="../notesSlides/notesSlide59.xml"/><Relationship Id="rId2" Type="http://schemas.openxmlformats.org/officeDocument/2006/relationships/slideLayout" Target="../slideLayouts/slideLayout8.xml"/><Relationship Id="rId1" Type="http://schemas.openxmlformats.org/officeDocument/2006/relationships/slide" Target="slide5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4" Type="http://schemas.openxmlformats.org/officeDocument/2006/relationships/notesSlide" Target="../notesSlides/notesSlide60.xml"/><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tags" Target="../tags/tag35.xml"/></Relationships>
</file>

<file path=ppt/slides/_rels/slide61.xml.rels><?xml version="1.0" encoding="UTF-8" standalone="yes"?>
<Relationships xmlns="http://schemas.openxmlformats.org/package/2006/relationships"><Relationship Id="rId3" Type="http://schemas.openxmlformats.org/officeDocument/2006/relationships/notesSlide" Target="../notesSlides/notesSlide61.xml"/><Relationship Id="rId2" Type="http://schemas.openxmlformats.org/officeDocument/2006/relationships/slideLayout" Target="../slideLayouts/slideLayout5.xml"/><Relationship Id="rId1" Type="http://schemas.openxmlformats.org/officeDocument/2006/relationships/slide" Target="slide62.xml"/></Relationships>
</file>

<file path=ppt/slides/_rels/slide62.xml.rels><?xml version="1.0" encoding="UTF-8" standalone="yes"?>
<Relationships xmlns="http://schemas.openxmlformats.org/package/2006/relationships"><Relationship Id="rId3" Type="http://schemas.openxmlformats.org/officeDocument/2006/relationships/notesSlide" Target="../notesSlides/notesSlide62.xml"/><Relationship Id="rId2" Type="http://schemas.openxmlformats.org/officeDocument/2006/relationships/slideLayout" Target="../slideLayouts/slideLayout8.xml"/><Relationship Id="rId1" Type="http://schemas.openxmlformats.org/officeDocument/2006/relationships/slide" Target="slide61.xml"/></Relationships>
</file>

<file path=ppt/slides/_rels/slide63.xml.rels><?xml version="1.0" encoding="UTF-8" standalone="yes"?>
<Relationships xmlns="http://schemas.openxmlformats.org/package/2006/relationships"><Relationship Id="rId4" Type="http://schemas.openxmlformats.org/officeDocument/2006/relationships/notesSlide" Target="../notesSlides/notesSlide63.xml"/><Relationship Id="rId3" Type="http://schemas.openxmlformats.org/officeDocument/2006/relationships/slideLayout" Target="../slideLayouts/slideLayout1.xml"/><Relationship Id="rId2" Type="http://schemas.openxmlformats.org/officeDocument/2006/relationships/image" Target="../media/image1.emf"/><Relationship Id="rId1" Type="http://schemas.openxmlformats.org/officeDocument/2006/relationships/tags" Target="../tags/tag3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tags" Target="../tags/tag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_矩形 259"/>
          <p:cNvSpPr>
            <a:spLocks noChangeArrowheads="1"/>
          </p:cNvSpPr>
          <p:nvPr>
            <p:custDataLst>
              <p:tags r:id="rId1"/>
            </p:custDataLst>
          </p:nvPr>
        </p:nvSpPr>
        <p:spPr bwMode="auto">
          <a:xfrm>
            <a:off x="4528185" y="2251393"/>
            <a:ext cx="7369175" cy="996950"/>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indent="0">
              <a:lnSpc>
                <a:spcPct val="120000"/>
              </a:lnSpc>
              <a:buNone/>
            </a:pPr>
            <a:r>
              <a:rPr lang="zh-CN" altLang="en-US" sz="5400" b="1" kern="5000" spc="300" dirty="0">
                <a:solidFill>
                  <a:sysClr val="windowText" lastClr="000000"/>
                </a:solidFill>
                <a:cs typeface="Arial" panose="020B0604020202020204" pitchFamily="34" charset="0"/>
                <a:sym typeface="+mn-ea"/>
              </a:rPr>
              <a:t>高职备考全真模拟试卷</a:t>
            </a:r>
            <a:endParaRPr lang="zh-CN" altLang="en-US" sz="5400" b="1" kern="5000" spc="300" dirty="0">
              <a:solidFill>
                <a:sysClr val="windowText" lastClr="000000"/>
              </a:solidFill>
              <a:cs typeface="Arial" panose="020B0604020202020204" pitchFamily="34" charset="0"/>
            </a:endParaRPr>
          </a:p>
        </p:txBody>
      </p:sp>
      <p:sp>
        <p:nvSpPr>
          <p:cNvPr id="19" name="文本框 18"/>
          <p:cNvSpPr txBox="1"/>
          <p:nvPr/>
        </p:nvSpPr>
        <p:spPr>
          <a:xfrm>
            <a:off x="4487545" y="3413125"/>
            <a:ext cx="7385050" cy="553085"/>
          </a:xfrm>
          <a:prstGeom prst="rect">
            <a:avLst/>
          </a:prstGeom>
          <a:noFill/>
        </p:spPr>
        <p:txBody>
          <a:bodyPr wrap="square" rtlCol="0" anchor="t">
            <a:spAutoFit/>
          </a:bodyPr>
          <a:lstStyle/>
          <a:p>
            <a:pPr>
              <a:lnSpc>
                <a:spcPct val="120000"/>
              </a:lnSpc>
            </a:pPr>
            <a:r>
              <a:rPr lang="zh-CN" altLang="en-US" sz="2500" spc="100" dirty="0">
                <a:solidFill>
                  <a:schemeClr val="bg1">
                    <a:lumMod val="65000"/>
                  </a:schemeClr>
                </a:solidFill>
                <a:uFillTx/>
                <a:cs typeface="+mn-lt"/>
              </a:rPr>
              <a:t>GAOZHI BEIKAO QUANZHEN MONI SHIJUAN</a:t>
            </a:r>
            <a:endParaRPr lang="zh-CN" altLang="en-US" sz="2500" spc="100" dirty="0">
              <a:solidFill>
                <a:schemeClr val="bg1">
                  <a:lumMod val="65000"/>
                </a:schemeClr>
              </a:solidFill>
              <a:uFillTx/>
              <a:cs typeface="+mn-lt"/>
            </a:endParaRPr>
          </a:p>
        </p:txBody>
      </p:sp>
      <p:cxnSp>
        <p:nvCxnSpPr>
          <p:cNvPr id="20" name="直接连接符 19"/>
          <p:cNvCxnSpPr/>
          <p:nvPr/>
        </p:nvCxnSpPr>
        <p:spPr>
          <a:xfrm>
            <a:off x="4581525" y="3370580"/>
            <a:ext cx="7153910" cy="0"/>
          </a:xfrm>
          <a:prstGeom prst="line">
            <a:avLst/>
          </a:prstGeom>
          <a:ln w="22225">
            <a:solidFill>
              <a:schemeClr val="bg1">
                <a:lumMod val="65000"/>
              </a:schemeClr>
            </a:solidFill>
          </a:ln>
        </p:spPr>
        <p:style>
          <a:lnRef idx="3">
            <a:schemeClr val="dk1"/>
          </a:lnRef>
          <a:fillRef idx="0">
            <a:schemeClr val="dk1"/>
          </a:fillRef>
          <a:effectRef idx="2">
            <a:schemeClr val="dk1"/>
          </a:effectRef>
          <a:fontRef idx="minor">
            <a:schemeClr val="tx1"/>
          </a:fontRef>
        </p:style>
      </p:cxnSp>
      <p:sp>
        <p:nvSpPr>
          <p:cNvPr id="13" name="矩形 12"/>
          <p:cNvSpPr/>
          <p:nvPr/>
        </p:nvSpPr>
        <p:spPr>
          <a:xfrm>
            <a:off x="-13970" y="635"/>
            <a:ext cx="4542155" cy="348615"/>
          </a:xfrm>
          <a:prstGeom prst="rect">
            <a:avLst/>
          </a:prstGeom>
          <a:solidFill>
            <a:srgbClr val="FF0000">
              <a:alpha val="5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0" y="5291455"/>
            <a:ext cx="12192000" cy="1579245"/>
          </a:xfrm>
          <a:prstGeom prst="rect">
            <a:avLst/>
          </a:prstGeom>
          <a:solidFill>
            <a:srgbClr val="FF0000">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0" y="4465955"/>
            <a:ext cx="12192000" cy="2404745"/>
          </a:xfrm>
          <a:prstGeom prst="rect">
            <a:avLst/>
          </a:prstGeom>
          <a:solidFill>
            <a:srgbClr val="C00000">
              <a:alpha val="4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306070" y="1810385"/>
            <a:ext cx="3886810" cy="3310890"/>
            <a:chOff x="1221" y="2153"/>
            <a:chExt cx="6375" cy="5430"/>
          </a:xfrm>
        </p:grpSpPr>
        <p:pic>
          <p:nvPicPr>
            <p:cNvPr id="8" name="图片 7"/>
            <p:cNvPicPr>
              <a:picLocks noChangeAspect="1"/>
            </p:cNvPicPr>
            <p:nvPr/>
          </p:nvPicPr>
          <p:blipFill>
            <a:blip r:embed="rId2"/>
            <a:stretch>
              <a:fillRect/>
            </a:stretch>
          </p:blipFill>
          <p:spPr>
            <a:xfrm>
              <a:off x="1221" y="2153"/>
              <a:ext cx="6375" cy="5430"/>
            </a:xfrm>
            <a:prstGeom prst="rect">
              <a:avLst/>
            </a:prstGeom>
          </p:spPr>
        </p:pic>
        <p:sp>
          <p:nvSpPr>
            <p:cNvPr id="10" name="文本框 9"/>
            <p:cNvSpPr txBox="1"/>
            <p:nvPr/>
          </p:nvSpPr>
          <p:spPr>
            <a:xfrm>
              <a:off x="2791" y="5856"/>
              <a:ext cx="4000" cy="936"/>
            </a:xfrm>
            <a:prstGeom prst="rect">
              <a:avLst/>
            </a:prstGeom>
            <a:noFill/>
          </p:spPr>
          <p:txBody>
            <a:bodyPr wrap="square" rtlCol="0" anchor="t">
              <a:spAutoFit/>
            </a:bodyPr>
            <a:lstStyle/>
            <a:p>
              <a:pPr>
                <a:lnSpc>
                  <a:spcPct val="120000"/>
                </a:lnSpc>
              </a:pPr>
              <a:r>
                <a:rPr lang="zh-CN" altLang="en-US" sz="2600" b="1" dirty="0">
                  <a:solidFill>
                    <a:schemeClr val="bg1"/>
                  </a:solidFill>
                </a:rPr>
                <a:t>CHINESE</a:t>
              </a:r>
              <a:endParaRPr lang="zh-CN" altLang="en-US" sz="2600" b="1" dirty="0">
                <a:solidFill>
                  <a:schemeClr val="bg1"/>
                </a:solidFill>
              </a:endParaRPr>
            </a:p>
          </p:txBody>
        </p:sp>
      </p:grpSp>
      <p:sp>
        <p:nvSpPr>
          <p:cNvPr id="22" name="文本框 21"/>
          <p:cNvSpPr txBox="1"/>
          <p:nvPr/>
        </p:nvSpPr>
        <p:spPr>
          <a:xfrm>
            <a:off x="8562975" y="484823"/>
            <a:ext cx="3172460" cy="1782476"/>
          </a:xfrm>
          <a:prstGeom prst="rect">
            <a:avLst/>
          </a:prstGeom>
          <a:noFill/>
        </p:spPr>
        <p:txBody>
          <a:bodyPr wrap="square" rtlCol="0" anchor="t">
            <a:spAutoFit/>
          </a:bodyPr>
          <a:lstStyle/>
          <a:p>
            <a:pPr>
              <a:lnSpc>
                <a:spcPct val="120000"/>
              </a:lnSpc>
            </a:pPr>
            <a:r>
              <a:rPr lang="zh-CN" altLang="en-US" sz="10000" b="1" dirty="0">
                <a:solidFill>
                  <a:srgbClr val="E18787"/>
                </a:solidFill>
                <a:latin typeface="方正大黑简体" panose="02000000000000000000" charset="-122"/>
                <a:ea typeface="方正大黑简体" panose="02000000000000000000" charset="-122"/>
              </a:rPr>
              <a:t>英语</a:t>
            </a:r>
            <a:endParaRPr lang="zh-CN" altLang="en-US" sz="10000" b="1" dirty="0">
              <a:solidFill>
                <a:srgbClr val="E18787"/>
              </a:solidFill>
              <a:latin typeface="方正大黑简体" panose="02000000000000000000" charset="-122"/>
              <a:ea typeface="方正大黑简体" panose="02000000000000000000" charset="-122"/>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II. 词汇（10小题，共20分） 【建议用时：10 mins】</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4" name="文本框 3"/>
          <p:cNvSpPr txBox="1"/>
          <p:nvPr/>
        </p:nvSpPr>
        <p:spPr>
          <a:xfrm>
            <a:off x="753746" y="1302215"/>
            <a:ext cx="10990580" cy="977265"/>
          </a:xfrm>
          <a:prstGeom prst="rect">
            <a:avLst/>
          </a:prstGeom>
          <a:noFill/>
        </p:spPr>
        <p:txBody>
          <a:bodyPr wrap="square" rtlCol="0" anchor="t">
            <a:spAutoFit/>
          </a:bodyPr>
          <a:lstStyle/>
          <a:p>
            <a:pPr indent="0" algn="just" fontAlgn="auto">
              <a:lnSpc>
                <a:spcPct val="120000"/>
              </a:lnSpc>
            </a:pPr>
            <a:r>
              <a:rPr sz="2400" b="1" dirty="0">
                <a:latin typeface="Times New Roman" panose="02020603050405020304" charset="0"/>
                <a:ea typeface="宋体" panose="02010600030101010101" pitchFamily="2" charset="-122"/>
                <a:cs typeface="Times New Roman" panose="02020603050405020304" charset="0"/>
              </a:rPr>
              <a:t>阅读下列句子，从A、B、C、D中选出句中画线的单词或词组的意义。</a:t>
            </a:r>
            <a:endParaRPr sz="2400" b="1"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p:txBody>
      </p:sp>
      <p:sp>
        <p:nvSpPr>
          <p:cNvPr id="65" name="文本框 64"/>
          <p:cNvSpPr txBox="1"/>
          <p:nvPr>
            <p:custDataLst>
              <p:tags r:id="rId1"/>
            </p:custDataLst>
          </p:nvPr>
        </p:nvSpPr>
        <p:spPr>
          <a:xfrm>
            <a:off x="1198880" y="2193415"/>
            <a:ext cx="11039475" cy="1420495"/>
          </a:xfrm>
          <a:prstGeom prst="rect">
            <a:avLst/>
          </a:prstGeom>
          <a:noFill/>
        </p:spPr>
        <p:txBody>
          <a:bodyPr wrap="square" rtlCol="0" anchor="t">
            <a:spAutoFit/>
          </a:bodyPr>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6. Please </a:t>
            </a:r>
            <a:r>
              <a:rPr lang="en-US" altLang="zh-CN" sz="2400" u="sng" dirty="0">
                <a:latin typeface="Times New Roman" panose="02020603050405020304" charset="0"/>
                <a:ea typeface="宋体" panose="02010600030101010101" pitchFamily="2" charset="-122"/>
                <a:cs typeface="Times New Roman" panose="02020603050405020304" charset="0"/>
              </a:rPr>
              <a:t>remind</a:t>
            </a:r>
            <a:r>
              <a:rPr lang="en-US" altLang="zh-CN" sz="2400" dirty="0">
                <a:latin typeface="Times New Roman" panose="02020603050405020304" charset="0"/>
                <a:ea typeface="宋体" panose="02010600030101010101" pitchFamily="2" charset="-122"/>
                <a:cs typeface="Times New Roman" panose="02020603050405020304" charset="0"/>
              </a:rPr>
              <a:t> me to take my medicine tomorrow.</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强迫 	B. 建议 	C. 吩咐	 D. 提醒</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custDataLst>
              <p:tags r:id="rId2"/>
            </p:custDataLst>
          </p:nvPr>
        </p:nvSpPr>
        <p:spPr>
          <a:xfrm>
            <a:off x="260985" y="4486759"/>
            <a:ext cx="11670030" cy="829945"/>
          </a:xfrm>
          <a:prstGeom prst="rect">
            <a:avLst/>
          </a:prstGeom>
          <a:noFill/>
        </p:spPr>
        <p:txBody>
          <a:bodyPr wrap="square" rtlCol="0">
            <a:spAutoFit/>
          </a:bodyPr>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本题考查动词。remind意为“提醒”，结合句意“请提醒我明天带药”，故本题正确答案为D。</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custDataLst>
              <p:tags r:id="rId3"/>
            </p:custDataLst>
          </p:nvPr>
        </p:nvSpPr>
        <p:spPr>
          <a:xfrm>
            <a:off x="1095375" y="2335655"/>
            <a:ext cx="1030605"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5"/>
                                        </p:tgtEl>
                                        <p:attrNameLst>
                                          <p:attrName>style.visibility</p:attrName>
                                        </p:attrNameLst>
                                      </p:cBhvr>
                                      <p:to>
                                        <p:strVal val="visible"/>
                                      </p:to>
                                    </p:set>
                                    <p:animEffect transition="in" filter="circle(in)">
                                      <p:cBhvr>
                                        <p:cTn id="12" dur="500"/>
                                        <p:tgtEl>
                                          <p:spTgt spid="105"/>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109"/>
                                        </p:tgtEl>
                                        <p:attrNameLst>
                                          <p:attrName>style.visibility</p:attrName>
                                        </p:attrNameLst>
                                      </p:cBhvr>
                                      <p:to>
                                        <p:strVal val="visible"/>
                                      </p:to>
                                    </p:set>
                                    <p:animEffect transition="in" filter="circle(in)">
                                      <p:cBhvr>
                                        <p:cTn id="17"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109" grpId="0"/>
      <p:bldP spid="10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08100" y="900912"/>
            <a:ext cx="1103947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7. There are many</a:t>
            </a:r>
            <a:r>
              <a:rPr lang="en-US" altLang="zh-CN" sz="2400" u="sng" dirty="0">
                <a:latin typeface="Times New Roman" panose="02020603050405020304" charset="0"/>
                <a:ea typeface="宋体" panose="02010600030101010101" pitchFamily="2" charset="-122"/>
                <a:cs typeface="Times New Roman" panose="02020603050405020304" charset="0"/>
              </a:rPr>
              <a:t> poisonous</a:t>
            </a:r>
            <a:r>
              <a:rPr lang="en-US" altLang="zh-CN" sz="2400" dirty="0">
                <a:latin typeface="Times New Roman" panose="02020603050405020304" charset="0"/>
                <a:ea typeface="宋体" panose="02010600030101010101" pitchFamily="2" charset="-122"/>
                <a:cs typeface="Times New Roman" panose="02020603050405020304" charset="0"/>
              </a:rPr>
              <a:t> snakes in the area.</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可怕的		 B. 有毒的 		C. 凶猛的 	D. 稀有的</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本题考查形容词。poisonous意为“有毒的”，结合句意“这个区域有许多毒蛇”，故本题正确答案为B。</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74750" y="91894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12145" y="885325"/>
            <a:ext cx="1047980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8. The song was </a:t>
            </a:r>
            <a:r>
              <a:rPr lang="en-US" altLang="zh-CN" sz="2400" u="sng" dirty="0">
                <a:latin typeface="Times New Roman" panose="02020603050405020304" charset="0"/>
                <a:ea typeface="宋体" panose="02010600030101010101" pitchFamily="2" charset="-122"/>
                <a:cs typeface="Times New Roman" panose="02020603050405020304" charset="0"/>
              </a:rPr>
              <a:t>specially</a:t>
            </a:r>
            <a:r>
              <a:rPr lang="en-US" altLang="zh-CN" sz="2400" dirty="0">
                <a:latin typeface="Times New Roman" panose="02020603050405020304" charset="0"/>
                <a:ea typeface="宋体" panose="02010600030101010101" pitchFamily="2" charset="-122"/>
                <a:cs typeface="Times New Roman" panose="02020603050405020304" charset="0"/>
              </a:rPr>
              <a:t> written for her birthday.</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单独地 		B. 随意地 	C.专门地 	D. 顺便地</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custDataLst>
              <p:tags r:id="rId1"/>
            </p:custDataLst>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本题考查副词。specially意为“特别地，专门地”，结合句意“这首歌是专门为她的生日写的”，故本题正确答案为C。</a:t>
            </a:r>
            <a:endParaRPr lang="en-US" altLang="zh-CN"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98880" y="90055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30960" y="885190"/>
            <a:ext cx="10599420"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9. They have been </a:t>
            </a:r>
            <a:r>
              <a:rPr lang="en-US" altLang="zh-CN" sz="2400" u="sng" dirty="0">
                <a:latin typeface="Times New Roman" panose="02020603050405020304" charset="0"/>
                <a:ea typeface="宋体" panose="02010600030101010101" pitchFamily="2" charset="-122"/>
                <a:cs typeface="Times New Roman" panose="02020603050405020304" charset="0"/>
              </a:rPr>
              <a:t>out of work</a:t>
            </a:r>
            <a:r>
              <a:rPr lang="en-US" altLang="zh-CN" sz="2400" dirty="0">
                <a:latin typeface="Times New Roman" panose="02020603050405020304" charset="0"/>
                <a:ea typeface="宋体" panose="02010600030101010101" pitchFamily="2" charset="-122"/>
                <a:cs typeface="Times New Roman" panose="02020603050405020304" charset="0"/>
              </a:rPr>
              <a:t> for years since their factory was closed down.</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失业 	B. 休假 	C. 忙碌 	D. 求职</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本题考查介词短语。out of work意为“失业”，结合句意“自从工厂被关闭，他们已经失业很多年了”，故本题正确答案为A。</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98880" y="90055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21670" y="900555"/>
            <a:ext cx="1103947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10. This business plan looks very </a:t>
            </a:r>
            <a:r>
              <a:rPr lang="en-US" altLang="zh-CN" sz="2400" u="sng" dirty="0">
                <a:latin typeface="Times New Roman" panose="02020603050405020304" charset="0"/>
                <a:ea typeface="宋体" panose="02010600030101010101" pitchFamily="2" charset="-122"/>
                <a:cs typeface="Times New Roman" panose="02020603050405020304" charset="0"/>
              </a:rPr>
              <a:t>professional</a:t>
            </a:r>
            <a:r>
              <a:rPr lang="en-US" altLang="zh-CN" sz="2400" dirty="0">
                <a:latin typeface="Times New Roman" panose="02020603050405020304" charset="0"/>
                <a:ea typeface="宋体" panose="02010600030101010101" pitchFamily="2" charset="-122"/>
                <a:cs typeface="Times New Roman" panose="02020603050405020304" charset="0"/>
              </a:rPr>
              <a:t>.</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专业的 		B.著名的 	C. 一流的 	D. 国际的</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本题考查形容词。professional意为“专业的”，结合句意“这个商业计划看起来非常专业”，故本题正确答案为A。</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98880" y="90055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296670" y="885325"/>
            <a:ext cx="11039475" cy="1420495"/>
          </a:xfrm>
          <a:prstGeom prst="rect">
            <a:avLst/>
          </a:prstGeom>
          <a:noFill/>
        </p:spPr>
        <p:txBody>
          <a:bodyPr wrap="square" rtlCol="0" anchor="t">
            <a:spAutoFit/>
          </a:bodyPr>
          <a:lstStyle/>
          <a:p>
            <a:pPr indent="0"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11. He </a:t>
            </a:r>
            <a:r>
              <a:rPr lang="en-US" altLang="zh-CN" sz="2400" u="sng" dirty="0">
                <a:latin typeface="Times New Roman" panose="02020603050405020304" charset="0"/>
                <a:ea typeface="宋体" panose="02010600030101010101" pitchFamily="2" charset="-122"/>
                <a:cs typeface="Times New Roman" panose="02020603050405020304" charset="0"/>
              </a:rPr>
              <a:t>applied</a:t>
            </a:r>
            <a:r>
              <a:rPr lang="en-US" altLang="zh-CN" sz="2400" dirty="0">
                <a:latin typeface="Times New Roman" panose="02020603050405020304" charset="0"/>
                <a:ea typeface="宋体" panose="02010600030101010101" pitchFamily="2" charset="-122"/>
                <a:cs typeface="Times New Roman" panose="02020603050405020304" charset="0"/>
              </a:rPr>
              <a:t> to work in another school.</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457200"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渴望 		B. 恳求 	C. 呼吁	 D. 申请</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本题考查动词。apply意为“申请，应用”，结合句意“他申请去另一所学校工作”，故本题正确答案为D。</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296670" y="934529"/>
            <a:ext cx="845502"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277620" y="885190"/>
            <a:ext cx="9337040"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12. The rubbish must be </a:t>
            </a:r>
            <a:r>
              <a:rPr lang="en-US" altLang="zh-CN" sz="2400" u="sng" dirty="0">
                <a:latin typeface="Times New Roman" panose="02020603050405020304" charset="0"/>
                <a:ea typeface="宋体" panose="02010600030101010101" pitchFamily="2" charset="-122"/>
                <a:cs typeface="Times New Roman" panose="02020603050405020304" charset="0"/>
              </a:rPr>
              <a:t>removed</a:t>
            </a:r>
            <a:r>
              <a:rPr lang="en-US" altLang="zh-CN" sz="2400" dirty="0">
                <a:latin typeface="Times New Roman" panose="02020603050405020304" charset="0"/>
                <a:ea typeface="宋体" panose="02010600030101010101" pitchFamily="2" charset="-122"/>
                <a:cs typeface="Times New Roman" panose="02020603050405020304" charset="0"/>
              </a:rPr>
              <a:t> to keep the classroom tidy.</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焚烧 		B. 掩埋 	C. 清除 	D. 分类</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本题考查动词。remove意为“移除”，结合句意“为了保持教室整洁，这些垃圾必须被清除”，故本题正确答案为C。</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98880" y="90055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672465" y="900430"/>
            <a:ext cx="1151953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13. They had an accident on the road and didn’t </a:t>
            </a:r>
            <a:r>
              <a:rPr lang="en-US" altLang="zh-CN" sz="2400" u="sng" dirty="0">
                <a:latin typeface="Times New Roman" panose="02020603050405020304" charset="0"/>
                <a:ea typeface="宋体" panose="02010600030101010101" pitchFamily="2" charset="-122"/>
                <a:cs typeface="Times New Roman" panose="02020603050405020304" charset="0"/>
              </a:rPr>
              <a:t>check in</a:t>
            </a:r>
            <a:r>
              <a:rPr lang="en-US" altLang="zh-CN" sz="2400" dirty="0">
                <a:latin typeface="Times New Roman" panose="02020603050405020304" charset="0"/>
                <a:ea typeface="宋体" panose="02010600030101010101" pitchFamily="2" charset="-122"/>
                <a:cs typeface="Times New Roman" panose="02020603050405020304" charset="0"/>
              </a:rPr>
              <a:t> at their hotel until midnight.</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认领行李 	B. 登记入住 		C. 抵达 	D. 通知</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15811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本题考查动词短语。check in意为“登记入住”，结合句意“他们在路上发生了事故，并且直到深夜才在他们的酒店办理登记入住”，故本题正确答案为B。</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528320" y="96405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296670" y="885325"/>
            <a:ext cx="1020000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14. Truth is what we have been </a:t>
            </a:r>
            <a:r>
              <a:rPr lang="en-US" altLang="zh-CN" sz="2400" u="sng" dirty="0">
                <a:latin typeface="Times New Roman" panose="02020603050405020304" charset="0"/>
                <a:ea typeface="宋体" panose="02010600030101010101" pitchFamily="2" charset="-122"/>
                <a:cs typeface="Times New Roman" panose="02020603050405020304" charset="0"/>
              </a:rPr>
              <a:t>seeking</a:t>
            </a:r>
            <a:r>
              <a:rPr lang="en-US" altLang="zh-CN" sz="2400" dirty="0">
                <a:latin typeface="Times New Roman" panose="02020603050405020304" charset="0"/>
                <a:ea typeface="宋体" panose="02010600030101010101" pitchFamily="2" charset="-122"/>
                <a:cs typeface="Times New Roman" panose="02020603050405020304" charset="0"/>
              </a:rPr>
              <a:t> all our life.</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追求 		B. 认同 		C. 检验 		D. 传播</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本题考查动词。seek意为“探寻，追求”，结合句意“真理是我们一生追求的东西”，故本题正确答案为A。</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45223" y="934529"/>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850471"/>
            <a:ext cx="1020000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15. The failure was an unexpected </a:t>
            </a:r>
            <a:r>
              <a:rPr lang="en-US" altLang="zh-CN" sz="2400" u="sng" dirty="0">
                <a:latin typeface="Times New Roman" panose="02020603050405020304" charset="0"/>
                <a:ea typeface="宋体" panose="02010600030101010101" pitchFamily="2" charset="-122"/>
                <a:cs typeface="Times New Roman" panose="02020603050405020304" charset="0"/>
              </a:rPr>
              <a:t>blow</a:t>
            </a:r>
            <a:r>
              <a:rPr lang="en-US" altLang="zh-CN" sz="2400" dirty="0">
                <a:latin typeface="Times New Roman" panose="02020603050405020304" charset="0"/>
                <a:ea typeface="宋体" panose="02010600030101010101" pitchFamily="2" charset="-122"/>
                <a:cs typeface="Times New Roman" panose="02020603050405020304" charset="0"/>
              </a:rPr>
              <a:t> to him.</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机会 		B. 打击 		C. 教训 		D. 变故</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本题考查名词。blow意为“打击”，结合句意“这次失败对他来说是个意外的打击”，故本题正确答案为B。</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343811" y="91894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0" y="0"/>
            <a:ext cx="4686300" cy="6858000"/>
          </a:xfrm>
          <a:prstGeom prst="rect">
            <a:avLst/>
          </a:prstGeom>
          <a:solidFill>
            <a:srgbClr val="E187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0" y="4239260"/>
            <a:ext cx="4686300" cy="2612390"/>
          </a:xfrm>
          <a:prstGeom prst="rect">
            <a:avLst/>
          </a:prstGeom>
          <a:solidFill>
            <a:srgbClr val="FF0000">
              <a:alpha val="2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98425" y="1089025"/>
            <a:ext cx="4861187" cy="144526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88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Impact" panose="020B0806030902050204" pitchFamily="34" charset="0"/>
                <a:ea typeface="Kozuka Gothic Pro M" panose="020B0700000000000000" pitchFamily="34" charset="-128"/>
                <a:cs typeface="+mn-cs"/>
              </a:rPr>
              <a:t>CONTENTS</a:t>
            </a:r>
            <a:endParaRPr kumimoji="0" lang="zh-CN" altLang="en-US" sz="88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Impact" panose="020B0806030902050204" pitchFamily="34" charset="0"/>
              <a:ea typeface="Kozuka Gothic Pro M" panose="020B0700000000000000" pitchFamily="34" charset="-128"/>
              <a:cs typeface="+mn-cs"/>
            </a:endParaRPr>
          </a:p>
        </p:txBody>
      </p:sp>
      <p:sp>
        <p:nvSpPr>
          <p:cNvPr id="16" name="文本框 13">
            <a:hlinkClick r:id="rId1" action="ppaction://hlinksldjump"/>
          </p:cNvPr>
          <p:cNvSpPr txBox="1">
            <a:spLocks noChangeArrowheads="1"/>
          </p:cNvSpPr>
          <p:nvPr/>
        </p:nvSpPr>
        <p:spPr bwMode="auto">
          <a:xfrm>
            <a:off x="5644515" y="57086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I. </a:t>
            </a:r>
            <a:r>
              <a:rPr lang="zh-CN" altLang="en-US" sz="3200" dirty="0">
                <a:solidFill>
                  <a:schemeClr val="tx1"/>
                </a:solidFill>
                <a:latin typeface="黑体" panose="02010609060101010101" charset="-122"/>
                <a:ea typeface="黑体" panose="02010609060101010101" charset="-122"/>
              </a:rPr>
              <a:t>补全对话</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3" name="文本框 13">
            <a:hlinkClick r:id="rId2" action="ppaction://hlinksldjump"/>
          </p:cNvPr>
          <p:cNvSpPr txBox="1">
            <a:spLocks noChangeArrowheads="1"/>
          </p:cNvSpPr>
          <p:nvPr/>
        </p:nvSpPr>
        <p:spPr bwMode="auto">
          <a:xfrm>
            <a:off x="5644515" y="136715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II. </a:t>
            </a:r>
            <a:r>
              <a:rPr lang="zh-CN" altLang="en-US" sz="3200" dirty="0">
                <a:solidFill>
                  <a:schemeClr val="tx1"/>
                </a:solidFill>
                <a:latin typeface="黑体" panose="02010609060101010101" charset="-122"/>
                <a:ea typeface="黑体" panose="02010609060101010101" charset="-122"/>
              </a:rPr>
              <a:t>词汇</a:t>
            </a:r>
            <a:endParaRPr lang="zh-CN" altLang="en-US" sz="3200" dirty="0">
              <a:solidFill>
                <a:schemeClr val="tx1"/>
              </a:solidFill>
              <a:latin typeface="黑体" panose="02010609060101010101" charset="-122"/>
              <a:ea typeface="黑体" panose="02010609060101010101" charset="-122"/>
            </a:endParaRPr>
          </a:p>
        </p:txBody>
      </p:sp>
      <p:sp>
        <p:nvSpPr>
          <p:cNvPr id="4" name="文本框 13">
            <a:hlinkClick r:id="rId3" action="ppaction://hlinksldjump"/>
          </p:cNvPr>
          <p:cNvSpPr txBox="1">
            <a:spLocks noChangeArrowheads="1"/>
          </p:cNvSpPr>
          <p:nvPr/>
        </p:nvSpPr>
        <p:spPr bwMode="auto">
          <a:xfrm>
            <a:off x="5644515" y="216344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III. </a:t>
            </a:r>
            <a:r>
              <a:rPr lang="zh-CN" altLang="en-US" sz="3200" dirty="0">
                <a:solidFill>
                  <a:schemeClr val="tx1"/>
                </a:solidFill>
                <a:latin typeface="黑体" panose="02010609060101010101" charset="-122"/>
                <a:ea typeface="黑体" panose="02010609060101010101" charset="-122"/>
              </a:rPr>
              <a:t>完形填空</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5" name="文本框 13">
            <a:hlinkClick r:id="rId4" action="ppaction://hlinksldjump"/>
          </p:cNvPr>
          <p:cNvSpPr txBox="1">
            <a:spLocks noChangeArrowheads="1"/>
          </p:cNvSpPr>
          <p:nvPr/>
        </p:nvSpPr>
        <p:spPr bwMode="auto">
          <a:xfrm>
            <a:off x="5644515" y="295973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IV. </a:t>
            </a:r>
            <a:r>
              <a:rPr lang="zh-CN" altLang="en-US" sz="3200" dirty="0">
                <a:solidFill>
                  <a:schemeClr val="tx1"/>
                </a:solidFill>
                <a:latin typeface="黑体" panose="02010609060101010101" charset="-122"/>
                <a:ea typeface="黑体" panose="02010609060101010101" charset="-122"/>
              </a:rPr>
              <a:t>阅读理解</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6" name="文本框 13">
            <a:hlinkClick r:id="rId5" action="ppaction://hlinksldjump"/>
          </p:cNvPr>
          <p:cNvSpPr txBox="1">
            <a:spLocks noChangeArrowheads="1"/>
          </p:cNvSpPr>
          <p:nvPr/>
        </p:nvSpPr>
        <p:spPr bwMode="auto">
          <a:xfrm>
            <a:off x="5644515" y="3756342"/>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V. </a:t>
            </a:r>
            <a:r>
              <a:rPr lang="zh-CN" altLang="en-US" sz="3200" dirty="0">
                <a:solidFill>
                  <a:schemeClr val="tx1"/>
                </a:solidFill>
                <a:latin typeface="黑体" panose="02010609060101010101" charset="-122"/>
                <a:ea typeface="黑体" panose="02010609060101010101" charset="-122"/>
              </a:rPr>
              <a:t>语法填空</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7" name="文本框 13">
            <a:hlinkClick r:id="rId6" action="ppaction://hlinksldjump"/>
          </p:cNvPr>
          <p:cNvSpPr txBox="1">
            <a:spLocks noChangeArrowheads="1"/>
          </p:cNvSpPr>
          <p:nvPr/>
        </p:nvSpPr>
        <p:spPr bwMode="auto">
          <a:xfrm>
            <a:off x="5644515" y="455231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VI. </a:t>
            </a:r>
            <a:r>
              <a:rPr lang="zh-CN" altLang="en-US" sz="3200" dirty="0">
                <a:solidFill>
                  <a:schemeClr val="tx1"/>
                </a:solidFill>
                <a:latin typeface="黑体" panose="02010609060101010101" charset="-122"/>
                <a:ea typeface="黑体" panose="02010609060101010101" charset="-122"/>
              </a:rPr>
              <a:t>完成句子</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8" name="文本框 13">
            <a:hlinkClick r:id="rId7" action="ppaction://hlinksldjump"/>
          </p:cNvPr>
          <p:cNvSpPr txBox="1">
            <a:spLocks noChangeArrowheads="1"/>
          </p:cNvSpPr>
          <p:nvPr/>
        </p:nvSpPr>
        <p:spPr bwMode="auto">
          <a:xfrm>
            <a:off x="5644515" y="534860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VII. </a:t>
            </a:r>
            <a:r>
              <a:rPr lang="zh-CN" altLang="en-US" sz="3200" dirty="0">
                <a:solidFill>
                  <a:schemeClr val="tx1"/>
                </a:solidFill>
                <a:latin typeface="黑体" panose="02010609060101010101" charset="-122"/>
                <a:ea typeface="黑体" panose="02010609060101010101" charset="-122"/>
              </a:rPr>
              <a:t>应用写作</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grpSp>
        <p:nvGrpSpPr>
          <p:cNvPr id="9" name="组合 8"/>
          <p:cNvGrpSpPr/>
          <p:nvPr/>
        </p:nvGrpSpPr>
        <p:grpSpPr>
          <a:xfrm>
            <a:off x="501650" y="3326130"/>
            <a:ext cx="3482340" cy="2966085"/>
            <a:chOff x="1221" y="2153"/>
            <a:chExt cx="6375" cy="5430"/>
          </a:xfrm>
        </p:grpSpPr>
        <p:pic>
          <p:nvPicPr>
            <p:cNvPr id="10" name="图片 9"/>
            <p:cNvPicPr>
              <a:picLocks noChangeAspect="1"/>
            </p:cNvPicPr>
            <p:nvPr/>
          </p:nvPicPr>
          <p:blipFill>
            <a:blip r:embed="rId8"/>
            <a:stretch>
              <a:fillRect/>
            </a:stretch>
          </p:blipFill>
          <p:spPr>
            <a:xfrm>
              <a:off x="1221" y="2153"/>
              <a:ext cx="6375" cy="5430"/>
            </a:xfrm>
            <a:prstGeom prst="rect">
              <a:avLst/>
            </a:prstGeom>
          </p:spPr>
        </p:pic>
        <p:sp>
          <p:nvSpPr>
            <p:cNvPr id="11" name="文本框 10"/>
            <p:cNvSpPr txBox="1"/>
            <p:nvPr/>
          </p:nvSpPr>
          <p:spPr>
            <a:xfrm>
              <a:off x="2791" y="5856"/>
              <a:ext cx="4000" cy="1045"/>
            </a:xfrm>
            <a:prstGeom prst="rect">
              <a:avLst/>
            </a:prstGeom>
            <a:noFill/>
          </p:spPr>
          <p:txBody>
            <a:bodyPr wrap="square" rtlCol="0" anchor="t">
              <a:spAutoFit/>
            </a:bodyPr>
            <a:lstStyle/>
            <a:p>
              <a:pPr>
                <a:lnSpc>
                  <a:spcPct val="120000"/>
                </a:lnSpc>
              </a:pPr>
              <a:r>
                <a:rPr lang="zh-CN" altLang="en-US" sz="2600" b="1" dirty="0">
                  <a:solidFill>
                    <a:schemeClr val="bg1"/>
                  </a:solidFill>
                </a:rPr>
                <a:t>CHINESE</a:t>
              </a:r>
              <a:endParaRPr lang="zh-CN" altLang="en-US" sz="2600" b="1" dirty="0">
                <a:solidFill>
                  <a:schemeClr val="bg1"/>
                </a:solidFill>
              </a:endParaRPr>
            </a:p>
          </p:txBody>
        </p:sp>
      </p:gr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up)">
                                      <p:cBhvr>
                                        <p:cTn id="7" dur="500"/>
                                        <p:tgtEl>
                                          <p:spTgt spid="15"/>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wipe(up)">
                                      <p:cBhvr>
                                        <p:cTn id="11" dur="500"/>
                                        <p:tgtEl>
                                          <p:spTgt spid="17"/>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p:cTn id="15" dur="500" fill="hold"/>
                                        <p:tgtEl>
                                          <p:spTgt spid="13"/>
                                        </p:tgtEl>
                                        <p:attrNameLst>
                                          <p:attrName>ppt_w</p:attrName>
                                        </p:attrNameLst>
                                      </p:cBhvr>
                                      <p:tavLst>
                                        <p:tav tm="0">
                                          <p:val>
                                            <p:fltVal val="0"/>
                                          </p:val>
                                        </p:tav>
                                        <p:tav tm="100000">
                                          <p:val>
                                            <p:strVal val="#ppt_w"/>
                                          </p:val>
                                        </p:tav>
                                      </p:tavLst>
                                    </p:anim>
                                    <p:anim calcmode="lin" valueType="num">
                                      <p:cBhvr>
                                        <p:cTn id="16" dur="500" fill="hold"/>
                                        <p:tgtEl>
                                          <p:spTgt spid="13"/>
                                        </p:tgtEl>
                                        <p:attrNameLst>
                                          <p:attrName>ppt_h</p:attrName>
                                        </p:attrNameLst>
                                      </p:cBhvr>
                                      <p:tavLst>
                                        <p:tav tm="0">
                                          <p:val>
                                            <p:fltVal val="0"/>
                                          </p:val>
                                        </p:tav>
                                        <p:tav tm="100000">
                                          <p:val>
                                            <p:strVal val="#ppt_h"/>
                                          </p:val>
                                        </p:tav>
                                      </p:tavLst>
                                    </p:anim>
                                    <p:animEffect transition="in" filter="fade">
                                      <p:cBhvr>
                                        <p:cTn id="17" dur="500"/>
                                        <p:tgtEl>
                                          <p:spTgt spid="13"/>
                                        </p:tgtEl>
                                      </p:cBhvr>
                                    </p:animEffect>
                                  </p:childTnLst>
                                </p:cTn>
                              </p:par>
                            </p:childTnLst>
                          </p:cTn>
                        </p:par>
                        <p:par>
                          <p:cTn id="18" fill="hold">
                            <p:stCondLst>
                              <p:cond delay="1500"/>
                            </p:stCondLst>
                            <p:childTnLst>
                              <p:par>
                                <p:cTn id="19" presetID="2" presetClass="entr" presetSubtype="4" fill="hold" grpId="0" nodeType="afterEffect">
                                  <p:stCondLst>
                                    <p:cond delay="0"/>
                                  </p:stCondLst>
                                  <p:childTnLst>
                                    <p:set>
                                      <p:cBhvr>
                                        <p:cTn id="20" dur="1" fill="hold">
                                          <p:stCondLst>
                                            <p:cond delay="0"/>
                                          </p:stCondLst>
                                        </p:cTn>
                                        <p:tgtEl>
                                          <p:spTgt spid="16"/>
                                        </p:tgtEl>
                                        <p:attrNameLst>
                                          <p:attrName>style.visibility</p:attrName>
                                        </p:attrNameLst>
                                      </p:cBhvr>
                                      <p:to>
                                        <p:strVal val="visible"/>
                                      </p:to>
                                    </p:set>
                                    <p:anim calcmode="lin" valueType="num">
                                      <p:cBhvr additive="base">
                                        <p:cTn id="21" dur="500" fill="hold"/>
                                        <p:tgtEl>
                                          <p:spTgt spid="16"/>
                                        </p:tgtEl>
                                        <p:attrNameLst>
                                          <p:attrName>ppt_x</p:attrName>
                                        </p:attrNameLst>
                                      </p:cBhvr>
                                      <p:tavLst>
                                        <p:tav tm="0">
                                          <p:val>
                                            <p:strVal val="#ppt_x"/>
                                          </p:val>
                                        </p:tav>
                                        <p:tav tm="100000">
                                          <p:val>
                                            <p:strVal val="#ppt_x"/>
                                          </p:val>
                                        </p:tav>
                                      </p:tavLst>
                                    </p:anim>
                                    <p:anim calcmode="lin" valueType="num">
                                      <p:cBhvr additive="base">
                                        <p:cTn id="22" dur="500" fill="hold"/>
                                        <p:tgtEl>
                                          <p:spTgt spid="16"/>
                                        </p:tgtEl>
                                        <p:attrNameLst>
                                          <p:attrName>ppt_y</p:attrName>
                                        </p:attrNameLst>
                                      </p:cBhvr>
                                      <p:tavLst>
                                        <p:tav tm="0">
                                          <p:val>
                                            <p:strVal val="1+#ppt_h/2"/>
                                          </p:val>
                                        </p:tav>
                                        <p:tav tm="100000">
                                          <p:val>
                                            <p:strVal val="#ppt_y"/>
                                          </p:val>
                                        </p:tav>
                                      </p:tavLst>
                                    </p:anim>
                                  </p:childTnLst>
                                </p:cTn>
                              </p:par>
                            </p:childTnLst>
                          </p:cTn>
                        </p:par>
                        <p:par>
                          <p:cTn id="23" fill="hold">
                            <p:stCondLst>
                              <p:cond delay="2000"/>
                            </p:stCondLst>
                            <p:childTnLst>
                              <p:par>
                                <p:cTn id="24" presetID="2" presetClass="entr" presetSubtype="4" fill="hold" grpId="0" nodeType="afterEffect">
                                  <p:stCondLst>
                                    <p:cond delay="0"/>
                                  </p:stCondLst>
                                  <p:childTnLst>
                                    <p:set>
                                      <p:cBhvr>
                                        <p:cTn id="25" dur="1" fill="hold">
                                          <p:stCondLst>
                                            <p:cond delay="0"/>
                                          </p:stCondLst>
                                        </p:cTn>
                                        <p:tgtEl>
                                          <p:spTgt spid="3"/>
                                        </p:tgtEl>
                                        <p:attrNameLst>
                                          <p:attrName>style.visibility</p:attrName>
                                        </p:attrNameLst>
                                      </p:cBhvr>
                                      <p:to>
                                        <p:strVal val="visible"/>
                                      </p:to>
                                    </p:set>
                                    <p:anim calcmode="lin" valueType="num">
                                      <p:cBhvr additive="base">
                                        <p:cTn id="26" dur="500" fill="hold"/>
                                        <p:tgtEl>
                                          <p:spTgt spid="3"/>
                                        </p:tgtEl>
                                        <p:attrNameLst>
                                          <p:attrName>ppt_x</p:attrName>
                                        </p:attrNameLst>
                                      </p:cBhvr>
                                      <p:tavLst>
                                        <p:tav tm="0">
                                          <p:val>
                                            <p:strVal val="#ppt_x"/>
                                          </p:val>
                                        </p:tav>
                                        <p:tav tm="100000">
                                          <p:val>
                                            <p:strVal val="#ppt_x"/>
                                          </p:val>
                                        </p:tav>
                                      </p:tavLst>
                                    </p:anim>
                                    <p:anim calcmode="lin" valueType="num">
                                      <p:cBhvr additive="base">
                                        <p:cTn id="27" dur="500" fill="hold"/>
                                        <p:tgtEl>
                                          <p:spTgt spid="3"/>
                                        </p:tgtEl>
                                        <p:attrNameLst>
                                          <p:attrName>ppt_y</p:attrName>
                                        </p:attrNameLst>
                                      </p:cBhvr>
                                      <p:tavLst>
                                        <p:tav tm="0">
                                          <p:val>
                                            <p:strVal val="1+#ppt_h/2"/>
                                          </p:val>
                                        </p:tav>
                                        <p:tav tm="100000">
                                          <p:val>
                                            <p:strVal val="#ppt_y"/>
                                          </p:val>
                                        </p:tav>
                                      </p:tavLst>
                                    </p:anim>
                                  </p:childTnLst>
                                </p:cTn>
                              </p:par>
                            </p:childTnLst>
                          </p:cTn>
                        </p:par>
                        <p:par>
                          <p:cTn id="28" fill="hold">
                            <p:stCondLst>
                              <p:cond delay="2500"/>
                            </p:stCondLst>
                            <p:childTnLst>
                              <p:par>
                                <p:cTn id="29" presetID="2" presetClass="entr" presetSubtype="4" fill="hold" grpId="0" nodeType="after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additive="base">
                                        <p:cTn id="31" dur="500" fill="hold"/>
                                        <p:tgtEl>
                                          <p:spTgt spid="4"/>
                                        </p:tgtEl>
                                        <p:attrNameLst>
                                          <p:attrName>ppt_x</p:attrName>
                                        </p:attrNameLst>
                                      </p:cBhvr>
                                      <p:tavLst>
                                        <p:tav tm="0">
                                          <p:val>
                                            <p:strVal val="#ppt_x"/>
                                          </p:val>
                                        </p:tav>
                                        <p:tav tm="100000">
                                          <p:val>
                                            <p:strVal val="#ppt_x"/>
                                          </p:val>
                                        </p:tav>
                                      </p:tavLst>
                                    </p:anim>
                                    <p:anim calcmode="lin" valueType="num">
                                      <p:cBhvr additive="base">
                                        <p:cTn id="32" dur="500" fill="hold"/>
                                        <p:tgtEl>
                                          <p:spTgt spid="4"/>
                                        </p:tgtEl>
                                        <p:attrNameLst>
                                          <p:attrName>ppt_y</p:attrName>
                                        </p:attrNameLst>
                                      </p:cBhvr>
                                      <p:tavLst>
                                        <p:tav tm="0">
                                          <p:val>
                                            <p:strVal val="1+#ppt_h/2"/>
                                          </p:val>
                                        </p:tav>
                                        <p:tav tm="100000">
                                          <p:val>
                                            <p:strVal val="#ppt_y"/>
                                          </p:val>
                                        </p:tav>
                                      </p:tavLst>
                                    </p:anim>
                                  </p:childTnLst>
                                </p:cTn>
                              </p:par>
                            </p:childTnLst>
                          </p:cTn>
                        </p:par>
                        <p:par>
                          <p:cTn id="33" fill="hold">
                            <p:stCondLst>
                              <p:cond delay="3000"/>
                            </p:stCondLst>
                            <p:childTnLst>
                              <p:par>
                                <p:cTn id="34" presetID="2" presetClass="entr" presetSubtype="4" fill="hold" grpId="0" nodeType="afterEffect">
                                  <p:stCondLst>
                                    <p:cond delay="0"/>
                                  </p:stCondLst>
                                  <p:childTnLst>
                                    <p:set>
                                      <p:cBhvr>
                                        <p:cTn id="35" dur="1" fill="hold">
                                          <p:stCondLst>
                                            <p:cond delay="0"/>
                                          </p:stCondLst>
                                        </p:cTn>
                                        <p:tgtEl>
                                          <p:spTgt spid="5"/>
                                        </p:tgtEl>
                                        <p:attrNameLst>
                                          <p:attrName>style.visibility</p:attrName>
                                        </p:attrNameLst>
                                      </p:cBhvr>
                                      <p:to>
                                        <p:strVal val="visible"/>
                                      </p:to>
                                    </p:set>
                                    <p:anim calcmode="lin" valueType="num">
                                      <p:cBhvr additive="base">
                                        <p:cTn id="36" dur="500" fill="hold"/>
                                        <p:tgtEl>
                                          <p:spTgt spid="5"/>
                                        </p:tgtEl>
                                        <p:attrNameLst>
                                          <p:attrName>ppt_x</p:attrName>
                                        </p:attrNameLst>
                                      </p:cBhvr>
                                      <p:tavLst>
                                        <p:tav tm="0">
                                          <p:val>
                                            <p:strVal val="#ppt_x"/>
                                          </p:val>
                                        </p:tav>
                                        <p:tav tm="100000">
                                          <p:val>
                                            <p:strVal val="#ppt_x"/>
                                          </p:val>
                                        </p:tav>
                                      </p:tavLst>
                                    </p:anim>
                                    <p:anim calcmode="lin" valueType="num">
                                      <p:cBhvr additive="base">
                                        <p:cTn id="37" dur="500" fill="hold"/>
                                        <p:tgtEl>
                                          <p:spTgt spid="5"/>
                                        </p:tgtEl>
                                        <p:attrNameLst>
                                          <p:attrName>ppt_y</p:attrName>
                                        </p:attrNameLst>
                                      </p:cBhvr>
                                      <p:tavLst>
                                        <p:tav tm="0">
                                          <p:val>
                                            <p:strVal val="1+#ppt_h/2"/>
                                          </p:val>
                                        </p:tav>
                                        <p:tav tm="100000">
                                          <p:val>
                                            <p:strVal val="#ppt_y"/>
                                          </p:val>
                                        </p:tav>
                                      </p:tavLst>
                                    </p:anim>
                                  </p:childTnLst>
                                </p:cTn>
                              </p:par>
                            </p:childTnLst>
                          </p:cTn>
                        </p:par>
                        <p:par>
                          <p:cTn id="38" fill="hold">
                            <p:stCondLst>
                              <p:cond delay="3500"/>
                            </p:stCondLst>
                            <p:childTnLst>
                              <p:par>
                                <p:cTn id="39" presetID="2" presetClass="entr" presetSubtype="4" fill="hold" grpId="0" nodeType="afterEffect">
                                  <p:stCondLst>
                                    <p:cond delay="0"/>
                                  </p:stCondLst>
                                  <p:childTnLst>
                                    <p:set>
                                      <p:cBhvr>
                                        <p:cTn id="40" dur="1" fill="hold">
                                          <p:stCondLst>
                                            <p:cond delay="0"/>
                                          </p:stCondLst>
                                        </p:cTn>
                                        <p:tgtEl>
                                          <p:spTgt spid="6"/>
                                        </p:tgtEl>
                                        <p:attrNameLst>
                                          <p:attrName>style.visibility</p:attrName>
                                        </p:attrNameLst>
                                      </p:cBhvr>
                                      <p:to>
                                        <p:strVal val="visible"/>
                                      </p:to>
                                    </p:set>
                                    <p:anim calcmode="lin" valueType="num">
                                      <p:cBhvr additive="base">
                                        <p:cTn id="41" dur="500" fill="hold"/>
                                        <p:tgtEl>
                                          <p:spTgt spid="6"/>
                                        </p:tgtEl>
                                        <p:attrNameLst>
                                          <p:attrName>ppt_x</p:attrName>
                                        </p:attrNameLst>
                                      </p:cBhvr>
                                      <p:tavLst>
                                        <p:tav tm="0">
                                          <p:val>
                                            <p:strVal val="#ppt_x"/>
                                          </p:val>
                                        </p:tav>
                                        <p:tav tm="100000">
                                          <p:val>
                                            <p:strVal val="#ppt_x"/>
                                          </p:val>
                                        </p:tav>
                                      </p:tavLst>
                                    </p:anim>
                                    <p:anim calcmode="lin" valueType="num">
                                      <p:cBhvr additive="base">
                                        <p:cTn id="42" dur="500" fill="hold"/>
                                        <p:tgtEl>
                                          <p:spTgt spid="6"/>
                                        </p:tgtEl>
                                        <p:attrNameLst>
                                          <p:attrName>ppt_y</p:attrName>
                                        </p:attrNameLst>
                                      </p:cBhvr>
                                      <p:tavLst>
                                        <p:tav tm="0">
                                          <p:val>
                                            <p:strVal val="1+#ppt_h/2"/>
                                          </p:val>
                                        </p:tav>
                                        <p:tav tm="100000">
                                          <p:val>
                                            <p:strVal val="#ppt_y"/>
                                          </p:val>
                                        </p:tav>
                                      </p:tavLst>
                                    </p:anim>
                                  </p:childTnLst>
                                </p:cTn>
                              </p:par>
                            </p:childTnLst>
                          </p:cTn>
                        </p:par>
                        <p:par>
                          <p:cTn id="43" fill="hold">
                            <p:stCondLst>
                              <p:cond delay="4000"/>
                            </p:stCondLst>
                            <p:childTnLst>
                              <p:par>
                                <p:cTn id="44" presetID="2" presetClass="entr" presetSubtype="4" fill="hold" grpId="0" nodeType="afterEffect">
                                  <p:stCondLst>
                                    <p:cond delay="0"/>
                                  </p:stCondLst>
                                  <p:childTnLst>
                                    <p:set>
                                      <p:cBhvr>
                                        <p:cTn id="45" dur="1" fill="hold">
                                          <p:stCondLst>
                                            <p:cond delay="0"/>
                                          </p:stCondLst>
                                        </p:cTn>
                                        <p:tgtEl>
                                          <p:spTgt spid="7"/>
                                        </p:tgtEl>
                                        <p:attrNameLst>
                                          <p:attrName>style.visibility</p:attrName>
                                        </p:attrNameLst>
                                      </p:cBhvr>
                                      <p:to>
                                        <p:strVal val="visible"/>
                                      </p:to>
                                    </p:set>
                                    <p:anim calcmode="lin" valueType="num">
                                      <p:cBhvr additive="base">
                                        <p:cTn id="46" dur="500" fill="hold"/>
                                        <p:tgtEl>
                                          <p:spTgt spid="7"/>
                                        </p:tgtEl>
                                        <p:attrNameLst>
                                          <p:attrName>ppt_x</p:attrName>
                                        </p:attrNameLst>
                                      </p:cBhvr>
                                      <p:tavLst>
                                        <p:tav tm="0">
                                          <p:val>
                                            <p:strVal val="#ppt_x"/>
                                          </p:val>
                                        </p:tav>
                                        <p:tav tm="100000">
                                          <p:val>
                                            <p:strVal val="#ppt_x"/>
                                          </p:val>
                                        </p:tav>
                                      </p:tavLst>
                                    </p:anim>
                                    <p:anim calcmode="lin" valueType="num">
                                      <p:cBhvr additive="base">
                                        <p:cTn id="47" dur="500" fill="hold"/>
                                        <p:tgtEl>
                                          <p:spTgt spid="7"/>
                                        </p:tgtEl>
                                        <p:attrNameLst>
                                          <p:attrName>ppt_y</p:attrName>
                                        </p:attrNameLst>
                                      </p:cBhvr>
                                      <p:tavLst>
                                        <p:tav tm="0">
                                          <p:val>
                                            <p:strVal val="1+#ppt_h/2"/>
                                          </p:val>
                                        </p:tav>
                                        <p:tav tm="100000">
                                          <p:val>
                                            <p:strVal val="#ppt_y"/>
                                          </p:val>
                                        </p:tav>
                                      </p:tavLst>
                                    </p:anim>
                                  </p:childTnLst>
                                </p:cTn>
                              </p:par>
                            </p:childTnLst>
                          </p:cTn>
                        </p:par>
                        <p:par>
                          <p:cTn id="48" fill="hold">
                            <p:stCondLst>
                              <p:cond delay="4500"/>
                            </p:stCondLst>
                            <p:childTnLst>
                              <p:par>
                                <p:cTn id="49" presetID="2" presetClass="entr" presetSubtype="4" fill="hold" grpId="0" nodeType="afterEffect">
                                  <p:stCondLst>
                                    <p:cond delay="0"/>
                                  </p:stCondLst>
                                  <p:childTnLst>
                                    <p:set>
                                      <p:cBhvr>
                                        <p:cTn id="50" dur="1" fill="hold">
                                          <p:stCondLst>
                                            <p:cond delay="0"/>
                                          </p:stCondLst>
                                        </p:cTn>
                                        <p:tgtEl>
                                          <p:spTgt spid="8"/>
                                        </p:tgtEl>
                                        <p:attrNameLst>
                                          <p:attrName>style.visibility</p:attrName>
                                        </p:attrNameLst>
                                      </p:cBhvr>
                                      <p:to>
                                        <p:strVal val="visible"/>
                                      </p:to>
                                    </p:set>
                                    <p:anim calcmode="lin" valueType="num">
                                      <p:cBhvr additive="base">
                                        <p:cTn id="51" dur="500" fill="hold"/>
                                        <p:tgtEl>
                                          <p:spTgt spid="8"/>
                                        </p:tgtEl>
                                        <p:attrNameLst>
                                          <p:attrName>ppt_x</p:attrName>
                                        </p:attrNameLst>
                                      </p:cBhvr>
                                      <p:tavLst>
                                        <p:tav tm="0">
                                          <p:val>
                                            <p:strVal val="#ppt_x"/>
                                          </p:val>
                                        </p:tav>
                                        <p:tav tm="100000">
                                          <p:val>
                                            <p:strVal val="#ppt_x"/>
                                          </p:val>
                                        </p:tav>
                                      </p:tavLst>
                                    </p:anim>
                                    <p:anim calcmode="lin" valueType="num">
                                      <p:cBhvr additive="base">
                                        <p:cTn id="5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17" grpId="0" bldLvl="0" animBg="1"/>
      <p:bldP spid="13" grpId="0"/>
      <p:bldP spid="16" grpId="0"/>
      <p:bldP spid="3" grpId="0"/>
      <p:bldP spid="4" grpId="0"/>
      <p:bldP spid="5" grpId="0"/>
      <p:bldP spid="6" grpId="0"/>
      <p:bldP spid="7" grpId="0"/>
      <p:bldP spid="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757825" y="2204747"/>
            <a:ext cx="8242010" cy="835998"/>
          </a:xfrm>
          <a:prstGeom prst="rect">
            <a:avLst/>
          </a:prstGeom>
          <a:noFill/>
        </p:spPr>
        <p:txBody>
          <a:bodyPr wrap="square" rtlCol="0" anchor="ctr">
            <a:spAutoFit/>
          </a:bodyPr>
          <a:lstStyle/>
          <a:p>
            <a:pPr algn="ctr">
              <a:lnSpc>
                <a:spcPct val="120000"/>
              </a:lnSpc>
            </a:pPr>
            <a:r>
              <a:rPr lang="en-US" sz="4400" b="1" spc="300" dirty="0">
                <a:latin typeface="+mj-ea"/>
                <a:ea typeface="+mj-ea"/>
              </a:rPr>
              <a:t>III. </a:t>
            </a:r>
            <a:r>
              <a:rPr lang="zh-CN" altLang="en-US" sz="4400" b="1" spc="300" dirty="0">
                <a:latin typeface="+mj-ea"/>
                <a:ea typeface="+mj-ea"/>
              </a:rPr>
              <a:t>完形填空</a:t>
            </a:r>
            <a:endParaRPr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54480" y="3658870"/>
            <a:ext cx="9032875" cy="2306320"/>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16. A. see 	B. understand 		C. keep 	D. like</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17. A. roots 	B. leaves 		C. grasses 	D. branches</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18. A. hide	B. grow 		C. control 	D. recover</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19. A. touch	B. help	 		C. fight	D. push</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20. A. reply 	B. voice 		C. song 	D. move </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p:txBody>
      </p:sp>
      <p:sp>
        <p:nvSpPr>
          <p:cNvPr id="25" name="文本框 24"/>
          <p:cNvSpPr txBox="1"/>
          <p:nvPr/>
        </p:nvSpPr>
        <p:spPr>
          <a:xfrm>
            <a:off x="156210" y="0"/>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III. 完形填空（15小题，共30分） 【建议用时：20 mins】</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4" name="文本框 3"/>
          <p:cNvSpPr txBox="1"/>
          <p:nvPr/>
        </p:nvSpPr>
        <p:spPr>
          <a:xfrm>
            <a:off x="553720" y="1016465"/>
            <a:ext cx="11276329" cy="493148"/>
          </a:xfrm>
          <a:prstGeom prst="rect">
            <a:avLst/>
          </a:prstGeom>
          <a:noFill/>
        </p:spPr>
        <p:txBody>
          <a:bodyPr wrap="square" rtlCol="0" anchor="t">
            <a:spAutoFit/>
          </a:bodyPr>
          <a:lstStyle/>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阅读下列短文，并掌握其大意。然后从各题所给的四个选项中，选出一个最佳答案。</a:t>
            </a:r>
            <a:endParaRPr lang="en-US" altLang="zh-CN" sz="2400" b="1" dirty="0">
              <a:latin typeface="Times New Roman" panose="02020603050405020304" charset="0"/>
              <a:ea typeface="宋体" panose="02010600030101010101" pitchFamily="2" charset="-122"/>
              <a:cs typeface="Times New Roman" panose="02020603050405020304" charset="0"/>
            </a:endParaRPr>
          </a:p>
        </p:txBody>
      </p:sp>
      <p:sp>
        <p:nvSpPr>
          <p:cNvPr id="5" name="文本框 4"/>
          <p:cNvSpPr txBox="1"/>
          <p:nvPr/>
        </p:nvSpPr>
        <p:spPr>
          <a:xfrm>
            <a:off x="457835" y="1652488"/>
            <a:ext cx="11276329" cy="186372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When Mouse was out gathering food for the winter, Buffalo (野牛) came down to eat the grass. The little mouse did not </a:t>
            </a:r>
            <a:r>
              <a:rPr lang="en-US" altLang="zh-CN" sz="2400" u="sng" dirty="0">
                <a:latin typeface="Times New Roman" panose="02020603050405020304" charset="0"/>
                <a:ea typeface="宋体" panose="02010600030101010101" pitchFamily="2" charset="-122"/>
                <a:cs typeface="Times New Roman" panose="02020603050405020304" charset="0"/>
              </a:rPr>
              <a:t>16</a:t>
            </a:r>
            <a:r>
              <a:rPr lang="en-US" altLang="zh-CN" sz="2400" dirty="0">
                <a:latin typeface="Times New Roman" panose="02020603050405020304" charset="0"/>
                <a:ea typeface="宋体" panose="02010600030101010101" pitchFamily="2" charset="-122"/>
                <a:cs typeface="Times New Roman" panose="02020603050405020304" charset="0"/>
              </a:rPr>
              <a:t> this, for he knew that Buffalo would eat all the long </a:t>
            </a:r>
            <a:r>
              <a:rPr lang="en-US" altLang="zh-CN" sz="2400" u="sng" dirty="0">
                <a:latin typeface="Times New Roman" panose="02020603050405020304" charset="0"/>
                <a:ea typeface="宋体" panose="02010600030101010101" pitchFamily="2" charset="-122"/>
                <a:cs typeface="Times New Roman" panose="02020603050405020304" charset="0"/>
              </a:rPr>
              <a:t>17</a:t>
            </a:r>
            <a:r>
              <a:rPr lang="en-US" altLang="zh-CN" sz="2400" dirty="0">
                <a:latin typeface="Times New Roman" panose="02020603050405020304" charset="0"/>
                <a:ea typeface="宋体" panose="02010600030101010101" pitchFamily="2" charset="-122"/>
                <a:cs typeface="Times New Roman" panose="02020603050405020304" charset="0"/>
              </a:rPr>
              <a:t> , and there would be no place for him to </a:t>
            </a:r>
            <a:r>
              <a:rPr lang="en-US" altLang="zh-CN" sz="2400" u="sng" dirty="0">
                <a:latin typeface="Times New Roman" panose="02020603050405020304" charset="0"/>
                <a:ea typeface="宋体" panose="02010600030101010101" pitchFamily="2" charset="-122"/>
                <a:cs typeface="Times New Roman" panose="02020603050405020304" charset="0"/>
              </a:rPr>
              <a:t>18</a:t>
            </a:r>
            <a:r>
              <a:rPr lang="en-US" altLang="zh-CN" sz="2400" dirty="0">
                <a:latin typeface="Times New Roman" panose="02020603050405020304" charset="0"/>
                <a:ea typeface="宋体" panose="02010600030101010101" pitchFamily="2" charset="-122"/>
                <a:cs typeface="Times New Roman" panose="02020603050405020304" charset="0"/>
              </a:rPr>
              <a:t> . He made up his mind to </a:t>
            </a:r>
            <a:r>
              <a:rPr lang="en-US" altLang="zh-CN" sz="2400" u="sng" dirty="0">
                <a:latin typeface="Times New Roman" panose="02020603050405020304" charset="0"/>
                <a:ea typeface="宋体" panose="02010600030101010101" pitchFamily="2" charset="-122"/>
                <a:cs typeface="Times New Roman" panose="02020603050405020304" charset="0"/>
              </a:rPr>
              <a:t>19</a:t>
            </a:r>
            <a:r>
              <a:rPr lang="en-US" altLang="zh-CN" sz="2400" dirty="0">
                <a:latin typeface="Times New Roman" panose="02020603050405020304" charset="0"/>
                <a:ea typeface="宋体" panose="02010600030101010101" pitchFamily="2" charset="-122"/>
                <a:cs typeface="Times New Roman" panose="02020603050405020304" charset="0"/>
              </a:rPr>
              <a:t> Buffalo. “Hi, Buffalo, I challenge you to a fight!” he cried in an angry </a:t>
            </a:r>
            <a:r>
              <a:rPr lang="en-US" altLang="zh-CN" sz="2400" u="sng" dirty="0">
                <a:latin typeface="Times New Roman" panose="02020603050405020304" charset="0"/>
                <a:ea typeface="宋体" panose="02010600030101010101" pitchFamily="2" charset="-122"/>
                <a:cs typeface="Times New Roman" panose="02020603050405020304" charset="0"/>
              </a:rPr>
              <a:t>20</a:t>
            </a:r>
            <a:r>
              <a:rPr lang="en-US" altLang="zh-CN" sz="2400" dirty="0">
                <a:latin typeface="Times New Roman" panose="02020603050405020304" charset="0"/>
                <a:ea typeface="宋体" panose="02010600030101010101" pitchFamily="2" charset="-122"/>
                <a:cs typeface="Times New Roman" panose="02020603050405020304" charset="0"/>
              </a:rPr>
              <a:t> .</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6" name="TextBox 4"/>
          <p:cNvSpPr txBox="1"/>
          <p:nvPr/>
        </p:nvSpPr>
        <p:spPr>
          <a:xfrm>
            <a:off x="1720215" y="3735705"/>
            <a:ext cx="47498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7" name="TextBox 4"/>
          <p:cNvSpPr txBox="1"/>
          <p:nvPr/>
        </p:nvSpPr>
        <p:spPr>
          <a:xfrm>
            <a:off x="1766570" y="4174490"/>
            <a:ext cx="42862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11" name="文本框 10">
            <a:hlinkClick r:id="rId1" action="ppaction://hlinksldjump"/>
          </p:cNvPr>
          <p:cNvSpPr txBox="1"/>
          <p:nvPr/>
        </p:nvSpPr>
        <p:spPr>
          <a:xfrm>
            <a:off x="4076700" y="610798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3" name="TextBox 4"/>
          <p:cNvSpPr txBox="1"/>
          <p:nvPr>
            <p:custDataLst>
              <p:tags r:id="rId2"/>
            </p:custDataLst>
          </p:nvPr>
        </p:nvSpPr>
        <p:spPr>
          <a:xfrm>
            <a:off x="1766570" y="4589780"/>
            <a:ext cx="42862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8" name="TextBox 4"/>
          <p:cNvSpPr txBox="1"/>
          <p:nvPr>
            <p:custDataLst>
              <p:tags r:id="rId3"/>
            </p:custDataLst>
          </p:nvPr>
        </p:nvSpPr>
        <p:spPr>
          <a:xfrm>
            <a:off x="1766570" y="5079365"/>
            <a:ext cx="42862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9" name="TextBox 4"/>
          <p:cNvSpPr txBox="1"/>
          <p:nvPr>
            <p:custDataLst>
              <p:tags r:id="rId4"/>
            </p:custDataLst>
          </p:nvPr>
        </p:nvSpPr>
        <p:spPr>
          <a:xfrm>
            <a:off x="1766570" y="5443220"/>
            <a:ext cx="42862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7"/>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3"/>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grpId="0" nodeType="clickEffect">
                                  <p:stCondLst>
                                    <p:cond delay="0"/>
                                  </p:stCondLst>
                                  <p:childTnLst>
                                    <p:set>
                                      <p:cBhvr>
                                        <p:cTn id="23" dur="1" fill="hold">
                                          <p:stCondLst>
                                            <p:cond delay="0"/>
                                          </p:stCondLst>
                                        </p:cTn>
                                        <p:tgtEl>
                                          <p:spTgt spid="8"/>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grpId="0" nodeType="clickEffect">
                                  <p:stCondLst>
                                    <p:cond delay="0"/>
                                  </p:stCondLst>
                                  <p:childTnLst>
                                    <p:set>
                                      <p:cBhvr>
                                        <p:cTn id="27"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6" grpId="0"/>
      <p:bldP spid="7" grpId="0"/>
      <p:bldP spid="3" grpId="0"/>
      <p:bldP spid="8" grpId="0"/>
      <p:bldP spid="9" grpId="0"/>
    </p:bldLst>
  </p:timing>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193675" y="118110"/>
            <a:ext cx="11443970" cy="6021070"/>
          </a:xfrm>
          <a:prstGeom prst="rect">
            <a:avLst/>
          </a:prstGeom>
          <a:noFill/>
        </p:spPr>
        <p:txBody>
          <a:bodyPr wrap="square">
            <a:spAutoFit/>
          </a:bodyPr>
          <a:lstStyle/>
          <a:p>
            <a:pPr indent="0" algn="just" fontAlgn="auto">
              <a:lnSpc>
                <a:spcPct val="90000"/>
              </a:lnSpc>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16. 【解析】 本题考查动词词义和上下文逻辑理解。从上文我们可知，buffalo是出来吃草的，而从下文我们又了解到mouse靠躲在草丛里藏身。因此我们推断出本题是mouse不喜欢buffalo的行为。A项see（看见）、B项understand（理解）、C项keep（保持）和D项like（喜欢），故本题正确答案为D。</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90000"/>
              </a:lnSpc>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17. 【解析】 本题考查名词词义和联系上下文。从文章开头我们知道buffalo是吃草的，因此本题推断出是吃掉长的草。A项roots（根部）、B项leaves（叶子）、C项grasses（草）和D项branches（枝干），故本题正确答案为C。</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90000"/>
              </a:lnSpc>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18. 【解析】 本题考查动词词义和上下文推断。从上文了解到mouse不喜欢buffalo吃草，而它吃掉长的草会影响mouse，这也解释了mouse不喜欢buffalo吃草的原因。A项hide（躲藏）、B项grow（生长）、C项control（控制）和D项recover（恢复），故本题正确答案为A。</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90000"/>
              </a:lnSpc>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19. 【解析】 本题考查动词和联系上下文。从下文可知，mouse最后战胜了buffalo，所以推断出来本题是下定决心向buffalo发出挑战。A项touch（触碰）、B项help（帮助）、C项fight（对抗）和D项push（推），故本题正确答案为C。</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90000"/>
              </a:lnSpc>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20. 【解析】 本题考查名词和句子理解。mouse发出愤怒的声音。A项reply（回应）、B项voice（声音）、C项song（歌曲）和D项move（移动），故本题正确答案为B。</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4" name="文本框 3">
            <a:hlinkClick r:id="rId1" action="ppaction://hlinksldjump"/>
          </p:cNvPr>
          <p:cNvSpPr txBox="1"/>
          <p:nvPr/>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00710" y="898743"/>
            <a:ext cx="11276329"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t>
            </a:r>
            <a:r>
              <a:rPr sz="2400" dirty="0">
                <a:latin typeface="Times New Roman" panose="02020603050405020304" charset="0"/>
                <a:ea typeface="宋体" panose="02010600030101010101" pitchFamily="2" charset="-122"/>
                <a:cs typeface="Times New Roman" panose="02020603050405020304" charset="0"/>
              </a:rPr>
              <a:t>Buffalo looked at him and replied, “You’d better </a:t>
            </a:r>
            <a:r>
              <a:rPr sz="2400" u="sng" dirty="0">
                <a:latin typeface="Times New Roman" panose="02020603050405020304" charset="0"/>
                <a:ea typeface="宋体" panose="02010600030101010101" pitchFamily="2" charset="-122"/>
                <a:cs typeface="Times New Roman" panose="02020603050405020304" charset="0"/>
              </a:rPr>
              <a:t>21</a:t>
            </a:r>
            <a:r>
              <a:rPr sz="2400" dirty="0">
                <a:latin typeface="Times New Roman" panose="02020603050405020304" charset="0"/>
                <a:ea typeface="宋体" panose="02010600030101010101" pitchFamily="2" charset="-122"/>
                <a:cs typeface="Times New Roman" panose="02020603050405020304" charset="0"/>
              </a:rPr>
              <a:t> , little one, or I shall step on you and there will be nothing left!”</a:t>
            </a:r>
            <a:endParaRPr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sz="2400" dirty="0">
                <a:latin typeface="Times New Roman" panose="02020603050405020304" charset="0"/>
                <a:ea typeface="宋体" panose="02010600030101010101" pitchFamily="2" charset="-122"/>
                <a:cs typeface="Times New Roman" panose="02020603050405020304" charset="0"/>
              </a:rPr>
              <a:t>     </a:t>
            </a:r>
            <a:r>
              <a:rPr sz="2400" dirty="0">
                <a:latin typeface="Times New Roman" panose="02020603050405020304" charset="0"/>
                <a:ea typeface="宋体" panose="02010600030101010101" pitchFamily="2" charset="-122"/>
                <a:cs typeface="Times New Roman" panose="02020603050405020304" charset="0"/>
              </a:rPr>
              <a:t>But Mouse </a:t>
            </a:r>
            <a:r>
              <a:rPr sz="2400" u="sng" dirty="0">
                <a:latin typeface="Times New Roman" panose="02020603050405020304" charset="0"/>
                <a:ea typeface="宋体" panose="02010600030101010101" pitchFamily="2" charset="-122"/>
                <a:cs typeface="Times New Roman" panose="02020603050405020304" charset="0"/>
              </a:rPr>
              <a:t>22</a:t>
            </a:r>
            <a:r>
              <a:rPr sz="2400" dirty="0">
                <a:latin typeface="Times New Roman" panose="02020603050405020304" charset="0"/>
                <a:ea typeface="宋体" panose="02010600030101010101" pitchFamily="2" charset="-122"/>
                <a:cs typeface="Times New Roman" panose="02020603050405020304" charset="0"/>
              </a:rPr>
              <a:t> repeated the challenge.</a:t>
            </a:r>
            <a:endParaRPr sz="2400" dirty="0">
              <a:latin typeface="Times New Roman" panose="02020603050405020304" charset="0"/>
              <a:ea typeface="宋体" panose="02010600030101010101" pitchFamily="2" charset="-122"/>
              <a:cs typeface="Times New Roman" panose="02020603050405020304" charset="0"/>
            </a:endParaRPr>
          </a:p>
        </p:txBody>
      </p:sp>
      <p:sp>
        <p:nvSpPr>
          <p:cNvPr id="4" name="文本框 3"/>
          <p:cNvSpPr txBox="1"/>
          <p:nvPr/>
        </p:nvSpPr>
        <p:spPr>
          <a:xfrm>
            <a:off x="944308" y="3313443"/>
            <a:ext cx="10589212" cy="977265"/>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21. A. shut up 	B. get up 	C. sit up 	D. come up</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22. A. sadly 	B. passively 	C. honestly 	D. angrily</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
        <p:nvSpPr>
          <p:cNvPr id="5" name="TextBox 4"/>
          <p:cNvSpPr txBox="1"/>
          <p:nvPr/>
        </p:nvSpPr>
        <p:spPr>
          <a:xfrm>
            <a:off x="821120" y="335558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A</a:t>
            </a:r>
            <a:endParaRPr lang="en-US" sz="2800" dirty="0">
              <a:solidFill>
                <a:srgbClr val="C00000"/>
              </a:solidFill>
              <a:latin typeface="Times New Roman" panose="02020603050405020304" charset="0"/>
              <a:cs typeface="Times New Roman" panose="02020603050405020304" charset="0"/>
            </a:endParaRPr>
          </a:p>
        </p:txBody>
      </p:sp>
      <p:sp>
        <p:nvSpPr>
          <p:cNvPr id="6" name="TextBox 4"/>
          <p:cNvSpPr txBox="1"/>
          <p:nvPr/>
        </p:nvSpPr>
        <p:spPr>
          <a:xfrm>
            <a:off x="821120" y="382260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10" name="文本框 9">
            <a:hlinkClick r:id="rId1" action="ppaction://hlinksldjump"/>
          </p:cNvPr>
          <p:cNvSpPr txBox="1"/>
          <p:nvPr/>
        </p:nvSpPr>
        <p:spPr>
          <a:xfrm>
            <a:off x="5019673" y="5743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527050" y="969645"/>
            <a:ext cx="10496550" cy="3199765"/>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21. 【解析】 本题考查动词搭配含义。A项shut up（闭嘴）、B项get up（起床）、 C项sit up（熬夜）和D项come up（走近）。从下文buffalo对mouse说否则我就会把你踩到渣都不剩，推断出buffalo是让mouse闭嘴，故本题正确答案为A。</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22. 【解析】 本题考查副词及理解。从repeated the challenge看出mouse还是没有放弃挑战buffalo的决心，A项sadly（伤心地）、B项passively（消极地）、 C项honestly（诚实地）和D项angrily（愤怒地），经过比较得出“愤怒地”更合适，故本题正确答案为D。</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00710" y="318988"/>
            <a:ext cx="11276329" cy="230632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Buffalo rushed toward Mouse and stepped on him </a:t>
            </a:r>
            <a:r>
              <a:rPr lang="en-US" altLang="zh-CN" sz="2400" u="sng" dirty="0">
                <a:latin typeface="Times New Roman" panose="02020603050405020304" charset="0"/>
                <a:ea typeface="宋体" panose="02010600030101010101" pitchFamily="2" charset="-122"/>
                <a:cs typeface="Times New Roman" panose="02020603050405020304" charset="0"/>
              </a:rPr>
              <a:t>23</a:t>
            </a:r>
            <a:r>
              <a:rPr lang="en-US" altLang="zh-CN" sz="2400" dirty="0">
                <a:latin typeface="Times New Roman" panose="02020603050405020304" charset="0"/>
                <a:ea typeface="宋体" panose="02010600030101010101" pitchFamily="2" charset="-122"/>
                <a:cs typeface="Times New Roman" panose="02020603050405020304" charset="0"/>
              </a:rPr>
              <a:t> . Then he looked down. To his </a:t>
            </a:r>
            <a:r>
              <a:rPr lang="en-US" altLang="zh-CN" sz="2400" u="sng" dirty="0">
                <a:latin typeface="Times New Roman" panose="02020603050405020304" charset="0"/>
                <a:ea typeface="宋体" panose="02010600030101010101" pitchFamily="2" charset="-122"/>
                <a:cs typeface="Times New Roman" panose="02020603050405020304" charset="0"/>
              </a:rPr>
              <a:t>24</a:t>
            </a:r>
            <a:r>
              <a:rPr lang="en-US" altLang="zh-CN" sz="2400" dirty="0">
                <a:latin typeface="Times New Roman" panose="02020603050405020304" charset="0"/>
                <a:ea typeface="宋体" panose="02010600030101010101" pitchFamily="2" charset="-122"/>
                <a:cs typeface="Times New Roman" panose="02020603050405020304" charset="0"/>
              </a:rPr>
              <a:t> , he could not find Mouse anywhere. Just then he felt a pain inside his right </a:t>
            </a:r>
            <a:r>
              <a:rPr lang="en-US" altLang="zh-CN" sz="2400" u="sng" dirty="0">
                <a:latin typeface="Times New Roman" panose="02020603050405020304" charset="0"/>
                <a:ea typeface="宋体" panose="02010600030101010101" pitchFamily="2" charset="-122"/>
                <a:cs typeface="Times New Roman" panose="02020603050405020304" charset="0"/>
              </a:rPr>
              <a:t>25</a:t>
            </a:r>
            <a:r>
              <a:rPr lang="en-US" altLang="zh-CN" sz="2400" dirty="0">
                <a:latin typeface="Times New Roman" panose="02020603050405020304" charset="0"/>
                <a:ea typeface="宋体" panose="02010600030101010101" pitchFamily="2" charset="-122"/>
                <a:cs typeface="Times New Roman" panose="02020603050405020304" charset="0"/>
              </a:rPr>
              <a:t> . He shook his head as hard as he could, and ran here and there wildly. But the </a:t>
            </a:r>
            <a:r>
              <a:rPr lang="en-US" altLang="zh-CN" sz="2400" u="sng" dirty="0">
                <a:latin typeface="Times New Roman" panose="02020603050405020304" charset="0"/>
                <a:ea typeface="宋体" panose="02010600030101010101" pitchFamily="2" charset="-122"/>
                <a:cs typeface="Times New Roman" panose="02020603050405020304" charset="0"/>
              </a:rPr>
              <a:t>26</a:t>
            </a:r>
            <a:r>
              <a:rPr lang="en-US" altLang="zh-CN" sz="2400" dirty="0">
                <a:latin typeface="Times New Roman" panose="02020603050405020304" charset="0"/>
                <a:ea typeface="宋体" panose="02010600030101010101" pitchFamily="2" charset="-122"/>
                <a:cs typeface="Times New Roman" panose="02020603050405020304" charset="0"/>
              </a:rPr>
              <a:t> went deeper and deeper until at last he fell to the ground and lay </a:t>
            </a:r>
            <a:r>
              <a:rPr lang="en-US" altLang="zh-CN" sz="2400" u="sng" dirty="0">
                <a:latin typeface="Times New Roman" panose="02020603050405020304" charset="0"/>
                <a:ea typeface="宋体" panose="02010600030101010101" pitchFamily="2" charset="-122"/>
                <a:cs typeface="Times New Roman" panose="02020603050405020304" charset="0"/>
              </a:rPr>
              <a:t>27</a:t>
            </a:r>
            <a:r>
              <a:rPr lang="en-US" altLang="zh-CN" sz="2400" dirty="0">
                <a:latin typeface="Times New Roman" panose="02020603050405020304" charset="0"/>
                <a:ea typeface="宋体" panose="02010600030101010101" pitchFamily="2" charset="-122"/>
                <a:cs typeface="Times New Roman" panose="02020603050405020304" charset="0"/>
              </a:rPr>
              <a:t> . Mouse came out of his ear, and stood proudly upon his body. “Eho!” he shouted loudly, “I have </a:t>
            </a:r>
            <a:r>
              <a:rPr lang="en-US" altLang="zh-CN" sz="2400" u="sng" dirty="0">
                <a:latin typeface="Times New Roman" panose="02020603050405020304" charset="0"/>
                <a:ea typeface="宋体" panose="02010600030101010101" pitchFamily="2" charset="-122"/>
                <a:cs typeface="Times New Roman" panose="02020603050405020304" charset="0"/>
              </a:rPr>
              <a:t>28</a:t>
            </a:r>
            <a:r>
              <a:rPr lang="en-US" altLang="zh-CN" sz="2400" dirty="0">
                <a:latin typeface="Times New Roman" panose="02020603050405020304" charset="0"/>
                <a:ea typeface="宋体" panose="02010600030101010101" pitchFamily="2" charset="-122"/>
                <a:cs typeface="Times New Roman" panose="02020603050405020304" charset="0"/>
              </a:rPr>
              <a:t> the greatest animal of all!”</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4" name="文本框 3"/>
          <p:cNvSpPr txBox="1"/>
          <p:nvPr/>
        </p:nvSpPr>
        <p:spPr>
          <a:xfrm>
            <a:off x="944880" y="2994025"/>
            <a:ext cx="10029825" cy="2749550"/>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23. A. quietly 	B. heavily 	C. beautifully 		D. patiently</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24. A. joy 	B. regret 	C. surprise 		D. satisfaction</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25. A. eye 	B. ear 		C. hand 		D. leg</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26. A. fear 	B. worry 	C. curiosity 		D. pain</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27. A. still 	B. awake 	C. relaxed 		D. alive</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28. A. met 	B. eaten 	C. defeated 		D. lost</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
        <p:nvSpPr>
          <p:cNvPr id="5" name="TextBox 4"/>
          <p:cNvSpPr txBox="1"/>
          <p:nvPr/>
        </p:nvSpPr>
        <p:spPr>
          <a:xfrm>
            <a:off x="771590" y="3072229"/>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6" name="TextBox 4"/>
          <p:cNvSpPr txBox="1"/>
          <p:nvPr/>
        </p:nvSpPr>
        <p:spPr>
          <a:xfrm>
            <a:off x="771554" y="3537643"/>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10" name="文本框 9">
            <a:hlinkClick r:id="rId1" tooltip="" action="ppaction://hlinksldjump"/>
          </p:cNvPr>
          <p:cNvSpPr txBox="1"/>
          <p:nvPr/>
        </p:nvSpPr>
        <p:spPr>
          <a:xfrm>
            <a:off x="5246368" y="5860966"/>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8" name="TextBox 4"/>
          <p:cNvSpPr txBox="1"/>
          <p:nvPr/>
        </p:nvSpPr>
        <p:spPr>
          <a:xfrm>
            <a:off x="771655" y="3922468"/>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11" name="TextBox 4"/>
          <p:cNvSpPr txBox="1"/>
          <p:nvPr/>
        </p:nvSpPr>
        <p:spPr>
          <a:xfrm>
            <a:off x="771590" y="444441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2"/>
            </p:custDataLst>
          </p:nvPr>
        </p:nvSpPr>
        <p:spPr>
          <a:xfrm>
            <a:off x="771590" y="487240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A</a:t>
            </a:r>
            <a:endParaRPr lang="en-US" sz="2800" dirty="0">
              <a:solidFill>
                <a:srgbClr val="C00000"/>
              </a:solidFill>
              <a:latin typeface="Times New Roman" panose="02020603050405020304" charset="0"/>
              <a:cs typeface="Times New Roman" panose="02020603050405020304" charset="0"/>
            </a:endParaRPr>
          </a:p>
        </p:txBody>
      </p:sp>
      <p:sp>
        <p:nvSpPr>
          <p:cNvPr id="7" name="TextBox 4"/>
          <p:cNvSpPr txBox="1"/>
          <p:nvPr>
            <p:custDataLst>
              <p:tags r:id="rId3"/>
            </p:custDataLst>
          </p:nvPr>
        </p:nvSpPr>
        <p:spPr>
          <a:xfrm>
            <a:off x="771590" y="527562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8" grpId="0"/>
      <p:bldP spid="11" grpId="0"/>
      <p:bldP spid="2" grpId="0"/>
      <p:bldP spid="7" grpId="0"/>
    </p:bldLst>
  </p:timing>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429260" y="669290"/>
            <a:ext cx="11440160" cy="4615815"/>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23. 【解析】 本题考查副词及句子理解。从“Buffalo rushed toward Mouse and stepped on him”可知，buffalo冲向mouse并踩在它身上，A项quietly（安静地）、B项heavily（重重地）、C项beautifully（美丽地）和D项patiently（耐心地），只有重重地踩下去，才符合逻辑，故本题正确答案为B。</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24. 【解析】 本题考查名词固定搭配及词义辨析。to his joy（让他高兴的是）、to his regret（让他后悔的是）、to his surprise（让他惊讶的是）和to his satisfaction（让他满意的是）。根据下文“he could not find Mouse anywhere”我们可知，他找不到mouse，应该是出乎他意料的，故本题正确答案为C。</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25. 【解析】 本题考查联系上下文。从下文Mouse came out of his ear推断出mouse是钻进了buffalo的耳朵里了，故本题正确答案为B。</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541655" y="902970"/>
            <a:ext cx="11440160" cy="3353435"/>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26. 【解析】 本题考查词义和联系上文理解。根据上文felt a pain inside以及本句的but，我们可知，疼痛没有减少，而是越来越深了，故本题正确答案为D。</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27. 【解析】 本题考查形容词的词义。lay still（躺倒不动）、lay awake（醒着躺在那）和lay relaxed（放松地躺着），lay alive查无此搭配。根据下文mouse自觉已经胜利了，这里buffalo只能是躺倒不动了，故本题正确答案为A。</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28. 【解析】 本题考查动词词义及联系上下文。联系上文，mouse自觉已经胜利。 A项met（遇见）、B项eaten（吃掉）、C项defeated（打败）和D项lost （失去），只有“打败”最符合题意，故本题正确答案为C。</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1" name="文本框 10">
            <a:hlinkClick r:id="rId1" tooltip=""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478121" y="307454"/>
            <a:ext cx="11276329" cy="186372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t>
            </a:r>
            <a:r>
              <a:rPr sz="2400" dirty="0">
                <a:latin typeface="Times New Roman" panose="02020603050405020304" charset="0"/>
                <a:ea typeface="宋体" panose="02010600030101010101" pitchFamily="2" charset="-122"/>
                <a:cs typeface="Times New Roman" panose="02020603050405020304" charset="0"/>
              </a:rPr>
              <a:t>In another part of the grassland, the hungry Red Fox </a:t>
            </a:r>
            <a:r>
              <a:rPr sz="2400" u="sng" dirty="0">
                <a:latin typeface="Times New Roman" panose="02020603050405020304" charset="0"/>
                <a:ea typeface="宋体" panose="02010600030101010101" pitchFamily="2" charset="-122"/>
                <a:cs typeface="Times New Roman" panose="02020603050405020304" charset="0"/>
              </a:rPr>
              <a:t>29</a:t>
            </a:r>
            <a:r>
              <a:rPr sz="2400" dirty="0">
                <a:latin typeface="Times New Roman" panose="02020603050405020304" charset="0"/>
                <a:ea typeface="宋体" panose="02010600030101010101" pitchFamily="2" charset="-122"/>
                <a:cs typeface="Times New Roman" panose="02020603050405020304" charset="0"/>
              </a:rPr>
              <a:t> the shout. He ran as fast as he </a:t>
            </a:r>
            <a:endParaRPr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sz="2400" dirty="0">
                <a:latin typeface="Times New Roman" panose="02020603050405020304" charset="0"/>
                <a:ea typeface="宋体" panose="02010600030101010101" pitchFamily="2" charset="-122"/>
                <a:cs typeface="Times New Roman" panose="02020603050405020304" charset="0"/>
              </a:rPr>
              <a:t>could in the direction of the shout. Soon he came upon the huge body of Buffalo with the littlemouse still </a:t>
            </a:r>
            <a:r>
              <a:rPr sz="2400" u="sng" dirty="0">
                <a:latin typeface="Times New Roman" panose="02020603050405020304" charset="0"/>
                <a:ea typeface="宋体" panose="02010600030101010101" pitchFamily="2" charset="-122"/>
                <a:cs typeface="Times New Roman" panose="02020603050405020304" charset="0"/>
              </a:rPr>
              <a:t>30</a:t>
            </a:r>
            <a:r>
              <a:rPr sz="2400" dirty="0">
                <a:latin typeface="Times New Roman" panose="02020603050405020304" charset="0"/>
                <a:ea typeface="宋体" panose="02010600030101010101" pitchFamily="2" charset="-122"/>
                <a:cs typeface="Times New Roman" panose="02020603050405020304" charset="0"/>
              </a:rPr>
              <a:t> upon it. Fox jumped upon Mouse, who gave one last cry and disappeared.</a:t>
            </a:r>
            <a:endParaRPr sz="2400" dirty="0">
              <a:latin typeface="Times New Roman" panose="02020603050405020304" charset="0"/>
              <a:ea typeface="宋体" panose="02010600030101010101" pitchFamily="2" charset="-122"/>
              <a:cs typeface="Times New Roman" panose="02020603050405020304" charset="0"/>
            </a:endParaRPr>
          </a:p>
        </p:txBody>
      </p:sp>
      <p:sp>
        <p:nvSpPr>
          <p:cNvPr id="4" name="文本框 3"/>
          <p:cNvSpPr txBox="1"/>
          <p:nvPr/>
        </p:nvSpPr>
        <p:spPr>
          <a:xfrm>
            <a:off x="952462" y="3463750"/>
            <a:ext cx="10399967" cy="977265"/>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29. A. heard 	B. answered	 C. missed 	D. ignored</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30. A. working 	B. lying 	 C. sleeping 	D. standing</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
        <p:nvSpPr>
          <p:cNvPr id="5" name="TextBox 4"/>
          <p:cNvSpPr txBox="1"/>
          <p:nvPr/>
        </p:nvSpPr>
        <p:spPr>
          <a:xfrm>
            <a:off x="821156" y="3464211"/>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6" name="TextBox 4"/>
          <p:cNvSpPr txBox="1"/>
          <p:nvPr/>
        </p:nvSpPr>
        <p:spPr>
          <a:xfrm>
            <a:off x="952207" y="3923073"/>
            <a:ext cx="742953"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D</a:t>
            </a:r>
            <a:endParaRPr lang="en-US" sz="2800" dirty="0">
              <a:solidFill>
                <a:srgbClr val="C00000"/>
              </a:solidFill>
              <a:latin typeface="Times New Roman" panose="02020603050405020304" charset="0"/>
              <a:cs typeface="Times New Roman" panose="02020603050405020304" charset="0"/>
            </a:endParaRPr>
          </a:p>
        </p:txBody>
      </p:sp>
      <p:sp>
        <p:nvSpPr>
          <p:cNvPr id="10" name="文本框 9">
            <a:hlinkClick r:id="rId1" action="ppaction://hlinksldjump"/>
          </p:cNvPr>
          <p:cNvSpPr txBox="1"/>
          <p:nvPr/>
        </p:nvSpPr>
        <p:spPr>
          <a:xfrm>
            <a:off x="4956173" y="5290736"/>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14" name="文本框 13">
            <a:hlinkClick r:id="rId2" action="ppaction://hlinksldjump"/>
          </p:cNvPr>
          <p:cNvSpPr txBox="1"/>
          <p:nvPr/>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514985" y="967740"/>
            <a:ext cx="10854055" cy="2461260"/>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29. 【解析】 本题考查动词词义及联系上下文。从上文的mouse发出欢呼，到本题后面的the shout，可以推断出这里是听到，故本题正确答案为A。</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30. 【解析】 本题考查动名词及逻辑推理。从上文“He ran as fast as he could in the direction of the shout.”可以推断出mouse当时还是处于一个欢呼的状态，A项working（工作中）、B项lying（躺着）、C项sleeping（睡着的）和D项standing（站着的），只有“站着欢呼”最为符合逻辑，故本题正确答案为D。</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786400" y="2214272"/>
            <a:ext cx="8242010" cy="835998"/>
          </a:xfrm>
          <a:prstGeom prst="rect">
            <a:avLst/>
          </a:prstGeom>
          <a:noFill/>
        </p:spPr>
        <p:txBody>
          <a:bodyPr wrap="square" rtlCol="0" anchor="ctr">
            <a:spAutoFit/>
          </a:bodyPr>
          <a:lstStyle/>
          <a:p>
            <a:pPr algn="ctr">
              <a:lnSpc>
                <a:spcPct val="120000"/>
              </a:lnSpc>
            </a:pPr>
            <a:r>
              <a:rPr lang="en-US" sz="4400" b="1" spc="300" dirty="0">
                <a:latin typeface="+mj-ea"/>
                <a:ea typeface="+mj-ea"/>
              </a:rPr>
              <a:t>I. </a:t>
            </a:r>
            <a:r>
              <a:rPr lang="zh-CN" altLang="en-US" sz="4400" b="1" spc="300" dirty="0">
                <a:latin typeface="+mj-ea"/>
                <a:ea typeface="+mj-ea"/>
              </a:rPr>
              <a:t>补全对话</a:t>
            </a:r>
            <a:endParaRPr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786400" y="2214272"/>
            <a:ext cx="8242010" cy="835998"/>
          </a:xfrm>
          <a:prstGeom prst="rect">
            <a:avLst/>
          </a:prstGeom>
          <a:noFill/>
        </p:spPr>
        <p:txBody>
          <a:bodyPr wrap="square" rtlCol="0" anchor="ctr">
            <a:spAutoFit/>
          </a:bodyPr>
          <a:lstStyle/>
          <a:p>
            <a:pPr algn="ctr">
              <a:lnSpc>
                <a:spcPct val="120000"/>
              </a:lnSpc>
            </a:pPr>
            <a:r>
              <a:rPr lang="en-US" altLang="zh-CN" sz="4400" b="1" spc="300" dirty="0">
                <a:latin typeface="+mj-ea"/>
                <a:ea typeface="+mj-ea"/>
              </a:rPr>
              <a:t>IV. </a:t>
            </a:r>
            <a:r>
              <a:rPr lang="zh-CN" altLang="en-US" sz="4400" b="1" spc="300" dirty="0">
                <a:latin typeface="+mj-ea"/>
                <a:ea typeface="+mj-ea"/>
              </a:rPr>
              <a:t>阅读理解</a:t>
            </a:r>
            <a:endParaRPr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IV. 阅读理解（15小题，共45分） 		 【建议用时：35 mins】</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2" name="文本框 1"/>
          <p:cNvSpPr txBox="1"/>
          <p:nvPr/>
        </p:nvSpPr>
        <p:spPr>
          <a:xfrm>
            <a:off x="695324" y="2233617"/>
            <a:ext cx="10648949" cy="3709670"/>
          </a:xfrm>
          <a:prstGeom prst="rect">
            <a:avLst/>
          </a:prstGeom>
          <a:noFill/>
        </p:spPr>
        <p:txBody>
          <a:bodyPr wrap="square" rtlCol="0" anchor="ctr">
            <a:spAutoFit/>
          </a:bodyPr>
          <a:lstStyle/>
          <a:p>
            <a:pPr>
              <a:lnSpc>
                <a:spcPct val="120000"/>
              </a:lnSpc>
            </a:pPr>
            <a:r>
              <a:rPr lang="en-US" altLang="zh-CN" sz="2400" b="1" dirty="0">
                <a:solidFill>
                  <a:schemeClr val="tx1">
                    <a:lumMod val="75000"/>
                    <a:lumOff val="25000"/>
                  </a:schemeClr>
                </a:solidFill>
                <a:latin typeface="Times New Roman" panose="02020603050405020304" charset="0"/>
                <a:cs typeface="Times New Roman" panose="02020603050405020304" charset="0"/>
              </a:rPr>
              <a:t>                                                                   </a:t>
            </a:r>
            <a:r>
              <a:rPr lang="en-US" altLang="zh-CN" sz="2800" b="1" dirty="0">
                <a:solidFill>
                  <a:schemeClr val="tx1">
                    <a:lumMod val="75000"/>
                    <a:lumOff val="25000"/>
                  </a:schemeClr>
                </a:solidFill>
                <a:latin typeface="Times New Roman" panose="02020603050405020304" charset="0"/>
                <a:cs typeface="Times New Roman" panose="02020603050405020304" charset="0"/>
              </a:rPr>
              <a:t>A</a:t>
            </a:r>
            <a:endParaRPr lang="en-US" altLang="zh-CN" sz="2800" b="1"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One day, Topher White went to a protected area for wildlife in Indonesia. He and his friends were walking through the rainforest when they came across a man cutting down a huge tree. This kind of illegal (</a:t>
            </a:r>
            <a:r>
              <a:rPr lang="en-US" altLang="zh-CN" sz="2400" dirty="0">
                <a:solidFill>
                  <a:schemeClr val="tx1">
                    <a:lumMod val="75000"/>
                    <a:lumOff val="25000"/>
                  </a:schemeClr>
                </a:solidFill>
                <a:latin typeface="宋体" panose="02010600030101010101" pitchFamily="2" charset="-122"/>
                <a:ea typeface="宋体" panose="02010600030101010101" pitchFamily="2" charset="-122"/>
                <a:cs typeface="Times New Roman" panose="02020603050405020304" charset="0"/>
              </a:rPr>
              <a:t>非法的</a:t>
            </a:r>
            <a:r>
              <a:rPr lang="en-US" altLang="zh-CN" sz="2400" dirty="0">
                <a:solidFill>
                  <a:schemeClr val="tx1">
                    <a:lumMod val="75000"/>
                    <a:lumOff val="25000"/>
                  </a:schemeClr>
                </a:solidFill>
                <a:latin typeface="Times New Roman" panose="02020603050405020304" charset="0"/>
                <a:cs typeface="Times New Roman" panose="02020603050405020304" charset="0"/>
              </a:rPr>
              <a:t>) activity is a big problem in rainforest around the world. It causes climate change and destroys the natural living environments of animals and plants. White reported this to forest guards, but the tree cutter had run away from the scene already when the guard arrived. This experience made him worried.</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
        <p:nvSpPr>
          <p:cNvPr id="6" name="文本框 5"/>
          <p:cNvSpPr txBox="1"/>
          <p:nvPr/>
        </p:nvSpPr>
        <p:spPr>
          <a:xfrm>
            <a:off x="295910" y="1052152"/>
            <a:ext cx="11276329" cy="977265"/>
          </a:xfrm>
          <a:prstGeom prst="rect">
            <a:avLst/>
          </a:prstGeom>
          <a:noFill/>
        </p:spPr>
        <p:txBody>
          <a:bodyPr wrap="square" rtlCol="0" anchor="t">
            <a:spAutoFit/>
          </a:bodyPr>
          <a:lstStyle/>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A）阅读下列短文，并做短文后的题目。从四个选项中，选出能回答所提问题或完</a:t>
            </a:r>
            <a:endParaRPr lang="zh-CN" altLang="en-US" sz="2400" b="1"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成所给句子的最佳答案。</a:t>
            </a:r>
            <a:endParaRPr lang="zh-CN" altLang="en-US" sz="2400" b="1" dirty="0">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87655" y="251460"/>
            <a:ext cx="11543030" cy="5851525"/>
          </a:xfrm>
          <a:prstGeom prst="rect">
            <a:avLst/>
          </a:prstGeom>
          <a:noFill/>
        </p:spPr>
        <p:txBody>
          <a:bodyPr wrap="square" rtlCol="0" anchor="ctr">
            <a:spAutoFit/>
          </a:bodyPr>
          <a:lstStyle/>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White, a trained engineer, thought technology could be part of the solution in the fight against illegal tree cutting. “The rainforest is a noisy place, but it’s also a noisy thing to cut a tree down,” he later told a newspaper reporter. “It struck me that there had to be a way to hear this.”</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Over the next few months, White created a piece of warning equipment called Guardian. Fixed on treetops, Guardians can pick up the sound of a cutting machine from as far as two-thirds of a mile away. When a Guardian catches a sound of cutting trees, it sends an alarm to forest guards, indicating where the sound is coming from. The guards then set off to stop theillegal activity. “If you respond in time, there’s a chance that you can stop much of the tree cutting.” White said.</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White set the first Guardians in a wildlife protection area in Indonesia. They worked well.</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After that, he started a non-profit group called Rainforest Connection to set Guardians all over the world.</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21615" y="818360"/>
            <a:ext cx="10862945" cy="230632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31. According to Paragraph 1, illegal cutting of forest trees leads to ________.</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45720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 the disappearance of rainfalls</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45720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 the increase of forest guards</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45720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 the decrease of human activities</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45720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D. the destruction of animal homes</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09" name="TextBox 4"/>
          <p:cNvSpPr txBox="1"/>
          <p:nvPr/>
        </p:nvSpPr>
        <p:spPr>
          <a:xfrm>
            <a:off x="470760" y="4344529"/>
            <a:ext cx="9965663" cy="156845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细节理解题。根据第一段第四句“It causes climate change and destroys the natural living environments of animals and plants.”可知，非法砍树会导致气候变化和破坏动植物的生存环境，故本题正确答案为D。</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735965" y="826770"/>
            <a:ext cx="75946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D </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21615" y="468109"/>
            <a:ext cx="10862945" cy="230632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32. White got the idea of creating Guardians from ________.</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45720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 the noise of tree cutting</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45720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 the news about tree cutting</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45720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 the complaints from forest guards</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45720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D. the encouragement from his friends</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09" name="TextBox 4"/>
          <p:cNvSpPr txBox="1"/>
          <p:nvPr/>
        </p:nvSpPr>
        <p:spPr>
          <a:xfrm>
            <a:off x="702337" y="3876675"/>
            <a:ext cx="9965663" cy="193802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细节理解题。根据第二段第二、三句“‘The rainforest is a noisy place, but it’s also a noisy thing to cut a tree down,’ he later told a newspaper reporter. ‘It struck me that there had to be a way to hear this.”可知，这个伐树的噪声触动了我，让我想到必须找出一个听到伐木声的方法，故本题正确答案为A。</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702310" y="516890"/>
            <a:ext cx="97726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79780" y="858520"/>
            <a:ext cx="11275846" cy="230632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33. Guardians can help forest guards to ________.</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45720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 alarm tree cutters</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 scare off wild animals</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45720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 catch tree cutters in time</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45720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D. protect exploring tourists</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09" name="TextBox 4"/>
          <p:cNvSpPr txBox="1"/>
          <p:nvPr/>
        </p:nvSpPr>
        <p:spPr>
          <a:xfrm>
            <a:off x="617855" y="4554855"/>
            <a:ext cx="10850880"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细节理解题。根据第三段最后一句“‘If you respond in time, there’s a chance that you can stop much of the tree cutting.’ White said.”可知，如果你反应及时，就有机会阻止砍树，故本题正确答案为C。</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699135" y="876300"/>
            <a:ext cx="95821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11200" y="855845"/>
            <a:ext cx="10862945" cy="230632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34. What can be inferred about Guardians?</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45720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 They can locate the tree cutting site.</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45720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 They help White make much money.</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45720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 They produce noise to stop tree cutting.</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45720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D. They drive away wildlife from treetops.</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09" name="TextBox 4"/>
          <p:cNvSpPr txBox="1"/>
          <p:nvPr/>
        </p:nvSpPr>
        <p:spPr>
          <a:xfrm>
            <a:off x="723265" y="3429000"/>
            <a:ext cx="10850880" cy="156845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推理判断题。根据第三段第三句“When a Guardian catches a sound of cutting trees, it sends an alarm to forest guards, indicating where the sound is coming from.”可知，从文中可以推理出“They can locate the tree cutting site (他们能够确定砍树的地点).”，故本题正确答案为A。</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617855" y="876300"/>
            <a:ext cx="95821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11200" y="855845"/>
            <a:ext cx="10862945" cy="230632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35. What is the purpose of the passage?</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45720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 To describe a forest guard’s job.</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45720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 To share an adventure in the rainforest.</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45720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 To explain the importance of forest protection.</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45720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D. To introduce an invention for forest protection.</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09" name="TextBox 4"/>
          <p:cNvSpPr txBox="1"/>
          <p:nvPr/>
        </p:nvSpPr>
        <p:spPr>
          <a:xfrm>
            <a:off x="723265" y="3736215"/>
            <a:ext cx="10850880" cy="193802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主旨大意题。根据文中关键句，“This kind of illegal (非法的) activity is a big problem in rainforest around the world.”“It struck me that there had to be a way to hear this.”“White created a piece of warning equipment called Guardian.”，我们可以总结出本文围绕一种invention called Guardian来介绍，故本题正确答案为D。</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617855" y="876300"/>
            <a:ext cx="94805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28650" y="320402"/>
            <a:ext cx="11115675" cy="5481955"/>
          </a:xfrm>
          <a:prstGeom prst="rect">
            <a:avLst/>
          </a:prstGeom>
          <a:noFill/>
        </p:spPr>
        <p:txBody>
          <a:bodyPr wrap="square" rtlCol="0" anchor="ctr">
            <a:spAutoFit/>
          </a:bodyPr>
          <a:lstStyle/>
          <a:p>
            <a:pPr algn="ct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lang="en-US" altLang="zh-CN" sz="2800" b="1" dirty="0">
                <a:solidFill>
                  <a:schemeClr val="tx1">
                    <a:lumMod val="75000"/>
                    <a:lumOff val="25000"/>
                  </a:schemeClr>
                </a:solidFill>
                <a:latin typeface="Times New Roman" panose="02020603050405020304" charset="0"/>
                <a:cs typeface="Times New Roman" panose="02020603050405020304" charset="0"/>
              </a:rPr>
              <a:t>B</a:t>
            </a:r>
            <a:endParaRPr lang="en-US" altLang="zh-CN" sz="2400" b="1"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sz="2400" dirty="0">
                <a:solidFill>
                  <a:schemeClr val="tx1">
                    <a:lumMod val="75000"/>
                    <a:lumOff val="25000"/>
                  </a:schemeClr>
                </a:solidFill>
                <a:latin typeface="Times New Roman" panose="02020603050405020304" charset="0"/>
                <a:cs typeface="Times New Roman" panose="02020603050405020304" charset="0"/>
              </a:rPr>
              <a:t>It was a warm fall day as I pulled open my front door, hurrying to pick up someone from somewhere, which is my daily existence as a mother of four kids. As I rushed toward my car, there was a car parked in front of my house and a woman was pulling a book from my Little Free Library, a sort of public bookcase in my front yard.</a:t>
            </a:r>
            <a:endParaRPr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sz="2400" dirty="0">
                <a:solidFill>
                  <a:schemeClr val="tx1">
                    <a:lumMod val="75000"/>
                    <a:lumOff val="25000"/>
                  </a:schemeClr>
                </a:solidFill>
                <a:latin typeface="Times New Roman" panose="02020603050405020304" charset="0"/>
                <a:cs typeface="Times New Roman" panose="02020603050405020304" charset="0"/>
              </a:rPr>
              <a:t>      </a:t>
            </a:r>
            <a:r>
              <a:rPr sz="2400" dirty="0">
                <a:solidFill>
                  <a:schemeClr val="tx1">
                    <a:lumMod val="75000"/>
                    <a:lumOff val="25000"/>
                  </a:schemeClr>
                </a:solidFill>
                <a:latin typeface="Times New Roman" panose="02020603050405020304" charset="0"/>
                <a:cs typeface="Times New Roman" panose="02020603050405020304" charset="0"/>
              </a:rPr>
              <a:t>Not wanting to scare her off, I didn’t move. She looked up and </a:t>
            </a:r>
            <a:r>
              <a:rPr sz="2400" u="sng" dirty="0">
                <a:solidFill>
                  <a:schemeClr val="tx1">
                    <a:lumMod val="75000"/>
                    <a:lumOff val="25000"/>
                  </a:schemeClr>
                </a:solidFill>
                <a:latin typeface="Times New Roman" panose="02020603050405020304" charset="0"/>
                <a:cs typeface="Times New Roman" panose="02020603050405020304" charset="0"/>
              </a:rPr>
              <a:t>spotted</a:t>
            </a:r>
            <a:r>
              <a:rPr sz="2400" dirty="0">
                <a:solidFill>
                  <a:schemeClr val="tx1">
                    <a:lumMod val="75000"/>
                    <a:lumOff val="25000"/>
                  </a:schemeClr>
                </a:solidFill>
                <a:latin typeface="Times New Roman" panose="02020603050405020304" charset="0"/>
                <a:cs typeface="Times New Roman" panose="02020603050405020304" charset="0"/>
              </a:rPr>
              <a:t> me. “I just love your library,” she said. It’s like a stranger telling you how lovely your kid is. A big smile spread across my face. “Take as many as you want,” I replied.</a:t>
            </a:r>
            <a:endParaRPr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sz="2400" dirty="0">
                <a:solidFill>
                  <a:schemeClr val="tx1">
                    <a:lumMod val="75000"/>
                    <a:lumOff val="25000"/>
                  </a:schemeClr>
                </a:solidFill>
                <a:latin typeface="Times New Roman" panose="02020603050405020304" charset="0"/>
                <a:cs typeface="Times New Roman" panose="02020603050405020304" charset="0"/>
              </a:rPr>
              <a:t>      I’ve always loved to read. When I was a little girl, my parents wrote to all my favorite writers to tell them what a fan I was and they sent back thank-you cards and signed books. I’ve been a member of a book club for at least 14 years, and heavy boxes of books have followed me on every move.</a:t>
            </a:r>
            <a:endParaRPr lang="en-US" sz="2400" dirty="0">
              <a:solidFill>
                <a:schemeClr val="tx1">
                  <a:lumMod val="75000"/>
                  <a:lumOff val="25000"/>
                </a:schemeClr>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23887" y="1247067"/>
            <a:ext cx="11115675" cy="3636010"/>
          </a:xfrm>
          <a:prstGeom prst="rect">
            <a:avLst/>
          </a:prstGeom>
          <a:noFill/>
        </p:spPr>
        <p:txBody>
          <a:bodyPr wrap="square" rtlCol="0" anchor="ctr">
            <a:spAutoFit/>
          </a:bodyPr>
          <a:lstStyle/>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This library was a special gift for me. Last February, my family members “surprised me” with a Little Free Library for my birthday. It is actually a book sharing shelf, where visitors can take a book and don’t have to return it or leave anything in exchange.</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The library, standing between my mailbox and my neighbor’s, officially opened on April 26, 2021. On that day a lot of my neighbors came, excited and supportive. Encouraged by this, I wanted it to attract more attention. I took pictures of the library, posted them online, and mentioned it to everyone I came across, basically hoping for more and more visitors to come and have fun in reading.</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nSpc>
                <a:spcPct val="130000"/>
              </a:lnSpc>
            </a:pPr>
            <a:r>
              <a:rPr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I. 补全对话（5小题，共10分） 【建议用时：5 mins】</a:t>
            </a:r>
            <a:endParaRPr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6" name="文本框 5"/>
          <p:cNvSpPr txBox="1"/>
          <p:nvPr/>
        </p:nvSpPr>
        <p:spPr>
          <a:xfrm>
            <a:off x="1297305" y="1018540"/>
            <a:ext cx="10274300" cy="1124585"/>
          </a:xfrm>
          <a:prstGeom prst="rect">
            <a:avLst/>
          </a:prstGeom>
          <a:noFill/>
        </p:spPr>
        <p:txBody>
          <a:bodyPr wrap="square" rtlCol="0" anchor="t">
            <a:spAutoFit/>
          </a:bodyPr>
          <a:lstStyle/>
          <a:p>
            <a:pPr algn="just" fontAlgn="auto">
              <a:lnSpc>
                <a:spcPct val="140000"/>
              </a:lnSpc>
            </a:pPr>
            <a:r>
              <a:rPr sz="2400" b="1" dirty="0">
                <a:latin typeface="Times New Roman" panose="02020603050405020304" charset="0"/>
                <a:ea typeface="宋体" panose="02010600030101010101" pitchFamily="2" charset="-122"/>
                <a:cs typeface="Times New Roman" panose="02020603050405020304" charset="0"/>
              </a:rPr>
              <a:t>阅读下列简短对话，从A、B、C、D中选出最佳答案，将对话补全。</a:t>
            </a:r>
            <a:r>
              <a:rPr lang="zh-CN" altLang="en-US" sz="2400" dirty="0">
                <a:latin typeface="Times New Roman" panose="02020603050405020304" charset="0"/>
                <a:ea typeface="宋体" panose="02010600030101010101" pitchFamily="2" charset="-122"/>
                <a:cs typeface="Times New Roman" panose="02020603050405020304" charset="0"/>
              </a:rPr>
              <a:t> </a:t>
            </a:r>
            <a:endParaRPr lang="zh-CN" altLang="en-US"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endParaRPr lang="zh-CN" altLang="en-US" sz="2400" dirty="0">
              <a:solidFill>
                <a:srgbClr val="FF0000"/>
              </a:solidFill>
              <a:latin typeface="宋体" panose="02010600030101010101" pitchFamily="2" charset="-122"/>
              <a:ea typeface="宋体" panose="02010600030101010101" pitchFamily="2" charset="-122"/>
              <a:cs typeface="宋体" panose="02010600030101010101" pitchFamily="2" charset="-122"/>
            </a:endParaRPr>
          </a:p>
        </p:txBody>
      </p:sp>
      <p:sp>
        <p:nvSpPr>
          <p:cNvPr id="5" name="文本框 4"/>
          <p:cNvSpPr txBox="1"/>
          <p:nvPr>
            <p:custDataLst>
              <p:tags r:id="rId1"/>
            </p:custDataLst>
          </p:nvPr>
        </p:nvSpPr>
        <p:spPr>
          <a:xfrm>
            <a:off x="1297305" y="1671320"/>
            <a:ext cx="10274300" cy="2675255"/>
          </a:xfrm>
          <a:prstGeom prst="rect">
            <a:avLst/>
          </a:prstGeom>
          <a:noFill/>
        </p:spPr>
        <p:txBody>
          <a:bodyPr wrap="square" rtlCol="0" anchor="t">
            <a:spAutoFit/>
          </a:bodyPr>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1. M: Would you like me to open the window?</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W: ________.</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4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A. It doesn’t matter 		B. I don’t know</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C. Never mind 			D. Yes, please</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custDataLst>
              <p:tags r:id="rId2"/>
            </p:custDataLst>
          </p:nvPr>
        </p:nvSpPr>
        <p:spPr>
          <a:xfrm>
            <a:off x="1101302" y="1737360"/>
            <a:ext cx="1030605"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 D</a:t>
            </a:r>
            <a:endParaRPr lang="en-US" sz="2800" dirty="0">
              <a:solidFill>
                <a:srgbClr val="C00000"/>
              </a:solidFill>
              <a:latin typeface="Times New Roman" panose="02020603050405020304" charset="0"/>
              <a:cs typeface="Times New Roman" panose="02020603050405020304" charset="0"/>
            </a:endParaRPr>
          </a:p>
        </p:txBody>
      </p:sp>
      <p:sp>
        <p:nvSpPr>
          <p:cNvPr id="109" name="TextBox 4"/>
          <p:cNvSpPr txBox="1"/>
          <p:nvPr>
            <p:custDataLst>
              <p:tags r:id="rId3"/>
            </p:custDataLst>
          </p:nvPr>
        </p:nvSpPr>
        <p:spPr>
          <a:xfrm>
            <a:off x="427355" y="4410075"/>
            <a:ext cx="11550650" cy="1886585"/>
          </a:xfrm>
          <a:prstGeom prst="rect">
            <a:avLst/>
          </a:prstGeom>
          <a:noFill/>
        </p:spPr>
        <p:txBody>
          <a:bodyPr wrap="square" rtlCol="0">
            <a:spAutoFit/>
          </a:bodyPr>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根据“Would you like me to open the window (你想让我打开窗户吗)?”并结合选项，下句应该是对请求做出应答，D项“Yes, please (是的，请吧).”最符合语境。A、B、C三项的意思分别是“没关系”“我不知道”和“不要紧”，均不符合题意，故本题正确答案为D。</a:t>
            </a:r>
            <a:endParaRPr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105"/>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3" presetClass="entr" presetSubtype="10" fill="hold" grpId="0" nodeType="clickEffect">
                                  <p:stCondLst>
                                    <p:cond delay="0"/>
                                  </p:stCondLst>
                                  <p:childTnLst>
                                    <p:set>
                                      <p:cBhvr>
                                        <p:cTn id="15" dur="1" fill="hold">
                                          <p:stCondLst>
                                            <p:cond delay="0"/>
                                          </p:stCondLst>
                                        </p:cTn>
                                        <p:tgtEl>
                                          <p:spTgt spid="109"/>
                                        </p:tgtEl>
                                        <p:attrNameLst>
                                          <p:attrName>style.visibility</p:attrName>
                                        </p:attrNameLst>
                                      </p:cBhvr>
                                      <p:to>
                                        <p:strVal val="visible"/>
                                      </p:to>
                                    </p:set>
                                    <p:animEffect transition="in" filter="blinds(horizontal)">
                                      <p:cBhvr>
                                        <p:cTn id="16"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105" grpId="0"/>
      <p:bldP spid="109"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45085" y="894696"/>
            <a:ext cx="10289640" cy="363601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36. What can we learn from Paragraph 1?</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45720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 A woman stole a book.</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45720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 A woman was driving away.</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45720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 The author was a busy mother.</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45720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D. The author worked in a library.</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09" name="TextBox 4"/>
          <p:cNvSpPr txBox="1"/>
          <p:nvPr/>
        </p:nvSpPr>
        <p:spPr>
          <a:xfrm>
            <a:off x="702210" y="3693677"/>
            <a:ext cx="11265947" cy="156845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推理判断题。根据文中第一段几个关键句“hurrying to pick up someone from somewhere, which is my daily existence as a mother of four kids. As I rushed toward my car…”可以推理“The author was a busy mother.”，故本题正确答案为C。</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702367" y="90279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46061" y="860280"/>
            <a:ext cx="11425638" cy="1420495"/>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37. What does the underlined word “spotted” in Paragraph 2 mean?</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45720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 Noticed. 		B. Met. </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45720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 Joined. 			D. Recognized.</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6" name="TextBox 4"/>
          <p:cNvSpPr txBox="1"/>
          <p:nvPr/>
        </p:nvSpPr>
        <p:spPr>
          <a:xfrm>
            <a:off x="679311" y="3731780"/>
            <a:ext cx="9945787" cy="156845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猜测词义题。根据文中第二段第二句“She looked up and spotted me.”可知，猜测spotted应该和looked up并列，其他项意思为B项met（遇见），C项joined（加入），D项recognized（认出），都不适合，故本题正确答案为A。</a:t>
            </a:r>
            <a:endParaRPr sz="2400" dirty="0">
              <a:solidFill>
                <a:srgbClr val="C00000"/>
              </a:solidFill>
              <a:latin typeface="Times New Roman" panose="02020603050405020304" charset="0"/>
              <a:cs typeface="Times New Roman" panose="02020603050405020304" charset="0"/>
            </a:endParaRPr>
          </a:p>
        </p:txBody>
      </p:sp>
      <p:sp>
        <p:nvSpPr>
          <p:cNvPr id="7" name="TextBox 4"/>
          <p:cNvSpPr txBox="1"/>
          <p:nvPr/>
        </p:nvSpPr>
        <p:spPr>
          <a:xfrm>
            <a:off x="921385" y="860425"/>
            <a:ext cx="92265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ircle(in)">
                                      <p:cBhvr>
                                        <p:cTn id="7" dur="20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circle(in)">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04487" y="811447"/>
            <a:ext cx="9764229" cy="230632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38. Whenever the author moves, she will surely ________.</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45720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 write to her family</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45720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 join the local book club</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45720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 take her books with her</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45720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D. send cards to new neighbors</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09" name="TextBox 4"/>
          <p:cNvSpPr txBox="1"/>
          <p:nvPr/>
        </p:nvSpPr>
        <p:spPr>
          <a:xfrm>
            <a:off x="948320" y="3300812"/>
            <a:ext cx="9764229" cy="156845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细节理解题。根据文中第三段第三句“I’ve been a member of a book club for at least 14 years, and heavy boxes of books have followed me on every move.”，抓住关键语句heavy boxes of books have followed me on every move，故本题正确答案为C。</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948055" y="865505"/>
            <a:ext cx="83248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11911" y="847755"/>
            <a:ext cx="9764229" cy="230632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39. What do we know about the bookcase?</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45720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 It was a present to the author.</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45720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 It was made by the author herself.</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45720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 It was a surprise from a book club.</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45720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D. It was bought from a famous writer.</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09" name="TextBox 4"/>
          <p:cNvSpPr txBox="1"/>
          <p:nvPr/>
        </p:nvSpPr>
        <p:spPr>
          <a:xfrm>
            <a:off x="797364" y="3657459"/>
            <a:ext cx="9978776" cy="156845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细节理解题。根据文中第四段“This library was a special gift for me. Last February, my family members ‘surprised me’ with a Little Free Library for my birthday. It is actually a book sharing shelf…”可知，原文gift对应项中的present，故本题正确答案为A。</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866140" y="865505"/>
            <a:ext cx="91249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39083" y="833465"/>
            <a:ext cx="10810874" cy="230632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40. The author ran the library to ________.</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45720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 sell old books</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45720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 make new friends</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45720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 share reading pleasure</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45720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D. earn respect from neighbors</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09" name="TextBox 4"/>
          <p:cNvSpPr txBox="1"/>
          <p:nvPr/>
        </p:nvSpPr>
        <p:spPr>
          <a:xfrm>
            <a:off x="1004487" y="3943432"/>
            <a:ext cx="9764229" cy="193802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推理判断题。根据文中最后一段最后一句“I took pictures of the library, posted them online, and mentioned it to everyone I came across, basically hoping for more and more visitors to come and have fun in reading.”可知，作者经营图书馆是为了分享读书的乐趣，故本题正确答案为C。</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831850" y="897255"/>
            <a:ext cx="94107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375285" y="1014095"/>
            <a:ext cx="11459210" cy="2932430"/>
          </a:xfrm>
          <a:prstGeom prst="rect">
            <a:avLst/>
          </a:prstGeom>
          <a:noFill/>
        </p:spPr>
        <p:txBody>
          <a:bodyPr wrap="square" rtlCol="0" anchor="ctr">
            <a:spAutoFit/>
          </a:bodyPr>
          <a:lstStyle/>
          <a:p>
            <a:pPr algn="just">
              <a:lnSpc>
                <a:spcPct val="11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sz="2400" dirty="0">
                <a:solidFill>
                  <a:schemeClr val="tx1">
                    <a:lumMod val="75000"/>
                    <a:lumOff val="25000"/>
                  </a:schemeClr>
                </a:solidFill>
                <a:latin typeface="Times New Roman" panose="02020603050405020304" charset="0"/>
                <a:cs typeface="Times New Roman" panose="02020603050405020304" charset="0"/>
              </a:rPr>
              <a:t>Nowadays, there are still thousands of cowboys in the American West. People may think cowboys in the modern age are completely different from what they used to be. </a:t>
            </a:r>
            <a:r>
              <a:rPr sz="2400" u="sng" dirty="0">
                <a:solidFill>
                  <a:schemeClr val="tx1">
                    <a:lumMod val="75000"/>
                    <a:lumOff val="25000"/>
                  </a:schemeClr>
                </a:solidFill>
                <a:latin typeface="Times New Roman" panose="02020603050405020304" charset="0"/>
                <a:cs typeface="Times New Roman" panose="02020603050405020304" charset="0"/>
              </a:rPr>
              <a:t>41</a:t>
            </a:r>
            <a:r>
              <a:rPr lang="en-US" sz="2400" u="sng" dirty="0">
                <a:solidFill>
                  <a:schemeClr val="tx1">
                    <a:lumMod val="75000"/>
                    <a:lumOff val="25000"/>
                  </a:schemeClr>
                </a:solidFill>
                <a:latin typeface="Times New Roman" panose="02020603050405020304" charset="0"/>
                <a:cs typeface="Times New Roman" panose="02020603050405020304" charset="0"/>
              </a:rPr>
              <a:t>____</a:t>
            </a:r>
            <a:r>
              <a:rPr sz="2400" dirty="0">
                <a:solidFill>
                  <a:schemeClr val="tx1">
                    <a:lumMod val="75000"/>
                    <a:lumOff val="25000"/>
                  </a:schemeClr>
                </a:solidFill>
                <a:latin typeface="Times New Roman" panose="02020603050405020304" charset="0"/>
                <a:cs typeface="Times New Roman" panose="02020603050405020304" charset="0"/>
              </a:rPr>
              <a:t> </a:t>
            </a:r>
            <a:endParaRPr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10000"/>
              </a:lnSpc>
            </a:pPr>
            <a:r>
              <a:rPr lang="en-US" sz="2400" dirty="0">
                <a:solidFill>
                  <a:schemeClr val="tx1">
                    <a:lumMod val="75000"/>
                    <a:lumOff val="25000"/>
                  </a:schemeClr>
                </a:solidFill>
                <a:latin typeface="Times New Roman" panose="02020603050405020304" charset="0"/>
                <a:cs typeface="Times New Roman" panose="02020603050405020304" charset="0"/>
              </a:rPr>
              <a:t>      </a:t>
            </a:r>
            <a:r>
              <a:rPr sz="2400" dirty="0">
                <a:solidFill>
                  <a:schemeClr val="tx1">
                    <a:lumMod val="75000"/>
                    <a:lumOff val="25000"/>
                  </a:schemeClr>
                </a:solidFill>
                <a:latin typeface="Times New Roman" panose="02020603050405020304" charset="0"/>
                <a:cs typeface="Times New Roman" panose="02020603050405020304" charset="0"/>
              </a:rPr>
              <a:t>Although cowboys often travel on four wheels now, they still have to be expert horsemen. They ride horses very regularly. Cowboys work on farms to look after farm cattle. The farm cattle are often free to move over large areas. In many parts of those areas, there are steep hills, rivers and streams, forests and rocks. </a:t>
            </a:r>
            <a:r>
              <a:rPr sz="2400" u="sng" dirty="0">
                <a:solidFill>
                  <a:schemeClr val="tx1">
                    <a:lumMod val="75000"/>
                    <a:lumOff val="25000"/>
                  </a:schemeClr>
                </a:solidFill>
                <a:latin typeface="Times New Roman" panose="02020603050405020304" charset="0"/>
                <a:cs typeface="Times New Roman" panose="02020603050405020304" charset="0"/>
              </a:rPr>
              <a:t>42</a:t>
            </a:r>
            <a:r>
              <a:rPr lang="en-US" sz="2400" u="sng" dirty="0">
                <a:solidFill>
                  <a:schemeClr val="tx1">
                    <a:lumMod val="75000"/>
                    <a:lumOff val="25000"/>
                  </a:schemeClr>
                </a:solidFill>
                <a:latin typeface="Times New Roman" panose="02020603050405020304" charset="0"/>
                <a:cs typeface="Times New Roman" panose="02020603050405020304" charset="0"/>
              </a:rPr>
              <a:t>        </a:t>
            </a:r>
            <a:r>
              <a:rPr sz="2400" dirty="0">
                <a:solidFill>
                  <a:schemeClr val="tx1">
                    <a:lumMod val="75000"/>
                    <a:lumOff val="25000"/>
                  </a:schemeClr>
                </a:solidFill>
                <a:latin typeface="Times New Roman" panose="02020603050405020304" charset="0"/>
                <a:cs typeface="Times New Roman" panose="02020603050405020304" charset="0"/>
              </a:rPr>
              <a:t> The only way to travel the long distance in such areas are on horseback, or on foot; and you can’t chase cattle on foot!</a:t>
            </a:r>
            <a:endParaRPr sz="2400" dirty="0">
              <a:solidFill>
                <a:schemeClr val="tx1">
                  <a:lumMod val="75000"/>
                  <a:lumOff val="25000"/>
                </a:schemeClr>
              </a:solidFill>
              <a:latin typeface="Times New Roman" panose="02020603050405020304" charset="0"/>
              <a:cs typeface="Times New Roman" panose="02020603050405020304" charset="0"/>
            </a:endParaRPr>
          </a:p>
        </p:txBody>
      </p:sp>
      <p:sp>
        <p:nvSpPr>
          <p:cNvPr id="6" name="文本框 5"/>
          <p:cNvSpPr txBox="1"/>
          <p:nvPr>
            <p:custDataLst>
              <p:tags r:id="rId1"/>
            </p:custDataLst>
          </p:nvPr>
        </p:nvSpPr>
        <p:spPr>
          <a:xfrm>
            <a:off x="702945" y="182880"/>
            <a:ext cx="10950575" cy="534035"/>
          </a:xfrm>
          <a:prstGeom prst="rect">
            <a:avLst/>
          </a:prstGeom>
          <a:noFill/>
        </p:spPr>
        <p:txBody>
          <a:bodyPr wrap="square" rtlCol="0" anchor="t">
            <a:spAutoFit/>
          </a:bodyPr>
          <a:lstStyle/>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B）阅读下面短文，从短文后的选项中选出可以填入空白处的最佳选项。</a:t>
            </a:r>
            <a:endParaRPr lang="zh-CN" altLang="en-US" sz="2400" b="1" dirty="0">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custDataLst>
              <p:tags r:id="rId2"/>
            </p:custDataLst>
          </p:nvPr>
        </p:nvSpPr>
        <p:spPr>
          <a:xfrm>
            <a:off x="1590040" y="4119563"/>
            <a:ext cx="7005955" cy="1938020"/>
          </a:xfrm>
          <a:prstGeom prst="rect">
            <a:avLst/>
          </a:prstGeom>
          <a:solidFill>
            <a:schemeClr val="bg1"/>
          </a:solidFill>
        </p:spPr>
        <p:txBody>
          <a:bodyPr wrap="none" rtlCol="0" anchor="ctr">
            <a:spAutoFit/>
          </a:bodyPr>
          <a:lstStyle/>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A. Cowboys are working men.</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B. Besides, it is not well paid.</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C. It is not possible to use a car, not even motorcycle.</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D. Yet, the difference may not be as big as people think.</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E. Nevertheless, it is useful to have a gun, just in case.</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p:txBody>
      </p:sp>
      <p:sp>
        <p:nvSpPr>
          <p:cNvPr id="13" name="TextBox 4"/>
          <p:cNvSpPr txBox="1"/>
          <p:nvPr>
            <p:custDataLst>
              <p:tags r:id="rId3"/>
            </p:custDataLst>
          </p:nvPr>
        </p:nvSpPr>
        <p:spPr>
          <a:xfrm>
            <a:off x="10400663" y="1361356"/>
            <a:ext cx="88519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4"/>
            </p:custDataLst>
          </p:nvPr>
        </p:nvSpPr>
        <p:spPr>
          <a:xfrm>
            <a:off x="7129713" y="3042786"/>
            <a:ext cx="88519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10" name="文本框 9">
            <a:hlinkClick r:id="rId5" action="ppaction://hlinksldjump"/>
          </p:cNvPr>
          <p:cNvSpPr txBox="1"/>
          <p:nvPr>
            <p:custDataLst>
              <p:tags r:id="rId6"/>
            </p:custDataLst>
          </p:nvPr>
        </p:nvSpPr>
        <p:spPr>
          <a:xfrm>
            <a:off x="9097643" y="494466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circle(in)">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2" grpId="0"/>
    </p:bldLst>
  </p:timing>
</p:sld>
</file>

<file path=ppt/slides/slide4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600075" y="1143000"/>
            <a:ext cx="10854055" cy="2461260"/>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41. 【解析】 根据上句“People may think cowboys in the modern age are completely different from what they used to be.”中的关键词People may think…completely different暗示下句中的difference，用yet表示转折，故本题正确答案为D。</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42. 【解析】 根据后面一句“The only way to travel the long distance in such areas are on horseback, or on foot; and you can’t chase cattle on foot!”可知，此处介绍了出行方式，而C项介绍了car、motorcycle等交通工具，故本题正确答案为C。</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38797" y="264159"/>
            <a:ext cx="11115675" cy="3636010"/>
          </a:xfrm>
          <a:prstGeom prst="rect">
            <a:avLst/>
          </a:prstGeom>
          <a:noFill/>
        </p:spPr>
        <p:txBody>
          <a:bodyPr wrap="square" rtlCol="0" anchor="ctr">
            <a:spAutoFit/>
          </a:bodyPr>
          <a:lstStyle/>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sym typeface="+mn-ea"/>
              </a:rPr>
              <a:t>      </a:t>
            </a: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lang="en-US" altLang="zh-CN" sz="2400" u="sng" dirty="0">
                <a:solidFill>
                  <a:schemeClr val="tx1">
                    <a:lumMod val="75000"/>
                    <a:lumOff val="25000"/>
                  </a:schemeClr>
                </a:solidFill>
                <a:latin typeface="Times New Roman" panose="02020603050405020304" charset="0"/>
                <a:cs typeface="Times New Roman" panose="02020603050405020304" charset="0"/>
              </a:rPr>
              <a:t>43       </a:t>
            </a:r>
            <a:r>
              <a:rPr lang="en-US" altLang="zh-CN" sz="2400" dirty="0">
                <a:solidFill>
                  <a:schemeClr val="tx1">
                    <a:lumMod val="75000"/>
                    <a:lumOff val="25000"/>
                  </a:schemeClr>
                </a:solidFill>
                <a:latin typeface="Times New Roman" panose="02020603050405020304" charset="0"/>
                <a:cs typeface="Times New Roman" panose="02020603050405020304" charset="0"/>
              </a:rPr>
              <a:t> They have lots of jobs to do: They have to mark cattle so that they can be identified; they have to move cattle from place to place; they have to check that they are healthy. They also have to examine miles and miles of fences. </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There is no shortage of people who want to be cowboys. The job has a very special </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reputation (</a:t>
            </a:r>
            <a:r>
              <a:rPr lang="en-US" altLang="zh-CN" sz="2400" dirty="0">
                <a:solidFill>
                  <a:schemeClr val="tx1">
                    <a:lumMod val="75000"/>
                    <a:lumOff val="25000"/>
                  </a:schemeClr>
                </a:solidFill>
                <a:latin typeface="宋体" panose="02010600030101010101" pitchFamily="2" charset="-122"/>
                <a:ea typeface="宋体" panose="02010600030101010101" pitchFamily="2" charset="-122"/>
                <a:cs typeface="Times New Roman" panose="02020603050405020304" charset="0"/>
              </a:rPr>
              <a:t>名声</a:t>
            </a:r>
            <a:r>
              <a:rPr lang="en-US" altLang="zh-CN" sz="2400" dirty="0">
                <a:solidFill>
                  <a:schemeClr val="tx1">
                    <a:lumMod val="75000"/>
                    <a:lumOff val="25000"/>
                  </a:schemeClr>
                </a:solidFill>
                <a:latin typeface="Times New Roman" panose="02020603050405020304" charset="0"/>
                <a:cs typeface="Times New Roman" panose="02020603050405020304" charset="0"/>
              </a:rPr>
              <a:t>); it is different from other jobs, but it can be hard work. </a:t>
            </a:r>
            <a:r>
              <a:rPr lang="en-US" altLang="zh-CN" sz="2400" u="sng" dirty="0">
                <a:solidFill>
                  <a:schemeClr val="tx1">
                    <a:lumMod val="75000"/>
                    <a:lumOff val="25000"/>
                  </a:schemeClr>
                </a:solidFill>
                <a:latin typeface="Times New Roman" panose="02020603050405020304" charset="0"/>
                <a:cs typeface="Times New Roman" panose="02020603050405020304" charset="0"/>
              </a:rPr>
              <a:t>44_____</a:t>
            </a:r>
            <a:r>
              <a:rPr lang="en-US" altLang="zh-CN" sz="2400" dirty="0">
                <a:solidFill>
                  <a:schemeClr val="tx1">
                    <a:lumMod val="75000"/>
                    <a:lumOff val="25000"/>
                  </a:schemeClr>
                </a:solidFill>
                <a:latin typeface="Times New Roman" panose="02020603050405020304" charset="0"/>
                <a:cs typeface="Times New Roman" panose="02020603050405020304" charset="0"/>
              </a:rPr>
              <a:t> </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Cowboys’ job can also be very dangerous, so they need to carry guns. They may come across dangerous wild animals, such as wolves. There are bears too, but they do not usually attack humans. </a:t>
            </a:r>
            <a:r>
              <a:rPr lang="en-US" altLang="zh-CN" sz="2400" u="sng" dirty="0">
                <a:solidFill>
                  <a:schemeClr val="tx1">
                    <a:lumMod val="75000"/>
                    <a:lumOff val="25000"/>
                  </a:schemeClr>
                </a:solidFill>
                <a:latin typeface="Times New Roman" panose="02020603050405020304" charset="0"/>
                <a:cs typeface="Times New Roman" panose="02020603050405020304" charset="0"/>
              </a:rPr>
              <a:t>45______</a:t>
            </a:r>
            <a:endParaRPr lang="en-US" altLang="zh-CN" sz="2400" u="sng" dirty="0">
              <a:solidFill>
                <a:schemeClr val="tx1">
                  <a:lumMod val="75000"/>
                  <a:lumOff val="25000"/>
                </a:schemeClr>
              </a:solidFill>
              <a:latin typeface="Times New Roman" panose="02020603050405020304" charset="0"/>
              <a:cs typeface="Times New Roman" panose="02020603050405020304" charset="0"/>
            </a:endParaRPr>
          </a:p>
        </p:txBody>
      </p:sp>
      <p:sp>
        <p:nvSpPr>
          <p:cNvPr id="3" name="文本框 2"/>
          <p:cNvSpPr txBox="1"/>
          <p:nvPr>
            <p:custDataLst>
              <p:tags r:id="rId1"/>
            </p:custDataLst>
          </p:nvPr>
        </p:nvSpPr>
        <p:spPr>
          <a:xfrm>
            <a:off x="880745" y="4170998"/>
            <a:ext cx="7005955" cy="1938020"/>
          </a:xfrm>
          <a:prstGeom prst="rect">
            <a:avLst/>
          </a:prstGeom>
          <a:solidFill>
            <a:schemeClr val="bg1"/>
          </a:solidFill>
        </p:spPr>
        <p:txBody>
          <a:bodyPr wrap="none" rtlCol="0" anchor="ctr">
            <a:spAutoFit/>
          </a:bodyPr>
          <a:lstStyle/>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A. Cowboys are working men.</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B. Besides, it is not well paid.</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C. It is not possible to use a car, not even motorcycle.</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D. Yet, the difference may not be as big as people think.</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E. Nevertheless, it is useful to have a gun, just in case.</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p:txBody>
      </p:sp>
      <p:sp>
        <p:nvSpPr>
          <p:cNvPr id="13" name="TextBox 4"/>
          <p:cNvSpPr txBox="1"/>
          <p:nvPr>
            <p:custDataLst>
              <p:tags r:id="rId2"/>
            </p:custDataLst>
          </p:nvPr>
        </p:nvSpPr>
        <p:spPr>
          <a:xfrm>
            <a:off x="1332865" y="336550"/>
            <a:ext cx="88519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3"/>
            </p:custDataLst>
          </p:nvPr>
        </p:nvSpPr>
        <p:spPr>
          <a:xfrm>
            <a:off x="9832340" y="2072005"/>
            <a:ext cx="88519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10" name="文本框 9">
            <a:hlinkClick r:id="rId4" action="ppaction://hlinksldjump"/>
          </p:cNvPr>
          <p:cNvSpPr txBox="1"/>
          <p:nvPr>
            <p:custDataLst>
              <p:tags r:id="rId5"/>
            </p:custDataLst>
          </p:nvPr>
        </p:nvSpPr>
        <p:spPr>
          <a:xfrm>
            <a:off x="8405495" y="4959350"/>
            <a:ext cx="1219200" cy="607695"/>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5" name="TextBox 4"/>
          <p:cNvSpPr txBox="1"/>
          <p:nvPr>
            <p:custDataLst>
              <p:tags r:id="rId6"/>
            </p:custDataLst>
          </p:nvPr>
        </p:nvSpPr>
        <p:spPr>
          <a:xfrm>
            <a:off x="3754120" y="3378200"/>
            <a:ext cx="88519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E</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circle(in)">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circle(in)">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2" grpId="0"/>
      <p:bldP spid="5" grpId="0"/>
    </p:bldLst>
  </p:timing>
</p:sld>
</file>

<file path=ppt/slides/slide4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669290" y="617855"/>
            <a:ext cx="10854055" cy="3353435"/>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43. 【解析】 这一段缺少中心句，根据后面一句“They have lots of jobs to do: …”，它解释了中心句“Cowboys are working men.”，故本题正确答案为A。</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44. 【解析】 第四段介绍了cowboys的工作special reputation、different、hard work，最后用一个连词besides顺承一下说明“it is not well paid...”，故本题正确答案为B。</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45. 【解析】 最后一段“Cowboys’ job can also be very dangerous, so they need to carry guns.”中有关键词gun。空格前一句是说“这里也有熊，但它们通常不攻击人类”。E项中Nevertheless表转折，句意为“然而，以防万一，有把枪还是有用的”。E项中既有关键词gun，又承接前一句的句意，故本题正确答案为E。</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548275" y="2252372"/>
            <a:ext cx="8242010" cy="835998"/>
          </a:xfrm>
          <a:prstGeom prst="rect">
            <a:avLst/>
          </a:prstGeom>
          <a:noFill/>
        </p:spPr>
        <p:txBody>
          <a:bodyPr wrap="square" rtlCol="0" anchor="ctr">
            <a:spAutoFit/>
          </a:bodyPr>
          <a:lstStyle/>
          <a:p>
            <a:pPr algn="ctr">
              <a:lnSpc>
                <a:spcPct val="120000"/>
              </a:lnSpc>
            </a:pPr>
            <a:r>
              <a:rPr lang="en-US" sz="4400" b="1" spc="300" dirty="0">
                <a:latin typeface="+mj-ea"/>
                <a:ea typeface="+mj-ea"/>
              </a:rPr>
              <a:t>V. </a:t>
            </a:r>
            <a:r>
              <a:rPr lang="zh-CN" altLang="en-US" sz="4400" b="1" spc="300" dirty="0">
                <a:latin typeface="+mj-ea"/>
                <a:ea typeface="+mj-ea"/>
              </a:rPr>
              <a:t>语法填空</a:t>
            </a:r>
            <a:endParaRPr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36015" y="622300"/>
            <a:ext cx="10274300" cy="2675255"/>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2. M: ________?</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W: I’d like to have a cup of coffee.</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A. What do you mean		 B. How are you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C. May I help you 		 D. Are you with me</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916940" y="70637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C</a:t>
            </a:r>
            <a:endParaRPr lang="en-US" sz="2800" dirty="0">
              <a:solidFill>
                <a:srgbClr val="C00000"/>
              </a:solidFill>
              <a:latin typeface="Times New Roman" panose="02020603050405020304" charset="0"/>
              <a:cs typeface="Times New Roman" panose="02020603050405020304" charset="0"/>
            </a:endParaRPr>
          </a:p>
        </p:txBody>
      </p:sp>
      <p:sp>
        <p:nvSpPr>
          <p:cNvPr id="109" name="TextBox 4"/>
          <p:cNvSpPr txBox="1"/>
          <p:nvPr/>
        </p:nvSpPr>
        <p:spPr>
          <a:xfrm>
            <a:off x="266065" y="4279265"/>
            <a:ext cx="11550650" cy="2335530"/>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根据“I’d like to have a cup of coffee (我想喝杯咖啡).”并结合选项，我们能判断出上句的说话人是向对方发出了提供服务的信号，A项意为“你是什么意思”，B项意为“你好吗”，D项意为“你明白我说的话吗”，A、B、D三项都没有为他人效劳的意思。C项意为“我能为您服务吗”，符合对话语境，故本题正确答案为C。</a:t>
            </a:r>
            <a:endParaRPr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blinds(horizontal)">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9"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V. 语法填空（10小题，共20分） 【建议用时：15 mins】</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文本框 4"/>
          <p:cNvSpPr txBox="1"/>
          <p:nvPr/>
        </p:nvSpPr>
        <p:spPr>
          <a:xfrm>
            <a:off x="295910" y="1052152"/>
            <a:ext cx="11276329" cy="534035"/>
          </a:xfrm>
          <a:prstGeom prst="rect">
            <a:avLst/>
          </a:prstGeom>
          <a:noFill/>
        </p:spPr>
        <p:txBody>
          <a:bodyPr wrap="square" rtlCol="0" anchor="t">
            <a:spAutoFit/>
          </a:bodyPr>
          <a:lstStyle/>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阅读下面短文，在空格处填入一个适当的词或用括号中词语的正确形式填空。</a:t>
            </a:r>
            <a:endParaRPr lang="zh-CN" altLang="en-US" sz="2400" b="1" dirty="0">
              <a:latin typeface="Times New Roman" panose="02020603050405020304" charset="0"/>
              <a:ea typeface="宋体" panose="02010600030101010101" pitchFamily="2" charset="-122"/>
              <a:cs typeface="Times New Roman" panose="02020603050405020304" charset="0"/>
            </a:endParaRPr>
          </a:p>
        </p:txBody>
      </p:sp>
      <p:sp>
        <p:nvSpPr>
          <p:cNvPr id="6" name="文本框 5"/>
          <p:cNvSpPr txBox="1"/>
          <p:nvPr/>
        </p:nvSpPr>
        <p:spPr>
          <a:xfrm>
            <a:off x="807720" y="2465705"/>
            <a:ext cx="10696575" cy="186372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Cara was nervous before the race. For several weeks, she had been training every day to prepare for it. </a:t>
            </a:r>
            <a:r>
              <a:rPr lang="en-US" altLang="zh-CN" sz="2400" u="sng" dirty="0">
                <a:latin typeface="Times New Roman" panose="02020603050405020304" charset="0"/>
                <a:ea typeface="宋体" panose="02010600030101010101" pitchFamily="2" charset="-122"/>
                <a:cs typeface="Times New Roman" panose="02020603050405020304" charset="0"/>
              </a:rPr>
              <a:t>46                   </a:t>
            </a:r>
            <a:r>
              <a:rPr lang="en-US" altLang="zh-CN" sz="2400" dirty="0">
                <a:latin typeface="Times New Roman" panose="02020603050405020304" charset="0"/>
                <a:ea typeface="宋体" panose="02010600030101010101" pitchFamily="2" charset="-122"/>
                <a:cs typeface="Times New Roman" panose="02020603050405020304" charset="0"/>
              </a:rPr>
              <a:t> (final) the race day came. </a:t>
            </a:r>
            <a:r>
              <a:rPr lang="en-US" altLang="zh-CN" sz="2400" u="sng" dirty="0">
                <a:latin typeface="Times New Roman" panose="02020603050405020304" charset="0"/>
                <a:ea typeface="宋体" panose="02010600030101010101" pitchFamily="2" charset="-122"/>
                <a:cs typeface="Times New Roman" panose="02020603050405020304" charset="0"/>
              </a:rPr>
              <a:t>47               </a:t>
            </a:r>
            <a:r>
              <a:rPr lang="en-US" altLang="zh-CN" sz="2400" dirty="0">
                <a:latin typeface="Times New Roman" panose="02020603050405020304" charset="0"/>
                <a:ea typeface="宋体" panose="02010600030101010101" pitchFamily="2" charset="-122"/>
                <a:cs typeface="Times New Roman" panose="02020603050405020304" charset="0"/>
              </a:rPr>
              <a:t> she arrived, her coach was already on the track. Cara started her warm-up exercise under the guidance of the coach. This was helpful to keep </a:t>
            </a:r>
            <a:r>
              <a:rPr lang="en-US" altLang="zh-CN" sz="2400" u="sng" dirty="0">
                <a:latin typeface="Times New Roman" panose="02020603050405020304" charset="0"/>
                <a:ea typeface="宋体" panose="02010600030101010101" pitchFamily="2" charset="-122"/>
                <a:cs typeface="Times New Roman" panose="02020603050405020304" charset="0"/>
              </a:rPr>
              <a:t>48               </a:t>
            </a:r>
            <a:r>
              <a:rPr lang="en-US" altLang="zh-CN" sz="2400" dirty="0">
                <a:latin typeface="Times New Roman" panose="02020603050405020304" charset="0"/>
                <a:ea typeface="宋体" panose="02010600030101010101" pitchFamily="2" charset="-122"/>
                <a:cs typeface="Times New Roman" panose="02020603050405020304" charset="0"/>
              </a:rPr>
              <a:t> (she) from getting hurt.</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7" name="TextBox 4"/>
          <p:cNvSpPr txBox="1"/>
          <p:nvPr/>
        </p:nvSpPr>
        <p:spPr>
          <a:xfrm>
            <a:off x="3878317" y="2905850"/>
            <a:ext cx="123528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Finally</a:t>
            </a:r>
            <a:endParaRPr lang="en-US" sz="2800" dirty="0">
              <a:solidFill>
                <a:srgbClr val="C00000"/>
              </a:solidFill>
              <a:latin typeface="Times New Roman" panose="02020603050405020304" charset="0"/>
              <a:cs typeface="Times New Roman" panose="02020603050405020304" charset="0"/>
            </a:endParaRPr>
          </a:p>
        </p:txBody>
      </p:sp>
      <p:sp>
        <p:nvSpPr>
          <p:cNvPr id="8" name="TextBox 4"/>
          <p:cNvSpPr txBox="1"/>
          <p:nvPr/>
        </p:nvSpPr>
        <p:spPr>
          <a:xfrm>
            <a:off x="8641024" y="2905507"/>
            <a:ext cx="1623172"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When</a:t>
            </a:r>
            <a:endParaRPr lang="en-US" sz="2800" dirty="0">
              <a:solidFill>
                <a:srgbClr val="C00000"/>
              </a:solidFill>
              <a:latin typeface="Times New Roman" panose="02020603050405020304" charset="0"/>
              <a:cs typeface="Times New Roman" panose="02020603050405020304" charset="0"/>
            </a:endParaRPr>
          </a:p>
        </p:txBody>
      </p:sp>
      <p:sp>
        <p:nvSpPr>
          <p:cNvPr id="11" name="文本框 10">
            <a:hlinkClick r:id="rId1" action="ppaction://hlinksldjump"/>
          </p:cNvPr>
          <p:cNvSpPr txBox="1"/>
          <p:nvPr/>
        </p:nvSpPr>
        <p:spPr>
          <a:xfrm>
            <a:off x="5113655" y="49052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2" name="TextBox 4"/>
          <p:cNvSpPr txBox="1"/>
          <p:nvPr>
            <p:custDataLst>
              <p:tags r:id="rId2"/>
            </p:custDataLst>
          </p:nvPr>
        </p:nvSpPr>
        <p:spPr>
          <a:xfrm>
            <a:off x="6923984" y="3807207"/>
            <a:ext cx="1623172"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her</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circle(in)">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circle(in)">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circle(in)">
                                      <p:cBhvr>
                                        <p:cTn id="2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7" grpId="0"/>
      <p:bldP spid="8" grpId="0"/>
      <p:bldP spid="2" grpId="0"/>
    </p:bldLst>
  </p:timing>
</p:sld>
</file>

<file path=ppt/slides/slide5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504825" y="1219200"/>
            <a:ext cx="10854055" cy="2614930"/>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46. 【解析】本题考查词性变化。根据分析句子结构解题法，填入词在句中作状语，需填入副词，故本题正确答案为Finally。</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47. 【解析】本题考查状语从句连词的用法。根据句意“当她到达的时候，她的教练已在跑道上”，故本题正确答案为When。</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48. 【解析】本题考查代词的用法。根据分析句子结构解题法，填入词在动词keep后充当宾语，应填入宾格形式，故本题正确答案为her。</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556943" y="626342"/>
            <a:ext cx="11276329" cy="1863725"/>
          </a:xfrm>
          <a:prstGeom prst="rect">
            <a:avLst/>
          </a:prstGeom>
          <a:noFill/>
        </p:spPr>
        <p:txBody>
          <a:bodyPr wrap="square" rtlCol="0" anchor="t">
            <a:spAutoFit/>
          </a:bodyPr>
          <a:lstStyle/>
          <a:p>
            <a:pPr indent="0" algn="just" fontAlgn="auto">
              <a:lnSpc>
                <a:spcPct val="120000"/>
              </a:lnSpc>
            </a:pPr>
            <a:r>
              <a:rPr lang="zh-CN" altLang="en-US" sz="2400" dirty="0">
                <a:latin typeface="Times New Roman" panose="02020603050405020304" charset="0"/>
                <a:ea typeface="宋体" panose="02010600030101010101" pitchFamily="2" charset="-122"/>
                <a:cs typeface="Times New Roman" panose="02020603050405020304" charset="0"/>
              </a:rPr>
              <a:t>　　</a:t>
            </a:r>
            <a:r>
              <a:rPr lang="en-US" altLang="zh-CN" sz="2400" dirty="0">
                <a:latin typeface="Times New Roman" panose="02020603050405020304" charset="0"/>
                <a:ea typeface="宋体" panose="02010600030101010101" pitchFamily="2" charset="-122"/>
                <a:cs typeface="Times New Roman" panose="02020603050405020304" charset="0"/>
              </a:rPr>
              <a:t>Cara’s friends got there </a:t>
            </a:r>
            <a:r>
              <a:rPr lang="en-US" altLang="zh-CN" sz="2400" u="sng" dirty="0">
                <a:latin typeface="Times New Roman" panose="02020603050405020304" charset="0"/>
                <a:ea typeface="宋体" panose="02010600030101010101" pitchFamily="2" charset="-122"/>
                <a:cs typeface="Times New Roman" panose="02020603050405020304" charset="0"/>
              </a:rPr>
              <a:t>49                </a:t>
            </a:r>
            <a:r>
              <a:rPr lang="en-US" altLang="zh-CN" sz="2400" dirty="0">
                <a:latin typeface="Times New Roman" panose="02020603050405020304" charset="0"/>
                <a:ea typeface="宋体" panose="02010600030101010101" pitchFamily="2" charset="-122"/>
                <a:cs typeface="Times New Roman" panose="02020603050405020304" charset="0"/>
              </a:rPr>
              <a:t> (early) than her. They let her know that they were there </a:t>
            </a:r>
            <a:r>
              <a:rPr lang="en-US" altLang="zh-CN" sz="2400" u="sng" dirty="0">
                <a:latin typeface="Times New Roman" panose="02020603050405020304" charset="0"/>
                <a:ea typeface="宋体" panose="02010600030101010101" pitchFamily="2" charset="-122"/>
                <a:cs typeface="Times New Roman" panose="02020603050405020304" charset="0"/>
              </a:rPr>
              <a:t>50                  </a:t>
            </a:r>
            <a:r>
              <a:rPr lang="en-US" altLang="zh-CN" sz="2400" dirty="0">
                <a:latin typeface="Times New Roman" panose="02020603050405020304" charset="0"/>
                <a:ea typeface="宋体" panose="02010600030101010101" pitchFamily="2" charset="-122"/>
                <a:cs typeface="Times New Roman" panose="02020603050405020304" charset="0"/>
              </a:rPr>
              <a:t> (cheer) for her. They all wished her good luck. It was time for the race. All the runners </a:t>
            </a:r>
            <a:r>
              <a:rPr lang="en-US" altLang="zh-CN" sz="2400" u="sng" dirty="0">
                <a:latin typeface="Times New Roman" panose="02020603050405020304" charset="0"/>
                <a:ea typeface="宋体" panose="02010600030101010101" pitchFamily="2" charset="-122"/>
                <a:cs typeface="Times New Roman" panose="02020603050405020304" charset="0"/>
              </a:rPr>
              <a:t>51                       </a:t>
            </a:r>
            <a:r>
              <a:rPr lang="en-US" altLang="zh-CN" sz="2400" dirty="0">
                <a:latin typeface="Times New Roman" panose="02020603050405020304" charset="0"/>
                <a:ea typeface="宋体" panose="02010600030101010101" pitchFamily="2" charset="-122"/>
                <a:cs typeface="Times New Roman" panose="02020603050405020304" charset="0"/>
              </a:rPr>
              <a:t> (call) to line up on the tracks. </a:t>
            </a:r>
            <a:r>
              <a:rPr lang="en-US" altLang="zh-CN" sz="2400" u="sng" dirty="0">
                <a:latin typeface="Times New Roman" panose="02020603050405020304" charset="0"/>
                <a:ea typeface="宋体" panose="02010600030101010101" pitchFamily="2" charset="-122"/>
                <a:cs typeface="Times New Roman" panose="02020603050405020304" charset="0"/>
              </a:rPr>
              <a:t>52                </a:t>
            </a:r>
            <a:r>
              <a:rPr lang="en-US" altLang="zh-CN" sz="2400" dirty="0">
                <a:latin typeface="Times New Roman" panose="02020603050405020304" charset="0"/>
                <a:ea typeface="宋体" panose="02010600030101010101" pitchFamily="2" charset="-122"/>
                <a:cs typeface="Times New Roman" panose="02020603050405020304" charset="0"/>
              </a:rPr>
              <a:t> (hear) the signal gun, Cara jump-started from the ground. She began to run as hard as she could.</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4704080" y="591820"/>
            <a:ext cx="130048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earlier</a:t>
            </a:r>
            <a:endParaRPr lang="en-US" sz="2800" dirty="0">
              <a:solidFill>
                <a:srgbClr val="C00000"/>
              </a:solidFill>
              <a:latin typeface="Times New Roman" panose="02020603050405020304" charset="0"/>
              <a:cs typeface="Times New Roman" panose="02020603050405020304" charset="0"/>
            </a:endParaRPr>
          </a:p>
        </p:txBody>
      </p:sp>
      <p:sp>
        <p:nvSpPr>
          <p:cNvPr id="6" name="TextBox 4"/>
          <p:cNvSpPr txBox="1"/>
          <p:nvPr/>
        </p:nvSpPr>
        <p:spPr>
          <a:xfrm>
            <a:off x="2180590" y="1050290"/>
            <a:ext cx="157416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to cheer</a:t>
            </a:r>
            <a:endParaRPr lang="en-US" sz="2800" dirty="0">
              <a:solidFill>
                <a:srgbClr val="C00000"/>
              </a:solidFill>
              <a:latin typeface="Times New Roman" panose="02020603050405020304" charset="0"/>
              <a:cs typeface="Times New Roman" panose="02020603050405020304" charset="0"/>
            </a:endParaRPr>
          </a:p>
        </p:txBody>
      </p:sp>
      <p:sp>
        <p:nvSpPr>
          <p:cNvPr id="7" name="TextBox 4"/>
          <p:cNvSpPr txBox="1"/>
          <p:nvPr/>
        </p:nvSpPr>
        <p:spPr>
          <a:xfrm>
            <a:off x="3519805" y="1487805"/>
            <a:ext cx="192341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were called</a:t>
            </a:r>
            <a:endParaRPr lang="en-US" sz="2800" dirty="0">
              <a:solidFill>
                <a:srgbClr val="C00000"/>
              </a:solidFill>
              <a:latin typeface="Times New Roman" panose="02020603050405020304" charset="0"/>
              <a:cs typeface="Times New Roman" panose="02020603050405020304" charset="0"/>
            </a:endParaRPr>
          </a:p>
        </p:txBody>
      </p:sp>
      <p:sp>
        <p:nvSpPr>
          <p:cNvPr id="10" name="文本框 9">
            <a:hlinkClick r:id="rId1" action="ppaction://hlinksldjump"/>
          </p:cNvPr>
          <p:cNvSpPr txBox="1"/>
          <p:nvPr/>
        </p:nvSpPr>
        <p:spPr>
          <a:xfrm>
            <a:off x="5033057" y="4981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8" name="TextBox 4"/>
          <p:cNvSpPr txBox="1"/>
          <p:nvPr/>
        </p:nvSpPr>
        <p:spPr>
          <a:xfrm>
            <a:off x="9491980" y="1487805"/>
            <a:ext cx="15640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Hearing</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Lst>
  </p:timing>
</p:sld>
</file>

<file path=ppt/slides/slide5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333375" y="429895"/>
            <a:ext cx="11334750" cy="3507740"/>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49. 【解析】本题考查副词比较级变化。根据关键词解题法，由关键词than可以判断用副词比较级，故本题正确答案为earlier。</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50. 【解析】本题考查非谓语动词。根据分析句子结构解题法，填入动词表示目的，应填入不定式，故本题正确答案为to cheer。</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51. 【解析】本题考查动词的时态语态变化。根据分析句子结构解题法，动词call与主语runners是被动关系，应用过去时的被动语态，故本题正确答案为were called。</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52. 【解析】本题考查非谓语动词。根据分析句子结构解题法，动词hear和主语Care是主动关系，应填入现在分词作伴随状语，故本题正确答案为Hearing。</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008084" y="960485"/>
            <a:ext cx="9558607" cy="2749550"/>
          </a:xfrm>
          <a:prstGeom prst="rect">
            <a:avLst/>
          </a:prstGeom>
          <a:noFill/>
        </p:spPr>
        <p:txBody>
          <a:bodyPr wrap="square" rtlCol="0" anchor="t">
            <a:spAutoFit/>
          </a:bodyPr>
          <a:lstStyle/>
          <a:p>
            <a:pPr indent="0" algn="just" fontAlgn="auto">
              <a:lnSpc>
                <a:spcPct val="120000"/>
              </a:lnSpc>
            </a:pPr>
            <a:r>
              <a:rPr lang="zh-CN" altLang="en-US" sz="2400" dirty="0">
                <a:latin typeface="Times New Roman" panose="02020603050405020304" charset="0"/>
                <a:ea typeface="宋体" panose="02010600030101010101" pitchFamily="2" charset="-122"/>
                <a:cs typeface="Times New Roman" panose="02020603050405020304" charset="0"/>
              </a:rPr>
              <a:t>　　</a:t>
            </a:r>
            <a:r>
              <a:rPr lang="en-US" altLang="zh-CN" sz="2400">
                <a:latin typeface="Times New Roman" panose="02020603050405020304" charset="0"/>
                <a:ea typeface="宋体" panose="02010600030101010101" pitchFamily="2" charset="-122"/>
                <a:cs typeface="Times New Roman" panose="02020603050405020304" charset="0"/>
              </a:rPr>
              <a:t>Running past the stands, she heard the voices of her friends cheering her name. Cara kept her energy and continued to keep a good speed. When she rounded the track </a:t>
            </a:r>
            <a:r>
              <a:rPr lang="en-US" altLang="zh-CN" sz="2400" u="sng">
                <a:latin typeface="Times New Roman" panose="02020603050405020304" charset="0"/>
                <a:ea typeface="宋体" panose="02010600030101010101" pitchFamily="2" charset="-122"/>
                <a:cs typeface="Times New Roman" panose="02020603050405020304" charset="0"/>
              </a:rPr>
              <a:t>53              </a:t>
            </a:r>
            <a:r>
              <a:rPr lang="en-US" altLang="zh-CN" sz="2400">
                <a:latin typeface="Times New Roman" panose="02020603050405020304" charset="0"/>
                <a:ea typeface="宋体" panose="02010600030101010101" pitchFamily="2" charset="-122"/>
                <a:cs typeface="Times New Roman" panose="02020603050405020304" charset="0"/>
              </a:rPr>
              <a:t> the last time, she and another runner were neck and neck for </a:t>
            </a:r>
            <a:r>
              <a:rPr lang="en-US" altLang="zh-CN" sz="2400" u="sng">
                <a:latin typeface="Times New Roman" panose="02020603050405020304" charset="0"/>
                <a:ea typeface="宋体" panose="02010600030101010101" pitchFamily="2" charset="-122"/>
                <a:cs typeface="Times New Roman" panose="02020603050405020304" charset="0"/>
              </a:rPr>
              <a:t>54                 </a:t>
            </a:r>
            <a:r>
              <a:rPr lang="en-US" altLang="zh-CN" sz="2400">
                <a:latin typeface="Times New Roman" panose="02020603050405020304" charset="0"/>
                <a:ea typeface="宋体" panose="02010600030101010101" pitchFamily="2" charset="-122"/>
                <a:cs typeface="Times New Roman" panose="02020603050405020304" charset="0"/>
              </a:rPr>
              <a:t> finish line. As the end approached, Cara put all her effort into those last few </a:t>
            </a:r>
            <a:r>
              <a:rPr lang="en-US" altLang="zh-CN" sz="2400" u="sng">
                <a:latin typeface="Times New Roman" panose="02020603050405020304" charset="0"/>
                <a:ea typeface="宋体" panose="02010600030101010101" pitchFamily="2" charset="-122"/>
                <a:cs typeface="Times New Roman" panose="02020603050405020304" charset="0"/>
              </a:rPr>
              <a:t>55             </a:t>
            </a:r>
            <a:r>
              <a:rPr lang="en-US" altLang="zh-CN" sz="2400">
                <a:latin typeface="Times New Roman" panose="02020603050405020304" charset="0"/>
                <a:ea typeface="宋体" panose="02010600030101010101" pitchFamily="2" charset="-122"/>
                <a:cs typeface="Times New Roman" panose="02020603050405020304" charset="0"/>
              </a:rPr>
              <a:t> (foot). She won the race narrowly. Cara was so happy.</a:t>
            </a:r>
            <a:endParaRPr lang="en-US" altLang="zh-CN" sz="240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3825497" y="1880600"/>
            <a:ext cx="1635448"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for</a:t>
            </a:r>
            <a:endParaRPr lang="en-US" sz="2800" dirty="0">
              <a:solidFill>
                <a:srgbClr val="C00000"/>
              </a:solidFill>
              <a:latin typeface="Times New Roman" panose="02020603050405020304" charset="0"/>
              <a:cs typeface="Times New Roman" panose="02020603050405020304" charset="0"/>
            </a:endParaRPr>
          </a:p>
        </p:txBody>
      </p:sp>
      <p:sp>
        <p:nvSpPr>
          <p:cNvPr id="10" name="文本框 9">
            <a:hlinkClick r:id="rId1" action="ppaction://hlinksldjump"/>
          </p:cNvPr>
          <p:cNvSpPr txBox="1"/>
          <p:nvPr/>
        </p:nvSpPr>
        <p:spPr>
          <a:xfrm>
            <a:off x="5105398" y="5224305"/>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13" name="文本框 12">
            <a:hlinkClick r:id="rId2" action="ppaction://hlinksldjump"/>
          </p:cNvPr>
          <p:cNvSpPr txBox="1"/>
          <p:nvPr/>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2" name="TextBox 4"/>
          <p:cNvSpPr txBox="1"/>
          <p:nvPr>
            <p:custDataLst>
              <p:tags r:id="rId3"/>
            </p:custDataLst>
          </p:nvPr>
        </p:nvSpPr>
        <p:spPr>
          <a:xfrm>
            <a:off x="3553082" y="2293985"/>
            <a:ext cx="1635448"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the</a:t>
            </a:r>
            <a:endParaRPr lang="en-US" sz="2800" dirty="0">
              <a:solidFill>
                <a:srgbClr val="C00000"/>
              </a:solidFill>
              <a:latin typeface="Times New Roman" panose="02020603050405020304" charset="0"/>
              <a:cs typeface="Times New Roman" panose="02020603050405020304" charset="0"/>
            </a:endParaRPr>
          </a:p>
        </p:txBody>
      </p:sp>
      <p:sp>
        <p:nvSpPr>
          <p:cNvPr id="4" name="TextBox 4"/>
          <p:cNvSpPr txBox="1"/>
          <p:nvPr>
            <p:custDataLst>
              <p:tags r:id="rId4"/>
            </p:custDataLst>
          </p:nvPr>
        </p:nvSpPr>
        <p:spPr>
          <a:xfrm>
            <a:off x="4897377" y="2704195"/>
            <a:ext cx="1635448"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feet</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 grpId="0"/>
      <p:bldP spid="4" grpId="0"/>
    </p:bldLst>
  </p:timing>
</p:sld>
</file>

<file path=ppt/slides/slide5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504825" y="1219200"/>
            <a:ext cx="10854055" cy="2614930"/>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53. 【解析】本题考查固定搭配。for the last time（最后一次）作状语，可以放句首或句末，故本题正确答案为for。</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54. 【解析】本题考查冠词用法。根据分析句子结构解题法，the finish line指最后一圈冲刺线，应填入定冠词，故本题正确答案为the。</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55. 【解析】本题考查可数名词单复数变化。根据关键词解题法，可数名词在不定代词few后，应用名词复数形式，故本题正确答案为feet。</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786400" y="2214272"/>
            <a:ext cx="8242010" cy="835998"/>
          </a:xfrm>
          <a:prstGeom prst="rect">
            <a:avLst/>
          </a:prstGeom>
          <a:noFill/>
        </p:spPr>
        <p:txBody>
          <a:bodyPr wrap="square" rtlCol="0" anchor="ctr">
            <a:spAutoFit/>
          </a:bodyPr>
          <a:lstStyle/>
          <a:p>
            <a:pPr algn="ctr">
              <a:lnSpc>
                <a:spcPct val="120000"/>
              </a:lnSpc>
            </a:pPr>
            <a:r>
              <a:rPr lang="en-US" sz="4400" b="1" spc="300" dirty="0">
                <a:latin typeface="+mj-ea"/>
                <a:ea typeface="+mj-ea"/>
              </a:rPr>
              <a:t>VI. </a:t>
            </a:r>
            <a:r>
              <a:rPr lang="zh-CN" altLang="en-US" sz="4400" b="1" spc="300" dirty="0">
                <a:latin typeface="+mj-ea"/>
                <a:ea typeface="+mj-ea"/>
              </a:rPr>
              <a:t>完成句子</a:t>
            </a:r>
            <a:endParaRPr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761365" y="1732868"/>
            <a:ext cx="11276329" cy="977265"/>
          </a:xfrm>
          <a:prstGeom prst="rect">
            <a:avLst/>
          </a:prstGeom>
          <a:noFill/>
        </p:spPr>
        <p:txBody>
          <a:bodyPr wrap="square" rtlCol="0" anchor="t">
            <a:spAutoFit/>
          </a:bodyPr>
          <a:lstStyle/>
          <a:p>
            <a:pPr indent="0" algn="just" fontAlgn="auto">
              <a:lnSpc>
                <a:spcPct val="120000"/>
              </a:lnSpc>
            </a:pPr>
            <a:r>
              <a:rPr sz="2400" dirty="0">
                <a:latin typeface="Times New Roman" panose="02020603050405020304" charset="0"/>
                <a:ea typeface="宋体" panose="02010600030101010101" pitchFamily="2" charset="-122"/>
                <a:cs typeface="Times New Roman" panose="02020603050405020304" charset="0"/>
              </a:rPr>
              <a:t>56. ___________________</a:t>
            </a:r>
            <a:r>
              <a:rPr lang="en-US" sz="2400" dirty="0">
                <a:latin typeface="Times New Roman" panose="02020603050405020304" charset="0"/>
                <a:ea typeface="宋体" panose="02010600030101010101" pitchFamily="2" charset="-122"/>
                <a:cs typeface="Times New Roman" panose="02020603050405020304" charset="0"/>
              </a:rPr>
              <a:t>________________</a:t>
            </a:r>
            <a:r>
              <a:rPr sz="2400" dirty="0">
                <a:latin typeface="Times New Roman" panose="02020603050405020304" charset="0"/>
                <a:ea typeface="宋体" panose="02010600030101010101" pitchFamily="2" charset="-122"/>
                <a:cs typeface="Times New Roman" panose="02020603050405020304" charset="0"/>
              </a:rPr>
              <a:t>__________ (我昨天看的电影) is very interesting.</a:t>
            </a:r>
            <a:endParaRPr sz="2400" dirty="0">
              <a:latin typeface="Times New Roman" panose="02020603050405020304" charset="0"/>
              <a:ea typeface="宋体" panose="02010600030101010101" pitchFamily="2" charset="-122"/>
              <a:cs typeface="Times New Roman" panose="02020603050405020304" charset="0"/>
            </a:endParaRPr>
          </a:p>
        </p:txBody>
      </p:sp>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VI. 完成句子（5小题，共15分） 【建议用时：15 mins】</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15" name="TextBox 4"/>
          <p:cNvSpPr txBox="1"/>
          <p:nvPr/>
        </p:nvSpPr>
        <p:spPr>
          <a:xfrm>
            <a:off x="1569085" y="1592580"/>
            <a:ext cx="7045325" cy="645160"/>
          </a:xfrm>
          <a:prstGeom prst="rect">
            <a:avLst/>
          </a:prstGeom>
          <a:noFill/>
        </p:spPr>
        <p:txBody>
          <a:bodyPr wrap="square" rtlCol="0">
            <a:spAutoFit/>
          </a:bodyPr>
          <a:lstStyle/>
          <a:p>
            <a:pPr>
              <a:lnSpc>
                <a:spcPct val="150000"/>
              </a:lnSpc>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rPr>
              <a:t>The movie/film that I watched/saw yesterday</a:t>
            </a:r>
            <a:endPar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6" name="文本框 5"/>
          <p:cNvSpPr txBox="1"/>
          <p:nvPr/>
        </p:nvSpPr>
        <p:spPr>
          <a:xfrm>
            <a:off x="372110" y="917889"/>
            <a:ext cx="11276329" cy="493148"/>
          </a:xfrm>
          <a:prstGeom prst="rect">
            <a:avLst/>
          </a:prstGeom>
          <a:noFill/>
        </p:spPr>
        <p:txBody>
          <a:bodyPr wrap="square" rtlCol="0" anchor="t">
            <a:spAutoFit/>
          </a:bodyPr>
          <a:lstStyle/>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根据所给汉语提示，完成英语句子。</a:t>
            </a:r>
            <a:endParaRPr lang="zh-CN" altLang="en-US" sz="2400" b="1" dirty="0">
              <a:latin typeface="Times New Roman" panose="02020603050405020304" charset="0"/>
              <a:ea typeface="宋体" panose="02010600030101010101" pitchFamily="2" charset="-122"/>
              <a:cs typeface="Times New Roman" panose="02020603050405020304" charset="0"/>
            </a:endParaRPr>
          </a:p>
        </p:txBody>
      </p:sp>
      <p:sp>
        <p:nvSpPr>
          <p:cNvPr id="8" name="TextBox 4"/>
          <p:cNvSpPr txBox="1"/>
          <p:nvPr/>
        </p:nvSpPr>
        <p:spPr>
          <a:xfrm>
            <a:off x="1034098" y="3429000"/>
            <a:ext cx="9952354"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本题考查定语从句。根据汉语提示，先行词为the film且在从句中作宾语，故选用关系代词that或which，也可以省略，故本题正确答案为The movie / film that I watched / saw yesterday。</a:t>
            </a:r>
            <a:endParaRPr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circle(in)">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circle(in)">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15" grpId="0"/>
      <p:bldP spid="8"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412115" y="679450"/>
            <a:ext cx="11339195" cy="3192780"/>
          </a:xfrm>
          <a:prstGeom prst="rect">
            <a:avLst/>
          </a:prstGeom>
          <a:noFill/>
        </p:spPr>
        <p:txBody>
          <a:bodyPr wrap="square" rtlCol="0" anchor="t">
            <a:spAutoFit/>
          </a:bodyPr>
          <a:lstStyle/>
          <a:p>
            <a:pPr indent="0" algn="just" fontAlgn="auto">
              <a:lnSpc>
                <a:spcPct val="120000"/>
              </a:lnSpc>
            </a:pPr>
            <a:r>
              <a:rPr sz="2400" dirty="0">
                <a:latin typeface="Times New Roman" panose="02020603050405020304" charset="0"/>
                <a:ea typeface="宋体" panose="02010600030101010101" pitchFamily="2" charset="-122"/>
                <a:cs typeface="Times New Roman" panose="02020603050405020304" charset="0"/>
              </a:rPr>
              <a:t>57. You might not believe that _</a:t>
            </a:r>
            <a:r>
              <a:rPr lang="en-US" sz="2400" dirty="0">
                <a:latin typeface="Times New Roman" panose="02020603050405020304" charset="0"/>
                <a:ea typeface="宋体" panose="02010600030101010101" pitchFamily="2" charset="-122"/>
                <a:cs typeface="Times New Roman" panose="02020603050405020304" charset="0"/>
              </a:rPr>
              <a:t>__</a:t>
            </a:r>
            <a:r>
              <a:rPr sz="2400" dirty="0">
                <a:latin typeface="Times New Roman" panose="02020603050405020304" charset="0"/>
                <a:ea typeface="宋体" panose="02010600030101010101" pitchFamily="2" charset="-122"/>
                <a:cs typeface="Times New Roman" panose="02020603050405020304" charset="0"/>
              </a:rPr>
              <a:t>______________________</a:t>
            </a:r>
            <a:r>
              <a:rPr lang="en-US" sz="2400" dirty="0">
                <a:latin typeface="Times New Roman" panose="02020603050405020304" charset="0"/>
                <a:ea typeface="宋体" panose="02010600030101010101" pitchFamily="2" charset="-122"/>
                <a:cs typeface="Times New Roman" panose="02020603050405020304" charset="0"/>
              </a:rPr>
              <a:t>____</a:t>
            </a:r>
            <a:r>
              <a:rPr sz="2400" dirty="0">
                <a:latin typeface="Times New Roman" panose="02020603050405020304" charset="0"/>
                <a:ea typeface="宋体" panose="02010600030101010101" pitchFamily="2" charset="-122"/>
                <a:cs typeface="Times New Roman" panose="02020603050405020304" charset="0"/>
              </a:rPr>
              <a:t>______ (本周我将步行上班).</a:t>
            </a:r>
            <a:endParaRPr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sz="2400" dirty="0">
                <a:latin typeface="Times New Roman" panose="02020603050405020304" charset="0"/>
                <a:ea typeface="宋体" panose="02010600030101010101" pitchFamily="2" charset="-122"/>
                <a:cs typeface="Times New Roman" panose="02020603050405020304" charset="0"/>
              </a:rPr>
              <a:t>58. What they are doing _____________________________ (跟我没有多大关系).</a:t>
            </a:r>
            <a:endParaRPr sz="2400" dirty="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4241165" y="226695"/>
            <a:ext cx="5293360" cy="953135"/>
          </a:xfrm>
          <a:prstGeom prst="rect">
            <a:avLst/>
          </a:prstGeom>
          <a:noFill/>
        </p:spPr>
        <p:txBody>
          <a:bodyPr wrap="square" rtlCol="0">
            <a:spAutoFit/>
          </a:bodyPr>
          <a:lstStyle/>
          <a:p>
            <a:pPr algn="l"/>
            <a:r>
              <a:rPr lang="en-US" sz="2800" dirty="0">
                <a:solidFill>
                  <a:srgbClr val="C00000"/>
                </a:solidFill>
                <a:latin typeface="Times New Roman" panose="02020603050405020304" charset="0"/>
                <a:cs typeface="Times New Roman" panose="02020603050405020304" charset="0"/>
              </a:rPr>
              <a:t>I will walk to work this week / </a:t>
            </a:r>
            <a:endParaRPr lang="en-US" sz="2800" dirty="0">
              <a:solidFill>
                <a:srgbClr val="C00000"/>
              </a:solidFill>
              <a:latin typeface="Times New Roman" panose="02020603050405020304" charset="0"/>
              <a:cs typeface="Times New Roman" panose="02020603050405020304" charset="0"/>
            </a:endParaRPr>
          </a:p>
          <a:p>
            <a:pPr algn="l"/>
            <a:r>
              <a:rPr lang="en-US" sz="2800" dirty="0">
                <a:solidFill>
                  <a:srgbClr val="C00000"/>
                </a:solidFill>
                <a:latin typeface="Times New Roman" panose="02020603050405020304" charset="0"/>
                <a:cs typeface="Times New Roman" panose="02020603050405020304" charset="0"/>
              </a:rPr>
              <a:t>I will go to work on foot this week</a:t>
            </a:r>
            <a:endParaRPr lang="en-US" sz="28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1002348" y="4184689"/>
            <a:ext cx="9952354"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本题考查主谓一致。从句作主语时，谓语动词用第三人称单数形式，have nothing to do with（与……无关）为固定搭配，根据汉语提示，故本题正确答案为has nothing to do with me。</a:t>
            </a:r>
            <a:endParaRPr sz="2400" dirty="0">
              <a:solidFill>
                <a:srgbClr val="C00000"/>
              </a:solidFill>
              <a:latin typeface="Times New Roman" panose="02020603050405020304" charset="0"/>
              <a:cs typeface="Times New Roman" panose="02020603050405020304" charset="0"/>
            </a:endParaRPr>
          </a:p>
        </p:txBody>
      </p:sp>
      <p:sp>
        <p:nvSpPr>
          <p:cNvPr id="14" name="TextBox 4"/>
          <p:cNvSpPr txBox="1"/>
          <p:nvPr/>
        </p:nvSpPr>
        <p:spPr>
          <a:xfrm>
            <a:off x="891170" y="1747485"/>
            <a:ext cx="9952354"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a:solidFill>
                  <a:srgbClr val="C00000"/>
                </a:solidFill>
                <a:latin typeface="Times New Roman" panose="02020603050405020304" charset="0"/>
                <a:cs typeface="Times New Roman" panose="02020603050405020304" charset="0"/>
              </a:rPr>
              <a:t>本题考查宾语从句。根据汉语提示，步行上班为walk to work或go to work on foot，故本题正确答案为I will walk to work this week / I will go to work on foot this week。</a:t>
            </a:r>
            <a:endParaRPr sz="2400">
              <a:solidFill>
                <a:srgbClr val="C00000"/>
              </a:solidFill>
              <a:latin typeface="Times New Roman" panose="02020603050405020304" charset="0"/>
              <a:cs typeface="Times New Roman" panose="02020603050405020304" charset="0"/>
            </a:endParaRPr>
          </a:p>
        </p:txBody>
      </p:sp>
      <p:sp>
        <p:nvSpPr>
          <p:cNvPr id="15" name="TextBox 4"/>
          <p:cNvSpPr txBox="1"/>
          <p:nvPr/>
        </p:nvSpPr>
        <p:spPr>
          <a:xfrm>
            <a:off x="3292475" y="3266440"/>
            <a:ext cx="457073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has nothing to do with me</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6" presetClass="entr" presetSubtype="16" fill="hold" grpId="0" nodeType="click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circle(in)">
                                      <p:cBhvr>
                                        <p:cTn id="11" dur="500"/>
                                        <p:tgtEl>
                                          <p:spTgt spid="14"/>
                                        </p:tgtEl>
                                      </p:cBhvr>
                                    </p:animEffect>
                                  </p:childTnLst>
                                </p:cTn>
                              </p:par>
                            </p:childTnLst>
                          </p:cTn>
                        </p:par>
                      </p:childTnLst>
                    </p:cTn>
                  </p:par>
                  <p:par>
                    <p:cTn id="12" fill="hold">
                      <p:stCondLst>
                        <p:cond delay="indefinite"/>
                      </p:stCondLst>
                      <p:childTnLst>
                        <p:par>
                          <p:cTn id="13" fill="hold">
                            <p:stCondLst>
                              <p:cond delay="0"/>
                            </p:stCondLst>
                            <p:childTnLst>
                              <p:par>
                                <p:cTn id="14" presetID="6" presetClass="entr" presetSubtype="16" fill="hold" grpId="0" nodeType="click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circle(in)">
                                      <p:cBhvr>
                                        <p:cTn id="16" dur="2000"/>
                                        <p:tgtEl>
                                          <p:spTgt spid="15"/>
                                        </p:tgtEl>
                                      </p:cBhvr>
                                    </p:animEffect>
                                  </p:childTnLst>
                                </p:cTn>
                              </p:par>
                            </p:childTnLst>
                          </p:cTn>
                        </p:par>
                      </p:childTnLst>
                    </p:cTn>
                  </p:par>
                  <p:par>
                    <p:cTn id="17" fill="hold">
                      <p:stCondLst>
                        <p:cond delay="indefinite"/>
                      </p:stCondLst>
                      <p:childTnLst>
                        <p:par>
                          <p:cTn id="18" fill="hold">
                            <p:stCondLst>
                              <p:cond delay="0"/>
                            </p:stCondLst>
                            <p:childTnLst>
                              <p:par>
                                <p:cTn id="19" presetID="6" presetClass="entr" presetSubtype="16" fill="hold" grpId="0" nodeType="click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circle(in)">
                                      <p:cBhvr>
                                        <p:cTn id="2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3" grpId="0"/>
      <p:bldP spid="14" grpId="0"/>
      <p:bldP spid="15"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600710" y="544195"/>
            <a:ext cx="11160125" cy="319278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59. She is going to spend the summer holiday in Qingdao, _______________________</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(那儿她有一些亲戚).</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sz="2400" dirty="0">
                <a:latin typeface="Times New Roman" panose="02020603050405020304" charset="0"/>
                <a:ea typeface="宋体" panose="02010600030101010101" pitchFamily="2" charset="-122"/>
                <a:cs typeface="Times New Roman" panose="02020603050405020304" charset="0"/>
              </a:rPr>
              <a:t>60. Li Ming is _____________________________ (和我一样高).</a:t>
            </a:r>
            <a:endParaRPr sz="2400" dirty="0">
              <a:latin typeface="Times New Roman" panose="02020603050405020304" charset="0"/>
              <a:ea typeface="宋体" panose="02010600030101010101" pitchFamily="2" charset="-122"/>
              <a:cs typeface="Times New Roman" panose="02020603050405020304" charset="0"/>
            </a:endParaRPr>
          </a:p>
        </p:txBody>
      </p:sp>
      <p:sp>
        <p:nvSpPr>
          <p:cNvPr id="13" name="TextBox 4"/>
          <p:cNvSpPr txBox="1"/>
          <p:nvPr/>
        </p:nvSpPr>
        <p:spPr>
          <a:xfrm>
            <a:off x="7810500" y="461010"/>
            <a:ext cx="3950335" cy="645160"/>
          </a:xfrm>
          <a:prstGeom prst="rect">
            <a:avLst/>
          </a:prstGeom>
          <a:noFill/>
        </p:spPr>
        <p:txBody>
          <a:bodyPr wrap="square" rtlCol="0">
            <a:spAutoFit/>
          </a:bodyPr>
          <a:lstStyle/>
          <a:p>
            <a:pPr>
              <a:lnSpc>
                <a:spcPct val="150000"/>
              </a:lnSpc>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rPr>
              <a:t>where she has some relatives</a:t>
            </a:r>
            <a:endPar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11" name="文本框 10">
            <a:hlinkClick r:id="rId1" action="ppaction://hlinksldjump"/>
          </p:cNvPr>
          <p:cNvSpPr txBox="1"/>
          <p:nvPr userDrawn="1"/>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8" name="TextBox 4"/>
          <p:cNvSpPr txBox="1"/>
          <p:nvPr/>
        </p:nvSpPr>
        <p:spPr>
          <a:xfrm>
            <a:off x="986156" y="1753522"/>
            <a:ext cx="9952354"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本题考查非限制性定语从句的用法。先行词Qingdao在从句中表示地点，故选用关系副词where，根据汉语提示，故本题正确答案为where she has some relatives。</a:t>
            </a:r>
            <a:endParaRPr sz="2400" dirty="0">
              <a:solidFill>
                <a:srgbClr val="C00000"/>
              </a:solidFill>
              <a:latin typeface="Times New Roman" panose="02020603050405020304" charset="0"/>
              <a:cs typeface="Times New Roman" panose="02020603050405020304" charset="0"/>
            </a:endParaRPr>
          </a:p>
        </p:txBody>
      </p:sp>
      <p:sp>
        <p:nvSpPr>
          <p:cNvPr id="9" name="TextBox 4"/>
          <p:cNvSpPr txBox="1"/>
          <p:nvPr/>
        </p:nvSpPr>
        <p:spPr>
          <a:xfrm>
            <a:off x="1062673" y="4524375"/>
            <a:ext cx="9952354"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a:solidFill>
                  <a:srgbClr val="C00000"/>
                </a:solidFill>
                <a:latin typeface="Times New Roman" panose="02020603050405020304" charset="0"/>
                <a:cs typeface="Times New Roman" panose="02020603050405020304" charset="0"/>
              </a:rPr>
              <a:t>本题考查比较状语从句的用法。As…as（和……一样），根据汉语提示，故本题正确答案为as tall as me。</a:t>
            </a:r>
            <a:endParaRPr sz="2400">
              <a:solidFill>
                <a:srgbClr val="C00000"/>
              </a:solidFill>
              <a:latin typeface="Times New Roman" panose="02020603050405020304" charset="0"/>
              <a:cs typeface="Times New Roman" panose="02020603050405020304" charset="0"/>
            </a:endParaRPr>
          </a:p>
        </p:txBody>
      </p:sp>
      <p:sp>
        <p:nvSpPr>
          <p:cNvPr id="12" name="TextBox 4"/>
          <p:cNvSpPr txBox="1"/>
          <p:nvPr/>
        </p:nvSpPr>
        <p:spPr>
          <a:xfrm>
            <a:off x="3036888" y="3106623"/>
            <a:ext cx="3550602" cy="645160"/>
          </a:xfrm>
          <a:prstGeom prst="rect">
            <a:avLst/>
          </a:prstGeom>
          <a:noFill/>
        </p:spPr>
        <p:txBody>
          <a:bodyPr wrap="square" rtlCol="0">
            <a:spAutoFit/>
          </a:bodyPr>
          <a:lstStyle/>
          <a:p>
            <a:pPr>
              <a:lnSpc>
                <a:spcPct val="150000"/>
              </a:lnSpc>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rPr>
              <a:t>as tall as me</a:t>
            </a:r>
            <a:endPar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circle(in)">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circle(in)">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circle(in)">
                                      <p:cBhvr>
                                        <p:cTn id="2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8" grpId="0"/>
      <p:bldP spid="9" grpId="0"/>
      <p:bldP spid="1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文本框 34"/>
          <p:cNvSpPr txBox="1"/>
          <p:nvPr/>
        </p:nvSpPr>
        <p:spPr>
          <a:xfrm>
            <a:off x="700616" y="1062990"/>
            <a:ext cx="11039475" cy="230632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3. W: Thank you very much for coming to meet me, Mr. Smith.</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M: ________.</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I hope so 		B. Have a nice day</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C. I see 			D. My pleasure</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36" name="TextBox 4"/>
          <p:cNvSpPr txBox="1"/>
          <p:nvPr/>
        </p:nvSpPr>
        <p:spPr>
          <a:xfrm>
            <a:off x="590467" y="106299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37" name="TextBox 4"/>
          <p:cNvSpPr txBox="1"/>
          <p:nvPr/>
        </p:nvSpPr>
        <p:spPr>
          <a:xfrm>
            <a:off x="309245" y="4577715"/>
            <a:ext cx="11550650" cy="1886585"/>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这是一个收到感谢后进行回应的对话。“Thank you very much for coming to meet me”意为“非常感谢你来接我”。D项意为“乐意效劳”，最符合对话语境。A、B、C三项的意思分别是“希望如此”“祝你一天过得愉快”和“我明白了”，均不适合用以回应感谢，故本题正确答案为D。</a:t>
            </a:r>
            <a:endParaRPr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circle(in)">
                                      <p:cBhvr>
                                        <p:cTn id="7" dur="500"/>
                                        <p:tgtEl>
                                          <p:spTgt spid="36"/>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7"/>
                                        </p:tgtEl>
                                        <p:attrNameLst>
                                          <p:attrName>style.visibility</p:attrName>
                                        </p:attrNameLst>
                                      </p:cBhvr>
                                      <p:to>
                                        <p:strVal val="visible"/>
                                      </p:to>
                                    </p:set>
                                    <p:animEffect transition="in" filter="circle(in)">
                                      <p:cBhvr>
                                        <p:cTn id="12"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195850" y="2261897"/>
            <a:ext cx="8242010" cy="835998"/>
          </a:xfrm>
          <a:prstGeom prst="rect">
            <a:avLst/>
          </a:prstGeom>
          <a:noFill/>
        </p:spPr>
        <p:txBody>
          <a:bodyPr wrap="square" rtlCol="0" anchor="ctr">
            <a:spAutoFit/>
          </a:bodyPr>
          <a:lstStyle/>
          <a:p>
            <a:pPr algn="ctr">
              <a:lnSpc>
                <a:spcPct val="120000"/>
              </a:lnSpc>
            </a:pPr>
            <a:r>
              <a:rPr lang="en-US" sz="4400" b="1" spc="300" dirty="0">
                <a:latin typeface="+mj-ea"/>
                <a:ea typeface="+mj-ea"/>
              </a:rPr>
              <a:t>VII. </a:t>
            </a:r>
            <a:r>
              <a:rPr lang="zh-CN" altLang="en-US" sz="4400" b="1" spc="300" dirty="0">
                <a:latin typeface="+mj-ea"/>
                <a:ea typeface="+mj-ea"/>
              </a:rPr>
              <a:t>应用写作</a:t>
            </a:r>
            <a:endParaRPr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VII. 应用写作（1小题，共10分） 【建议用时：20 mins】</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4" name="矩形 3"/>
          <p:cNvSpPr/>
          <p:nvPr/>
        </p:nvSpPr>
        <p:spPr>
          <a:xfrm>
            <a:off x="415607" y="1260157"/>
            <a:ext cx="11516417" cy="1863725"/>
          </a:xfrm>
          <a:prstGeom prst="rect">
            <a:avLst/>
          </a:prstGeom>
          <a:noFill/>
        </p:spPr>
        <p:txBody>
          <a:bodyPr wrap="square">
            <a:spAutoFit/>
          </a:bodyPr>
          <a:lstStyle/>
          <a:p>
            <a:pPr indent="0" algn="just" fontAlgn="auto">
              <a:lnSpc>
                <a:spcPct val="120000"/>
              </a:lnSpc>
            </a:pPr>
            <a:r>
              <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61.【写作内容】你是李华。下周日是你的生日，请用英语给你的外教Robert写一封邮件，邀请他来参加你的生日聚会。</a:t>
            </a:r>
            <a:endPar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【写作要求】正文约40个英文单词，文中不可出现你自己的真实姓名、学校等信息。</a:t>
            </a:r>
            <a:endPar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【评分标准】信息完整，语言规范，语篇连贯。</a:t>
            </a:r>
            <a:endPar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2" name="文本框 1">
            <a:hlinkClick r:id="rId1" action="ppaction://hlinksldjump"/>
          </p:cNvPr>
          <p:cNvSpPr txBox="1"/>
          <p:nvPr/>
        </p:nvSpPr>
        <p:spPr>
          <a:xfrm>
            <a:off x="4504054" y="4515046"/>
            <a:ext cx="1714500" cy="534035"/>
          </a:xfrm>
          <a:prstGeom prst="rect">
            <a:avLst/>
          </a:prstGeom>
          <a:solidFill>
            <a:srgbClr val="C00000"/>
          </a:solidFill>
        </p:spPr>
        <p:txBody>
          <a:bodyPr wrap="square" rtlCol="0" anchor="ctr">
            <a:spAutoFit/>
          </a:bodyPr>
          <a:lstStyle/>
          <a:p>
            <a:pPr>
              <a:lnSpc>
                <a:spcPct val="120000"/>
              </a:lnSpc>
            </a:pPr>
            <a:r>
              <a:rPr lang="zh-CN" altLang="en-US" sz="2400" b="1" dirty="0">
                <a:solidFill>
                  <a:schemeClr val="bg1"/>
                </a:solidFill>
                <a:latin typeface="宋体" panose="02010600030101010101" pitchFamily="2" charset="-122"/>
                <a:ea typeface="宋体" panose="02010600030101010101" pitchFamily="2" charset="-122"/>
                <a:cs typeface="Times New Roman" panose="02020603050405020304" charset="0"/>
              </a:rPr>
              <a:t> 参考范文</a:t>
            </a:r>
            <a:endParaRPr lang="zh-CN" altLang="en-US" sz="2400" b="1" dirty="0">
              <a:solidFill>
                <a:schemeClr val="bg1"/>
              </a:solidFill>
              <a:latin typeface="宋体" panose="02010600030101010101" pitchFamily="2" charset="-122"/>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6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4" name="文本框 3"/>
          <p:cNvSpPr txBox="1"/>
          <p:nvPr/>
        </p:nvSpPr>
        <p:spPr>
          <a:xfrm>
            <a:off x="522604" y="552646"/>
            <a:ext cx="1714500" cy="534035"/>
          </a:xfrm>
          <a:prstGeom prst="rect">
            <a:avLst/>
          </a:prstGeom>
          <a:solidFill>
            <a:srgbClr val="C00000"/>
          </a:solidFill>
        </p:spPr>
        <p:txBody>
          <a:bodyPr wrap="square" rtlCol="0" anchor="ctr">
            <a:spAutoFit/>
          </a:bodyPr>
          <a:lstStyle/>
          <a:p>
            <a:pPr>
              <a:lnSpc>
                <a:spcPct val="120000"/>
              </a:lnSpc>
            </a:pPr>
            <a:r>
              <a:rPr lang="zh-CN" altLang="en-US" sz="2400" b="1" dirty="0">
                <a:solidFill>
                  <a:schemeClr val="bg1"/>
                </a:solidFill>
                <a:latin typeface="宋体" panose="02010600030101010101" pitchFamily="2" charset="-122"/>
                <a:ea typeface="宋体" panose="02010600030101010101" pitchFamily="2" charset="-122"/>
                <a:cs typeface="Times New Roman" panose="02020603050405020304" charset="0"/>
              </a:rPr>
              <a:t> 参考范文</a:t>
            </a:r>
            <a:endParaRPr lang="zh-CN" altLang="en-US" sz="2400" b="1" dirty="0">
              <a:solidFill>
                <a:schemeClr val="bg1"/>
              </a:solidFill>
              <a:latin typeface="宋体" panose="02010600030101010101" pitchFamily="2" charset="-122"/>
              <a:ea typeface="宋体" panose="02010600030101010101" pitchFamily="2" charset="-122"/>
              <a:cs typeface="Times New Roman" panose="02020603050405020304" charset="0"/>
            </a:endParaRPr>
          </a:p>
        </p:txBody>
      </p:sp>
      <p:sp>
        <p:nvSpPr>
          <p:cNvPr id="2" name="文本框 1"/>
          <p:cNvSpPr txBox="1"/>
          <p:nvPr/>
        </p:nvSpPr>
        <p:spPr>
          <a:xfrm>
            <a:off x="1235074" y="1610994"/>
            <a:ext cx="9324976" cy="3636010"/>
          </a:xfrm>
          <a:prstGeom prst="rect">
            <a:avLst/>
          </a:prstGeom>
          <a:noFill/>
        </p:spPr>
        <p:txBody>
          <a:bodyPr wrap="square" rtlCol="0" anchor="ctr">
            <a:spAutoFit/>
          </a:bodyPr>
          <a:lstStyle/>
          <a:p>
            <a:pPr algn="just">
              <a:lnSpc>
                <a:spcPct val="120000"/>
              </a:lnSpc>
            </a:pPr>
            <a:r>
              <a:rPr lang="en-US" altLang="zh-CN" sz="2400" dirty="0">
                <a:solidFill>
                  <a:srgbClr val="C00000"/>
                </a:solidFill>
                <a:latin typeface="Times New Roman" panose="02020603050405020304" charset="0"/>
                <a:cs typeface="Times New Roman" panose="02020603050405020304" charset="0"/>
              </a:rPr>
              <a:t>Dear Robert,</a:t>
            </a:r>
            <a:endParaRPr lang="en-US" altLang="zh-CN" sz="2400" dirty="0">
              <a:solidFill>
                <a:srgbClr val="C00000"/>
              </a:solidFill>
              <a:latin typeface="Times New Roman" panose="02020603050405020304" charset="0"/>
              <a:cs typeface="Times New Roman" panose="02020603050405020304" charset="0"/>
            </a:endParaRPr>
          </a:p>
          <a:p>
            <a:pPr algn="just">
              <a:lnSpc>
                <a:spcPct val="120000"/>
              </a:lnSpc>
            </a:pPr>
            <a:r>
              <a:rPr lang="en-US" altLang="zh-CN" sz="2400" dirty="0">
                <a:solidFill>
                  <a:srgbClr val="C00000"/>
                </a:solidFill>
                <a:latin typeface="Times New Roman" panose="02020603050405020304" charset="0"/>
                <a:cs typeface="Times New Roman" panose="02020603050405020304" charset="0"/>
              </a:rPr>
              <a:t>     How is it going? I’m writing to invite you to my birthday party.</a:t>
            </a:r>
            <a:endParaRPr lang="en-US" altLang="zh-CN" sz="2400" dirty="0">
              <a:solidFill>
                <a:srgbClr val="C00000"/>
              </a:solidFill>
              <a:latin typeface="Times New Roman" panose="02020603050405020304" charset="0"/>
              <a:cs typeface="Times New Roman" panose="02020603050405020304" charset="0"/>
            </a:endParaRPr>
          </a:p>
          <a:p>
            <a:pPr algn="just">
              <a:lnSpc>
                <a:spcPct val="120000"/>
              </a:lnSpc>
            </a:pPr>
            <a:r>
              <a:rPr lang="en-US" altLang="zh-CN" sz="2400" dirty="0">
                <a:solidFill>
                  <a:srgbClr val="C00000"/>
                </a:solidFill>
                <a:latin typeface="Times New Roman" panose="02020603050405020304" charset="0"/>
                <a:cs typeface="Times New Roman" panose="02020603050405020304" charset="0"/>
              </a:rPr>
              <a:t>     The party will be held at my home from 6 p.m. to 1l p.m. next Friday. All teachers and students in our class will be invited.</a:t>
            </a:r>
            <a:endParaRPr lang="en-US" altLang="zh-CN" sz="2400" dirty="0">
              <a:solidFill>
                <a:srgbClr val="C00000"/>
              </a:solidFill>
              <a:latin typeface="Times New Roman" panose="02020603050405020304" charset="0"/>
              <a:cs typeface="Times New Roman" panose="02020603050405020304" charset="0"/>
            </a:endParaRPr>
          </a:p>
          <a:p>
            <a:pPr algn="just">
              <a:lnSpc>
                <a:spcPct val="120000"/>
              </a:lnSpc>
            </a:pPr>
            <a:r>
              <a:rPr lang="en-US" altLang="zh-CN" sz="2400" dirty="0">
                <a:solidFill>
                  <a:srgbClr val="C00000"/>
                </a:solidFill>
                <a:latin typeface="Times New Roman" panose="02020603050405020304" charset="0"/>
                <a:cs typeface="Times New Roman" panose="02020603050405020304" charset="0"/>
              </a:rPr>
              <a:t>     Would you please let me know as soon as possible if you could accept my invitation? I’m sure that you will have a good time there.</a:t>
            </a:r>
            <a:endParaRPr lang="en-US" altLang="zh-CN" sz="2400" dirty="0">
              <a:solidFill>
                <a:srgbClr val="C00000"/>
              </a:solidFill>
              <a:latin typeface="Times New Roman" panose="02020603050405020304" charset="0"/>
              <a:cs typeface="Times New Roman" panose="02020603050405020304" charset="0"/>
            </a:endParaRPr>
          </a:p>
          <a:p>
            <a:pPr algn="r">
              <a:lnSpc>
                <a:spcPct val="120000"/>
              </a:lnSpc>
            </a:pPr>
            <a:r>
              <a:rPr lang="en-US" altLang="zh-CN" sz="2400" dirty="0">
                <a:solidFill>
                  <a:srgbClr val="C00000"/>
                </a:solidFill>
                <a:latin typeface="Times New Roman" panose="02020603050405020304" charset="0"/>
                <a:cs typeface="Times New Roman" panose="02020603050405020304" charset="0"/>
              </a:rPr>
              <a:t>Yours,</a:t>
            </a:r>
            <a:endParaRPr lang="en-US" altLang="zh-CN" sz="2400" dirty="0">
              <a:solidFill>
                <a:srgbClr val="C00000"/>
              </a:solidFill>
              <a:latin typeface="Times New Roman" panose="02020603050405020304" charset="0"/>
              <a:cs typeface="Times New Roman" panose="02020603050405020304" charset="0"/>
            </a:endParaRPr>
          </a:p>
          <a:p>
            <a:pPr algn="r">
              <a:lnSpc>
                <a:spcPct val="120000"/>
              </a:lnSpc>
            </a:pPr>
            <a:r>
              <a:rPr lang="en-US" altLang="zh-CN" sz="2400" dirty="0">
                <a:solidFill>
                  <a:srgbClr val="C00000"/>
                </a:solidFill>
                <a:latin typeface="Times New Roman" panose="02020603050405020304" charset="0"/>
                <a:cs typeface="Times New Roman" panose="02020603050405020304" charset="0"/>
              </a:rPr>
              <a:t>Li Hua</a:t>
            </a:r>
            <a:endParaRPr lang="en-US" altLang="zh-CN"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_矩形 259"/>
          <p:cNvSpPr>
            <a:spLocks noChangeArrowheads="1"/>
          </p:cNvSpPr>
          <p:nvPr>
            <p:custDataLst>
              <p:tags r:id="rId1"/>
            </p:custDataLst>
          </p:nvPr>
        </p:nvSpPr>
        <p:spPr bwMode="auto">
          <a:xfrm>
            <a:off x="4823394" y="2456525"/>
            <a:ext cx="6859228" cy="830997"/>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r">
              <a:buNone/>
            </a:pPr>
            <a:r>
              <a:rPr lang="zh-CN" altLang="en-US" sz="5400" b="1" kern="5000" spc="300" dirty="0">
                <a:solidFill>
                  <a:sysClr val="windowText" lastClr="000000"/>
                </a:solidFill>
                <a:cs typeface="Arial" panose="020B0604020202020204" pitchFamily="34" charset="0"/>
              </a:rPr>
              <a:t>感谢您的观看！</a:t>
            </a:r>
            <a:endParaRPr lang="zh-CN" altLang="en-US" sz="5400" b="1" kern="5000" spc="300" dirty="0">
              <a:solidFill>
                <a:sysClr val="windowText" lastClr="000000"/>
              </a:solidFill>
              <a:cs typeface="Arial" panose="020B0604020202020204" pitchFamily="34" charset="0"/>
            </a:endParaRPr>
          </a:p>
        </p:txBody>
      </p:sp>
      <p:sp>
        <p:nvSpPr>
          <p:cNvPr id="9" name="矩形 8"/>
          <p:cNvSpPr/>
          <p:nvPr/>
        </p:nvSpPr>
        <p:spPr>
          <a:xfrm>
            <a:off x="-13970" y="635"/>
            <a:ext cx="4542155" cy="348615"/>
          </a:xfrm>
          <a:prstGeom prst="rect">
            <a:avLst/>
          </a:prstGeom>
          <a:solidFill>
            <a:srgbClr val="FF0000">
              <a:alpha val="5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0" y="4465955"/>
            <a:ext cx="12192000" cy="2404745"/>
          </a:xfrm>
          <a:prstGeom prst="rect">
            <a:avLst/>
          </a:prstGeom>
          <a:solidFill>
            <a:srgbClr val="C00000">
              <a:alpha val="4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0" y="5291455"/>
            <a:ext cx="12192000" cy="1579245"/>
          </a:xfrm>
          <a:prstGeom prst="rect">
            <a:avLst/>
          </a:prstGeom>
          <a:solidFill>
            <a:srgbClr val="FF0000">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306070" y="1810385"/>
            <a:ext cx="3886810" cy="3310890"/>
            <a:chOff x="1221" y="2153"/>
            <a:chExt cx="6375" cy="5430"/>
          </a:xfrm>
        </p:grpSpPr>
        <p:pic>
          <p:nvPicPr>
            <p:cNvPr id="8" name="图片 7"/>
            <p:cNvPicPr>
              <a:picLocks noChangeAspect="1"/>
            </p:cNvPicPr>
            <p:nvPr/>
          </p:nvPicPr>
          <p:blipFill>
            <a:blip r:embed="rId2"/>
            <a:stretch>
              <a:fillRect/>
            </a:stretch>
          </p:blipFill>
          <p:spPr>
            <a:xfrm>
              <a:off x="1221" y="2153"/>
              <a:ext cx="6375" cy="5430"/>
            </a:xfrm>
            <a:prstGeom prst="rect">
              <a:avLst/>
            </a:prstGeom>
          </p:spPr>
        </p:pic>
        <p:sp>
          <p:nvSpPr>
            <p:cNvPr id="10" name="文本框 9"/>
            <p:cNvSpPr txBox="1"/>
            <p:nvPr/>
          </p:nvSpPr>
          <p:spPr>
            <a:xfrm>
              <a:off x="2791" y="5856"/>
              <a:ext cx="4000" cy="936"/>
            </a:xfrm>
            <a:prstGeom prst="rect">
              <a:avLst/>
            </a:prstGeom>
            <a:noFill/>
          </p:spPr>
          <p:txBody>
            <a:bodyPr wrap="square" rtlCol="0" anchor="t">
              <a:spAutoFit/>
            </a:bodyPr>
            <a:lstStyle/>
            <a:p>
              <a:pPr>
                <a:lnSpc>
                  <a:spcPct val="120000"/>
                </a:lnSpc>
              </a:pPr>
              <a:r>
                <a:rPr lang="zh-CN" altLang="en-US" sz="2600" b="1" dirty="0">
                  <a:solidFill>
                    <a:schemeClr val="bg1"/>
                  </a:solidFill>
                </a:rPr>
                <a:t>CHINESE</a:t>
              </a:r>
              <a:endParaRPr lang="zh-CN" altLang="en-US" sz="2600" b="1" dirty="0">
                <a:solidFill>
                  <a:schemeClr val="bg1"/>
                </a:solidFill>
              </a:endParaRPr>
            </a:p>
          </p:txBody>
        </p:sp>
      </p:gr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576262" y="338070"/>
            <a:ext cx="11039475" cy="230632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4. M: Excuse me. Could you tell me how to get to Garden Hotel?</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W: Garden Hotel? ________. I really don’t know.</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Forget it 		B. I’m sorry</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C. Go ahead 		D. All right</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156845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这是一个有关问路的对话。上句说话人询问如何前往花园酒店，而对方回复“I really don’t know (我真不知道).”可以说明对方无法提供帮助。 B项意为“我很抱歉”，符合对话语境。A项意为“算了吧”，C项意为“你说吧”，D项意为“好吧”，A、C、D三项均不符合对话语境，故本题正确答案为B。</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455930" y="35572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 name="TextBox 4"/>
          <p:cNvSpPr txBox="1"/>
          <p:nvPr/>
        </p:nvSpPr>
        <p:spPr>
          <a:xfrm>
            <a:off x="401955" y="4337050"/>
            <a:ext cx="11307445" cy="193802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根据对话内容“This is Tom speaking (我是Tom). May I speak to Jane, please (我可以和Jane通下话吗)?”，我们可以判断出这是一个打电话的情景。B项意为“不用谢”，用于回应致谢；C项意为“很高兴见到你”，用于问候；D项意为“她是我的姐妹”，用于做介绍。A项意为“请别挂电话”，最符合语境，故本题正确答案为A。</a:t>
            </a:r>
            <a:endParaRPr sz="2400" dirty="0">
              <a:solidFill>
                <a:srgbClr val="C00000"/>
              </a:solidFill>
              <a:latin typeface="Times New Roman" panose="02020603050405020304" charset="0"/>
              <a:cs typeface="Times New Roman" panose="02020603050405020304" charset="0"/>
            </a:endParaRPr>
          </a:p>
        </p:txBody>
      </p:sp>
      <p:sp>
        <p:nvSpPr>
          <p:cNvPr id="6" name="文本框 5"/>
          <p:cNvSpPr txBox="1"/>
          <p:nvPr/>
        </p:nvSpPr>
        <p:spPr>
          <a:xfrm>
            <a:off x="696595" y="334010"/>
            <a:ext cx="11039475" cy="230632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5. M: Hello! This is Tom speaking. May I speak to Jane, please?</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W: ________.</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Hold on, please 			B. You’re welcome</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C. Nice to meet you 			D. She’s my sister </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7" name="TextBox 4"/>
          <p:cNvSpPr txBox="1"/>
          <p:nvPr/>
        </p:nvSpPr>
        <p:spPr>
          <a:xfrm>
            <a:off x="541655" y="35204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8" name="文本框 7">
            <a:hlinkClick r:id="" action="ppaction://hlinkshowjump?jump=nextslide"/>
          </p:cNvPr>
          <p:cNvSpPr txBox="1"/>
          <p:nvPr/>
        </p:nvSpPr>
        <p:spPr>
          <a:xfrm>
            <a:off x="10688955" y="621855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ircle(i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20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786400" y="2180469"/>
            <a:ext cx="8242010" cy="903605"/>
          </a:xfrm>
          <a:prstGeom prst="rect">
            <a:avLst/>
          </a:prstGeom>
          <a:noFill/>
        </p:spPr>
        <p:txBody>
          <a:bodyPr wrap="square" rtlCol="0" anchor="ctr">
            <a:spAutoFit/>
          </a:bodyPr>
          <a:lstStyle/>
          <a:p>
            <a:pPr algn="ctr">
              <a:lnSpc>
                <a:spcPct val="120000"/>
              </a:lnSpc>
            </a:pPr>
            <a:r>
              <a:rPr lang="en-US" sz="4400" b="1" spc="300" dirty="0">
                <a:latin typeface="+mj-ea"/>
                <a:ea typeface="+mj-ea"/>
              </a:rPr>
              <a:t>II. </a:t>
            </a:r>
            <a:r>
              <a:rPr lang="zh-CN" altLang="en-US" sz="4400" b="1" spc="300" dirty="0">
                <a:latin typeface="+mj-ea"/>
                <a:ea typeface="+mj-ea"/>
              </a:rPr>
              <a:t>词汇</a:t>
            </a:r>
            <a:endParaRPr lang="zh-CN" altLang="en-US"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BEAUTIFY_FLAG" val=""/>
</p:tagLst>
</file>

<file path=ppt/tags/tag11.xml><?xml version="1.0" encoding="utf-8"?>
<p:tagLst xmlns:p="http://schemas.openxmlformats.org/presentationml/2006/main">
  <p:tag name="KSO_WM_BEAUTIFY_FLAG" val=""/>
</p:tagLst>
</file>

<file path=ppt/tags/tag12.xml><?xml version="1.0" encoding="utf-8"?>
<p:tagLst xmlns:p="http://schemas.openxmlformats.org/presentationml/2006/main">
  <p:tag name="KSO_WM_BEAUTIFY_FLAG" val=""/>
</p:tagLst>
</file>

<file path=ppt/tags/tag13.xml><?xml version="1.0" encoding="utf-8"?>
<p:tagLst xmlns:p="http://schemas.openxmlformats.org/presentationml/2006/main">
  <p:tag name="KSO_WM_UNIT_PLACING_PICTURE_USER_VIEWPORT" val="{&quot;height&quot;:3555,&quot;width&quot;:7110}"/>
</p:tagLst>
</file>

<file path=ppt/tags/tag14.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9.xml><?xml version="1.0" encoding="utf-8"?>
<p:tagLst xmlns:p="http://schemas.openxmlformats.org/presentationml/2006/main">
  <p:tag name="KSO_WM_UNIT_PLACING_PICTURE_USER_VIEWPORT" val="{&quot;height&quot;:3555,&quot;width&quot;:7110}"/>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5.xml><?xml version="1.0" encoding="utf-8"?>
<p:tagLst xmlns:p="http://schemas.openxmlformats.org/presentationml/2006/main">
  <p:tag name="KSO_WM_BEAUTIFY_FLAG" val=""/>
</p:tagLst>
</file>

<file path=ppt/tags/tag26.xml><?xml version="1.0" encoding="utf-8"?>
<p:tagLst xmlns:p="http://schemas.openxmlformats.org/presentationml/2006/main">
  <p:tag name="KSO_WM_BEAUTIFY_FLAG" val=""/>
</p:tagLst>
</file>

<file path=ppt/tags/tag27.xml><?xml version="1.0" encoding="utf-8"?>
<p:tagLst xmlns:p="http://schemas.openxmlformats.org/presentationml/2006/main">
  <p:tag name="KSO_WM_BEAUTIFY_FLAG" val=""/>
</p:tagLst>
</file>

<file path=ppt/tags/tag28.xml><?xml version="1.0" encoding="utf-8"?>
<p:tagLst xmlns:p="http://schemas.openxmlformats.org/presentationml/2006/main">
  <p:tag name="KSO_WM_BEAUTIFY_FLAG" val=""/>
</p:tagLst>
</file>

<file path=ppt/tags/tag29.xml><?xml version="1.0" encoding="utf-8"?>
<p:tagLst xmlns:p="http://schemas.openxmlformats.org/presentationml/2006/main">
  <p:tag name="KSO_WM_BEAUTIFY_FLAG" val=""/>
</p:tagLst>
</file>

<file path=ppt/tags/tag3.xml><?xml version="1.0" encoding="utf-8"?>
<p:tagLst xmlns:p="http://schemas.openxmlformats.org/presentationml/2006/main">
  <p:tag name="PA" val="v4.0.0"/>
</p:tagLst>
</file>

<file path=ppt/tags/tag30.xml><?xml version="1.0" encoding="utf-8"?>
<p:tagLst xmlns:p="http://schemas.openxmlformats.org/presentationml/2006/main">
  <p:tag name="KSO_WM_UNIT_PLACING_PICTURE_USER_VIEWPORT" val="{&quot;height&quot;:3555,&quot;width&quot;:7110}"/>
</p:tagLst>
</file>

<file path=ppt/tags/tag31.xml><?xml version="1.0" encoding="utf-8"?>
<p:tagLst xmlns:p="http://schemas.openxmlformats.org/presentationml/2006/main">
  <p:tag name="KSO_WM_BEAUTIFY_FLAG" val=""/>
</p:tagLst>
</file>

<file path=ppt/tags/tag32.xml><?xml version="1.0" encoding="utf-8"?>
<p:tagLst xmlns:p="http://schemas.openxmlformats.org/presentationml/2006/main">
  <p:tag name="KSO_WM_BEAUTIFY_FLAG" val=""/>
</p:tagLst>
</file>

<file path=ppt/tags/tag33.xml><?xml version="1.0" encoding="utf-8"?>
<p:tagLst xmlns:p="http://schemas.openxmlformats.org/presentationml/2006/main">
  <p:tag name="KSO_WM_BEAUTIFY_FLAG" val=""/>
</p:tagLst>
</file>

<file path=ppt/tags/tag34.xml><?xml version="1.0" encoding="utf-8"?>
<p:tagLst xmlns:p="http://schemas.openxmlformats.org/presentationml/2006/main">
  <p:tag name="KSO_WM_UNIT_PLACING_PICTURE_USER_VIEWPORT" val="{&quot;height&quot;:3555,&quot;width&quot;:7110}"/>
</p:tagLst>
</file>

<file path=ppt/tags/tag35.xml><?xml version="1.0" encoding="utf-8"?>
<p:tagLst xmlns:p="http://schemas.openxmlformats.org/presentationml/2006/main">
  <p:tag name="KSO_WM_UNIT_PLACING_PICTURE_USER_VIEWPORT" val="{&quot;height&quot;:3555,&quot;width&quot;:7110}"/>
</p:tagLst>
</file>

<file path=ppt/tags/tag36.xml><?xml version="1.0" encoding="utf-8"?>
<p:tagLst xmlns:p="http://schemas.openxmlformats.org/presentationml/2006/main">
  <p:tag name="PA" val="v4.0.0"/>
</p:tagLst>
</file>

<file path=ppt/tags/tag37.xml><?xml version="1.0" encoding="utf-8"?>
<p:tagLst xmlns:p="http://schemas.openxmlformats.org/presentationml/2006/main">
  <p:tag name="ISLIDE TOOLS.GUIDESSETTING" val="{&quot;Id&quot;:&quot;GuidesStyle_Normal&quot;,&quot;Name&quot;:&quot;正常&quot;,&quot;HeaderHeight&quot;:10.0,&quot;FooterHeight&quot;:4.0,&quot;SideMargin&quot;:3.0,&quot;TopMargin&quot;:3.0,&quot;BottomMargin&quot;:3.0,&quot;IntervalMargin&quot;:3.0}"/>
  <p:tag name="ISPRING_ULTRA_SCORM_COURSE_ID" val="00A9D133-BE85-4E3A-94B7-5FDC08C95679"/>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内容列表"/>
  <p:tag name="ISPRINGCLOUDFOLDERID" val="0"/>
  <p:tag name="ISPRINGCLOUDFOLDERPATH" val="系统信息库"/>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PRESENTATION_TITLE" val="1"/>
  <p:tag name="COMMONDATA" val="eyJoZGlkIjoiMjhjNGUxNWFjMjhlNDdjNWVkN2JmMzA2Y2JjZmYzMTUifQ=="/>
  <p:tag name="KSO_WPP_MARK_KEY" val="660dbf82-85a0-446a-a8b7-c087680d2baf"/>
</p:tagLst>
</file>

<file path=ppt/tags/tag4.xml><?xml version="1.0" encoding="utf-8"?>
<p:tagLst xmlns:p="http://schemas.openxmlformats.org/presentationml/2006/main">
  <p:tag name="KSO_WM_UNIT_PLACING_PICTURE_USER_VIEWPORT" val="{&quot;height&quot;:3555,&quot;width&quot;:7110}"/>
</p:tagLst>
</file>

<file path=ppt/tags/tag5.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Lst>
</file>

<file path=ppt/tags/tag8.xml><?xml version="1.0" encoding="utf-8"?>
<p:tagLst xmlns:p="http://schemas.openxmlformats.org/presentationml/2006/main">
  <p:tag name="KSO_WM_UNIT_PLACING_PICTURE_USER_VIEWPORT" val="{&quot;height&quot;:3555,&quot;width&quot;:7110}"/>
</p:tagLst>
</file>

<file path=ppt/tags/tag9.xml><?xml version="1.0" encoding="utf-8"?>
<p:tagLst xmlns:p="http://schemas.openxmlformats.org/presentationml/2006/main">
  <p:tag name="KSO_WM_BEAUTIFY_FLAG" val=""/>
</p:tagLst>
</file>

<file path=ppt/theme/theme1.xml><?xml version="1.0" encoding="utf-8"?>
<a:theme xmlns:a="http://schemas.openxmlformats.org/drawingml/2006/main" name="千图网PPT模板">
  <a:themeElements>
    <a:clrScheme name="MC-欧美风主题色">
      <a:dk1>
        <a:srgbClr val="000000"/>
      </a:dk1>
      <a:lt1>
        <a:srgbClr val="FFFFFF"/>
      </a:lt1>
      <a:dk2>
        <a:srgbClr val="44546A"/>
      </a:dk2>
      <a:lt2>
        <a:srgbClr val="E7E6E6"/>
      </a:lt2>
      <a:accent1>
        <a:srgbClr val="033455"/>
      </a:accent1>
      <a:accent2>
        <a:srgbClr val="DCC975"/>
      </a:accent2>
      <a:accent3>
        <a:srgbClr val="2D2C2B"/>
      </a:accent3>
      <a:accent4>
        <a:srgbClr val="076C82"/>
      </a:accent4>
      <a:accent5>
        <a:srgbClr val="033455"/>
      </a:accent5>
      <a:accent6>
        <a:srgbClr val="DCC975"/>
      </a:accent6>
      <a:hlink>
        <a:srgbClr val="0563C1"/>
      </a:hlink>
      <a:folHlink>
        <a:srgbClr val="954F72"/>
      </a:folHlink>
    </a:clrScheme>
    <a:fontScheme name="Arial+微软雅黑">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nchor="ctr">
        <a:spAutoFit/>
      </a:bodyPr>
      <a:lstStyle>
        <a:defPPr>
          <a:lnSpc>
            <a:spcPct val="120000"/>
          </a:lnSpc>
          <a:defRPr dirty="0" smtClean="0">
            <a:solidFill>
              <a:schemeClr val="tx1">
                <a:lumMod val="75000"/>
                <a:lumOff val="25000"/>
              </a:schemeClr>
            </a:solidFill>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QT-</Template>
  <TotalTime>0</TotalTime>
  <Words>20844</Words>
  <Application>WPS 演示</Application>
  <PresentationFormat>宽屏</PresentationFormat>
  <Paragraphs>577</Paragraphs>
  <Slides>63</Slides>
  <Notes>64</Notes>
  <HiddenSlides>10</HiddenSlides>
  <MMClips>0</MMClips>
  <ScaleCrop>false</ScaleCrop>
  <HeadingPairs>
    <vt:vector size="6" baseType="variant">
      <vt:variant>
        <vt:lpstr>已用的字体</vt:lpstr>
      </vt:variant>
      <vt:variant>
        <vt:i4>19</vt:i4>
      </vt:variant>
      <vt:variant>
        <vt:lpstr>主题</vt:lpstr>
      </vt:variant>
      <vt:variant>
        <vt:i4>1</vt:i4>
      </vt:variant>
      <vt:variant>
        <vt:lpstr>幻灯片标题</vt:lpstr>
      </vt:variant>
      <vt:variant>
        <vt:i4>63</vt:i4>
      </vt:variant>
    </vt:vector>
  </HeadingPairs>
  <TitlesOfParts>
    <vt:vector size="83" baseType="lpstr">
      <vt:lpstr>Arial</vt:lpstr>
      <vt:lpstr>宋体</vt:lpstr>
      <vt:lpstr>Wingdings</vt:lpstr>
      <vt:lpstr>方正公文黑体</vt:lpstr>
      <vt:lpstr>iekie pocangqiong</vt:lpstr>
      <vt:lpstr>方正黑体简体</vt:lpstr>
      <vt:lpstr>微软雅黑</vt:lpstr>
      <vt:lpstr>Calibri</vt:lpstr>
      <vt:lpstr>方正大黑简体</vt:lpstr>
      <vt:lpstr>Impact</vt:lpstr>
      <vt:lpstr>Kozuka Gothic Pro M</vt:lpstr>
      <vt:lpstr>MS UI Gothic</vt:lpstr>
      <vt:lpstr>Helvetica-Roman-SemiB</vt:lpstr>
      <vt:lpstr>SimSun-ExtB</vt:lpstr>
      <vt:lpstr>黑体</vt:lpstr>
      <vt:lpstr>Times New Roman</vt:lpstr>
      <vt:lpstr>Arial Unicode MS</vt:lpstr>
      <vt:lpstr>等线</vt:lpstr>
      <vt:lpstr>Segoe Print</vt:lpstr>
      <vt:lpstr>千图网PPT模板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熊猫办公</dc:title>
  <dc:creator>孙启豪</dc:creator>
  <cp:lastModifiedBy>Administrator</cp:lastModifiedBy>
  <cp:revision>123</cp:revision>
  <dcterms:created xsi:type="dcterms:W3CDTF">2021-08-19T06:32:00Z</dcterms:created>
  <dcterms:modified xsi:type="dcterms:W3CDTF">2023-03-23T08:37:30Z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7091F191D4624737AE563BFDB340E7CD</vt:lpwstr>
  </property>
  <property fmtid="{D5CDD505-2E9C-101B-9397-08002B2CF9AE}" pid="3" name="KSOProductBuildVer">
    <vt:lpwstr>2052-12.1.0.16250</vt:lpwstr>
  </property>
</Properties>
</file>