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431" r:id="rId32"/>
    <p:sldId id="432" r:id="rId33"/>
    <p:sldId id="375" r:id="rId34"/>
    <p:sldId id="376" r:id="rId35"/>
    <p:sldId id="301" r:id="rId36"/>
    <p:sldId id="302" r:id="rId37"/>
    <p:sldId id="303" r:id="rId38"/>
    <p:sldId id="304" r:id="rId39"/>
    <p:sldId id="357" r:id="rId40"/>
    <p:sldId id="305" r:id="rId41"/>
    <p:sldId id="358" r:id="rId42"/>
    <p:sldId id="359" r:id="rId43"/>
    <p:sldId id="360" r:id="rId44"/>
    <p:sldId id="361" r:id="rId45"/>
    <p:sldId id="362" r:id="rId46"/>
    <p:sldId id="363" r:id="rId47"/>
    <p:sldId id="433" r:id="rId48"/>
    <p:sldId id="364" r:id="rId49"/>
    <p:sldId id="365" r:id="rId50"/>
    <p:sldId id="484" r:id="rId51"/>
    <p:sldId id="366" r:id="rId52"/>
    <p:sldId id="485" r:id="rId53"/>
    <p:sldId id="436" r:id="rId54"/>
    <p:sldId id="486" r:id="rId55"/>
    <p:sldId id="307" r:id="rId56"/>
    <p:sldId id="308" r:id="rId57"/>
    <p:sldId id="377" r:id="rId58"/>
    <p:sldId id="378" r:id="rId59"/>
    <p:sldId id="380" r:id="rId60"/>
    <p:sldId id="379" r:id="rId61"/>
    <p:sldId id="381" r:id="rId62"/>
    <p:sldId id="312" r:id="rId63"/>
    <p:sldId id="382" r:id="rId64"/>
    <p:sldId id="383" r:id="rId65"/>
    <p:sldId id="384" r:id="rId66"/>
    <p:sldId id="314" r:id="rId67"/>
    <p:sldId id="315" r:id="rId68"/>
    <p:sldId id="326" r:id="rId69"/>
    <p:sldId id="487" r:id="rId70"/>
    <p:sldId id="472" r:id="rId71"/>
    <p:sldId id="473" r:id="rId72"/>
    <p:sldId id="474" r:id="rId73"/>
    <p:sldId id="475" r:id="rId74"/>
    <p:sldId id="476" r:id="rId75"/>
    <p:sldId id="477" r:id="rId76"/>
    <p:sldId id="478" r:id="rId77"/>
    <p:sldId id="479" r:id="rId78"/>
    <p:sldId id="480" r:id="rId79"/>
    <p:sldId id="481" r:id="rId80"/>
    <p:sldId id="482" r:id="rId81"/>
    <p:sldId id="430" r:id="rId82"/>
  </p:sldIdLst>
  <p:sldSz cx="12192000" cy="6858000"/>
  <p:notesSz cx="6858000" cy="9144000"/>
  <p:embeddedFontLst>
    <p:embeddedFont>
      <p:font typeface="方正公文黑体" panose="02000500000000000000" charset="-122"/>
      <p:regular r:id="rId86"/>
    </p:embeddedFont>
    <p:embeddedFont>
      <p:font typeface="微软雅黑" panose="020B0503020204020204" pitchFamily="34" charset="-122"/>
      <p:regular r:id="rId87"/>
    </p:embeddedFont>
    <p:embeddedFont>
      <p:font typeface="Calibri" panose="020F0502020204030204" pitchFamily="34" charset="0"/>
      <p:regular r:id="rId88"/>
      <p:bold r:id="rId89"/>
      <p:italic r:id="rId90"/>
      <p:boldItalic r:id="rId91"/>
    </p:embeddedFont>
    <p:embeddedFont>
      <p:font typeface="方正大黑简体" panose="02000000000000000000" charset="-122"/>
      <p:regular r:id="rId92"/>
    </p:embeddedFont>
    <p:embeddedFont>
      <p:font typeface="Impact" panose="020B0806030902050204" pitchFamily="34" charset="0"/>
      <p:regular r:id="rId93"/>
    </p:embeddedFont>
    <p:embeddedFont>
      <p:font typeface="黑体" panose="02010609060101010101" charset="-122"/>
      <p:regular r:id="rId94"/>
    </p:embeddedFont>
    <p:embeddedFont>
      <p:font typeface="等线" panose="02010600030101010101" charset="-122"/>
      <p:regular r:id="rId95"/>
    </p:embeddedFont>
  </p:embeddedFontLst>
  <p:custDataLst>
    <p:tags r:id="rId9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31"/>
            <p14:sldId id="432"/>
            <p14:sldId id="375"/>
            <p14:sldId id="376"/>
            <p14:sldId id="301"/>
            <p14:sldId id="302"/>
            <p14:sldId id="303"/>
            <p14:sldId id="304"/>
            <p14:sldId id="357"/>
            <p14:sldId id="305"/>
            <p14:sldId id="358"/>
            <p14:sldId id="359"/>
            <p14:sldId id="360"/>
            <p14:sldId id="361"/>
            <p14:sldId id="362"/>
            <p14:sldId id="363"/>
            <p14:sldId id="433"/>
            <p14:sldId id="364"/>
            <p14:sldId id="365"/>
            <p14:sldId id="484"/>
            <p14:sldId id="366"/>
            <p14:sldId id="485"/>
            <p14:sldId id="436"/>
            <p14:sldId id="486"/>
            <p14:sldId id="307"/>
            <p14:sldId id="308"/>
            <p14:sldId id="377"/>
            <p14:sldId id="378"/>
            <p14:sldId id="380"/>
            <p14:sldId id="379"/>
            <p14:sldId id="381"/>
            <p14:sldId id="312"/>
            <p14:sldId id="382"/>
            <p14:sldId id="383"/>
            <p14:sldId id="384"/>
            <p14:sldId id="314"/>
            <p14:sldId id="315"/>
            <p14:sldId id="326"/>
            <p14:sldId id="487"/>
            <p14:sldId id="472"/>
            <p14:sldId id="473"/>
            <p14:sldId id="474"/>
            <p14:sldId id="475"/>
            <p14:sldId id="476"/>
            <p14:sldId id="477"/>
            <p14:sldId id="478"/>
            <p14:sldId id="479"/>
            <p14:sldId id="480"/>
            <p14:sldId id="481"/>
            <p14:sldId id="482"/>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48" userDrawn="1">
          <p15:clr>
            <a:srgbClr val="A4A3A4"/>
          </p15:clr>
        </p15:guide>
        <p15:guide id="2" orient="horz" pos="4211" userDrawn="1">
          <p15:clr>
            <a:srgbClr val="A4A3A4"/>
          </p15:clr>
        </p15:guide>
        <p15:guide id="3" pos="82"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48"/>
        <p:guide orient="horz" pos="4211"/>
        <p:guide pos="82"/>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6" Type="http://schemas.openxmlformats.org/officeDocument/2006/relationships/tags" Target="tags/tag28.xml"/><Relationship Id="rId95" Type="http://schemas.openxmlformats.org/officeDocument/2006/relationships/font" Target="fonts/font10.fntdata"/><Relationship Id="rId94" Type="http://schemas.openxmlformats.org/officeDocument/2006/relationships/font" Target="fonts/font9.fntdata"/><Relationship Id="rId93" Type="http://schemas.openxmlformats.org/officeDocument/2006/relationships/font" Target="fonts/font8.fntdata"/><Relationship Id="rId92" Type="http://schemas.openxmlformats.org/officeDocument/2006/relationships/font" Target="fonts/font7.fntdata"/><Relationship Id="rId91" Type="http://schemas.openxmlformats.org/officeDocument/2006/relationships/font" Target="fonts/font6.fntdata"/><Relationship Id="rId90" Type="http://schemas.openxmlformats.org/officeDocument/2006/relationships/font" Target="fonts/font5.fntdata"/><Relationship Id="rId9" Type="http://schemas.openxmlformats.org/officeDocument/2006/relationships/slide" Target="slides/slide6.xml"/><Relationship Id="rId89" Type="http://schemas.openxmlformats.org/officeDocument/2006/relationships/font" Target="fonts/font4.fntdata"/><Relationship Id="rId88" Type="http://schemas.openxmlformats.org/officeDocument/2006/relationships/font" Target="fonts/font3.fntdata"/><Relationship Id="rId87" Type="http://schemas.openxmlformats.org/officeDocument/2006/relationships/font" Target="fonts/font2.fntdata"/><Relationship Id="rId86" Type="http://schemas.openxmlformats.org/officeDocument/2006/relationships/font" Target="fonts/font1.fntdata"/><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7.xml"/><Relationship Id="rId8" Type="http://schemas.openxmlformats.org/officeDocument/2006/relationships/image" Target="../media/image1.emf"/><Relationship Id="rId7" Type="http://schemas.openxmlformats.org/officeDocument/2006/relationships/slide" Target="slide64.xml"/><Relationship Id="rId6" Type="http://schemas.openxmlformats.org/officeDocument/2006/relationships/slide" Target="slide60.xml"/><Relationship Id="rId5" Type="http://schemas.openxmlformats.org/officeDocument/2006/relationships/slide" Target="slide53.xml"/><Relationship Id="rId4" Type="http://schemas.openxmlformats.org/officeDocument/2006/relationships/slide" Target="slide33.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7.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slide" Target="slide48.xml"/><Relationship Id="rId2" Type="http://schemas.openxmlformats.org/officeDocument/2006/relationships/tags" Target="../tags/tag11.xml"/><Relationship Id="rId1" Type="http://schemas.openxmlformats.org/officeDocument/2006/relationships/tags" Target="../tags/tag1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9.xml"/><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slide" Target="slide50.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51.xml"/><Relationship Id="rId6" Type="http://schemas.openxmlformats.org/officeDocument/2006/relationships/slideLayout" Target="../slideLayouts/slideLayout7.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slide" Target="slide52.xml"/><Relationship Id="rId1" Type="http://schemas.openxmlformats.org/officeDocument/2006/relationships/tags" Target="../tags/tag1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slide" Target="slide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slide" Target="slide54.xml"/><Relationship Id="rId1" Type="http://schemas.openxmlformats.org/officeDocument/2006/relationships/slide" Target="slide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slide" Target="slide6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slide" Target="slide65.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5.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Please </a:t>
            </a:r>
            <a:r>
              <a:rPr lang="en-US" altLang="zh-CN" sz="2400" u="sng" dirty="0">
                <a:latin typeface="Times New Roman" panose="02020603050405020304" charset="0"/>
                <a:ea typeface="宋体" panose="02010600030101010101" pitchFamily="2" charset="-122"/>
                <a:cs typeface="Times New Roman" panose="02020603050405020304" charset="0"/>
              </a:rPr>
              <a:t>remind</a:t>
            </a:r>
            <a:r>
              <a:rPr lang="en-US" altLang="zh-CN" sz="2400" dirty="0">
                <a:latin typeface="Times New Roman" panose="02020603050405020304" charset="0"/>
                <a:ea typeface="宋体" panose="02010600030101010101" pitchFamily="2" charset="-122"/>
                <a:cs typeface="Times New Roman" panose="02020603050405020304" charset="0"/>
              </a:rPr>
              <a:t> me to buy some bread on the way home.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告诉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提醒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允许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回忆</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本题考查动词。remind意为“提醒”，结合句意“请提醒我在回家的路上买些面包”，故本题正确答案为B。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I’ll meet you at the </a:t>
            </a:r>
            <a:r>
              <a:rPr lang="en-US" altLang="zh-CN" sz="2400" u="sng" dirty="0">
                <a:latin typeface="Times New Roman" panose="02020603050405020304" charset="0"/>
                <a:ea typeface="宋体" panose="02010600030101010101" pitchFamily="2" charset="-122"/>
                <a:cs typeface="Times New Roman" panose="02020603050405020304" charset="0"/>
              </a:rPr>
              <a:t>entrance</a:t>
            </a:r>
            <a:r>
              <a:rPr lang="en-US" altLang="zh-CN" sz="2400" dirty="0">
                <a:latin typeface="Times New Roman" panose="02020603050405020304" charset="0"/>
                <a:ea typeface="宋体" panose="02010600030101010101" pitchFamily="2" charset="-122"/>
                <a:cs typeface="Times New Roman" panose="02020603050405020304" charset="0"/>
              </a:rPr>
              <a:t> to the cinema.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出口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售票处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入口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大厅</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本题考查名词。entrance意为“入口”，结合句意“我和你在电影院入口碰面”，故本题正确答案为C。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Some streets are very </a:t>
            </a:r>
            <a:r>
              <a:rPr lang="en-US" altLang="zh-CN" sz="2400" u="sng" dirty="0">
                <a:latin typeface="Times New Roman" panose="02020603050405020304" charset="0"/>
                <a:ea typeface="宋体" panose="02010600030101010101" pitchFamily="2" charset="-122"/>
                <a:cs typeface="Times New Roman" panose="02020603050405020304" charset="0"/>
              </a:rPr>
              <a:t>narrow</a:t>
            </a:r>
            <a:r>
              <a:rPr lang="en-US" altLang="zh-CN" sz="2400" dirty="0">
                <a:latin typeface="Times New Roman" panose="02020603050405020304" charset="0"/>
                <a:ea typeface="宋体" panose="02010600030101010101" pitchFamily="2" charset="-122"/>
                <a:cs typeface="Times New Roman" panose="02020603050405020304" charset="0"/>
              </a:rPr>
              <a:t> in this town.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狭窄的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宽阔的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拥挤的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繁华的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本题考查形容词。narrow意为“狭窄的”，结合句意“这个城镇的一些街道非常狭窄”，故本题正确答案为A。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Losing the contract is to be avoided </a:t>
            </a:r>
            <a:r>
              <a:rPr lang="en-US" altLang="zh-CN" sz="2400" u="sng" dirty="0">
                <a:latin typeface="Times New Roman" panose="02020603050405020304" charset="0"/>
                <a:ea typeface="宋体" panose="02010600030101010101" pitchFamily="2" charset="-122"/>
                <a:cs typeface="Times New Roman" panose="02020603050405020304" charset="0"/>
              </a:rPr>
              <a:t>by all means</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通过这种方法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采取必要的手段</a:t>
            </a: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t>
            </a:r>
            <a:r>
              <a:rPr lang="zh-CN" altLang="en-US" sz="2400" dirty="0">
                <a:latin typeface="Times New Roman" panose="02020603050405020304" charset="0"/>
                <a:ea typeface="宋体" panose="02010600030101010101" pitchFamily="2" charset="-122"/>
                <a:cs typeface="Times New Roman" panose="02020603050405020304" charset="0"/>
              </a:rPr>
              <a:t>用不同的方法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用尽一切办法</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本题考查固定短语。by all means意为“一定，务必；用尽一切办法”，结合句意“用尽一切办法也要避免丢掉这份合同”，故本题正确答案为D。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have already </a:t>
            </a:r>
            <a:r>
              <a:rPr lang="en-US" altLang="zh-CN" sz="2400" u="sng" dirty="0">
                <a:latin typeface="Times New Roman" panose="02020603050405020304" charset="0"/>
                <a:ea typeface="宋体" panose="02010600030101010101" pitchFamily="2" charset="-122"/>
                <a:cs typeface="Times New Roman" panose="02020603050405020304" charset="0"/>
              </a:rPr>
              <a:t>established</a:t>
            </a:r>
            <a:r>
              <a:rPr lang="en-US" altLang="zh-CN" sz="2400" dirty="0">
                <a:latin typeface="Times New Roman" panose="02020603050405020304" charset="0"/>
                <a:ea typeface="宋体" panose="02010600030101010101" pitchFamily="2" charset="-122"/>
                <a:cs typeface="Times New Roman" panose="02020603050405020304" charset="0"/>
              </a:rPr>
              <a:t> contact with the museum.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保持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断绝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建立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取消</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本题考查动词。establish意为“建立，创立”，结合句意“我们已经与那个博物馆建立了联系”，故本题正确答案为C。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If you get up early, try not to </a:t>
            </a:r>
            <a:r>
              <a:rPr lang="en-US" altLang="zh-CN" sz="2400" u="sng" dirty="0">
                <a:latin typeface="Times New Roman" panose="02020603050405020304" charset="0"/>
                <a:ea typeface="宋体" panose="02010600030101010101" pitchFamily="2" charset="-122"/>
                <a:cs typeface="Times New Roman" panose="02020603050405020304" charset="0"/>
              </a:rPr>
              <a:t>disturb</a:t>
            </a:r>
            <a:r>
              <a:rPr lang="en-US" altLang="zh-CN" sz="2400" dirty="0">
                <a:latin typeface="Times New Roman" panose="02020603050405020304" charset="0"/>
                <a:ea typeface="宋体" panose="02010600030101010101" pitchFamily="2" charset="-122"/>
                <a:cs typeface="Times New Roman" panose="02020603050405020304" charset="0"/>
              </a:rPr>
              <a:t> everyone else.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唤醒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吵闹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惊吓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打扰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本题考查动词。disturb意为“打扰，妨碍”，结合句意“如果你起得早，尽量不要打扰其他人”，故本题正确答案为D。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young badminton player will compete against that old one in this 	     summer </a:t>
            </a:r>
            <a:r>
              <a:rPr lang="en-US" altLang="zh-CN" sz="2400" u="sng" dirty="0">
                <a:latin typeface="Times New Roman" panose="02020603050405020304" charset="0"/>
                <a:ea typeface="宋体" panose="02010600030101010101" pitchFamily="2" charset="-122"/>
                <a:cs typeface="Times New Roman" panose="02020603050405020304" charset="0"/>
              </a:rPr>
              <a:t>competition</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训练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比赛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活动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演习</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本题考查名词。competition意为“竞争，比赛”，结合句意“这位年轻的羽毛球运动员在这个夏天的比赛中将对抗那位老选手”，故本题正确答案为B。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I can</a:t>
            </a:r>
            <a:r>
              <a:rPr lang="en-US" altLang="zh-CN" sz="2400" u="sng" dirty="0">
                <a:latin typeface="Times New Roman" panose="02020603050405020304" charset="0"/>
                <a:ea typeface="宋体" panose="02010600030101010101" pitchFamily="2" charset="-122"/>
                <a:cs typeface="Times New Roman" panose="02020603050405020304" charset="0"/>
              </a:rPr>
              <a:t> probably</a:t>
            </a:r>
            <a:r>
              <a:rPr lang="en-US" altLang="zh-CN" sz="2400" dirty="0">
                <a:latin typeface="Times New Roman" panose="02020603050405020304" charset="0"/>
                <a:ea typeface="宋体" panose="02010600030101010101" pitchFamily="2" charset="-122"/>
                <a:cs typeface="Times New Roman" panose="02020603050405020304" charset="0"/>
              </a:rPr>
              <a:t> make the time to see them, but I’m not sure.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肯定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绝对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可能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从不</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本题考查副词。probably意为“大概，或许，可能”，结合句意“我可能会腾出时间去看望他们，但我不确定”，故本题正确答案为C。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34163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83642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67081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46233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2525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49999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8553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 could hardly </a:t>
            </a:r>
            <a:r>
              <a:rPr lang="en-US" altLang="zh-CN" sz="2400" u="sng" dirty="0">
                <a:latin typeface="Times New Roman" panose="02020603050405020304" charset="0"/>
                <a:ea typeface="宋体" panose="02010600030101010101" pitchFamily="2" charset="-122"/>
                <a:cs typeface="Times New Roman" panose="02020603050405020304" charset="0"/>
              </a:rPr>
              <a:t>recognize</a:t>
            </a:r>
            <a:r>
              <a:rPr lang="en-US" altLang="zh-CN" sz="2400" dirty="0">
                <a:latin typeface="Times New Roman" panose="02020603050405020304" charset="0"/>
                <a:ea typeface="宋体" panose="02010600030101010101" pitchFamily="2" charset="-122"/>
                <a:cs typeface="Times New Roman" panose="02020603050405020304" charset="0"/>
              </a:rPr>
              <a:t> her because we hadn’t met each other for a long 	   time.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认出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认识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记得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描述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本题考查动词。recognize意为“认出，识别”，结合句意“由于我们很长时间没见面了，我几乎认不出她”，故本题正确答案为A。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If he had studied harder, he wouldn’t have </a:t>
            </a:r>
            <a:r>
              <a:rPr lang="en-US" altLang="zh-CN" sz="2400" u="sng" dirty="0">
                <a:latin typeface="Times New Roman" panose="02020603050405020304" charset="0"/>
                <a:ea typeface="宋体" panose="02010600030101010101" pitchFamily="2" charset="-122"/>
                <a:cs typeface="Times New Roman" panose="02020603050405020304" charset="0"/>
              </a:rPr>
              <a:t>fallen behind</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摔倒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超越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落后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击败</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本题考查固定短语。fall behind意为“落后”，结合句意“如果他学习更努力一点的话，他就不会落后了”，故本题正确答案为C。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43675" y="4151104"/>
            <a:ext cx="870464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told           B. made           C. had             D. let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finished 	 B. did              C. began	 D. had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ring           B. garden         C. bucket         D. work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457835" y="905479"/>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382245" y="1732902"/>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Once, a king showed two men a large basket in his garden. He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them to fill it with water from a well. After they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their work, he left them, saying, “When the sun is down, I will come and see your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 </a:t>
            </a: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80790" y="42366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410810" y="5823339"/>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604908" y="469035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628775" y="5144135"/>
            <a:ext cx="9823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61950" y="891818"/>
            <a:ext cx="10458450" cy="439991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本题主要考查动词用法辨析。tell sb. to do sth.为固定搭配，意为“告诉某人做某事”，而have、let和make均为使役动词，后接不带to的动词不定式，故本题正确答案为A。</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本题主要考查词义辨析和逻辑推理。根据上文可知，国王要这两人从井里打水来装满篮子，可以判断出当他们开始工作时，国王离开，故本题正确答案为C。</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本题主要考查逻辑推理和联系上下文。联系上下文可知，国王在太阳落山时会来检查他们的工作情况，故本题正确答案为D。</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After a while one of them said, “What’s the use of doing this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work? We can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fill the basket.”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man said, “We should do our job.”</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24687" y="3303812"/>
            <a:ext cx="90283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interesting      B. intelligent      C. foolish        D. useful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ever 	      B. never 	        C. easily 	        D. finally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The other       B. Another         C. One             D. Other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565" y="3357245"/>
            <a:ext cx="9124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99630" y="37530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599629" y="41242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76275" y="447675"/>
            <a:ext cx="10496550" cy="476948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本题主要考查词义辨析和联系上下文。根据下文“You may do as you</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like, but I am not going to do ____ so foolish.”，可以推测出这人认为这项工作很愚蠢，故本题正确答案为C。</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本题主要考查词义辨析和联系上下文。上文提到他认为这项工作很愚蠢，可以推测出他认为往篮子里盛满水是永远不可能的，故本题正确答案为B。</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本题主要考查代词和联系上下文。根据上文中的two men可知，共有两人，one…the other…表示“一个……，另一个……”，故本题正确答案为A。</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 first man said, “You may do as you like , but I am not going to do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so foolish.” He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his bucket and went away. The other man said nothing, and kept on carrying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At last the well was almost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a:t>
            </a: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33033" y="3302105"/>
            <a:ext cx="9812949"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anything             B. something     C. nothing           D. everything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washed away     B. put away        C. took away       D. threw away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water                  B. basket            C. well                 D. work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full 	          B. empty 	 C. fine	                  D. clean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53522" y="33635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253521" y="379875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253521" y="423396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253520" y="465768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14350" y="530523"/>
            <a:ext cx="10829925" cy="513905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本题主要考查代词。本题句意为“你想做就做吧，但我不会再做这么愚蠢的事了”，否定句中要用不定代词anything，故本题正确答案为A。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本题主要考查动词短语辨析和逻辑推理。根据上文可知，此人不愿意做这件蠢事了。A项wash away意为“冲走，洗掉”，B项put away意为“</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收好，放好”，C项take away意为“带走，拿走”，D项throw away意为“扔掉，丢弃”，故本题正确答案为D。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本题主要考查逻辑推理和联系上下文。根据上文可知，另一个人没有再说一句，一直在打水，故本题正确答案为A。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本题主要考查逻辑推理和联系上下文。根据下文“he saw a bright thing in it. He picked it up. It was a beautiful gold ring (他看到里面有一个东西闪闪发亮，他捡了起来，这是一枚漂亮的金戒指).”，可以推测出井里的水被掏空了，故本题正确答案为B。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As he poured the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bucket of water into the basket, he saw a bright thing in it. He picked it up. It was a beautiful gold ring. Just then the king came.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he saw the ring, he knew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he had found the kind of man he wanted. He told him to keep the ring for himself.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20575" y="2610245"/>
            <a:ext cx="8738523"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first 	 B. last 	     C. only 	     D. second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While        B. As soon as      C. Before         D. Since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which        B. what                C. who            D. that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875730" y="34990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04850" y="762000"/>
            <a:ext cx="10372725" cy="44615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本题主要考查逻辑推理和联系上下文。根据下文可知，此人在掏空的井底发现了一个金戒指，可以推测出他把最后一桶水倒到篮子里，故本题正确答案为B。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词义辨析和逻辑推理。本题句意为“他一看到戒指，就知道他找到了自己要找的那种人”，while（当……时）引导时间状语从句时，后接延续性动词，而before（在……之前）和since（自从……）不符合文意，B项as soon as意为“一……就……”，故本题正确答案为B。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本题主要考查连词用法辨析。分析句子可知，he had found the kind of man he wanted在句中作动词knew的宾语，空格处要填的词是宾语从句的引导词，根据句意“他知道他已经找到自己要的那种人”可知，引导词要用that，故本题正确答案为D。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“You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so well in this little thing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I know I can trust you with many things,” he said.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58954" y="2764014"/>
            <a:ext cx="8617622"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have done      B. will do      C. do            D. are doing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what              B. why           C. when        D. that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11600" y="284920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483360" y="3252470"/>
            <a:ext cx="8509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矩形 4"/>
          <p:cNvSpPr/>
          <p:nvPr/>
        </p:nvSpPr>
        <p:spPr>
          <a:xfrm>
            <a:off x="600075" y="1143000"/>
            <a:ext cx="10854055"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本题主要考查动词时态辨析和联系上下文。根据上下文可知，国王是因为这个诚实的人所做过的事情而表扬他，时态为现在完成时，故本题正确答案为A。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本题主要考查连词。so…that…为固定句式，意为“如此……以致……”，故本题正确答案为D。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85799" y="2085966"/>
            <a:ext cx="10648949" cy="411632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 a cold winter afternoon, Jane was walking home from a supermarket. She felt a little tired, as she was carrying her shopping bags. They were so heavy that she decided to have a rest in the park. She walked towards the gate of the park and noticed a poor man walking out of a restaurant. The man was holding a paper bag. He walked to a rubbish bin and started looking through it.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Jane suddenly felt sad. She knew this man would take all that he could get, so she went up to him and gave him some fruit. The man looked up in surprise and took what she gave him.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9112" y="777656"/>
            <a:ext cx="11153775" cy="3156057"/>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big smile appeared on his face and she felt very happy. Then he said, “Wow! First someone gave me this sandwich, then the orange juice, and now some delicious fruit. This is my daughter’s lucky day. Thank you, girl.” Then he went away, singing a song.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Just then, Jane understood what the saying “Giving is getting” really meant. Everyone in the world may need help, and everyone can offer help by showing kindness. Giving sometimes doesn’t cost much, but it means a lot to the people in need. The man’s smile at that moment comes into Jane’s mind every time she has the chance to help others.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Jane felt a little tired because she 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walked a lot                    B. looked through a rubbish bin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felt cold                          D. carried heavy shopping bags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细节判断题。根据第一段第二、三句“She felt a little tired, as she was carrying her shopping bags. They were so heavy that she decided to have a</a:t>
            </a:r>
            <a:r>
              <a:rPr lang="en-US" sz="2400" dirty="0">
                <a:solidFill>
                  <a:srgbClr val="C00000"/>
                </a:solidFill>
                <a:latin typeface="Times New Roman" panose="02020603050405020304" charset="0"/>
                <a:cs typeface="Times New Roman" panose="02020603050405020304" charset="0"/>
              </a:rPr>
              <a:t> rest in the park.”可知，她感到有点累的原因是她提着很重的购物袋，故本题正确答案为D。</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780415"/>
            <a:ext cx="913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poor man felt _______ when Jane gave him some fruit.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sad                                B. surprised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interested                      D. angry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55040" y="3222157"/>
            <a:ext cx="1104889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细节判断题。根据第二段中的“The man looked up in surprise and took what she gave him.”可知，当Jane给那个男人水果时，他感到很惊讶，故本题正确答案为B。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37" y="5171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poor man’s daughter probably couldn’t get _______ that day.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some orange juice               B. some fruit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some coffee 	 	           D. a sandwich</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细节判断题。根据第三段中的“First someone gave me this sandwich, then the orange juice, and now some delicious fruit.”可知，没有收到some coffee，故本题正确答案为C。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Which of the following is true according to the passage?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poor man couldn’t afford to buy food for his daughter.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 was the poor man’s daughter’s birthday.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poor man asked Jane for some food.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poor man’s daughter was ill.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推理判断题。根据上下文可知，男人在垃圾箱里找东西，还接受了他人赠送的食物，由此可以推测出他买不起食物给孩子吃，故本题正确答案为A。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35.The passage mainly tells us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giving means taking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giving is getting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we shouldn’t look through rubbish bins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we shouldn’t give others what we have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46735" y="3321824"/>
            <a:ext cx="10850880"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主旨大意题。最后一段“Just then, Jane understood what the saying ‘Giving is getting’ really meant. Everyone in the world may need help, and everyone can offer help by showing kindness. Giving sometimes doesn’t cost much, but it means a lot to the people in need (就在那时，Jane明白了‘付出即收获’这句谚语的真正含义。每个人都可能需要帮助，每个人都能通过善举为他人提供帮助。给予有时并不会花费太多，但对需要帮助的人却意义重大).”，故本题正确答案为B。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167429"/>
            <a:ext cx="11315700" cy="548195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are in Shanghai and want to throw away a cup of milk tea, be careful. You need to follow these steps. Firstly, pour out any leftover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残留物</a:t>
            </a:r>
            <a:r>
              <a:rPr lang="en-US" altLang="zh-CN" sz="2400" dirty="0">
                <a:solidFill>
                  <a:schemeClr val="tx1">
                    <a:lumMod val="75000"/>
                    <a:lumOff val="25000"/>
                  </a:schemeClr>
                </a:solidFill>
                <a:latin typeface="Times New Roman" panose="02020603050405020304" charset="0"/>
                <a:cs typeface="Times New Roman" panose="02020603050405020304" charset="0"/>
              </a:rPr>
              <a:t>) into a wet waste bin. Secondly, put the paper wrapper into a recyclable waste bin. Thirdly, throw the single-use cup into a dry waste bin.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Sound difficult? You’ll have to get used to it. From July l, 2019, people in Shanghai are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required to sort the garbage according to strict rules.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Why should we sort our garbage? The answer lies in the increasing amount of waste we are producing. Chinese cities produce over 200 million tons of waste each year, according to China Economic Net. Most of the waste is buried in </a:t>
            </a:r>
            <a:r>
              <a:rPr lang="en-US" altLang="zh-CN" sz="2400" u="sng" dirty="0">
                <a:solidFill>
                  <a:schemeClr val="tx1">
                    <a:lumMod val="75000"/>
                    <a:lumOff val="25000"/>
                  </a:schemeClr>
                </a:solidFill>
                <a:latin typeface="Times New Roman" panose="02020603050405020304" charset="0"/>
                <a:cs typeface="Times New Roman" panose="02020603050405020304" charset="0"/>
              </a:rPr>
              <a:t>landfills</a:t>
            </a:r>
            <a:r>
              <a:rPr lang="en-US" altLang="zh-CN" sz="2400" dirty="0">
                <a:solidFill>
                  <a:schemeClr val="tx1">
                    <a:lumMod val="75000"/>
                    <a:lumOff val="25000"/>
                  </a:schemeClr>
                </a:solidFill>
                <a:latin typeface="Times New Roman" panose="02020603050405020304" charset="0"/>
                <a:cs typeface="Times New Roman" panose="02020603050405020304" charset="0"/>
              </a:rPr>
              <a:t>, which may pollute the water and soil. Moreover, we are running out of space for new landfills.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3387" y="1223651"/>
            <a:ext cx="11115675" cy="359925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fact, more than half of our waste can be recycled. Recyclable garbage can be made into new materials. For example, wet garbage can be used to make gas, heat and many other kinds of useful things. But in order to recycle garbage efficiently, we need to sort our garbage.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Can’t garbage-processing companies do the sorting job? They can. But that requires a lot of work and costs lots of money. Things will become much easier if each of us can sort our own garbage. Besides, the difficult task of sorting might encourage people to produce less waste.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9359" y="44888"/>
            <a:ext cx="11487178"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If you want to throw some paper, which of the following bins should you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throw in?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recyclable waste bin.                   B. A poisonous waste bin.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dry waste bin.                              D. A wet waste bin.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What does the underlined word “landfills” in Paragraph 3 mean?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place where rubbish can’t be found.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 place where rubbish can be produced.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place where rubbish must be sorted according to strict rules.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 place where rubbish can be buried.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1852756"/>
            <a:ext cx="10616866"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细节判断题。根据第一段put the paper wrapper into a recyclable waste bin可知，纸张应该丢入可回收垃圾箱里，故本题正确答案为A。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77956" y="10321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6310" y="4979235"/>
            <a:ext cx="1053981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猜测词义题。根据第三段“Most of the waste is buried in landfills, which may pollute the water and soil.”可知，landfills是指填埋和处理垃圾的地方，故本题正确答案为D。</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777623" y="2682868"/>
            <a:ext cx="109995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According to the passage, why should we sort our garbage?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people produce less waste.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of the increasing amount of waste.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Because no one recycles garbage.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recycling garbage is very easy.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细节判断题。根据第三段“The answer lies in the increasing amount of waste we are producing.”可知，进行垃圾分类的原因是我们制造的垃圾数量在不断上升，故本题正确答案为B。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66405" y="29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Which of the following can be used to make gas and heat?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Wet garbage.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Dry garbage.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Recyclable garbage.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Harmful garbage.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细节判断题。根据第四段“wet garbage can be used to make gas, heat and many other kinds of useful things.”可知，湿垃圾可以用来制造沼气、热量和许多其他有用的东西，故本题正确答案为A。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50"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How to Sort Garbage Correctly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Wonderful Ways of Sorting Garbage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An Introduction to Sorting Garbage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Environmental Protection in Shanghai</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主旨大意题。这篇文章主要介绍了垃圾分类的相关问题，因此文章的标题为垃圾分类的介绍，故本题正确答案为C。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994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1397" y="1066527"/>
            <a:ext cx="11540728"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Once upon a time, Yan has a small daughter named Nuwa. He loved his little daughter very much and often played with her.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Yan went out to work. Princess Nuwa walked down to the beach alone. She slid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her small boat into the water and rowed out to sea. Suddenly, clouds hid the sun. Birds returned to the beach. Rain poured down.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The wind made the waves rise. Higher! Higher! The strong waves tipped over Nuwa’s boat.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08610" y="318092"/>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016000" y="3807778"/>
            <a:ext cx="874395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That’s how Princess Nuwa got her new name.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Day after day, Jingwei dropped a pebble, rock, or stick into the sea.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A strong wind blew across the sea.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She fought against the waves.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She flew higher.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4965698" y="589398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5932805" y="260159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细节过渡题。根据下文关键词the wind与a strong wind相呼应，再看空白处前两句提到太阳被乌云遮挡，小鸟们都返回到岸上，倾盆大雨，结合生活常识可知，大雨通常伴随着狂风。分析五个选项，排除不符合前后文意思内容的选项，故本题正确答案为C。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427717"/>
            <a:ext cx="11391900" cy="315531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The boat sank into the sea. Princess Nuwa sank too.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42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They seemed higher than the sun. Unfortunately, she died and then turned into a beautiful bird. </a:t>
            </a:r>
            <a:r>
              <a:rPr lang="en-US" altLang="zh-CN" sz="2400" dirty="0">
                <a:solidFill>
                  <a:schemeClr val="tx1">
                    <a:lumMod val="75000"/>
                    <a:lumOff val="25000"/>
                  </a:schemeClr>
                </a:solidFill>
                <a:latin typeface="Times New Roman" panose="02020603050405020304" charset="0"/>
                <a:cs typeface="Times New Roman" panose="02020603050405020304" charset="0"/>
              </a:rPr>
              <a:t>She spread her wings and flew high above the water. “Jingwei!Jingwei!” the princess bird cried.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Jingwei was mad at the sea. She cried her name as she flew. “Jingwei! Jingwei!” She picked up a stick and dropped the stick into the sea. On the second day, Jingwei dropped a rock into the sea. On the third day, Jingwei found a gold pebble. She dropped it into the sea.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16000" y="3428683"/>
            <a:ext cx="874395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That’s how Princess Nuwa got her new name.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Day after day, Jingwei dropped a pebble, rock, or stick into the sea.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A strong wind blew across the sea.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She fought against the waves.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She flew higher.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65698" y="58342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7173595" y="42799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9139555" y="13068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Mum, do you mind if I play computer games for a while? My work is 		      done already.</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But please turn down the sound.</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Yes, do it                                B. Yes, of course not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No, do as you like                  D. No, you’d better not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85090" y="4199890"/>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根据“But please turn down the sound (但是请调低音量).”，可知，妈妈允许孩子玩一会儿电脑游戏。C项“No, do as you like (不介意，想玩就玩吧).”最符合对话语境。而A项意为“是的（我介意），请玩吧”，B项意为“是的（我介意），当然不”，D项意为“不，你最好不要玩”，A、B、D三项均不符合题意。故本题正确答案为C。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细节过渡题。根据上文“The strong waves tipped over Nuwa’s boat.”可知，巨浪把她的船掀翻了，她和海浪进行斗争，故本题正确答案为D。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细节过渡题。根据空白处上一句“‘Jingwei! Jingwei!’ the princess bird cried.”和空白处下一句“Jingwei was mad at the sea.”可知，女娃有了一个新的名字叫精卫，故本题正确答案为A。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849038"/>
            <a:ext cx="11391900"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The sea laughed at Jingwei. “Your pebbles can never fill me up!” Its waves grew higher.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They almost reached Jingwei.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44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“I will still try!” Jingwei cried. “I will never give up!” She flew in the sunshine. “I will fill you up, Sea! I will stop you from sinking any more boats! ”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45______</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Jingwei teaches us a lesson. She shows us to never give up even when it is hard.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961390" y="3428683"/>
            <a:ext cx="874395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That’s how Princess Nuwa got her new name.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Day after day, Jingwei dropped a pebble, rock, or stick into the sea.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A strong wind blew across the sea.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She fought against the waves.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She flew higher.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65698" y="58342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4545965" y="127000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2444750" y="219392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细节过渡题。根据空白处上两句“Its waves grew higher.”和“They almost reached Jingwei.”可以推出，海浪越来越高，它们几乎打到精卫身上，所以精卫要飞得更高一些，故本题正确答案为E。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细节过渡题。根据空白处上面几句可知，精卫不断地扔东西到海里，想把海填平，可以推测出她每天都在向海里扔东西，故本题正确答案为B。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042297" y="2305539"/>
            <a:ext cx="10235303"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Jenny is a warm-hearted girl. She is only 10 years old, but she has big ideas of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(help) other kids. Jenny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(take) part in a winter camp at the age of 8. During her stay in the camp, she went to visit some kids in poor areas. She felt sad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the kids there didn’t have new clothes to wear and toys to play with. After she returned home, she kept thinking about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 49                   </a:t>
            </a:r>
            <a:r>
              <a:rPr lang="en-US" altLang="zh-CN" sz="2400" dirty="0">
                <a:latin typeface="Times New Roman" panose="02020603050405020304" charset="0"/>
                <a:ea typeface="宋体" panose="02010600030101010101" pitchFamily="2" charset="-122"/>
                <a:cs typeface="Times New Roman" panose="02020603050405020304" charset="0"/>
              </a:rPr>
              <a:t>to do to help those kids.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284765" y="2717227"/>
            <a:ext cx="163406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helping</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7020191" y="2717227"/>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took</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4383405" y="3589020"/>
            <a:ext cx="185483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because</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510831" y="4495178"/>
            <a:ext cx="140799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矩形 4"/>
          <p:cNvSpPr/>
          <p:nvPr/>
        </p:nvSpPr>
        <p:spPr>
          <a:xfrm>
            <a:off x="504825" y="933450"/>
            <a:ext cx="10854055" cy="35077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【解析】本题考查非谓语动词。根据关键词解题法，空格前的of是介词，后面应使用动名词形式，故本题正确答案为helping。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47.【解析】本题考查时态。根据分析句子结构解题法，句中的时间状语是at the age of 8（在8岁时），谓语动词的时态为一般过去时，故本题正确答案为took。</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【解析】本题考查状语从句连词的用法。根据句意，“她感到难过”和“那里的孩子没有新衣服穿，没有玩具玩”是因果关系，故本题正确答案为because。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【解析】本题考查疑问词。根据句意“她一直在考虑能做些什么去帮助那些孩子”，故本题正确答案为what。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One morning Jenny saw some elder kids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(sell) lemon juice by the street. They wanted to raise money to help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(they) friends. Then she came up with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idea.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the help of her mother, Jenny set up her first lemonade stand (</a:t>
            </a:r>
            <a:r>
              <a:rPr lang="zh-CN" altLang="en-US" sz="2400" dirty="0">
                <a:latin typeface="Times New Roman" panose="02020603050405020304" charset="0"/>
                <a:ea typeface="宋体" panose="02010600030101010101" pitchFamily="2" charset="-122"/>
                <a:cs typeface="Times New Roman" panose="02020603050405020304" charset="0"/>
              </a:rPr>
              <a:t>摊位</a:t>
            </a:r>
            <a:r>
              <a:rPr lang="en-US" altLang="zh-CN" sz="2400" dirty="0">
                <a:latin typeface="Times New Roman" panose="02020603050405020304" charset="0"/>
                <a:ea typeface="宋体" panose="02010600030101010101" pitchFamily="2" charset="-122"/>
                <a:cs typeface="Times New Roman" panose="02020603050405020304" charset="0"/>
              </a:rPr>
              <a:t>). In a week, it made $52.</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460490" y="493395"/>
            <a:ext cx="17240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selling</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367145" y="974725"/>
            <a:ext cx="18738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their</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3051810" y="1362075"/>
            <a:ext cx="10795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an</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4909820" y="1404620"/>
            <a:ext cx="13423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With</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矩形 4"/>
          <p:cNvSpPr/>
          <p:nvPr/>
        </p:nvSpPr>
        <p:spPr>
          <a:xfrm>
            <a:off x="781050" y="609600"/>
            <a:ext cx="9935210" cy="424624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【解析】本题考查非谓语动词。本题句意为“她看见一些年纪大的孩子在街边卖柠檬汁”。see sb. doing sth.为固定短语，意为“看见某人正在做某事”，故本题正确答案为selling。</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【解析】本题考查代词转换。根据分析句子结构解题法，填入词在句中作friends的定语，应使用形容词性物主代词，故本题正确答案为their。</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【解析】本题考查冠词。根据分析句意解题法，空格后是可数名词idea，在句中泛指“一个主意”，应使用不定冠词，又因为idea是以元音发音开头的单词，故本题正确答案为an。</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【解析】本题考查介词。根据固定搭配解题法，应用词组with the help of （在……的帮助下），故本题正确答案为With。</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958" y="626342"/>
            <a:ext cx="10089492"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Although it was only a little money, she helped 12 kids with it! She felt very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(excite) when she saw smiles on their faces. After that, her mother helped her start a program called Jenny’s Lemonade for Love. Up till now, she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(raise) more than $17,000 already! She is going to spend the money on clothes, toys and books for the poor kids.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369060" y="1028700"/>
            <a:ext cx="1490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excited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34956" y="1930991"/>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 raised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5" name="矩形 4"/>
          <p:cNvSpPr/>
          <p:nvPr/>
        </p:nvSpPr>
        <p:spPr>
          <a:xfrm>
            <a:off x="428625" y="1336119"/>
            <a:ext cx="10854055"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【解析】本题考查词性转换。根据关键词解题法，空格前的felt是联系动词，后接形容词构成系表结构，因此要把动词excite转换为形容词excited，故本题正确答案为excited。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【解析】本题考查时态。根据关键词解题法，句中的时间状语为up till now（到目前为止），谓语动词的时态为现在完成时，故本题正确答案为has raised。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Lisa, long time no see! How’s it going?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Many thanks.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The same to you                    B. Pretty good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Never mind                           D. Help yourself</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456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根据“How’s it going (最近好吗)?”，可知，说话人要回答自己的近况如何。B项“Pretty good (非常好).”最符合对话语境。而A项意为“你也一样”，C项意为“别介意”，D项意为“请自便”，A、C、D三项均不符合题意。故本题正确答案为B。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It is very important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查找新单词</a:t>
            </a:r>
            <a:r>
              <a:rPr lang="en-US" altLang="zh-CN" sz="2400" dirty="0">
                <a:latin typeface="Times New Roman" panose="02020603050405020304" charset="0"/>
                <a:ea typeface="宋体" panose="02010600030101010101" pitchFamily="2" charset="-122"/>
                <a:cs typeface="Times New Roman" panose="02020603050405020304" charset="0"/>
              </a:rPr>
              <a:t>) in a dictionary when learning a language.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4571281" y="1815465"/>
            <a:ext cx="4058369"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 look up new words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4805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本题考查非谓语动词的知识点。句中出现了固定句型“It is+形容词+to do sth.”，意为“做某事是……的”。根据汉语提示，本题正确答案为to look up new words。</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The teacher as well as his students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对足球感兴趣</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Get up earlier,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否则你会迟到</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176161" y="563838"/>
            <a:ext cx="703688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is interested in football</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54618" y="4281993"/>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本题考查并列句和时态的知识点。句中的连词or意为“否则”，常用于句型“祈使句+or+一般将来时”，故本题正确答案为or you will be late。</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772891"/>
            <a:ext cx="1024719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本题考查主谓一致的知识点。句中出现了短语as well as，意为“也；和……一样”，根据主谓一致的原则可知，句中的主语为The teacher，故本题正确答案为is interested in football。</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2808688" y="3226992"/>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or you will be late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915650"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That is 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我昨天借的小说</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I’ll tell him this good news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他一回来</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2724150" y="482482"/>
            <a:ext cx="561975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novel (which/that) I borrowed yesterday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364798"/>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本题考查定语从句的知识点。句中I borrowed yesterday作定语，修饰先行词the novel，此外，关系代词which或that在定语从句中充当宾语，可以省略，故本题正确答案为the novel (which / that) I borrowed yesterday。</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58546" y="4179277"/>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本题考查时间状语从句的知识点。句中的as soon as用于引导时间状语从句，意为“一……就……”，此外，时间状语从句中动词的时态要符合“主将从现”原则，应使用一般现在时，故本题正确答案为as soon as he comes back。</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5200650" y="3203932"/>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as soon as he comes back</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635"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假设你是李华，收到了在网上购买的一本英语词典，发现封面破损了。请你给网店老板</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Smith</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先生写一封电子邮件，表达你的不满，并提出更换一本词典。</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86509" y="1604009"/>
            <a:ext cx="9324976" cy="319278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Mr. Smith,</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writing to make a complaint about the English dictionary I bought from your online shop several days ago. It arrived on time but I found the cover of the dictionary was broken. Can you change a new one for me?</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looking forward to your early reply. </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53700" y="123747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Some people are used to getting up late _______ a cold morning.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in          B. on         C. at         D. of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本题考查介词。根据定点法，a cold morning表示具体的时间点，要用介词on修饰，故本题正确答案为B。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I am sorry to have kept you waiting.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That’s all right                        B. All right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You’re welcome                      D. My pleasure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590467" y="3736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am sorry to have kept you waiting (很抱歉让你一直等着).”可知，A项“That’s all right (没关系).”最符合对话语境，故本题正确答案为A。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He wrote two novels and _______ of them have been made into films.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none          B. all            C. neither              D. both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本题考查代词。根据筛选法，由two novels可以筛选出C、D两项，然后根据have been made可以排除C项，因为若主语为neither of them，谓语动词应该使用单数形式，故本题正确答案为D。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824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Martin just worked out _______ one of the two math problems.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less difficult 	                  B. the less difficult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the most difficult            D. the least difficult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本题考查形容词。根据筛选法，由the two math problems可知，两者之间作比较应使用形容词的比较级形式，可以筛选出A、B两项。固定结构“the+比较级+of the two…”用来表示“两者之间较……的那一个”，故本题正确答案为B。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If you want to visit the Summer Palace, I _______ the tickets for you in advance.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book      B. have booked      C. am booking        D. will book</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75131" y="46010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本题考查时态。根据分析法，if引导的条件状语从句时态应遵循“主将从现”的原则，从句中的谓语动词时态为一般现在时，主句中的谓语动词book应使用一般将来时，故本题正确答案为D。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According to the traffic law, teenagers under 18 _______ drive a car.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may not       B. can’t         C. mustn’t                  D. needn’t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本题考查情态动词。本题句意为“根据交通法，18岁以下的青少年禁止驾驶汽车”。C项mustn’t表示“禁止”，故本题正确答案为C。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_______ what to do, we turned to our teacher for help.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know         B. Know not      C. Knowing not       D. Not knowing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本题考查非谓语动词。根据分析法，动词know的逻辑主语是we，表示主动应使用动词的现在分词形式，此外，动词的现在分词的否定形式为not doing，故本题正确答案为D。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00455" y="889000"/>
            <a:ext cx="106629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You will get a toothache _______ you clean your teeth regularly and carefully.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unless             B. when        C. though            D. because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本题考查连词。本题句意为“你会牙疼，除非你定期仔细地清洁你的牙齿”，故本题正确答案为A。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981226" y="8890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There is no need to _______ my sister at the airport. She will come here by taxi.</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see off 	 B. pick up 	 C. look after 	 D. come across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本题考查动词短语辨析。A项see off意为“送行”，B项pick up意为“接载”，C项look after意为“照顾”，D项come across意为“偶然遇见”。本题句意为“没有必要去机场接我姐姐，她将坐出租车来这里”，故本题正确答案为B。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00912"/>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He failed in the examination, _______ made his father very angry.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which         B. it         C. that         D. what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本题考查定语从句。根据分析法，本句为非限定性定语从句，which用于代替He failed in the examination这件事情，故本题正确答案为A。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521970" y="436562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本题考查倒装句和时态。根据定点法，否定词hardly放在句首，要使用部分倒装，此外，enter the classroom这一动作发生在the bell rang之前，应使用过去完成时，故本题正确答案为D。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Hardly _______ the classroom when the bell rang.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entered         B. did I enter         C. I had entered          D. had I entered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84293" y="910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5572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Will you please sing for the sick at the hospital to cheer them up?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I’m afraid so                             B. It’s very kind of you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am sorry to hear that               D. Certainly, I’ll be glad to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根据“Will you please sing for the sick at the hospital to cheer them up (你愿意去医院为病人唱歌，让他们振作起来吗)?”可知，D项“Certainly, I’ll be glad to (当然，我很乐意).”最符合对话语境，故本题正确答案为D。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98805" y="3737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will take an important exam tomorrow (我明天有个重要的考试).”可知，D项“Good luck (祝你好运).”最符合对话语境，故本题正确答案为D。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I will take an important exam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Congratulations                              B. Have fun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Good idea                                       D. Good luck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05" name="TextBox 4"/>
          <p:cNvSpPr txBox="1"/>
          <p:nvPr>
            <p:custDataLst>
              <p:tags r:id="rId1"/>
            </p:custDataLst>
          </p:nvPr>
        </p:nvSpPr>
        <p:spPr>
          <a:xfrm>
            <a:off x="598805" y="3737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e5363483-4e39-4bb7-893a-0b945d3ccfa2"/>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23804</Words>
  <Application>WPS 演示</Application>
  <PresentationFormat>宽屏</PresentationFormat>
  <Paragraphs>702</Paragraphs>
  <Slides>79</Slides>
  <Notes>79</Notes>
  <HiddenSlides>12</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79</vt:i4>
      </vt:variant>
    </vt:vector>
  </HeadingPairs>
  <TitlesOfParts>
    <vt:vector size="99" baseType="lpstr">
      <vt:lpstr>Arial</vt:lpstr>
      <vt:lpstr>宋体</vt:lpstr>
      <vt:lpstr>Wingdings</vt:lpstr>
      <vt:lpstr>方正公文黑体</vt:lpstr>
      <vt:lpstr>iekie pocangqiong</vt:lpstr>
      <vt:lpstr>方正黑体简体</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113</cp:revision>
  <dcterms:created xsi:type="dcterms:W3CDTF">2021-08-19T06:32:00Z</dcterms:created>
  <dcterms:modified xsi:type="dcterms:W3CDTF">2023-03-23T07:57:43Z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