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55" r:id="rId25"/>
    <p:sldId id="332" r:id="rId26"/>
    <p:sldId id="371" r:id="rId27"/>
    <p:sldId id="295" r:id="rId28"/>
    <p:sldId id="372" r:id="rId29"/>
    <p:sldId id="373" r:id="rId30"/>
    <p:sldId id="374" r:id="rId31"/>
    <p:sldId id="375" r:id="rId32"/>
    <p:sldId id="376" r:id="rId33"/>
    <p:sldId id="301" r:id="rId34"/>
    <p:sldId id="302" r:id="rId35"/>
    <p:sldId id="303" r:id="rId36"/>
    <p:sldId id="356" r:id="rId37"/>
    <p:sldId id="304" r:id="rId38"/>
    <p:sldId id="357" r:id="rId39"/>
    <p:sldId id="305" r:id="rId40"/>
    <p:sldId id="358" r:id="rId41"/>
    <p:sldId id="359" r:id="rId42"/>
    <p:sldId id="360" r:id="rId43"/>
    <p:sldId id="361" r:id="rId44"/>
    <p:sldId id="362" r:id="rId45"/>
    <p:sldId id="363" r:id="rId46"/>
    <p:sldId id="364" r:id="rId47"/>
    <p:sldId id="365" r:id="rId48"/>
    <p:sldId id="431" r:id="rId49"/>
    <p:sldId id="366" r:id="rId50"/>
    <p:sldId id="432" r:id="rId51"/>
    <p:sldId id="307" r:id="rId52"/>
    <p:sldId id="308" r:id="rId53"/>
    <p:sldId id="377" r:id="rId54"/>
    <p:sldId id="378" r:id="rId55"/>
    <p:sldId id="380" r:id="rId56"/>
    <p:sldId id="379" r:id="rId57"/>
    <p:sldId id="381" r:id="rId58"/>
    <p:sldId id="312" r:id="rId59"/>
    <p:sldId id="382" r:id="rId60"/>
    <p:sldId id="383" r:id="rId61"/>
    <p:sldId id="384" r:id="rId62"/>
    <p:sldId id="314" r:id="rId63"/>
    <p:sldId id="315" r:id="rId64"/>
    <p:sldId id="326" r:id="rId65"/>
    <p:sldId id="434" r:id="rId66"/>
    <p:sldId id="435" r:id="rId67"/>
    <p:sldId id="436" r:id="rId68"/>
    <p:sldId id="437" r:id="rId69"/>
    <p:sldId id="438" r:id="rId70"/>
    <p:sldId id="439" r:id="rId71"/>
    <p:sldId id="440" r:id="rId72"/>
    <p:sldId id="441" r:id="rId73"/>
    <p:sldId id="442" r:id="rId74"/>
    <p:sldId id="443" r:id="rId75"/>
    <p:sldId id="444" r:id="rId76"/>
    <p:sldId id="445" r:id="rId77"/>
    <p:sldId id="430" r:id="rId78"/>
  </p:sldIdLst>
  <p:sldSz cx="12192000" cy="6858000"/>
  <p:notesSz cx="6858000" cy="9144000"/>
  <p:embeddedFontLst>
    <p:embeddedFont>
      <p:font typeface="方正公文黑体" panose="02000500000000000000" charset="-122"/>
      <p:regular r:id="rId82"/>
    </p:embeddedFont>
    <p:embeddedFont>
      <p:font typeface="方正黑体简体" panose="03000509000000000000" charset="-122"/>
      <p:regular r:id="rId83"/>
    </p:embeddedFont>
    <p:embeddedFont>
      <p:font typeface="微软雅黑" panose="020B0503020204020204" pitchFamily="34" charset="-122"/>
      <p:regular r:id="rId84"/>
    </p:embeddedFont>
    <p:embeddedFont>
      <p:font typeface="Calibri" panose="020F0502020204030204" pitchFamily="34" charset="0"/>
      <p:regular r:id="rId85"/>
      <p:bold r:id="rId86"/>
      <p:italic r:id="rId87"/>
      <p:boldItalic r:id="rId88"/>
    </p:embeddedFont>
    <p:embeddedFont>
      <p:font typeface="方正大黑简体" panose="02000000000000000000" charset="-122"/>
      <p:regular r:id="rId89"/>
    </p:embeddedFont>
    <p:embeddedFont>
      <p:font typeface="Impact" panose="020B0806030902050204" pitchFamily="34" charset="0"/>
      <p:regular r:id="rId90"/>
    </p:embeddedFont>
    <p:embeddedFont>
      <p:font typeface="黑体" panose="02010609060101010101" charset="-122"/>
      <p:regular r:id="rId91"/>
    </p:embeddedFont>
    <p:embeddedFont>
      <p:font typeface="等线" panose="02010600030101010101" charset="-122"/>
      <p:regular r:id="rId92"/>
    </p:embeddedFont>
  </p:embeddedFontLst>
  <p:custDataLst>
    <p:tags r:id="rId9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375"/>
            <p14:sldId id="376"/>
            <p14:sldId id="301"/>
            <p14:sldId id="302"/>
            <p14:sldId id="303"/>
            <p14:sldId id="356"/>
            <p14:sldId id="304"/>
            <p14:sldId id="357"/>
            <p14:sldId id="305"/>
            <p14:sldId id="358"/>
            <p14:sldId id="359"/>
            <p14:sldId id="360"/>
            <p14:sldId id="361"/>
            <p14:sldId id="362"/>
            <p14:sldId id="363"/>
            <p14:sldId id="364"/>
            <p14:sldId id="365"/>
            <p14:sldId id="431"/>
            <p14:sldId id="366"/>
            <p14:sldId id="432"/>
            <p14:sldId id="307"/>
            <p14:sldId id="308"/>
            <p14:sldId id="377"/>
            <p14:sldId id="378"/>
            <p14:sldId id="380"/>
            <p14:sldId id="379"/>
            <p14:sldId id="381"/>
            <p14:sldId id="312"/>
            <p14:sldId id="382"/>
            <p14:sldId id="383"/>
            <p14:sldId id="384"/>
            <p14:sldId id="314"/>
            <p14:sldId id="315"/>
            <p14:sldId id="326"/>
            <p14:sldId id="434"/>
            <p14:sldId id="435"/>
            <p14:sldId id="436"/>
            <p14:sldId id="437"/>
            <p14:sldId id="438"/>
            <p14:sldId id="439"/>
            <p14:sldId id="440"/>
            <p14:sldId id="441"/>
            <p14:sldId id="442"/>
            <p14:sldId id="443"/>
            <p14:sldId id="444"/>
            <p14:sldId id="445"/>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01" userDrawn="1">
          <p15:clr>
            <a:srgbClr val="A4A3A4"/>
          </p15:clr>
        </p15:guide>
        <p15:guide id="2" orient="horz" pos="4211" userDrawn="1">
          <p15:clr>
            <a:srgbClr val="A4A3A4"/>
          </p15:clr>
        </p15:guide>
        <p15:guide id="3" pos="110" userDrawn="1">
          <p15:clr>
            <a:srgbClr val="A4A3A4"/>
          </p15:clr>
        </p15:guide>
        <p15:guide id="4" pos="7393" userDrawn="1">
          <p15:clr>
            <a:srgbClr val="A4A3A4"/>
          </p15:clr>
        </p15:guide>
        <p15:guide id="5" orient="horz" pos="396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6"/>
      </p:cViewPr>
      <p:guideLst>
        <p:guide orient="horz" pos="101"/>
        <p:guide orient="horz" pos="4211"/>
        <p:guide pos="110"/>
        <p:guide pos="7393"/>
        <p:guide orient="horz" pos="396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3" Type="http://schemas.openxmlformats.org/officeDocument/2006/relationships/tags" Target="tags/tag23.xml"/><Relationship Id="rId92" Type="http://schemas.openxmlformats.org/officeDocument/2006/relationships/font" Target="fonts/font11.fntdata"/><Relationship Id="rId91" Type="http://schemas.openxmlformats.org/officeDocument/2006/relationships/font" Target="fonts/font10.fntdata"/><Relationship Id="rId90" Type="http://schemas.openxmlformats.org/officeDocument/2006/relationships/font" Target="fonts/font9.fntdata"/><Relationship Id="rId9" Type="http://schemas.openxmlformats.org/officeDocument/2006/relationships/slide" Target="slides/slide6.xml"/><Relationship Id="rId89" Type="http://schemas.openxmlformats.org/officeDocument/2006/relationships/font" Target="fonts/font8.fntdata"/><Relationship Id="rId88" Type="http://schemas.openxmlformats.org/officeDocument/2006/relationships/font" Target="fonts/font7.fntdata"/><Relationship Id="rId87" Type="http://schemas.openxmlformats.org/officeDocument/2006/relationships/font" Target="fonts/font6.fntdata"/><Relationship Id="rId86" Type="http://schemas.openxmlformats.org/officeDocument/2006/relationships/font" Target="fonts/font5.fntdata"/><Relationship Id="rId85" Type="http://schemas.openxmlformats.org/officeDocument/2006/relationships/font" Target="fonts/font4.fntdata"/><Relationship Id="rId84" Type="http://schemas.openxmlformats.org/officeDocument/2006/relationships/font" Target="fonts/font3.fntdata"/><Relationship Id="rId83" Type="http://schemas.openxmlformats.org/officeDocument/2006/relationships/font" Target="fonts/font2.fntdata"/><Relationship Id="rId82" Type="http://schemas.openxmlformats.org/officeDocument/2006/relationships/font" Target="fonts/font1.fntdata"/><Relationship Id="rId81" Type="http://schemas.openxmlformats.org/officeDocument/2006/relationships/tableStyles" Target="tableStyles.xml"/><Relationship Id="rId80" Type="http://schemas.openxmlformats.org/officeDocument/2006/relationships/viewProps" Target="viewProps.xml"/><Relationship Id="rId8" Type="http://schemas.openxmlformats.org/officeDocument/2006/relationships/slide" Target="slides/slide5.xml"/><Relationship Id="rId79" Type="http://schemas.openxmlformats.org/officeDocument/2006/relationships/presProps" Target="presProps.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 Target="slide63.xml"/><Relationship Id="rId8" Type="http://schemas.openxmlformats.org/officeDocument/2006/relationships/image" Target="../media/image1.emf"/><Relationship Id="rId7" Type="http://schemas.openxmlformats.org/officeDocument/2006/relationships/slide" Target="slide60.xml"/><Relationship Id="rId6" Type="http://schemas.openxmlformats.org/officeDocument/2006/relationships/slide" Target="slide56.xml"/><Relationship Id="rId5" Type="http://schemas.openxmlformats.org/officeDocument/2006/relationships/slide" Target="slide49.xml"/><Relationship Id="rId4" Type="http://schemas.openxmlformats.org/officeDocument/2006/relationships/slide" Target="slide31.xml"/><Relationship Id="rId3" Type="http://schemas.openxmlformats.org/officeDocument/2006/relationships/slide" Target="slide22.xml"/><Relationship Id="rId2" Type="http://schemas.openxmlformats.org/officeDocument/2006/relationships/slide" Target="slide10.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slide" Target="slide23.xml"/><Relationship Id="rId1" Type="http://schemas.openxmlformats.org/officeDocument/2006/relationships/slide" Target="slide30.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slide" Target="slide29.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7" Type="http://schemas.openxmlformats.org/officeDocument/2006/relationships/notesSlide" Target="../notesSlides/notesSlide45.xml"/><Relationship Id="rId6" Type="http://schemas.openxmlformats.org/officeDocument/2006/relationships/slideLayout" Target="../slideLayouts/slideLayout7.xml"/><Relationship Id="rId5" Type="http://schemas.openxmlformats.org/officeDocument/2006/relationships/tags" Target="../tags/tag12.xml"/><Relationship Id="rId4" Type="http://schemas.openxmlformats.org/officeDocument/2006/relationships/slide" Target="slide46.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8.xml"/><Relationship Id="rId1" Type="http://schemas.openxmlformats.org/officeDocument/2006/relationships/slide" Target="slide45.xml"/></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47.xml"/><Relationship Id="rId7" Type="http://schemas.openxmlformats.org/officeDocument/2006/relationships/slideLayout" Target="../slideLayouts/slideLayout7.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slide" Target="slide48.xml"/><Relationship Id="rId1" Type="http://schemas.openxmlformats.org/officeDocument/2006/relationships/tags" Target="../tags/tag13.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8.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5.xml"/><Relationship Id="rId1" Type="http://schemas.openxmlformats.org/officeDocument/2006/relationships/slide" Target="slide5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8.xml"/><Relationship Id="rId1" Type="http://schemas.openxmlformats.org/officeDocument/2006/relationships/slide" Target="slide50.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slide" Target="slide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8.xml"/><Relationship Id="rId1" Type="http://schemas.openxmlformats.org/officeDocument/2006/relationships/slide" Target="slide52.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7.xml"/><Relationship Id="rId2" Type="http://schemas.openxmlformats.org/officeDocument/2006/relationships/slide" Target="slide50.xml"/><Relationship Id="rId1" Type="http://schemas.openxmlformats.org/officeDocument/2006/relationships/slide" Target="slide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8.xml"/><Relationship Id="rId1" Type="http://schemas.openxmlformats.org/officeDocument/2006/relationships/slide" Target="slide54.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1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0.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5.xml"/><Relationship Id="rId1" Type="http://schemas.openxmlformats.org/officeDocument/2006/relationships/slide" Target="slide6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8.xml"/><Relationship Id="rId1" Type="http://schemas.openxmlformats.org/officeDocument/2006/relationships/slide" Target="slide61.xml"/></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4" Type="http://schemas.openxmlformats.org/officeDocument/2006/relationships/notesSlide" Target="../notesSlides/notesSlide75.xml"/><Relationship Id="rId3" Type="http://schemas.openxmlformats.org/officeDocument/2006/relationships/slideLayout" Target="../slideLayouts/slideLayout1.xml"/><Relationship Id="rId2" Type="http://schemas.openxmlformats.org/officeDocument/2006/relationships/tags" Target="../tags/tag22.xml"/><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2"/>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endParaRPr lang="zh-CN" altLang="en-US" sz="10000" b="1" dirty="0">
              <a:solidFill>
                <a:srgbClr val="E18787"/>
              </a:solidFill>
              <a:latin typeface="方正大黑简体" panose="02000000000000000000" charset="-122"/>
              <a:ea typeface="方正大黑简体" panose="02000000000000000000" charset="-122"/>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a:t>
            </a:r>
            <a:r>
              <a:rPr 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【建议用时：10 mins】</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We will </a:t>
            </a:r>
            <a:r>
              <a:rPr lang="en-US" altLang="zh-CN" sz="2400" u="sng" dirty="0">
                <a:latin typeface="Times New Roman" panose="02020603050405020304" charset="0"/>
                <a:ea typeface="宋体" panose="02010600030101010101" pitchFamily="2" charset="-122"/>
                <a:cs typeface="Times New Roman" panose="02020603050405020304" charset="0"/>
              </a:rPr>
              <a:t>meet </a:t>
            </a:r>
            <a:r>
              <a:rPr lang="en-US" altLang="zh-CN" sz="2400" dirty="0">
                <a:latin typeface="Times New Roman" panose="02020603050405020304" charset="0"/>
                <a:ea typeface="宋体" panose="02010600030101010101" pitchFamily="2" charset="-122"/>
                <a:cs typeface="Times New Roman" panose="02020603050405020304" charset="0"/>
              </a:rPr>
              <a:t>him at the airport for the first time.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迎接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看见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遇见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开会</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326390" y="4421354"/>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本题考查动词。meet意为“迎接”，结合句意“我们将首次到机场接他”，故本题正确答案为A。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He was too excited to </a:t>
            </a:r>
            <a:r>
              <a:rPr lang="en-US" altLang="zh-CN" sz="2400" u="sng" dirty="0">
                <a:latin typeface="Times New Roman" panose="02020603050405020304" charset="0"/>
                <a:ea typeface="宋体" panose="02010600030101010101" pitchFamily="2" charset="-122"/>
                <a:cs typeface="Times New Roman" panose="02020603050405020304" charset="0"/>
              </a:rPr>
              <a:t>fall asleep</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落下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入睡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脱落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跌倒</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本题考查动词短语。fall asleep意为“入睡”，结合句意“他兴奋得无法入睡”，故本题正确答案为B。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51255" y="972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Smoking is </a:t>
            </a:r>
            <a:r>
              <a:rPr lang="en-US" altLang="zh-CN" sz="2400" u="sng" dirty="0">
                <a:latin typeface="Times New Roman" panose="02020603050405020304" charset="0"/>
                <a:ea typeface="宋体" panose="02010600030101010101" pitchFamily="2" charset="-122"/>
                <a:cs typeface="Times New Roman" panose="02020603050405020304" charset="0"/>
              </a:rPr>
              <a:t>forbidden</a:t>
            </a:r>
            <a:r>
              <a:rPr lang="en-US" altLang="zh-CN" sz="2400" dirty="0">
                <a:latin typeface="Times New Roman" panose="02020603050405020304" charset="0"/>
                <a:ea typeface="宋体" panose="02010600030101010101" pitchFamily="2" charset="-122"/>
                <a:cs typeface="Times New Roman" panose="02020603050405020304" charset="0"/>
              </a:rPr>
              <a:t> in the public place.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允许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增强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禁止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制止</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sz="2400" dirty="0">
                <a:solidFill>
                  <a:srgbClr val="C00000"/>
                </a:solidFill>
                <a:latin typeface="Times New Roman" panose="02020603050405020304" charset="0"/>
                <a:cs typeface="Times New Roman" panose="02020603050405020304" charset="0"/>
              </a:rPr>
              <a:t>本题考查动词。forbid意为“禁止”，结合句意“公共场所禁止吸烟”，故本题正确答案为C。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Can you </a:t>
            </a:r>
            <a:r>
              <a:rPr lang="en-US" altLang="zh-CN" sz="2400" u="sng" dirty="0">
                <a:latin typeface="Times New Roman" panose="02020603050405020304" charset="0"/>
                <a:ea typeface="宋体" panose="02010600030101010101" pitchFamily="2" charset="-122"/>
                <a:cs typeface="Times New Roman" panose="02020603050405020304" charset="0"/>
              </a:rPr>
              <a:t>arrange</a:t>
            </a:r>
            <a:r>
              <a:rPr lang="en-US" altLang="zh-CN" sz="2400" dirty="0">
                <a:latin typeface="Times New Roman" panose="02020603050405020304" charset="0"/>
                <a:ea typeface="宋体" panose="02010600030101010101" pitchFamily="2" charset="-122"/>
                <a:cs typeface="Times New Roman" panose="02020603050405020304" charset="0"/>
              </a:rPr>
              <a:t> an appointment for Monday?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 </a:t>
            </a:r>
            <a:r>
              <a:rPr lang="zh-CN" altLang="en-US" sz="2400" dirty="0">
                <a:latin typeface="Times New Roman" panose="02020603050405020304" charset="0"/>
                <a:ea typeface="宋体" panose="02010600030101010101" pitchFamily="2" charset="-122"/>
                <a:cs typeface="Times New Roman" panose="02020603050405020304" charset="0"/>
              </a:rPr>
              <a:t>安排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计划         </a:t>
            </a:r>
            <a:r>
              <a:rPr lang="en-US" altLang="zh-CN" sz="2400" dirty="0">
                <a:latin typeface="Times New Roman" panose="02020603050405020304" charset="0"/>
                <a:ea typeface="宋体" panose="02010600030101010101" pitchFamily="2" charset="-122"/>
                <a:cs typeface="Times New Roman" panose="02020603050405020304" charset="0"/>
              </a:rPr>
              <a:t>C . </a:t>
            </a:r>
            <a:r>
              <a:rPr lang="zh-CN" altLang="en-US" sz="2400" dirty="0">
                <a:latin typeface="Times New Roman" panose="02020603050405020304" charset="0"/>
                <a:ea typeface="宋体" panose="02010600030101010101" pitchFamily="2" charset="-122"/>
                <a:cs typeface="Times New Roman" panose="02020603050405020304" charset="0"/>
              </a:rPr>
              <a:t>打算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准备</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本题考查动词。arrange意为“安排”，结合句意“你能安排星期一约见吗”，故本题正确答案为A。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We were invited to a </a:t>
            </a:r>
            <a:r>
              <a:rPr lang="en-US" altLang="zh-CN" sz="2400" u="sng" dirty="0">
                <a:latin typeface="Times New Roman" panose="02020603050405020304" charset="0"/>
                <a:ea typeface="宋体" panose="02010600030101010101" pitchFamily="2" charset="-122"/>
                <a:cs typeface="Times New Roman" panose="02020603050405020304" charset="0"/>
              </a:rPr>
              <a:t>celebration</a:t>
            </a:r>
            <a:r>
              <a:rPr lang="en-US" altLang="zh-CN" sz="2400" dirty="0">
                <a:latin typeface="Times New Roman" panose="02020603050405020304" charset="0"/>
                <a:ea typeface="宋体" panose="02010600030101010101" pitchFamily="2" charset="-122"/>
                <a:cs typeface="Times New Roman" panose="02020603050405020304" charset="0"/>
              </a:rPr>
              <a:t> for her 18th birthday party.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聚会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庆祝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彩排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集会</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本题考查名词。celebration意为“庆祝”，结合句意“我们受邀参加她的18岁生日庆祝会”，故本题正确答案为B。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When the police arrived, the crowd ran away in all </a:t>
            </a:r>
            <a:r>
              <a:rPr lang="en-US" altLang="zh-CN" sz="2400" u="sng" dirty="0">
                <a:latin typeface="Times New Roman" panose="02020603050405020304" charset="0"/>
                <a:ea typeface="宋体" panose="02010600030101010101" pitchFamily="2" charset="-122"/>
                <a:cs typeface="Times New Roman" panose="02020603050405020304" charset="0"/>
              </a:rPr>
              <a:t>directions</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目标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趋势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动力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方向</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543274"/>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本题考查名词。direction意为“方向”，结合句意“当警察赶到的时候，人群向各个方向散去”，故本题正确答案为D。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It is important for everyone to learn by </a:t>
            </a:r>
            <a:r>
              <a:rPr lang="en-US" altLang="zh-CN" sz="2400" u="sng" dirty="0">
                <a:latin typeface="Times New Roman" panose="02020603050405020304" charset="0"/>
                <a:ea typeface="宋体" panose="02010600030101010101" pitchFamily="2" charset="-122"/>
                <a:cs typeface="Times New Roman" panose="02020603050405020304" charset="0"/>
              </a:rPr>
              <a:t>experience</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经历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经验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实验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过程</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本题考查名词。experience意为“经验”，结合句意“对于每个人来说从经验中学习是很重要的”，故本题正确答案为B。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circle(in)">
                                      <p:cBhvr>
                                        <p:cTn id="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The lawyer always deals with the problem in a highly </a:t>
            </a:r>
            <a:r>
              <a:rPr lang="en-US" altLang="zh-CN" sz="2400" u="sng" dirty="0">
                <a:latin typeface="Times New Roman" panose="02020603050405020304" charset="0"/>
                <a:ea typeface="宋体" panose="02010600030101010101" pitchFamily="2" charset="-122"/>
                <a:cs typeface="Times New Roman" panose="02020603050405020304" charset="0"/>
              </a:rPr>
              <a:t>professional</a:t>
            </a:r>
            <a:r>
              <a:rPr lang="en-US" altLang="zh-CN" sz="2400" dirty="0">
                <a:latin typeface="Times New Roman" panose="02020603050405020304" charset="0"/>
                <a:ea typeface="宋体" panose="02010600030101010101" pitchFamily="2" charset="-122"/>
                <a:cs typeface="Times New Roman" panose="02020603050405020304" charset="0"/>
              </a:rPr>
              <a:t> way.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专业的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可行的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有用的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高效的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本题考查形容词。professional意为“专业的”，结合句意“这个律师处理问题非常专业”，故本题正确答案为A。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35625" y="4451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2" action="ppaction://hlinksldjump"/>
          </p:cNvPr>
          <p:cNvSpPr txBox="1">
            <a:spLocks noChangeArrowheads="1"/>
          </p:cNvSpPr>
          <p:nvPr/>
        </p:nvSpPr>
        <p:spPr bwMode="auto">
          <a:xfrm>
            <a:off x="5635625" y="121920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35625" y="19094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35625" y="259969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35625" y="330993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35625" y="401955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35625" y="481076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文本框 13">
            <a:hlinkClick r:id="rId9" action="ppaction://hlinksldjump"/>
          </p:cNvPr>
          <p:cNvSpPr txBox="1">
            <a:spLocks noChangeArrowheads="1"/>
          </p:cNvSpPr>
          <p:nvPr>
            <p:custDataLst>
              <p:tags r:id="rId10"/>
            </p:custDataLst>
          </p:nvPr>
        </p:nvSpPr>
        <p:spPr bwMode="auto">
          <a:xfrm>
            <a:off x="5635625" y="560197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endParaRPr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During 2020, almost every country in the world </a:t>
            </a:r>
            <a:r>
              <a:rPr lang="en-US" altLang="zh-CN" sz="2400" u="sng" dirty="0">
                <a:latin typeface="Times New Roman" panose="02020603050405020304" charset="0"/>
                <a:ea typeface="宋体" panose="02010600030101010101" pitchFamily="2" charset="-122"/>
                <a:cs typeface="Times New Roman" panose="02020603050405020304" charset="0"/>
              </a:rPr>
              <a:t>has focused on</a:t>
            </a:r>
            <a:r>
              <a:rPr lang="en-US" altLang="zh-CN" sz="2400" dirty="0">
                <a:latin typeface="Times New Roman" panose="02020603050405020304" charset="0"/>
                <a:ea typeface="宋体" panose="02010600030101010101" pitchFamily="2" charset="-122"/>
                <a:cs typeface="Times New Roman" panose="02020603050405020304" charset="0"/>
              </a:rPr>
              <a:t> the 	       illness named COVID-19.</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治疗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对付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了解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关注</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本题考查动词短语。focus on意为“关注”，结合句意“2020年，几乎每个国家都在关注新型冠状病毒引起的肺炎”，故本题正确答案为D。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682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He was desperate when he lost his wallet. </a:t>
            </a:r>
            <a:r>
              <a:rPr lang="en-US" altLang="zh-CN" sz="2400" u="sng" dirty="0">
                <a:latin typeface="Times New Roman" panose="02020603050405020304" charset="0"/>
                <a:ea typeface="宋体" panose="02010600030101010101" pitchFamily="2" charset="-122"/>
                <a:cs typeface="Times New Roman" panose="02020603050405020304" charset="0"/>
              </a:rPr>
              <a:t>Luckily,</a:t>
            </a:r>
            <a:r>
              <a:rPr lang="en-US" altLang="zh-CN" sz="2400" dirty="0">
                <a:latin typeface="Times New Roman" panose="02020603050405020304" charset="0"/>
                <a:ea typeface="宋体" panose="02010600030101010101" pitchFamily="2" charset="-122"/>
                <a:cs typeface="Times New Roman" panose="02020603050405020304" charset="0"/>
              </a:rPr>
              <a:t> a kind woman helped 	   him.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有趣地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高兴地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惊奇地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幸运地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本题考查副词。luckily意为“幸运地”，结合句意“当他丢了钱包的时候，他很绝望。幸运的是，一位好心的妇人帮助了他”，故本题正确答案为D。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17947" y="3799048"/>
            <a:ext cx="8421453"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asked           B. cried         C. called          D. stopped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slowly	   B. quickly      C. crazily         D. angrily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regretful	   B. helpful       C. thankful      D. careful</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53720" y="101646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524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Once upon a time, some children were playing at seaside when they found a turtle. They began to beat the turtle. Just then, a young man came and </a:t>
            </a:r>
            <a:r>
              <a:rPr lang="en-US" altLang="zh-CN" sz="2400" u="sng" dirty="0">
                <a:latin typeface="Times New Roman" panose="02020603050405020304" charset="0"/>
                <a:ea typeface="宋体" panose="02010600030101010101" pitchFamily="2" charset="-122"/>
                <a:cs typeface="Times New Roman" panose="02020603050405020304" charset="0"/>
              </a:rPr>
              <a:t> 16  </a:t>
            </a:r>
            <a:r>
              <a:rPr lang="en-US" altLang="zh-CN" sz="2400" dirty="0">
                <a:latin typeface="Times New Roman" panose="02020603050405020304" charset="0"/>
                <a:ea typeface="宋体" panose="02010600030101010101" pitchFamily="2" charset="-122"/>
                <a:cs typeface="Times New Roman" panose="02020603050405020304" charset="0"/>
              </a:rPr>
              <a:t>them. The children ran away </a:t>
            </a:r>
            <a:r>
              <a:rPr lang="en-US" altLang="zh-CN" sz="2400" u="sng" dirty="0">
                <a:latin typeface="Times New Roman" panose="02020603050405020304" charset="0"/>
                <a:ea typeface="宋体" panose="02010600030101010101" pitchFamily="2" charset="-122"/>
                <a:cs typeface="Times New Roman" panose="02020603050405020304" charset="0"/>
              </a:rPr>
              <a:t> 17  </a:t>
            </a:r>
            <a:r>
              <a:rPr lang="en-US" altLang="zh-CN" sz="2400" dirty="0">
                <a:latin typeface="Times New Roman" panose="02020603050405020304" charset="0"/>
                <a:ea typeface="宋体" panose="02010600030101010101" pitchFamily="2" charset="-122"/>
                <a:cs typeface="Times New Roman" panose="02020603050405020304" charset="0"/>
              </a:rPr>
              <a:t>. The turtle was very </a:t>
            </a:r>
            <a:r>
              <a:rPr lang="en-US" altLang="zh-CN" sz="2400" u="sng" dirty="0">
                <a:latin typeface="Times New Roman" panose="02020603050405020304" charset="0"/>
                <a:ea typeface="宋体" panose="02010600030101010101" pitchFamily="2" charset="-122"/>
                <a:cs typeface="Times New Roman" panose="02020603050405020304" charset="0"/>
              </a:rPr>
              <a:t> 18  </a:t>
            </a:r>
            <a:r>
              <a:rPr lang="en-US" altLang="zh-CN" sz="2400" dirty="0">
                <a:latin typeface="Times New Roman" panose="02020603050405020304" charset="0"/>
                <a:ea typeface="宋体" panose="02010600030101010101" pitchFamily="2" charset="-122"/>
                <a:cs typeface="Times New Roman" panose="02020603050405020304" charset="0"/>
              </a:rPr>
              <a:t>and said, “Thanks for your kindness. I really would like to invite you to a wonderful palace now.”</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950085" y="3862070"/>
            <a:ext cx="9194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866616" y="425786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1950085" y="4730115"/>
            <a:ext cx="8362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791075" y="564125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33425" y="991460"/>
            <a:ext cx="10458450" cy="439991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本题主要考查词义辨析和联系上下文。从下文ran away可知，一位年轻人走上前来，阻止了孩子们打海龟。asked意为“问”，cried意为“哭”，called意为“叫”，这三个词都不符合题意，故本题正确答案为D。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本题主要考查逻辑推理。根据上文一个年轻人过来阻止孩子们，孩子们跑开了，需要选择一个副词修饰ran away，quickly意为“快速地”，符合题意，故本题正确答案为B。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本题主要考查逻辑推理和联系上下文。年轻人救了海龟，那海龟应该会如何？thankful意为“感激的”符合逻辑关系，故本题正确答案为C。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young man rode on the back of the turtle and was taken to the secret </a:t>
            </a:r>
            <a:r>
              <a:rPr lang="en-US" altLang="zh-CN" sz="2400" u="sng" dirty="0">
                <a:latin typeface="Times New Roman" panose="02020603050405020304" charset="0"/>
                <a:ea typeface="宋体" panose="02010600030101010101" pitchFamily="2" charset="-122"/>
                <a:cs typeface="Times New Roman" panose="02020603050405020304" charset="0"/>
              </a:rPr>
              <a:t> 19  </a:t>
            </a:r>
            <a:r>
              <a:rPr lang="en-US" altLang="zh-CN" sz="2400" dirty="0">
                <a:latin typeface="Times New Roman" panose="02020603050405020304" charset="0"/>
                <a:ea typeface="宋体" panose="02010600030101010101" pitchFamily="2" charset="-122"/>
                <a:cs typeface="Times New Roman" panose="02020603050405020304" charset="0"/>
              </a:rPr>
              <a:t>in the sea. When he arrived at the palace, he was very </a:t>
            </a:r>
            <a:r>
              <a:rPr lang="en-US" altLang="zh-CN" sz="2400" u="sng" dirty="0">
                <a:latin typeface="Times New Roman" panose="02020603050405020304" charset="0"/>
                <a:ea typeface="宋体" panose="02010600030101010101" pitchFamily="2" charset="-122"/>
                <a:cs typeface="Times New Roman" panose="02020603050405020304" charset="0"/>
              </a:rPr>
              <a:t> 20  </a:t>
            </a:r>
            <a:r>
              <a:rPr lang="en-US" altLang="zh-CN" sz="2400" dirty="0">
                <a:latin typeface="Times New Roman" panose="02020603050405020304" charset="0"/>
                <a:ea typeface="宋体" panose="02010600030101010101" pitchFamily="2" charset="-122"/>
                <a:cs typeface="Times New Roman" panose="02020603050405020304" charset="0"/>
              </a:rPr>
              <a:t>and said to the turtle, “What a nice palace!”     </a:t>
            </a:r>
            <a:r>
              <a:rPr lang="en-US" altLang="zh-CN" sz="2400" u="sng" dirty="0">
                <a:latin typeface="Times New Roman" panose="02020603050405020304" charset="0"/>
                <a:ea typeface="宋体" panose="02010600030101010101" pitchFamily="2" charset="-122"/>
                <a:cs typeface="Times New Roman" panose="02020603050405020304" charset="0"/>
              </a:rPr>
              <a:t>21 </a:t>
            </a:r>
            <a:r>
              <a:rPr lang="en-US" altLang="zh-CN" sz="2400" dirty="0">
                <a:latin typeface="Times New Roman" panose="02020603050405020304" charset="0"/>
                <a:ea typeface="宋体" panose="02010600030101010101" pitchFamily="2" charset="-122"/>
                <a:cs typeface="Times New Roman" panose="02020603050405020304" charset="0"/>
              </a:rPr>
              <a:t>  him, the king of the turtles gave him a very big dinner. He </a:t>
            </a:r>
            <a:r>
              <a:rPr lang="en-US" altLang="zh-CN" sz="2400" u="sng" dirty="0">
                <a:latin typeface="Times New Roman" panose="02020603050405020304" charset="0"/>
                <a:ea typeface="宋体" panose="02010600030101010101" pitchFamily="2" charset="-122"/>
                <a:cs typeface="Times New Roman" panose="02020603050405020304" charset="0"/>
              </a:rPr>
              <a:t> 22  </a:t>
            </a:r>
            <a:r>
              <a:rPr lang="en-US" altLang="zh-CN" sz="2400" dirty="0">
                <a:latin typeface="Times New Roman" panose="02020603050405020304" charset="0"/>
                <a:ea typeface="宋体" panose="02010600030101010101" pitchFamily="2" charset="-122"/>
                <a:cs typeface="Times New Roman" panose="02020603050405020304" charset="0"/>
              </a:rPr>
              <a:t>never seen such a dinner before. He received a </a:t>
            </a:r>
            <a:r>
              <a:rPr lang="en-US" altLang="zh-CN" sz="2400" u="sng" dirty="0">
                <a:latin typeface="Times New Roman" panose="02020603050405020304" charset="0"/>
                <a:ea typeface="宋体" panose="02010600030101010101" pitchFamily="2" charset="-122"/>
                <a:cs typeface="Times New Roman" panose="02020603050405020304" charset="0"/>
              </a:rPr>
              <a:t> 23  </a:t>
            </a:r>
            <a:r>
              <a:rPr lang="en-US" altLang="zh-CN" sz="2400" dirty="0">
                <a:latin typeface="Times New Roman" panose="02020603050405020304" charset="0"/>
                <a:ea typeface="宋体" panose="02010600030101010101" pitchFamily="2" charset="-122"/>
                <a:cs typeface="Times New Roman" panose="02020603050405020304" charset="0"/>
              </a:rPr>
              <a:t>welcome there and was very pleased with  </a:t>
            </a:r>
            <a:r>
              <a:rPr lang="en-US" altLang="zh-CN" sz="2400" u="sng" dirty="0">
                <a:latin typeface="Times New Roman" panose="02020603050405020304" charset="0"/>
                <a:ea typeface="宋体" panose="02010600030101010101" pitchFamily="2" charset="-122"/>
                <a:cs typeface="Times New Roman" panose="02020603050405020304" charset="0"/>
              </a:rPr>
              <a:t> 24   </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01458" y="2615364"/>
            <a:ext cx="10399967" cy="274955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place             B. palace             C. district              D. location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surprised       B. excited           C. interested          D. pleased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Thanks          B. Thanking       C. Thank                D. To thank</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had                B. have               C. didn’t                D. doesn’t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warm            B. warmer           C. warmest            D. warmly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anything       B. nothing           C. something         D. everything</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665" y="2694305"/>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75665" y="3096895"/>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75665" y="3491865"/>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875665" y="3990340"/>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875665" y="443357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75665" y="4885690"/>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219710" y="175895"/>
            <a:ext cx="11752580" cy="6174740"/>
          </a:xfrm>
          <a:prstGeom prst="rect">
            <a:avLst/>
          </a:prstGeom>
          <a:noFill/>
        </p:spPr>
        <p:txBody>
          <a:bodyPr wrap="square">
            <a:spAutoFit/>
          </a:bodyPr>
          <a:lstStyle/>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本题主要考查联系上下文。上文第一段最后一句海龟邀请年轻人去一个美丽的宫殿。因此，此处应选择上文提到的palace，故本题正确答案为B。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 本题主要考查逻辑推理和词义辨析。根据下文中“What a nice palace!”的感叹，这里应该选择表示惊讶的形容词，只有surprised（惊奇的）符合题意，故本题正确答案为A。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本题主要考查逻辑推理和词义辨析。根据thank的非谓语动词的功能，结合上下文，应该选择不定式放在句首，表示目的，故本题正确答案为D。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本题主要考查联系上下文。故事发生在过去，因此排除B、D两项，根据句意分析可知，这个年轻人从来没有见过如此丰盛的晚餐，应该使用过去完成时，故本题正确答案为A。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本题主要考查联系上下文和逻辑推理。根据上文可知，这个年轻人受到了热情的招待，排除副词warmly，B项warmer和C项warmest分别为比较级和最高级形式，文中没有进行对比，不符合题意。故本题答案为A。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本题主要考查联系上下文和排除法。空格前为was pleased with，意为“对……感到满意”。A项anything、B项nothing和C项something均不符合题意。句意为“年轻人对一切都很满意”，故本题正确答案为D。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After dinner, the king of the turtles said, “I’m going to give you two </a:t>
            </a:r>
            <a:r>
              <a:rPr lang="en-US" altLang="zh-CN" sz="2400" u="sng" dirty="0">
                <a:latin typeface="Times New Roman" panose="02020603050405020304" charset="0"/>
                <a:ea typeface="宋体" panose="02010600030101010101" pitchFamily="2" charset="-122"/>
                <a:cs typeface="Times New Roman" panose="02020603050405020304" charset="0"/>
              </a:rPr>
              <a:t> 25  </a:t>
            </a:r>
            <a:r>
              <a:rPr lang="en-US" altLang="zh-CN" sz="2400" dirty="0">
                <a:latin typeface="Times New Roman" panose="02020603050405020304" charset="0"/>
                <a:ea typeface="宋体" panose="02010600030101010101" pitchFamily="2" charset="-122"/>
                <a:cs typeface="Times New Roman" panose="02020603050405020304" charset="0"/>
              </a:rPr>
              <a:t>, but you can open only one.” “You mustn’t open both. Don’t forget it!” The turtle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him. “All right. I will open only one.” The young man promised. At this time, a big wave sent him out of the sea.</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38889" y="2653842"/>
            <a:ext cx="10399967"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cases	B. boxes	     C. tins		D. drawers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told	B. persuaded	     C. warned             	D. ordered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000760" y="2694305"/>
            <a:ext cx="7251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00760" y="3096895"/>
            <a:ext cx="6432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61975" y="1643896"/>
            <a:ext cx="10372725" cy="298450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本题主要考查联系上下文和逻辑推理。下文中几次都提到了box，故本题正确答案为B。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本题主要考查逻辑推理。分析龟王说的话“You mustn’t open both. Don’t forget it!”可知，它对年轻人发出了警告。 A项 told（ 告诉）、B项persuaded（说服）和D项ordered（命令）均不符合题意。C项warned（警告）符合题意，故本题正确答案为C。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108064"/>
            <a:ext cx="11276329"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After he was back home, he opened the bigger one of the two boxes.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 the box was full of gold. “My God!” he cried, “I’m a rich man now.” Then he thought, “Things in the other box must be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 too.” He could not wait any longer. He broke his promise and opened the other box. As soon as he opened it, he became an old man. His hair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white. His face looked like an old man over eighty years old. It all happened in a moment. He was regretful for what he did, but it was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late.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16303" y="3443493"/>
            <a:ext cx="10399967"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Surprisingly	B. Suddenly	     C. Impatiently	D. Immediately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bad                    	B. good</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C. cheap                	D. delicious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turn                   	B. turned</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C. turns                 	D. have turned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much                 	B. more</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C. too                    	D. little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770890" y="3495040"/>
            <a:ext cx="9893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11530" y="3911600"/>
            <a:ext cx="768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11530" y="4382135"/>
            <a:ext cx="8686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770890" y="4766310"/>
            <a:ext cx="9086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439991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本题主要考查联系上下文和词义辨析。回到家后，年轻人打开了大一点的盒子，发现盒子里面装满了金子，可以推断出surprisingly（令人惊喜地）符合题意，故本题正确答案为A。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本题主要考查词义辨析和逻辑推理。根据逻辑推理，年轻人猜想另一个盒子里面的东西也一定和金子一样好。因此A项（坏的）、C项（便宜</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的）、D项delicious（美味的）均不符合题意，故本题正确答案为B。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本题主要考查时态。根据句意，年轻人的头发变白，故事发生在过去，这里要用一般过去时，故本题正确答案为B。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本题主要考查词义辨析和逻辑推理。根据句意，年轻人对自己做的事情感到后悔，但是为时已晚，故本题正确答案为C。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609599" y="1970241"/>
            <a:ext cx="10648949" cy="326644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Once my mother told me a story. This story happens in Africa: When a zebra wakes up every morning, the first thing he thinks about is, “I must be able to run faster than the fastest lion , or I will be killed.” At the same time, a lion wakes from his dream. The first thing the lion thinks a bout is, “I must be able to catch the slowest zebra, or I will </a:t>
            </a:r>
            <a:r>
              <a:rPr lang="en-US" altLang="zh-CN" sz="2400" u="sng" dirty="0">
                <a:solidFill>
                  <a:schemeClr val="tx1">
                    <a:lumMod val="75000"/>
                    <a:lumOff val="25000"/>
                  </a:schemeClr>
                </a:solidFill>
                <a:latin typeface="Times New Roman" panose="02020603050405020304" charset="0"/>
                <a:cs typeface="Times New Roman" panose="02020603050405020304" charset="0"/>
              </a:rPr>
              <a:t>starve</a:t>
            </a:r>
            <a:r>
              <a:rPr lang="en-US" altLang="zh-CN" sz="2400" dirty="0">
                <a:solidFill>
                  <a:schemeClr val="tx1">
                    <a:lumMod val="75000"/>
                    <a:lumOff val="25000"/>
                  </a:schemeClr>
                </a:solidFill>
                <a:latin typeface="Times New Roman" panose="02020603050405020304" charset="0"/>
                <a:cs typeface="Times New Roman" panose="02020603050405020304" charset="0"/>
              </a:rPr>
              <a:t> to death.” Therefore, almost at the same time, the zebra and the lion get up and start running when the sun rises.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1525" y="424660"/>
            <a:ext cx="10648949" cy="49288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That shows us a truth: Where there are chances, there are challenges. Life is full of chances and challenges. Whether you are a zebra or a lion, you must go ahead when you wake up. For students, it is just the same. If we do not study hard, sooner or later, we will fall behind the other students. At first, I did not know what the word “exam” meant. Later, I knew an exam was a kind of competition. In competitions, there are always winners and losers. As I grew up, I got to know competition well. In one’s life, there must be competitions, so that people can improve.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Each time I saw children playing games, and heard their laughter, I wished I were at that age again. However, I remembered my parents’ words, “You must work very hard in order to have a good future.” So I picked up my pen and began to study hard again.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57225" y="717983"/>
            <a:ext cx="10648949" cy="359925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But I was still not sure what competition really meant. One day, I was taking part in an English-speaking competition. When I went to the stage, I saw other students looking at me kindly. I suddenly knew what competition was. It is not as cruel as my teacher and parents told me. In fact, competition is the opposite: It is kind and necessary.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 learned a lot from this fact. Now I understand more about the world. I know competition is important for us all. People can make progress by attending competitions.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When the zebra wakes up, the first thing he has to do is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to run faster than other zebras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to run after other zebras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to run faster than the slowest lion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to run faster than the fastest lion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70760" y="4147679"/>
            <a:ext cx="996566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细节判断题。根据第一段第二句“I must be able to run faster than the fastest lion, or I will be killed.”可知，斑马需要比跑得最快的狮子还要快，才不会被吃掉，故本题正确答案为D。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965" y="826770"/>
            <a:ext cx="7861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The underlined word “starve” in Paragraph 1 means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to feel very hungry                  B. to struggle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to beat                                      D. to fear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02337" y="3629025"/>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词义猜测题。结合第一段第四句“I must be able to catch the slowest zebra, or I will starve to death.”，根据常识，应该容易猜出starve的意思（挨饿）。B项意为“挣扎”，C项意为“击打”，D项意为“害怕”，均不符合题意，故本题正确答案为A。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10" y="516890"/>
            <a:ext cx="8229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8262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What is the author’s opinion about competition?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It is cruel.        B. It is terrible.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It is kind.         D. It is impolite.</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a:p>
            <a:pPr indent="720090" algn="just" fontAlgn="auto">
              <a:lnSpc>
                <a:spcPct val="120000"/>
              </a:lnSpc>
            </a:pP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4554855"/>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细节判断题。根据第四段最后一句“In fact, competition is the opposite: It is kind and necessary.”可知，作者认为竞争是友善的，故本题正确答案为C。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300"/>
            <a:ext cx="9480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What did the author understand after she grew up?</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An exam wasn’t a kind of competition.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Competitions made people improve.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In competitions, there were always winners.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She knew what the word “exam” meant.</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推理判断题。根据第二段“At first, I did not know what the word ‘exam’ meant. Later, I knew an exam was a kind of competition. In competitions, there are always winners and losers. As I grew up, I got to know competition well. In one’s life, there must be competitions, so people can improve.”可知，竞争可以使人们进步，故本题正确答案为B。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300"/>
            <a:ext cx="9169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When the author attended an English-speaking competition, she learned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that other students laughed at her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real meaning of competition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that competition was as cruel as her teacher and parents told her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that competition was bad and unnecessary</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230695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推理判断题。根据最后两段“One day, I was taking part in an English_x0002_speaking competition. When I went to the stage, I saw other students looking at me kindly. I suddenly knew what competition was. It is not as cruel as my teacher and parents told me. In fact, competition is the opposite: It is kind and necessary.”可知，作者参加了英语演讲比赛之后明白了竞赛真正的意义，故本题正确答案为B。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3265" y="855980"/>
            <a:ext cx="8432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补全对话（5小题，共10分） 			 【建议用时：5 mins】</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480" y="157844"/>
            <a:ext cx="11115675" cy="6247765"/>
          </a:xfrm>
          <a:prstGeom prst="rect">
            <a:avLst/>
          </a:prstGeom>
          <a:noFill/>
        </p:spPr>
        <p:txBody>
          <a:bodyPr wrap="square" rtlCol="0" anchor="ctr">
            <a:spAutoFit/>
          </a:bodyPr>
          <a:lstStyle/>
          <a:p>
            <a:pPr algn="ct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Long, long ago, there was a very rich and powerful king. He lived in a beautiful palace. But he was always ill and unhappy. Besides, all the people in his country were afraid of him.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He ordered all the doctors in his country to treat him, but nobody could cure him. He was so angry with them that he cut off all their heads. Therefore, there was no doctor left. One day two famous doctors from another country came to see him. The king said to both of them, “If you can cure me and make me happy, I’ll give you a lot of gold.”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first doctor examined the king exactly. But he found nothing wrong with him. “Oh, my king, you are very well,” said the doctor. “You think you are ill and that makes you unhappy.” Hearing such words, the king was very angry. He told his soldiers to cut off the first doctor’s head. The second doctor knew he had to be careful. “Oh, my king, you’ll be all right if you find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a happy man and wear his shoes,” he said. The king was satisfied with his words and thought that the doctor was clever. Then he gave the doctor a bag of gold.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1222420"/>
            <a:ext cx="11115675" cy="230632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king asked hundreds of people whether they were always happy. They all said they were sometimes happy and sometimes unhappy. At last the king met a beggar. The beggar said that he was always happy. The king felt satisfied when he heard what the beggar said. “Give me your shoes immediately,” said the king. “And I’ll make you a very rich man.” The beggar smiled and said, “Sorry, I never wear shoes.”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4487" y="218305"/>
            <a:ext cx="8681720" cy="407860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The king was NOT a _______ person.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rich         B. powerful         C. rude         D. happy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Who got a bag of gold from the king?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first doctor.		B. The second doctor.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king’s soldiers.             	D. The beggar.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04487" y="1394474"/>
            <a:ext cx="8940717"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细节判断题。根据第一段第三句“But he was always ill and unhappy.”可知，故本题正确答案为D。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575" y="236220"/>
            <a:ext cx="8775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04487" y="4637234"/>
            <a:ext cx="875974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推理判断题。根据第三段可知，两个医生中只有第二个医生从国王那拿到了一袋金子，故本题正确答案为B。</a:t>
            </a:r>
            <a:endParaRPr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039495" y="2907030"/>
            <a:ext cx="6343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9764229" cy="49650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What can we learn from Paragraph 3?</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king thought he was ill and that made him unhappy.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king was unsatisfied with the first doctor.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king was angry with the second doctor.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 second doctor told the truth to the king.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The beggar didn’t give the shoes to the king because he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didn’t want to be a rich man           B. didn’t like the king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didn’t want to die                            D. didn’t have shoes at all</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913765" y="2625090"/>
            <a:ext cx="10710545"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推理判断题。根据第三段可知，国王对第一个医生不满意，因为医生说国王的病源于国王以为自己生病了，故本题正确答案为B。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575" y="236220"/>
            <a:ext cx="8636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59426" y="5215556"/>
            <a:ext cx="9558738"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细节判断题。根据第四段“The beggar smiled and said, ‘Sorry, I never wear shoes.’”可知，乞丐根本没有鞋子，故本题正确答案为D。</a:t>
            </a:r>
            <a:endParaRPr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59485" y="3763010"/>
            <a:ext cx="9677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33465"/>
            <a:ext cx="10810874"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According to the passage, which of the following is true?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king was badly ill, so he felt unhappy.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All the people in the king’s country were not afraid of him.</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king was very angry with the first doctor.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If the king wore shoes which belonged to a happy person, he would also be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happy.</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04487" y="4396822"/>
            <a:ext cx="976422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细节理解题。通读全文可知，A、B、D三项均不符合文意，故本题正确答案为C。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1850" y="83375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7675" y="821690"/>
            <a:ext cx="11341735" cy="3046095"/>
          </a:xfrm>
          <a:prstGeom prst="rect">
            <a:avLst/>
          </a:prstGeom>
          <a:noFill/>
        </p:spPr>
        <p:txBody>
          <a:bodyPr wrap="square" rtlCol="0" anchor="ctr">
            <a:spAutoFit/>
          </a:bodyPr>
          <a:lstStyle/>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Lionel Messi, one of the greatest athletes in the world, was born on 24 June 1987 in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Argentina. He developed a great passion for football when he was a child. At the age of eight, he joined Newells Old Boys Club in the town.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Unfortunately, three years later he was diagnosed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确诊</a:t>
            </a:r>
            <a:r>
              <a:rPr lang="en-US" altLang="zh-CN" sz="2400" dirty="0">
                <a:solidFill>
                  <a:schemeClr val="tx1">
                    <a:lumMod val="75000"/>
                    <a:lumOff val="25000"/>
                  </a:schemeClr>
                </a:solidFill>
                <a:latin typeface="Times New Roman" panose="02020603050405020304" charset="0"/>
                <a:cs typeface="Times New Roman" panose="02020603050405020304" charset="0"/>
              </a:rPr>
              <a:t>) with growth hormone deficiency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生长激素缺乏</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          </a:t>
            </a:r>
            <a:r>
              <a:rPr lang="en-US" altLang="zh-CN" sz="2400" dirty="0">
                <a:solidFill>
                  <a:schemeClr val="tx1">
                    <a:lumMod val="75000"/>
                    <a:lumOff val="25000"/>
                  </a:schemeClr>
                </a:solidFill>
                <a:latin typeface="Times New Roman" panose="02020603050405020304" charset="0"/>
                <a:cs typeface="Times New Roman" panose="02020603050405020304" charset="0"/>
              </a:rPr>
              <a:t> The medicine was so expensive that his family couldn’t afford it. The club that he was playing for refused to pay for the therapy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治疗</a:t>
            </a:r>
            <a:r>
              <a:rPr lang="en-US" altLang="zh-CN" sz="2400" dirty="0">
                <a:solidFill>
                  <a:schemeClr val="tx1">
                    <a:lumMod val="75000"/>
                    <a:lumOff val="25000"/>
                  </a:schemeClr>
                </a:solidFill>
                <a:latin typeface="Times New Roman" panose="02020603050405020304" charset="0"/>
                <a:cs typeface="Times New Roman" panose="02020603050405020304" charset="0"/>
              </a:rPr>
              <a:t>). Even though Messi was the shortest player in his team, he tried his best to improve his skills and trained even harder than before.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42_____</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544830" y="161290"/>
            <a:ext cx="10923270"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962025" y="3867468"/>
            <a:ext cx="1031303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He dreamed of becoming a professional football player.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But they were also shocked of how good and talented he was.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If he passed it, the club would cover his medical bills.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He worked extremely hard and fought to reach his dream.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That meant he was unable to grow tall unless he could receive special treatment.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2"/>
            </p:custDataLst>
          </p:nvPr>
        </p:nvSpPr>
        <p:spPr>
          <a:xfrm>
            <a:off x="4464685" y="221996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3"/>
            </p:custDataLst>
          </p:nvPr>
        </p:nvSpPr>
        <p:spPr>
          <a:xfrm>
            <a:off x="5913755" y="334581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4" action="ppaction://hlinksldjump"/>
          </p:cNvPr>
          <p:cNvSpPr txBox="1"/>
          <p:nvPr>
            <p:custDataLst>
              <p:tags r:id="rId5"/>
            </p:custDataLst>
          </p:nvPr>
        </p:nvSpPr>
        <p:spPr>
          <a:xfrm>
            <a:off x="5019673" y="59879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逻辑推理题。根据空白处上一句“三年后他不幸确诊生长激素缺乏症”可知，E项“That meant he was unable to grow tall unless he could receive special treatment (那意味着他长不高，除非他接受特殊的治疗).”符合语境，故本题正确答案为E。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细节判断题。根据空白处上一句“尽管梅西是球队里最矮的球员，为了提升球技，他比之前更努力训练”可知，A项“He dreamed of becoming a professional football player (他梦想成为一名专业的足球运动员).”符合语境，故本题正确答案为A。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8630" y="459105"/>
            <a:ext cx="11242040" cy="3338195"/>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Luckily, Messi’s capability and talent were noticed by the coach of football club Barcelona. He proposed a test period (</a:t>
            </a:r>
            <a:r>
              <a:rPr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试用期</a:t>
            </a:r>
            <a:r>
              <a:rPr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43</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But on one condition, Messi needs to leave his hometown and move to Spain. Messi and his family accepted the offer.</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When Messi’s teammates in Spain saw him for the first time, they were very surprised at</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how short he was. </a:t>
            </a:r>
            <a:r>
              <a:rPr sz="2400" u="sng" dirty="0">
                <a:solidFill>
                  <a:schemeClr val="tx1">
                    <a:lumMod val="75000"/>
                    <a:lumOff val="25000"/>
                  </a:schemeClr>
                </a:solidFill>
                <a:latin typeface="Times New Roman" panose="02020603050405020304" charset="0"/>
                <a:cs typeface="Times New Roman" panose="02020603050405020304" charset="0"/>
              </a:rPr>
              <a:t>44</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And the coach knew that he was born to play football, so he offered him</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a contract that would change his life forever. </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Messi’s remarkable success didn’t come by accident or from pure luck. </a:t>
            </a:r>
            <a:r>
              <a:rPr sz="2400" u="sng" dirty="0">
                <a:solidFill>
                  <a:schemeClr val="tx1">
                    <a:lumMod val="75000"/>
                    <a:lumOff val="25000"/>
                  </a:schemeClr>
                </a:solidFill>
                <a:latin typeface="Times New Roman" panose="02020603050405020304" charset="0"/>
                <a:cs typeface="Times New Roman" panose="02020603050405020304" charset="0"/>
              </a:rPr>
              <a:t>45</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There were so many lessons to be learned from Messi’s success story.</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932815" y="3957955"/>
            <a:ext cx="10313035" cy="1751965"/>
          </a:xfrm>
          <a:prstGeom prst="rect">
            <a:avLst/>
          </a:prstGeom>
          <a:solidFill>
            <a:schemeClr val="bg1"/>
          </a:solidFill>
        </p:spPr>
        <p:txBody>
          <a:bodyPr wrap="none" rtlCol="0" anchor="ctr">
            <a:spAutoFit/>
          </a:bodyPr>
          <a:lstStyle/>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He dreamed of becoming a professional football player.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But they were also shocked of how good and talented he was.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If he passed it, the club would cover his medical bills.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He worked extremely hard and fought to reach his dream.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That meant he was unable to grow tall unless he could receive special treatment.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5019673" y="59879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4"/>
            </p:custDataLst>
          </p:nvPr>
        </p:nvSpPr>
        <p:spPr>
          <a:xfrm>
            <a:off x="6956425" y="89725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5"/>
            </p:custDataLst>
          </p:nvPr>
        </p:nvSpPr>
        <p:spPr>
          <a:xfrm>
            <a:off x="3377565" y="209296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6"/>
            </p:custDataLst>
          </p:nvPr>
        </p:nvSpPr>
        <p:spPr>
          <a:xfrm>
            <a:off x="10090785" y="290703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916940"/>
            <a:ext cx="10854055" cy="409257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细节判断题。根据第三段第二句“他提出了一个试用期”可知，“If he passed it”中的it指“试用期”，因此C项“If he passed it, the club would cover his medical bills (如果他通过了，俱乐部会支付他的治疗费用).”符合语境，故本题正确答案为C。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逻辑推理题。根据第四段的第一句“在西班牙，队员们第一次看到梅西的时候，对他的身高感到惊讶”可知，B项“But they were also shocked of how good and talented he was (但对他球场上的能力和球技感到惊叹).”符合语境，故本题正确答案为B。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逻辑推理题。根据全文可知，梅西的成功不是来自偶然或者运气，而是因为他为实现自己的梦想而不断努力的行动，故本题正确答案为D。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I have left my pen in the library. Could you lend one to me?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Sure, here you are                                B. Yes, please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I don’t mind                                          D. No, please don’t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根据“Could you lend one to me (你能借一支给我)?”可知，说话人想借钢笔。A项意为“好的，给你”，符合上下文语境，故本题正确答案为A。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35585" y="83820"/>
            <a:ext cx="1206373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995680" y="2319238"/>
            <a:ext cx="10200639"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When you are about to do something hard, a cheerful wish of “Good luck!” from a friend can be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(help). But if you think you need lots of luck, what else can you do?</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In the U.K. and U.S. there are some strange traditions for bringing yourself a little more good luck. Some are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 (hundred) of years old and some are much newer.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4087232" y="2727699"/>
            <a:ext cx="123528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helpful</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5721294" y="4498882"/>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hundreds</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2245360"/>
          </a:xfrm>
          <a:prstGeom prst="rect">
            <a:avLst/>
          </a:prstGeom>
          <a:noFill/>
        </p:spPr>
        <p:txBody>
          <a:bodyPr wrap="square">
            <a:spAutoFit/>
          </a:bodyPr>
          <a:lstStyle/>
          <a:p>
            <a:pPr indent="0" algn="just" fontAlgn="auto">
              <a:spcAft>
                <a:spcPts val="1200"/>
              </a:spcAft>
            </a:pPr>
            <a:r>
              <a:rPr sz="2400" dirty="0">
                <a:solidFill>
                  <a:srgbClr val="C00000"/>
                </a:solidFill>
                <a:ea typeface="宋体" panose="02010600030101010101" pitchFamily="2" charset="-122"/>
                <a:cs typeface="Times New Roman" panose="02020603050405020304" charset="0"/>
                <a:sym typeface="iekie pocangqiong" panose="02000503000000000000" pitchFamily="2" charset="-122"/>
              </a:rPr>
              <a:t>46. 【解析】本题考查词性变化。分析句子可知，be动词后应用help的形容词形式helpful（有帮助的），故本题正确答案为helpful。</a:t>
            </a:r>
            <a:endParaRPr sz="2400" dirty="0">
              <a:solidFill>
                <a:srgbClr val="C00000"/>
              </a:solidFill>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ea typeface="宋体" panose="02010600030101010101" pitchFamily="2" charset="-122"/>
                <a:cs typeface="Times New Roman" panose="02020603050405020304" charset="0"/>
                <a:sym typeface="iekie pocangqiong" panose="02000503000000000000" pitchFamily="2" charset="-122"/>
              </a:rPr>
              <a:t>47.【解析】本题考查固定搭配。hundreds of为固定搭配，意为“成百上千的”，故本题正确答案为hundreds。</a:t>
            </a:r>
            <a:endParaRPr sz="2400" dirty="0">
              <a:solidFill>
                <a:srgbClr val="C00000"/>
              </a:solidFill>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319278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Have you </a:t>
            </a:r>
            <a:r>
              <a:rPr lang="en-US" altLang="zh-CN" sz="2400" u="sng" dirty="0">
                <a:latin typeface="Times New Roman" panose="02020603050405020304" charset="0"/>
                <a:ea typeface="宋体" panose="02010600030101010101" pitchFamily="2" charset="-122"/>
                <a:cs typeface="Times New Roman" panose="02020603050405020304" charset="0"/>
              </a:rPr>
              <a:t>48</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 (hear) the saying “when you wish upon a star”? If you are looking up at the sky on </a:t>
            </a:r>
            <a:r>
              <a:rPr lang="en-US" altLang="zh-CN" sz="2400" u="sng" dirty="0">
                <a:latin typeface="Times New Roman" panose="02020603050405020304" charset="0"/>
                <a:ea typeface="宋体" panose="02010600030101010101" pitchFamily="2" charset="-122"/>
                <a:cs typeface="Times New Roman" panose="02020603050405020304" charset="0"/>
              </a:rPr>
              <a:t>49</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 clear night and you see a sudden flash of light, it is probably a shooting star! </a:t>
            </a:r>
            <a:r>
              <a:rPr lang="en-US" altLang="zh-CN" sz="2400" u="sng" dirty="0">
                <a:latin typeface="Times New Roman" panose="02020603050405020304" charset="0"/>
                <a:ea typeface="宋体" panose="02010600030101010101" pitchFamily="2" charset="-122"/>
                <a:cs typeface="Times New Roman" panose="02020603050405020304" charset="0"/>
              </a:rPr>
              <a:t>50</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 (see) one doesn’t happen very often. The saying goes that if you see one you have been very lucky, and so if you make a wish, it will come true.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907977" y="626342"/>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heard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4504370" y="102069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4725348" y="1542695"/>
            <a:ext cx="180784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Seeing</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40309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【解析】本题考查动词的时态变化。根据句子结构，空格处要填的词与have构成现在完成时，应填入hear的过去分词，故本题正确答案为heard。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【解析】本题考查不定冠词的用法。根据空格解题法分析出空格中需填入冠词，night在前文中没有出现过，且为单数可数名词，因此选择不定冠词a，故本题正确答案为a。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【解析】本题考查非谓语动词中动名词作主语的用法。根据句意“能看到一颗流星并不经常发生”，故本题正确答案为Seeing。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319278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Maybe you have heard of the lucky </a:t>
            </a:r>
            <a:r>
              <a:rPr lang="en-US" altLang="zh-CN" sz="2400" u="sng" dirty="0">
                <a:latin typeface="Times New Roman" panose="02020603050405020304" charset="0"/>
                <a:ea typeface="宋体" panose="02010600030101010101" pitchFamily="2" charset="-122"/>
                <a:cs typeface="Times New Roman" panose="02020603050405020304" charset="0"/>
              </a:rPr>
              <a:t>51</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 (rabbit) foot. Some people believe that rabbits are lucky animals, so they carry a part of the rabbit, its foot, for good luck. There are all kinds of strange, unclear rules about which of the rabbit’s feet is the luckiest. It is said </a:t>
            </a:r>
            <a:r>
              <a:rPr lang="en-US" altLang="zh-CN" sz="2400" u="sng" dirty="0">
                <a:latin typeface="Times New Roman" panose="02020603050405020304" charset="0"/>
                <a:ea typeface="宋体" panose="02010600030101010101" pitchFamily="2" charset="-122"/>
                <a:cs typeface="Times New Roman" panose="02020603050405020304" charset="0"/>
              </a:rPr>
              <a:t>52</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 this good luck tradition is the </a:t>
            </a:r>
            <a:r>
              <a:rPr lang="en-US" altLang="zh-CN" sz="2400" u="sng" dirty="0">
                <a:latin typeface="Times New Roman" panose="02020603050405020304" charset="0"/>
                <a:ea typeface="宋体" panose="02010600030101010101" pitchFamily="2" charset="-122"/>
                <a:cs typeface="Times New Roman" panose="02020603050405020304" charset="0"/>
              </a:rPr>
              <a:t>53</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 (old) one of all. However, as the funny saying </a:t>
            </a:r>
            <a:r>
              <a:rPr lang="en-US" altLang="zh-CN" sz="2400" u="sng" dirty="0">
                <a:latin typeface="Times New Roman" panose="02020603050405020304" charset="0"/>
                <a:ea typeface="宋体" panose="02010600030101010101" pitchFamily="2" charset="-122"/>
                <a:cs typeface="Times New Roman" panose="02020603050405020304" charset="0"/>
              </a:rPr>
              <a:t>54</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 (go), “Depend </a:t>
            </a:r>
            <a:r>
              <a:rPr lang="en-US" altLang="zh-CN" sz="2400" u="sng" dirty="0">
                <a:latin typeface="Times New Roman" panose="02020603050405020304" charset="0"/>
                <a:ea typeface="宋体" panose="02010600030101010101" pitchFamily="2" charset="-122"/>
                <a:cs typeface="Times New Roman" panose="02020603050405020304" charset="0"/>
              </a:rPr>
              <a:t>55</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 the rabbit’s foot if you will, but remember it didn’t work for the rabbit!”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839303" y="626342"/>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rabbit’s</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2208845" y="19087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that</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7774300" y="1907455"/>
            <a:ext cx="180784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oldest</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4808698" y="23472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goes</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8320985" y="234192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on</a:t>
            </a:r>
            <a:endParaRPr lang="en-US" sz="2800" dirty="0">
              <a:solidFill>
                <a:srgbClr val="C00000"/>
              </a:solidFill>
              <a:latin typeface="Times New Roman" panose="02020603050405020304" charset="0"/>
              <a:cs typeface="Times New Roman" panose="02020603050405020304" charset="0"/>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P spid="12"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59740" y="274955"/>
            <a:ext cx="10854055" cy="5972175"/>
          </a:xfrm>
          <a:prstGeom prst="rect">
            <a:avLst/>
          </a:prstGeom>
          <a:noFill/>
        </p:spPr>
        <p:txBody>
          <a:bodyPr wrap="square">
            <a:spAutoFit/>
          </a:bodyPr>
          <a:lstStyle/>
          <a:p>
            <a:pPr indent="0" algn="just" fontAlgn="auto">
              <a:lnSpc>
                <a:spcPct val="90000"/>
              </a:lnSpc>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【解析】本题考查名词所有格用法。根据分析句意解题法，在名词foot前需填入名词所有格，故本题正确答案为rabbit’s。</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【解析】本题考查主语从句的用法。根据分析句子结构解题法，填入词与It is said构成主语从句，填入连词that引导，故本题正确答案为that。</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【解析】本题考查形容词的最高级。根据分析句意解题法，句意为“据说好运气的习俗是所有习俗中最古老的”，故本题正确答案为oldest。</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【解析】本题考查动词时态。分析全文，通篇使用的时态为一般现在时，空格处缺谓语动词，故本题正确答案为goes。</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【解析】本题考查固定搭配。根据关键词解题法，空格前是动词，应填入介词，depend on意为“依靠”，符合句意，故本题正确答案为on。</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276329"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________________________________________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看完电影</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福尔摩斯</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后</a:t>
            </a:r>
            <a:r>
              <a:rPr lang="en-US" altLang="zh-CN" sz="2400" dirty="0">
                <a:latin typeface="Times New Roman" panose="02020603050405020304" charset="0"/>
                <a:ea typeface="宋体" panose="02010600030101010101" pitchFamily="2" charset="-122"/>
                <a:cs typeface="Times New Roman" panose="02020603050405020304" charset="0"/>
              </a:rPr>
              <a:t>), the little boy dreamed to be a detective.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1939290" y="1622934"/>
            <a:ext cx="507111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Having seen the movie/film </a:t>
            </a:r>
            <a:r>
              <a:rPr lang="en-US" altLang="zh-CN" sz="2400" i="1" dirty="0">
                <a:solidFill>
                  <a:srgbClr val="C00000"/>
                </a:solidFill>
                <a:latin typeface="Times New Roman" panose="02020603050405020304" charset="0"/>
                <a:ea typeface="宋体" panose="02010600030101010101" pitchFamily="2" charset="-122"/>
                <a:cs typeface="Times New Roman" panose="02020603050405020304" charset="0"/>
              </a:rPr>
              <a:t>Holmes</a:t>
            </a:r>
            <a:endParaRPr lang="en-US" altLang="zh-CN" sz="2400" i="1"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510457" y="946623"/>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34098" y="3429000"/>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本题考查非谓语动词。句中的主语为the</a:t>
            </a:r>
            <a:r>
              <a:rPr lang="en-US"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little boy，因此选择现在分词，再次分析句意可知，“看电影”在前，“梦想成为侦探”在后，需要使用现在分词的完成时，故本题正确答案为Having seen the movie / film </a:t>
            </a:r>
            <a:r>
              <a:rPr sz="2400" i="1" dirty="0">
                <a:solidFill>
                  <a:srgbClr val="C00000"/>
                </a:solidFill>
                <a:latin typeface="Times New Roman" panose="02020603050405020304" charset="0"/>
                <a:cs typeface="Times New Roman" panose="02020603050405020304" charset="0"/>
              </a:rPr>
              <a:t>Holmes</a:t>
            </a:r>
            <a:r>
              <a:rPr sz="2400" dirty="0">
                <a:solidFill>
                  <a:srgbClr val="C00000"/>
                </a:solidFill>
                <a:latin typeface="Times New Roman" panose="02020603050405020304" charset="0"/>
                <a:cs typeface="Times New Roman" panose="02020603050405020304" charset="0"/>
              </a:rPr>
              <a:t>。</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81100" y="620590"/>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令她吃惊的是</a:t>
            </a:r>
            <a:r>
              <a:rPr lang="en-US" altLang="zh-CN" sz="2400" dirty="0">
                <a:latin typeface="Times New Roman" panose="02020603050405020304" charset="0"/>
                <a:ea typeface="宋体" panose="02010600030101010101" pitchFamily="2" charset="-122"/>
                <a:cs typeface="Times New Roman" panose="02020603050405020304" charset="0"/>
              </a:rPr>
              <a:t>), she received a special present from her parents working in Japan.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It was he that 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把那个男孩从河里救了上来</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190750" y="614680"/>
            <a:ext cx="28740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 her surprise</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119823" y="4420274"/>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本题考查强调句。强调句句型：“It was he that ___.”。根据后面的中文句子判断缺少主语，强调的成分为主语he，故本题正确答案为saved that boy out of the river。</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1034098" y="1952625"/>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本题考查固定搭配。to one’s surprise为固定搭配，意为“令某人吃惊的是”，故本题正确答案为To her surprise。</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3170638" y="3167390"/>
            <a:ext cx="56388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saved that boy out of the river</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Some people work hard every day, 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尽管他们已经不再年轻</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They 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在这里工作了二十年</a:t>
            </a:r>
            <a:r>
              <a:rPr lang="en-US" altLang="zh-CN" sz="2400" dirty="0">
                <a:latin typeface="Times New Roman" panose="02020603050405020304" charset="0"/>
                <a:ea typeface="宋体" panose="02010600030101010101" pitchFamily="2" charset="-122"/>
                <a:cs typeface="Times New Roman" panose="02020603050405020304" charset="0"/>
              </a:rPr>
              <a:t>) by the end of last week.</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6096000" y="547716"/>
            <a:ext cx="4864100" cy="645160"/>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although / though they are not young</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34098" y="1952625"/>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本题考查状语从句，根据句意，选定状语从句的连接词although / though（尽管），故本题正确答案为although / though they are not young。</a:t>
            </a:r>
            <a:endParaRPr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62673" y="4524375"/>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本题考查时态。根据by the end of last week可知，句子的时态为过去完成时，故本题正确答案为had worked here for 20 years。</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2524125" y="3185861"/>
            <a:ext cx="4864100" cy="645160"/>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had worked here for 20 years</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I have a good time today. Thank you for inviting me.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That’s good                                B. All right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It’s nothing                                 D. It’s my pleasure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1012190" y="7131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根据“Thank you for inviting me (谢谢您的邀请).”可知，说话人想表达谢意。D项“It’s my pleasure (这是我的荣幸).”最符合对话语境，故本题正确答案为D。</a:t>
            </a:r>
            <a:endParaRPr sz="2400" dirty="0">
              <a:solidFill>
                <a:srgbClr val="C00000"/>
              </a:solidFill>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5240" y="0"/>
            <a:ext cx="1240663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634682" y="1203007"/>
            <a:ext cx="11167745" cy="3192780"/>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61.【写作内容】假设你是Johnson，原本和中国朋友李华约定，今年春节来中国过新年，但由于流行病不能如约前来。请用英语写一封信给李华，告诉他你很想与他在中国共度春节，但是无法赴约，并表达歉意。</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【写作要求】正文约40个英文单词，文中不可出现你自己的真实姓名、学校名称等</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504054" y="45437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294129" y="1689738"/>
            <a:ext cx="9324976" cy="319278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Li Hua,</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I’m sorry that I can’t keep the promise that I’m going to spend the Spring Festival with you during my winter holiday in China. Because of the pandemic, it is difficult for us to go abroad. I do hope that you can understand me and accept my apology.</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 sincerely,</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Johnson</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633730" y="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宋体" panose="02010600030101010101" pitchFamily="2" charset="-122"/>
                <a:ea typeface="宋体" panose="02010600030101010101" pitchFamily="2" charset="-122"/>
                <a:cs typeface="方正公文黑体" panose="02000500000000000000" charset="-122"/>
                <a:sym typeface="iekie pocangqiong" panose="02000503000000000000" pitchFamily="2" charset="-122"/>
              </a:rPr>
              <a:t>附加</a:t>
            </a: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题：语法</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634682" y="1438592"/>
            <a:ext cx="11167745" cy="2416175"/>
          </a:xfrm>
          <a:prstGeom prst="rect">
            <a:avLst/>
          </a:prstGeom>
          <a:noFill/>
        </p:spPr>
        <p:txBody>
          <a:bodyPr wrap="square">
            <a:spAutoFit/>
          </a:bodyPr>
          <a:lstStyle/>
          <a:p>
            <a:pPr indent="0" algn="just" fontAlgn="auto">
              <a:lnSpc>
                <a:spcPct val="120000"/>
              </a:lnSpc>
            </a:pPr>
            <a:r>
              <a:rPr sz="2400" b="1"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阅读下列句子，从A、B、C、D中选出可以填入空白处的最佳答案。</a:t>
            </a:r>
            <a:endParaRPr sz="2400" b="1"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sz="2400" b="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例：It _______ me a long time to finish my homework last night.</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take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took</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has taken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had taken</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答案是B。</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My mother told me to _______ my little brother, because he is much 	younger than 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look for 		B. take care of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look down 		D. take charge of</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本题考查动词短语。根据筛选法，句意需要的词义为“照顾，照料”。分析四个项，A项（寻找）、C项（轻视）、D项（负责）均不符合题意。B项意为“照顾”，故本题正确答案为B。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It was _______ that she turned to for help when she was in trouble.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him 		B. he 		C. his 		D. she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本题考查强调句型。根据定点法及句意，分析项可知，由It was引导的强调句强调的是主语或者宾语，分析that后面的从句可知，turn to后缺少宾语，答案中唯有A项him是宾语，故本题正确答案为A。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At last, he made up his mind _______ he should finish all the tasks by 	himself.</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whether		 B. that		 C. which 		D. what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本题考查同位语从句。根据分析法，需要选择从句的连词，而这个从句在名词后，进一步分析从句中不缺少成分，因此判断为同位语从句，故本题正确答案为B。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4. Nobody can succeed easily _______ they work hard.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until 		B. as long as		 C. unless 		D. if</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本题考查状语从句。根据分析法，空格前后各为一个完整的句子，需要选择一个连词连接两个句子使其句意合理。A项（直到）、B项（只要）、D项（如果）均不符合句意。C项意为“除非”，故本题正确答案为C。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5. The singer _______ going to hold a concert in Hong Kong Coliseum next 	month.</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was 		B. were		 C. is		 D. are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本题考查主谓一致。根据分析法，由名词The singer 作主语，可以分析出答案可能是A、C两项，然后根据句中next month可以排除A项，故本题正确答案为C。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2265941"/>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_______, where is the school library?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Turn left at the second crossing.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Hello                                          B. Sure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Excuse me                                  D. Yes</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36" name="TextBox 4"/>
          <p:cNvSpPr txBox="1"/>
          <p:nvPr/>
        </p:nvSpPr>
        <p:spPr>
          <a:xfrm>
            <a:off x="700616" y="4102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5777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根据“Where is the school library (学校图书馆在哪里)?”可知，说话人是在向对方问路。A项意为“你好”，B项意为“当然”，D项意为“是的”，A、B、D三项均不符合题意。C项意为“打扰一下”，符合对话语境，故本题正确答案为C。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6. He always believes that there will be superheroes in the world,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does he 			B. doesn’t he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will there 			D. won’t there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反义疑问句。根据语法，主句的主语不是第一人称时，反义疑问句需要与主句的主语和时态一致，主句的主语是he，谓语动词为believes，因此反义疑问句中的谓语动词要用助动词does，再根据“前肯定后否定”的原则，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7. He is made _______ about the noise from the road.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complain 		B. complaining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to complain 		D. complained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本题考查非谓语动词不定式。使役动词make后接不带to的不定式，但当make为被动语态时，不定式中的to需要还原，故本题正确答案为C。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8. Not _______ this disease, doctors didn’t know how to treat the patients.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being known 		B. known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to know 		D. having known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本题考查非谓语动词。根据分析法，这里考查现在分词作状语，主语为doctors，与know的关系为主动，因此选择现在分词，“不了解疾病”发生在“不知道如何治疗”之前，故本题正确答案为D。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9. It was twenty years since China _______ the member of the World Trade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Organization.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had been 		B. have been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has been 		D. had entered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本题考查过去完成时。根据定点法，It was+时间段+since引导的从句中应该用过去完成时，排除B、C两项，但enter与member语义不符，故本题正确答案为A。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10. The project _______ people will move to Mars may come true in the 	future.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where 		B. that 		C. what 		D. which</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0979451"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本题考查同位语从句。根据分析法，project后的从句缺一个引导词，分析后发现从句不缺少成分，因此判断该从句为同位语从句，故本题正确答案为B。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1"/>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2"/>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33401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Today is a nice day. I have passed my final exam.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Good luck                                     B. Thank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Congratulations                            D. That’s OK</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 have passed my final exam (我通过了期末考试).”可知，说话人带来了自己的一个好消息。A项意为“祝你好运”，B项意为“谢谢”， D项意为“好的”，A、B、D三项均不符合题意。C项意为“祝贺”，符合对话语境，故本题正确答案为C。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550545" y="3468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根据下文“I’d like this shirt (我想买这件衬衫).”和“How much does it cost (多少钱)?”可以推断出这是购物的场景。B项意为“我能为你做什么”，符合上下文语境，故本题正确答案为B。</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9659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I’d like this shirt. How much does it cost?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What is it                                    B. What can I do for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What do you do                          D. Who’s speaking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UNIT_PLACING_PICTURE_USER_VIEWPORT" val="{&quot;height&quot;:3555,&quot;width&quot;:7110}"/>
</p:tagLst>
</file>

<file path=ppt/tags/tag19.xml><?xml version="1.0" encoding="utf-8"?>
<p:tagLst xmlns:p="http://schemas.openxmlformats.org/presentationml/2006/main">
  <p:tag name="KSO_WM_UNIT_PLACING_PICTURE_USER_VIEWPORT" val="{&quot;height&quot;:3555,&quot;width&quot;:7110}"/>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PLACING_PICTURE_USER_VIEWPORT" val="{&quot;height&quot;:3555,&quot;width&quot;:7110}"/>
</p:tagLst>
</file>

<file path=ppt/tags/tag21.xml><?xml version="1.0" encoding="utf-8"?>
<p:tagLst xmlns:p="http://schemas.openxmlformats.org/presentationml/2006/main">
  <p:tag name="KSO_WM_UNIT_PLACING_PICTURE_USER_VIEWPORT" val="{&quot;height&quot;:3555,&quot;width&quot;:7110}"/>
</p:tagLst>
</file>

<file path=ppt/tags/tag22.xml><?xml version="1.0" encoding="utf-8"?>
<p:tagLst xmlns:p="http://schemas.openxmlformats.org/presentationml/2006/main">
  <p:tag name="PA" val="v4.0.0"/>
</p:tagLst>
</file>

<file path=ppt/tags/tag23.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701d8dcb-fc31-49ff-a5fe-424c51c95480"/>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24517</Words>
  <Application>WPS 演示</Application>
  <PresentationFormat>宽屏</PresentationFormat>
  <Paragraphs>683</Paragraphs>
  <Slides>75</Slides>
  <Notes>75</Notes>
  <HiddenSlides>10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75</vt:i4>
      </vt:variant>
    </vt:vector>
  </HeadingPairs>
  <TitlesOfParts>
    <vt:vector size="95" baseType="lpstr">
      <vt:lpstr>Arial</vt:lpstr>
      <vt:lpstr>宋体</vt:lpstr>
      <vt:lpstr>Wingdings</vt:lpstr>
      <vt:lpstr>方正公文黑体</vt:lpstr>
      <vt:lpstr>方正黑体简体</vt:lpstr>
      <vt:lpstr>iekie pocangqiong</vt:lpstr>
      <vt:lpstr>微软雅黑</vt:lpstr>
      <vt:lpstr>Calibri</vt:lpstr>
      <vt:lpstr>方正大黑简体</vt:lpstr>
      <vt:lpstr>Impact</vt:lpstr>
      <vt:lpstr>Kozuka Gothic Pro M</vt:lpstr>
      <vt:lpstr>MS UI Gothic</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122</cp:revision>
  <dcterms:created xsi:type="dcterms:W3CDTF">2021-08-19T06:32:00Z</dcterms:created>
  <dcterms:modified xsi:type="dcterms:W3CDTF">2023-03-23T07:39:59Z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2052-12.1.0.16250</vt:lpwstr>
  </property>
</Properties>
</file>