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31" r:id="rId9"/>
    <p:sldId id="269" r:id="rId10"/>
    <p:sldId id="270" r:id="rId11"/>
    <p:sldId id="292" r:id="rId12"/>
    <p:sldId id="293" r:id="rId13"/>
    <p:sldId id="333" r:id="rId14"/>
    <p:sldId id="334" r:id="rId15"/>
    <p:sldId id="335" r:id="rId16"/>
    <p:sldId id="336" r:id="rId17"/>
    <p:sldId id="337" r:id="rId18"/>
    <p:sldId id="338" r:id="rId19"/>
    <p:sldId id="339" r:id="rId20"/>
    <p:sldId id="340" r:id="rId21"/>
    <p:sldId id="341" r:id="rId22"/>
    <p:sldId id="342" r:id="rId23"/>
    <p:sldId id="343" r:id="rId24"/>
    <p:sldId id="355" r:id="rId25"/>
    <p:sldId id="332" r:id="rId26"/>
    <p:sldId id="371" r:id="rId27"/>
    <p:sldId id="295" r:id="rId28"/>
    <p:sldId id="372" r:id="rId29"/>
    <p:sldId id="373" r:id="rId30"/>
    <p:sldId id="374" r:id="rId31"/>
    <p:sldId id="375" r:id="rId32"/>
    <p:sldId id="376" r:id="rId33"/>
    <p:sldId id="301" r:id="rId34"/>
    <p:sldId id="302" r:id="rId35"/>
    <p:sldId id="303" r:id="rId36"/>
    <p:sldId id="304" r:id="rId37"/>
    <p:sldId id="357" r:id="rId38"/>
    <p:sldId id="305" r:id="rId39"/>
    <p:sldId id="358" r:id="rId40"/>
    <p:sldId id="359" r:id="rId41"/>
    <p:sldId id="360" r:id="rId42"/>
    <p:sldId id="361" r:id="rId43"/>
    <p:sldId id="362" r:id="rId44"/>
    <p:sldId id="363" r:id="rId45"/>
    <p:sldId id="364" r:id="rId46"/>
    <p:sldId id="365" r:id="rId47"/>
    <p:sldId id="438" r:id="rId48"/>
    <p:sldId id="366" r:id="rId49"/>
    <p:sldId id="439" r:id="rId50"/>
    <p:sldId id="437" r:id="rId51"/>
    <p:sldId id="440" r:id="rId52"/>
    <p:sldId id="307" r:id="rId53"/>
    <p:sldId id="308" r:id="rId54"/>
    <p:sldId id="377" r:id="rId55"/>
    <p:sldId id="378" r:id="rId56"/>
    <p:sldId id="380" r:id="rId57"/>
    <p:sldId id="379" r:id="rId58"/>
    <p:sldId id="381" r:id="rId59"/>
    <p:sldId id="388" r:id="rId60"/>
    <p:sldId id="389" r:id="rId61"/>
    <p:sldId id="312" r:id="rId62"/>
    <p:sldId id="382" r:id="rId63"/>
    <p:sldId id="383" r:id="rId64"/>
    <p:sldId id="384" r:id="rId65"/>
    <p:sldId id="314" r:id="rId66"/>
    <p:sldId id="315" r:id="rId67"/>
    <p:sldId id="326" r:id="rId68"/>
    <p:sldId id="441" r:id="rId69"/>
    <p:sldId id="442" r:id="rId70"/>
    <p:sldId id="443" r:id="rId71"/>
    <p:sldId id="444" r:id="rId72"/>
    <p:sldId id="445" r:id="rId73"/>
    <p:sldId id="446" r:id="rId74"/>
    <p:sldId id="447" r:id="rId75"/>
    <p:sldId id="448" r:id="rId76"/>
    <p:sldId id="449" r:id="rId77"/>
    <p:sldId id="450" r:id="rId78"/>
    <p:sldId id="451" r:id="rId79"/>
    <p:sldId id="452" r:id="rId80"/>
    <p:sldId id="284" r:id="rId81"/>
  </p:sldIdLst>
  <p:sldSz cx="12192000" cy="6858000"/>
  <p:notesSz cx="6858000" cy="9144000"/>
  <p:embeddedFontLst>
    <p:embeddedFont>
      <p:font typeface="方正公文黑体" panose="02000500000000000000" charset="-122"/>
      <p:regular r:id="rId85"/>
    </p:embeddedFont>
    <p:embeddedFont>
      <p:font typeface="微软雅黑" panose="020B0503020204020204" charset="-122"/>
      <p:regular r:id="rId86"/>
    </p:embeddedFont>
    <p:embeddedFont>
      <p:font typeface="Calibri" panose="020F0502020204030204" pitchFamily="34" charset="0"/>
      <p:regular r:id="rId87"/>
      <p:bold r:id="rId88"/>
      <p:italic r:id="rId89"/>
      <p:boldItalic r:id="rId90"/>
    </p:embeddedFont>
    <p:embeddedFont>
      <p:font typeface="方正大黑简体" panose="02000000000000000000" charset="-122"/>
      <p:regular r:id="rId91"/>
    </p:embeddedFont>
    <p:embeddedFont>
      <p:font typeface="Impact" panose="020B0806030902050204" pitchFamily="34" charset="0"/>
      <p:regular r:id="rId92"/>
    </p:embeddedFont>
    <p:embeddedFont>
      <p:font typeface="黑体" panose="02010609060101010101" charset="-122"/>
      <p:regular r:id="rId93"/>
    </p:embeddedFont>
    <p:embeddedFont>
      <p:font typeface="等线" panose="02010600030101010101" charset="-122"/>
      <p:regular r:id="rId94"/>
    </p:embeddedFont>
  </p:embeddedFontLst>
  <p:custDataLst>
    <p:tags r:id="rId9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375"/>
            <p14:sldId id="376"/>
            <p14:sldId id="301"/>
            <p14:sldId id="302"/>
            <p14:sldId id="303"/>
            <p14:sldId id="304"/>
            <p14:sldId id="357"/>
            <p14:sldId id="305"/>
            <p14:sldId id="358"/>
            <p14:sldId id="359"/>
            <p14:sldId id="360"/>
            <p14:sldId id="361"/>
            <p14:sldId id="362"/>
            <p14:sldId id="363"/>
            <p14:sldId id="364"/>
            <p14:sldId id="365"/>
            <p14:sldId id="438"/>
            <p14:sldId id="366"/>
            <p14:sldId id="439"/>
            <p14:sldId id="437"/>
            <p14:sldId id="440"/>
            <p14:sldId id="307"/>
            <p14:sldId id="308"/>
            <p14:sldId id="377"/>
            <p14:sldId id="378"/>
            <p14:sldId id="380"/>
            <p14:sldId id="379"/>
            <p14:sldId id="381"/>
            <p14:sldId id="388"/>
            <p14:sldId id="389"/>
            <p14:sldId id="312"/>
            <p14:sldId id="382"/>
            <p14:sldId id="383"/>
            <p14:sldId id="384"/>
            <p14:sldId id="314"/>
            <p14:sldId id="315"/>
            <p14:sldId id="326"/>
            <p14:sldId id="441"/>
            <p14:sldId id="442"/>
            <p14:sldId id="443"/>
            <p14:sldId id="444"/>
            <p14:sldId id="445"/>
            <p14:sldId id="446"/>
            <p14:sldId id="447"/>
            <p14:sldId id="448"/>
            <p14:sldId id="449"/>
            <p14:sldId id="450"/>
            <p14:sldId id="451"/>
            <p14:sldId id="452"/>
          </p14:sldIdLst>
        </p14:section>
        <p14:section name="结束页" id="{98773F69-2DDF-47CC-BD69-D575D8CAAC6E}">
          <p14:sldIdLst>
            <p14:sldId id="284"/>
          </p14:sldIdLst>
        </p14:section>
        <p14:section name="版权页" id="{C8AD3B51-1B7B-4E69-9180-4DEC6400FEC2}">
          <p14:sldIdLst/>
        </p14:section>
      </p14:sectionLst>
    </p:ext>
    <p:ext uri="{EFAFB233-063F-42B5-8137-9DF3F51BA10A}">
      <p15:sldGuideLst xmlns:p15="http://schemas.microsoft.com/office/powerpoint/2012/main">
        <p15:guide id="1" orient="horz" pos="104" userDrawn="1">
          <p15:clr>
            <a:srgbClr val="A4A3A4"/>
          </p15:clr>
        </p15:guide>
        <p15:guide id="2" orient="horz" pos="4216" userDrawn="1">
          <p15:clr>
            <a:srgbClr val="A4A3A4"/>
          </p15:clr>
        </p15:guide>
        <p15:guide id="3" pos="81" userDrawn="1">
          <p15:clr>
            <a:srgbClr val="A4A3A4"/>
          </p15:clr>
        </p15:guide>
        <p15:guide id="4" pos="7390"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78"/>
      </p:cViewPr>
      <p:guideLst>
        <p:guide orient="horz" pos="104"/>
        <p:guide orient="horz" pos="4216"/>
        <p:guide pos="81"/>
        <p:guide pos="7390"/>
        <p:guide orient="horz" pos="393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5" Type="http://schemas.openxmlformats.org/officeDocument/2006/relationships/tags" Target="tags/tag26.xml"/><Relationship Id="rId94" Type="http://schemas.openxmlformats.org/officeDocument/2006/relationships/font" Target="fonts/font10.fntdata"/><Relationship Id="rId93" Type="http://schemas.openxmlformats.org/officeDocument/2006/relationships/font" Target="fonts/font9.fntdata"/><Relationship Id="rId92" Type="http://schemas.openxmlformats.org/officeDocument/2006/relationships/font" Target="fonts/font8.fntdata"/><Relationship Id="rId91" Type="http://schemas.openxmlformats.org/officeDocument/2006/relationships/font" Target="fonts/font7.fntdata"/><Relationship Id="rId90" Type="http://schemas.openxmlformats.org/officeDocument/2006/relationships/font" Target="fonts/font6.fntdata"/><Relationship Id="rId9" Type="http://schemas.openxmlformats.org/officeDocument/2006/relationships/slide" Target="slides/slide6.xml"/><Relationship Id="rId89" Type="http://schemas.openxmlformats.org/officeDocument/2006/relationships/font" Target="fonts/font5.fntdata"/><Relationship Id="rId88" Type="http://schemas.openxmlformats.org/officeDocument/2006/relationships/font" Target="fonts/font4.fntdata"/><Relationship Id="rId87" Type="http://schemas.openxmlformats.org/officeDocument/2006/relationships/font" Target="fonts/font3.fntdata"/><Relationship Id="rId86" Type="http://schemas.openxmlformats.org/officeDocument/2006/relationships/font" Target="fonts/font2.fntdata"/><Relationship Id="rId85" Type="http://schemas.openxmlformats.org/officeDocument/2006/relationships/font" Target="fonts/font1.fntdata"/><Relationship Id="rId84" Type="http://schemas.openxmlformats.org/officeDocument/2006/relationships/tableStyles" Target="tableStyles.xml"/><Relationship Id="rId83" Type="http://schemas.openxmlformats.org/officeDocument/2006/relationships/viewProps" Target="viewProps.xml"/><Relationship Id="rId82" Type="http://schemas.openxmlformats.org/officeDocument/2006/relationships/presProps" Target="presProps.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rPr>
              <a:t>目  录</a:t>
            </a:r>
            <a:endPar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0" name="矩形 9"/>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rPr>
              <a:t>目  录</a:t>
            </a:r>
            <a:endPar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rPr>
              <a:t>目  录</a:t>
            </a:r>
            <a:endPar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5" name="矩形 4"/>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rPr>
              <a:t>目  录</a:t>
            </a:r>
            <a:endPar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7" name="矩形 6"/>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2" name="文本框 1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3" name="文本框 12">
            <a:hlinkClick r:id="" action="ppaction://hlinkshowjump?jump=nextslide"/>
          </p:cNvPr>
          <p:cNvSpPr txBox="1"/>
          <p:nvPr userDrawn="1"/>
        </p:nvSpPr>
        <p:spPr>
          <a:xfrm>
            <a:off x="1073277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 Target="slide66.xml"/><Relationship Id="rId8" Type="http://schemas.openxmlformats.org/officeDocument/2006/relationships/image" Target="../media/image1.emf"/><Relationship Id="rId7" Type="http://schemas.openxmlformats.org/officeDocument/2006/relationships/slide" Target="slide63.xml"/><Relationship Id="rId6" Type="http://schemas.openxmlformats.org/officeDocument/2006/relationships/slide" Target="slide59.xml"/><Relationship Id="rId5" Type="http://schemas.openxmlformats.org/officeDocument/2006/relationships/slide" Target="slide50.xml"/><Relationship Id="rId4" Type="http://schemas.openxmlformats.org/officeDocument/2006/relationships/slide" Target="slide31.xml"/><Relationship Id="rId3" Type="http://schemas.openxmlformats.org/officeDocument/2006/relationships/slide" Target="slide22.xml"/><Relationship Id="rId2" Type="http://schemas.openxmlformats.org/officeDocument/2006/relationships/slide" Target="slide10.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4.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openxmlformats.org/officeDocument/2006/relationships/slide" Target="slide23.xml"/><Relationship Id="rId1" Type="http://schemas.openxmlformats.org/officeDocument/2006/relationships/slide" Target="slide30.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8.xml"/><Relationship Id="rId1" Type="http://schemas.openxmlformats.org/officeDocument/2006/relationships/slide" Target="slide29.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notesSlide" Target="../notesSlides/notesSlide44.xml"/><Relationship Id="rId7" Type="http://schemas.openxmlformats.org/officeDocument/2006/relationships/slideLayout" Target="../slideLayouts/slideLayout7.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slide" Target="slide45.xml"/><Relationship Id="rId2" Type="http://schemas.openxmlformats.org/officeDocument/2006/relationships/tags" Target="../tags/tag10.xml"/><Relationship Id="rId1" Type="http://schemas.openxmlformats.org/officeDocument/2006/relationships/tags" Target="../tags/tag9.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8.xml"/><Relationship Id="rId1" Type="http://schemas.openxmlformats.org/officeDocument/2006/relationships/slide" Target="slide44.xml"/></Relationships>
</file>

<file path=ppt/slides/_rels/slide46.xml.rels><?xml version="1.0" encoding="UTF-8" standalone="yes"?>
<Relationships xmlns="http://schemas.openxmlformats.org/package/2006/relationships"><Relationship Id="rId6" Type="http://schemas.openxmlformats.org/officeDocument/2006/relationships/notesSlide" Target="../notesSlides/notesSlide46.xml"/><Relationship Id="rId5" Type="http://schemas.openxmlformats.org/officeDocument/2006/relationships/slideLayout" Target="../slideLayouts/slideLayout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slide" Target="slide47.xml"/><Relationship Id="rId1" Type="http://schemas.openxmlformats.org/officeDocument/2006/relationships/tags" Target="../tags/tag14.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8.xml"/><Relationship Id="rId1" Type="http://schemas.openxmlformats.org/officeDocument/2006/relationships/slide" Target="slide46.xml"/></Relationships>
</file>

<file path=ppt/slides/_rels/slide48.xml.rels><?xml version="1.0" encoding="UTF-8" standalone="yes"?>
<Relationships xmlns="http://schemas.openxmlformats.org/package/2006/relationships"><Relationship Id="rId7" Type="http://schemas.openxmlformats.org/officeDocument/2006/relationships/notesSlide" Target="../notesSlides/notesSlide48.xml"/><Relationship Id="rId6" Type="http://schemas.openxmlformats.org/officeDocument/2006/relationships/slideLayout" Target="../slideLayouts/slideLayout7.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slide" Target="slide49.xml"/><Relationship Id="rId1" Type="http://schemas.openxmlformats.org/officeDocument/2006/relationships/tags" Target="../tags/tag17.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8.xml"/><Relationship Id="rId1" Type="http://schemas.openxmlformats.org/officeDocument/2006/relationships/slide" Target="slide4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5.xml"/><Relationship Id="rId1" Type="http://schemas.openxmlformats.org/officeDocument/2006/relationships/slide" Target="slide5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8.xml"/><Relationship Id="rId1" Type="http://schemas.openxmlformats.org/officeDocument/2006/relationships/slide" Target="slide51.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7.xml"/><Relationship Id="rId1" Type="http://schemas.openxmlformats.org/officeDocument/2006/relationships/slide" Target="slide54.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8.xml"/><Relationship Id="rId1" Type="http://schemas.openxmlformats.org/officeDocument/2006/relationships/slide" Target="slide53.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7.xml"/><Relationship Id="rId1" Type="http://schemas.openxmlformats.org/officeDocument/2006/relationships/slide" Target="slide5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8.xml"/><Relationship Id="rId1" Type="http://schemas.openxmlformats.org/officeDocument/2006/relationships/slide" Target="slide55.xml"/></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7.xml"/><Relationship Id="rId2" Type="http://schemas.openxmlformats.org/officeDocument/2006/relationships/slide" Target="slide51.xml"/><Relationship Id="rId1" Type="http://schemas.openxmlformats.org/officeDocument/2006/relationships/slide" Target="slide58.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8.xml"/><Relationship Id="rId1" Type="http://schemas.openxmlformats.org/officeDocument/2006/relationships/slide" Target="slide57.xml"/></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6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3.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5.xml"/><Relationship Id="rId1" Type="http://schemas.openxmlformats.org/officeDocument/2006/relationships/slide" Target="slide65.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8.xml"/><Relationship Id="rId1" Type="http://schemas.openxmlformats.org/officeDocument/2006/relationships/slide" Target="slide64.xml"/></Relationships>
</file>

<file path=ppt/slides/_rels/slide66.xml.rels><?xml version="1.0" encoding="UTF-8" standalone="yes"?>
<Relationships xmlns="http://schemas.openxmlformats.org/package/2006/relationships"><Relationship Id="rId4" Type="http://schemas.openxmlformats.org/officeDocument/2006/relationships/notesSlide" Target="../notesSlides/notesSlide66.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4" Type="http://schemas.openxmlformats.org/officeDocument/2006/relationships/notesSlide" Target="../notesSlides/notesSlide78.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2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2"/>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endParaRPr lang="zh-CN" altLang="en-US" sz="10000" b="1" dirty="0">
              <a:solidFill>
                <a:srgbClr val="E18787"/>
              </a:solidFill>
              <a:latin typeface="方正大黑简体" panose="02000000000000000000" charset="-122"/>
              <a:ea typeface="方正大黑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5" y="90055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He said he would </a:t>
            </a:r>
            <a:r>
              <a:rPr lang="en-US" altLang="zh-CN" sz="2400" u="sng" dirty="0">
                <a:latin typeface="Times New Roman" panose="02020603050405020304" charset="0"/>
                <a:ea typeface="宋体" panose="02010600030101010101" pitchFamily="2" charset="-122"/>
                <a:cs typeface="Times New Roman" panose="02020603050405020304" charset="0"/>
              </a:rPr>
              <a:t>call on</a:t>
            </a:r>
            <a:r>
              <a:rPr lang="en-US" altLang="zh-CN" sz="2400" dirty="0">
                <a:latin typeface="Times New Roman" panose="02020603050405020304" charset="0"/>
                <a:ea typeface="宋体" panose="02010600030101010101" pitchFamily="2" charset="-122"/>
                <a:cs typeface="Times New Roman" panose="02020603050405020304" charset="0"/>
              </a:rPr>
              <a:t> Miss Lin this weekend.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拜访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邀请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召集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通话</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本题考查动词短语。call on意为“拜访”，结合句意“他说他这个周末要去拜访林小姐”，故本题正确答案为A。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1423"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22599"/>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It’s </a:t>
            </a:r>
            <a:r>
              <a:rPr lang="en-US" altLang="zh-CN" sz="2400" u="sng" dirty="0">
                <a:latin typeface="Times New Roman" panose="02020603050405020304" charset="0"/>
                <a:ea typeface="宋体" panose="02010600030101010101" pitchFamily="2" charset="-122"/>
                <a:cs typeface="Times New Roman" panose="02020603050405020304" charset="0"/>
              </a:rPr>
              <a:t>unusual</a:t>
            </a:r>
            <a:r>
              <a:rPr lang="en-US" altLang="zh-CN" sz="2400" dirty="0">
                <a:latin typeface="Times New Roman" panose="02020603050405020304" charset="0"/>
                <a:ea typeface="宋体" panose="02010600030101010101" pitchFamily="2" charset="-122"/>
                <a:cs typeface="Times New Roman" panose="02020603050405020304" charset="0"/>
              </a:rPr>
              <a:t> for Linda to get up so late.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普通的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常见的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不寻常的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重要的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本题考查形容词。unusual意为“不寻常的”，结合句意“Linda起得这么晚实在是不寻常”，故本题正确答案为C。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8100" y="96275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The Huangpu River </a:t>
            </a:r>
            <a:r>
              <a:rPr lang="en-US" altLang="zh-CN" sz="2400" u="sng" dirty="0">
                <a:latin typeface="Times New Roman" panose="02020603050405020304" charset="0"/>
                <a:ea typeface="宋体" panose="02010600030101010101" pitchFamily="2" charset="-122"/>
                <a:cs typeface="Times New Roman" panose="02020603050405020304" charset="0"/>
              </a:rPr>
              <a:t>winds</a:t>
            </a:r>
            <a:r>
              <a:rPr lang="en-US" altLang="zh-CN" sz="2400" dirty="0">
                <a:latin typeface="Times New Roman" panose="02020603050405020304" charset="0"/>
                <a:ea typeface="宋体" panose="02010600030101010101" pitchFamily="2" charset="-122"/>
                <a:cs typeface="Times New Roman" panose="02020603050405020304" charset="0"/>
              </a:rPr>
              <a:t> down to the sea.</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缠绕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吹气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旋转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蜿蜒</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本题考查动词。wind意为“蜿蜒”，结合句意“黄浦江蜿蜒前行汇入大海”，故本题正确答案为D。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I went this way, but my friend went in the </a:t>
            </a:r>
            <a:r>
              <a:rPr lang="en-US" altLang="zh-CN" sz="2400" u="sng" dirty="0">
                <a:latin typeface="Times New Roman" panose="02020603050405020304" charset="0"/>
                <a:ea typeface="宋体" panose="02010600030101010101" pitchFamily="2" charset="-122"/>
                <a:cs typeface="Times New Roman" panose="02020603050405020304" charset="0"/>
              </a:rPr>
              <a:t>opposite</a:t>
            </a:r>
            <a:r>
              <a:rPr lang="en-US" altLang="zh-CN" sz="2400" dirty="0">
                <a:latin typeface="Times New Roman" panose="02020603050405020304" charset="0"/>
                <a:ea typeface="宋体" panose="02010600030101010101" pitchFamily="2" charset="-122"/>
                <a:cs typeface="Times New Roman" panose="02020603050405020304" charset="0"/>
              </a:rPr>
              <a:t> direction.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敌对的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相反的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反对的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另外的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本题考查形容词。opposite意为“相反的，相对的”，结合句意“我走了这条路，但我朋友走了相反的方向”，故本题正确答案为B。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52912"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0720" y="799600"/>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When I saw her, I could hardly </a:t>
            </a:r>
            <a:r>
              <a:rPr lang="en-US" altLang="zh-CN" sz="2400" u="sng" dirty="0">
                <a:latin typeface="Times New Roman" panose="02020603050405020304" charset="0"/>
                <a:ea typeface="宋体" panose="02010600030101010101" pitchFamily="2" charset="-122"/>
                <a:cs typeface="Times New Roman" panose="02020603050405020304" charset="0"/>
              </a:rPr>
              <a:t>recognize</a:t>
            </a:r>
            <a:r>
              <a:rPr lang="en-US" altLang="zh-CN" sz="2400" dirty="0">
                <a:latin typeface="Times New Roman" panose="02020603050405020304" charset="0"/>
                <a:ea typeface="宋体" panose="02010600030101010101" pitchFamily="2" charset="-122"/>
                <a:cs typeface="Times New Roman" panose="02020603050405020304" charset="0"/>
              </a:rPr>
              <a:t> her.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认出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承认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记住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知道</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324834"/>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本题考查动词。recognize意为“认出”，结合句意“当我见到她时，我几乎认不出她”，故本题正确答案为A。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We all have the </a:t>
            </a:r>
            <a:r>
              <a:rPr lang="en-US" altLang="zh-CN" sz="2400" u="sng" dirty="0">
                <a:latin typeface="Times New Roman" panose="02020603050405020304" charset="0"/>
                <a:ea typeface="宋体" panose="02010600030101010101" pitchFamily="2" charset="-122"/>
                <a:cs typeface="Times New Roman" panose="02020603050405020304" charset="0"/>
              </a:rPr>
              <a:t>responsibility</a:t>
            </a:r>
            <a:r>
              <a:rPr lang="en-US" altLang="zh-CN" sz="2400" dirty="0">
                <a:latin typeface="Times New Roman" panose="02020603050405020304" charset="0"/>
                <a:ea typeface="宋体" panose="02010600030101010101" pitchFamily="2" charset="-122"/>
                <a:cs typeface="Times New Roman" panose="02020603050405020304" charset="0"/>
              </a:rPr>
              <a:t> to protect the environment.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方法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责任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解释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管理</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137160" y="4362934"/>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本题考查名词。responsibility意为“责任”，结合句意“保护环境，人人有责”，故本题正确答案为B。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8853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This year’s football </a:t>
            </a:r>
            <a:r>
              <a:rPr lang="en-US" altLang="zh-CN" sz="2400" u="sng" dirty="0">
                <a:latin typeface="Times New Roman" panose="02020603050405020304" charset="0"/>
                <a:ea typeface="宋体" panose="02010600030101010101" pitchFamily="2" charset="-122"/>
                <a:cs typeface="Times New Roman" panose="02020603050405020304" charset="0"/>
              </a:rPr>
              <a:t>championship</a:t>
            </a:r>
            <a:r>
              <a:rPr lang="en-US" altLang="zh-CN" sz="2400" dirty="0">
                <a:latin typeface="Times New Roman" panose="02020603050405020304" charset="0"/>
                <a:ea typeface="宋体" panose="02010600030101010101" pitchFamily="2" charset="-122"/>
                <a:cs typeface="Times New Roman" panose="02020603050405020304" charset="0"/>
              </a:rPr>
              <a:t> will be held from June 15th to 20th.</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选拔赛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锦标赛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决赛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冠军</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本题考查名词。championship意为“锦标赛”，结合句意“今年的足球锦标赛将会在6月15日至20日举行”，故本题正确答案为B。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8853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They went out </a:t>
            </a:r>
            <a:r>
              <a:rPr lang="en-US" altLang="zh-CN" sz="2400" u="sng" dirty="0">
                <a:latin typeface="Times New Roman" panose="02020603050405020304" charset="0"/>
                <a:ea typeface="宋体" panose="02010600030101010101" pitchFamily="2" charset="-122"/>
                <a:cs typeface="Times New Roman" panose="02020603050405020304" charset="0"/>
              </a:rPr>
              <a:t>in spite of</a:t>
            </a:r>
            <a:r>
              <a:rPr lang="en-US" altLang="zh-CN" sz="2400" dirty="0">
                <a:latin typeface="Times New Roman" panose="02020603050405020304" charset="0"/>
                <a:ea typeface="宋体" panose="02010600030101010101" pitchFamily="2" charset="-122"/>
                <a:cs typeface="Times New Roman" panose="02020603050405020304" charset="0"/>
              </a:rPr>
              <a:t> the snowstorm.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因为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如果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尽管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但是</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本题考查介词短语。in spite of意为“尽管”，结合句意“尽管有暴风雪，他们还是出去了”，故本题正确答案为C。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44515" y="3625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3" name="文本框 13">
            <a:hlinkClick r:id="rId2" action="ppaction://hlinksldjump"/>
          </p:cNvPr>
          <p:cNvSpPr txBox="1">
            <a:spLocks noChangeArrowheads="1"/>
          </p:cNvSpPr>
          <p:nvPr/>
        </p:nvSpPr>
        <p:spPr bwMode="auto">
          <a:xfrm>
            <a:off x="5644515" y="10890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3" action="ppaction://hlinksldjump"/>
          </p:cNvPr>
          <p:cNvSpPr txBox="1">
            <a:spLocks noChangeArrowheads="1"/>
          </p:cNvSpPr>
          <p:nvPr/>
        </p:nvSpPr>
        <p:spPr bwMode="auto">
          <a:xfrm>
            <a:off x="5644515" y="18154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44515" y="25774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44515" y="3368357"/>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644515" y="411226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644515" y="49206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501650" y="3326130"/>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
        <p:nvSpPr>
          <p:cNvPr id="14" name="文本框 13">
            <a:hlinkClick r:id="rId9" action="ppaction://hlinksldjump"/>
          </p:cNvPr>
          <p:cNvSpPr txBox="1">
            <a:spLocks noChangeArrowheads="1"/>
          </p:cNvSpPr>
          <p:nvPr>
            <p:custDataLst>
              <p:tags r:id="rId10"/>
            </p:custDataLst>
          </p:nvPr>
        </p:nvSpPr>
        <p:spPr bwMode="auto">
          <a:xfrm>
            <a:off x="5644515" y="572897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endParaRPr sz="3200"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7" grpId="0" bldLvl="0" animBg="1"/>
      <p:bldP spid="13" grpId="0"/>
      <p:bldP spid="16" grpId="0"/>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He completely </a:t>
            </a:r>
            <a:r>
              <a:rPr lang="en-US" altLang="zh-CN" sz="2400" u="sng" dirty="0">
                <a:latin typeface="Times New Roman" panose="02020603050405020304" charset="0"/>
                <a:ea typeface="宋体" panose="02010600030101010101" pitchFamily="2" charset="-122"/>
                <a:cs typeface="Times New Roman" panose="02020603050405020304" charset="0"/>
              </a:rPr>
              <a:t>missed</a:t>
            </a:r>
            <a:r>
              <a:rPr lang="en-US" altLang="zh-CN" sz="2400" dirty="0">
                <a:latin typeface="Times New Roman" panose="02020603050405020304" charset="0"/>
                <a:ea typeface="宋体" panose="02010600030101010101" pitchFamily="2" charset="-122"/>
                <a:cs typeface="Times New Roman" panose="02020603050405020304" charset="0"/>
              </a:rPr>
              <a:t> the joke.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避开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错过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遗漏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不懂</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本题考查动词。miss意为“不懂”，结合句意“他根本没听懂这个笑话”，故本题正确答案为D。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06500" y="94041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The volunteer </a:t>
            </a:r>
            <a:r>
              <a:rPr lang="en-US" altLang="zh-CN" sz="2400" u="sng" dirty="0">
                <a:latin typeface="Times New Roman" panose="02020603050405020304" charset="0"/>
                <a:ea typeface="宋体" panose="02010600030101010101" pitchFamily="2" charset="-122"/>
                <a:cs typeface="Times New Roman" panose="02020603050405020304" charset="0"/>
              </a:rPr>
              <a:t>conducted</a:t>
            </a:r>
            <a:r>
              <a:rPr lang="en-US" altLang="zh-CN" sz="2400" dirty="0">
                <a:latin typeface="Times New Roman" panose="02020603050405020304" charset="0"/>
                <a:ea typeface="宋体" panose="02010600030101010101" pitchFamily="2" charset="-122"/>
                <a:cs typeface="Times New Roman" panose="02020603050405020304" charset="0"/>
              </a:rPr>
              <a:t> us around the Science Museum in Guangzhou.</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引导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指挥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建议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执行</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本题考查动词。conduct意为“引导”，结合句意“这名志愿者引导我们参观了广州科学博物馆”，故本题正确答案为A。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30711" y="93692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12273" y="3825132"/>
            <a:ext cx="8641164"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safe            B. strong           C. healthy         D. weak</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kill             B. save              C. hurt               D. change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refused       B. checked        C. agreed           D. received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53720" y="101646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524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Once upon a time, a deer and her son lived in the forest. The deer loved her son very much. She wanted her son to be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all the time, so she brought him to a wise teacher. The deer said to the teacher, “Please teach my son some skills to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himself from danger.” The teacher</a:t>
            </a:r>
            <a:r>
              <a:rPr lang="en-US" altLang="zh-CN" sz="2400" u="sng" dirty="0">
                <a:latin typeface="Times New Roman" panose="02020603050405020304" charset="0"/>
                <a:ea typeface="宋体" panose="02010600030101010101" pitchFamily="2" charset="-122"/>
                <a:cs typeface="Times New Roman" panose="02020603050405020304" charset="0"/>
              </a:rPr>
              <a:t> 18 </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866900" y="3869055"/>
            <a:ext cx="9652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866900" y="4257675"/>
            <a:ext cx="8921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1866900" y="4730115"/>
            <a:ext cx="8921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4791075"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33425" y="991460"/>
            <a:ext cx="10458450"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 本题主要考查词义辨析和逻辑推理。从下文可知，鹿妈妈想要她的儿子远离危险，那此处所缺的词应该是safe。strong意为“强壮的”，healthy意为“健康的”，weak意为“虚弱的”，这三个词的意思都不符合题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 本题主要考查词义辨析和联系上下文。根据上文鹿妈妈想要她的儿子跟老师学技能，为的是让小鹿有能力使自己脱离危险，因此所缺的词是save，故本题正确答案为B。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 本题主要考查逻辑推理和联系上下文。根据文章下一段可知，老师同意了鹿妈妈的请求，答应教她的孩子，故本题正确答案为C。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4" name="文本框 3">
            <a:hlinkClick r:id="rId1"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next day, the teacher started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the little deer. But the little deer was only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playing rather than learning skills. Soon he started skipping his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 The teacher was worried about the little deer,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he could do nothing.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180895" y="2497138"/>
            <a:ext cx="9830210"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warning         B. teaching          C. controlling        D. repairing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busy with       B. careful of        C. surprised at       D. interested in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classes           B. tricks               C. schools              D. actions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and                 B. but                  C. or                       D. so</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180895" y="2545298"/>
            <a:ext cx="8387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085215" y="2974340"/>
            <a:ext cx="9353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113790" y="3432175"/>
            <a:ext cx="9067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1113790" y="3839210"/>
            <a:ext cx="8318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352424" y="695325"/>
            <a:ext cx="10868025" cy="4615815"/>
          </a:xfrm>
          <a:prstGeom prst="rect">
            <a:avLst/>
          </a:prstGeom>
          <a:noFill/>
        </p:spPr>
        <p:txBody>
          <a:bodyPr wrap="square">
            <a:spAutoFit/>
          </a:bodyPr>
          <a:lstStyle/>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 本题主要考查逻辑推理和联系上下文。start doing sth. 意为“开始做某事”，老师开始教小鹿，此处所缺的词是teaching，故本题正确答案为B。</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 本题主要考查逻辑推理和词义辨析。be busy with意为“忙于……”；be careful of 意为“当心”；be surprised at意为“对……感到惊讶”；be interested in意为“对……感兴趣”。根据下文小鹿开始逃课以及第三段“He regretted not learning from his teacher.”可推断，小鹿只对玩感兴趣，故本题正确答案为D。</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 本题主要考查逻辑推理和联系上下文。句意为“很快，他开始逃课”，skipping his classes（逃课）符合题意，故本题正确答案为A。</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 本题主要考查逻辑推理和联系上下文。句意为“老师很担心他，但是什么也做不了”，此处出现了转折，因此只有but符合题意，故本题正确答案为B。</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07" y="165840"/>
            <a:ext cx="11276329"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One day, the little deer dropped into a snare (</a:t>
            </a:r>
            <a:r>
              <a:rPr lang="zh-CN" altLang="en-US" sz="2400" dirty="0">
                <a:latin typeface="Times New Roman" panose="02020603050405020304" charset="0"/>
                <a:ea typeface="宋体" panose="02010600030101010101" pitchFamily="2" charset="-122"/>
                <a:cs typeface="Times New Roman" panose="02020603050405020304" charset="0"/>
              </a:rPr>
              <a:t>陷阱</a:t>
            </a:r>
            <a:r>
              <a:rPr lang="en-US" altLang="zh-CN" sz="2400" dirty="0">
                <a:latin typeface="Times New Roman" panose="02020603050405020304" charset="0"/>
                <a:ea typeface="宋体" panose="02010600030101010101" pitchFamily="2" charset="-122"/>
                <a:cs typeface="Times New Roman" panose="02020603050405020304" charset="0"/>
              </a:rPr>
              <a:t>). He tried to climb out, but he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 He regretted not learning from his teacher. He shouted for help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 but nobody heard him. He stayed in the snare for a few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 He was very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because he couldn’t find any food. In the end, he died. A week later, the mother deer knew about her son’s</a:t>
            </a:r>
            <a:r>
              <a:rPr lang="en-US" altLang="zh-CN" sz="2400" u="sng" dirty="0">
                <a:latin typeface="Times New Roman" panose="02020603050405020304" charset="0"/>
                <a:ea typeface="宋体" panose="02010600030101010101" pitchFamily="2" charset="-122"/>
                <a:cs typeface="Times New Roman" panose="02020603050405020304" charset="0"/>
              </a:rPr>
              <a:t> 27 </a:t>
            </a:r>
            <a:r>
              <a:rPr lang="en-US" altLang="zh-CN" sz="2400" dirty="0">
                <a:latin typeface="Times New Roman" panose="02020603050405020304" charset="0"/>
                <a:ea typeface="宋体" panose="02010600030101010101" pitchFamily="2" charset="-122"/>
                <a:cs typeface="Times New Roman" panose="02020603050405020304" charset="0"/>
              </a:rPr>
              <a:t>. She was very sad and questioned the teacher. The teacher said to her, “I’m sorry for what happened to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son. I tried to teach him, but he was not willing to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471963" y="2890085"/>
            <a:ext cx="9248074" cy="319278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succeeded     B. failed         C. passed            D. caught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slowly           B. clearly       C. quietly           D. loudly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days               B. weeks       C. months           D. years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hungry           B. thirsty       C. happy             D. tired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progress         B. success     C. grades            D. death</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my                 B. your          C. his                  D. her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play               B. climb        C. learn               D. say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547495" y="2917825"/>
            <a:ext cx="71056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471930" y="3413125"/>
            <a:ext cx="9099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486400" y="6134122"/>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1471930" y="4239895"/>
            <a:ext cx="8413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1391920" y="4746625"/>
            <a:ext cx="9213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1429385" y="5192395"/>
            <a:ext cx="8286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348105" y="5561965"/>
            <a:ext cx="9105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1471930" y="3832225"/>
            <a:ext cx="8413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P spid="12" grpId="0"/>
      <p:bldP spid="13"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61595" y="250190"/>
            <a:ext cx="11811635" cy="5996940"/>
          </a:xfrm>
          <a:prstGeom prst="rect">
            <a:avLst/>
          </a:prstGeom>
          <a:noFill/>
        </p:spPr>
        <p:txBody>
          <a:bodyPr wrap="square">
            <a:spAutoFit/>
          </a:bodyPr>
          <a:lstStyle/>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 本题主要考查联系上下文和逻辑推理。前句意为“小鹿试图爬出陷阱”，but表示句意出现了转折，因此failed（失败了）符合语境，故本题正确答案为B。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 本题主要考查联系上下文和逻辑推理。根据上文小鹿掉进了陷阱，自己又爬不出来，他大声呼救，shouted for help之后接loudly最符合语境，故本题正确答案为D。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 本题主要考查联系上下文和逻辑推理。根据后两句中的A week later可推断出小鹿在陷阱里待了好几天，因此所缺的词是days，故本题正确答案为A。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本题主要考查联系上下文和逻辑推理。根据其后的“because he couldn’t find any food (因为他找不到任何食物).”可推知小鹿很饿，所缺的词应是hungry，故本题正确答案为A。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本题主要考查联系上下文和词义辨析。根据“In the end, he died …”可知，鹿妈妈在一周之后知道，了小鹿的死讯，所缺的词是death，故本题正确答案为D。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本题主要考查词义辨析和逻辑推理。根据文中所述，老师对鹿妈妈说的是“我对发生在你儿子身上的事感到很遗憾”，所缺的词是your，故本题正确答案为B。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本题主要考查词义辨析和联系上下文。根据文中所述，老师说：“我努力教他，但是他不愿意学。”所缺的词是learn，故本题正确答案为C。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629347"/>
            <a:ext cx="11276329"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We can learn a lesson from the story: A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can’ t do anything if his or her student is not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willing to learn.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373578" y="3092043"/>
            <a:ext cx="9532547" cy="53403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teacher     B. father       C. mother          D. son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202055" y="3122295"/>
            <a:ext cx="9398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4" name="文本框 13">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829945"/>
          </a:xfrm>
          <a:prstGeom prst="rect">
            <a:avLst/>
          </a:prstGeom>
          <a:noFill/>
        </p:spPr>
        <p:txBody>
          <a:bodyPr wrap="square">
            <a:spAutoFit/>
          </a:bodyPr>
          <a:lstStyle/>
          <a:p>
            <a:pPr indent="0" algn="just" fontAlgn="auto">
              <a:spcAft>
                <a:spcPts val="1200"/>
              </a:spcAft>
            </a:pPr>
            <a:r>
              <a:rPr sz="2400" dirty="0">
                <a:solidFill>
                  <a:srgbClr val="C00000"/>
                </a:solidFill>
                <a:ea typeface="宋体" panose="02010600030101010101" pitchFamily="2" charset="-122"/>
                <a:cs typeface="Times New Roman" panose="02020603050405020304" charset="0"/>
                <a:sym typeface="iekie pocangqiong" panose="02000503000000000000" pitchFamily="2" charset="-122"/>
              </a:rPr>
              <a:t>30. 【解析】 本题主要考查联系上下文和逻辑推理。根据其后的his or her student可推断，符合句意的词是teacher，故本题正确答案为A。</a:t>
            </a:r>
            <a:endParaRPr sz="2400" dirty="0">
              <a:solidFill>
                <a:srgbClr val="C00000"/>
              </a:solidFill>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0" y="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523874" y="1970658"/>
            <a:ext cx="10648949" cy="415290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Math is a big challenge for many girls. They have trouble with math. They find it boring to learn, and naturally they worry about math tests. But that’s not true for Jenny. The 18-year-old girl is good at math. She doesn’t even have to take notes in most of her math classes. She simply pays attention to her math teacher and is able to understand everything in math class.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After graduating from high school, she received a full scholarship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奖学金</a:t>
            </a:r>
            <a:r>
              <a:rPr lang="en-US" altLang="zh-CN" sz="2400" dirty="0">
                <a:solidFill>
                  <a:schemeClr val="tx1">
                    <a:lumMod val="75000"/>
                    <a:lumOff val="25000"/>
                  </a:schemeClr>
                </a:solidFill>
                <a:latin typeface="Times New Roman" panose="02020603050405020304" charset="0"/>
                <a:cs typeface="Times New Roman" panose="02020603050405020304" charset="0"/>
              </a:rPr>
              <a:t>) from the Massachusetts Institute of Technology. She planned to study math and aerospace engineering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航空航天工程</a:t>
            </a:r>
            <a:r>
              <a:rPr lang="en-US" altLang="zh-CN" sz="2400" dirty="0">
                <a:solidFill>
                  <a:schemeClr val="tx1">
                    <a:lumMod val="75000"/>
                    <a:lumOff val="25000"/>
                  </a:schemeClr>
                </a:solidFill>
                <a:latin typeface="Times New Roman" panose="02020603050405020304" charset="0"/>
                <a:cs typeface="Times New Roman" panose="02020603050405020304" charset="0"/>
              </a:rPr>
              <a:t>) at the university.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95300" y="544008"/>
            <a:ext cx="10648949" cy="4042453"/>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She also encouraged other girls to get interested in math and science and take these courses. She set up a group of science, technology, engineering and math (STEM) called She STEM. It works with local colleges to open after-school science courses for teenage girls. These courses usually contain 4 or 5 students of different ability levels as a group. If you’re a “C” student in math, then you can join a group that has 3 “A” or “B” students so that you can improve your ability.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most important thing for us is to realize that math is just like anything else,” Jenny said. “Your </a:t>
            </a:r>
            <a:r>
              <a:rPr lang="en-US" altLang="zh-CN" sz="2400" u="sng" dirty="0">
                <a:solidFill>
                  <a:schemeClr val="tx1">
                    <a:lumMod val="75000"/>
                    <a:lumOff val="25000"/>
                  </a:schemeClr>
                </a:solidFill>
                <a:latin typeface="Times New Roman" panose="02020603050405020304" charset="0"/>
                <a:cs typeface="Times New Roman" panose="02020603050405020304" charset="0"/>
              </a:rPr>
              <a:t>gender</a:t>
            </a:r>
            <a:r>
              <a:rPr lang="en-US" altLang="zh-CN" sz="2400" dirty="0">
                <a:solidFill>
                  <a:schemeClr val="tx1">
                    <a:lumMod val="75000"/>
                    <a:lumOff val="25000"/>
                  </a:schemeClr>
                </a:solidFill>
                <a:latin typeface="Times New Roman" panose="02020603050405020304" charset="0"/>
                <a:cs typeface="Times New Roman" panose="02020603050405020304" charset="0"/>
              </a:rPr>
              <a:t> is really no big deal. That is to say, girls and boys have the same ability to learn math well. Forget about what others think and just go for it.”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Jenny planned to study _______ at the university.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math and aerospace engineering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science, technology, engineering and math</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English and aerospace engineering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science, technology, engineering and English</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70760" y="4147679"/>
            <a:ext cx="9965663"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细节判断题。根据第二段最后一句可知，Jenny打算学习数学以及航空航天工程，故本题正确答案为A。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5965" y="780415"/>
            <a:ext cx="8585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79869" y="572884"/>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According to the passage, She STEM is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 charity organization 	B. a study group</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 math club 		D. a math course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02337" y="3629025"/>
            <a:ext cx="9965663"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cs typeface="Times New Roman" panose="02020603050405020304" charset="0"/>
              </a:rPr>
              <a:t>细节判断题。根据第三段“She set up a group of science, technology, engineering and math called She STEM. It works with local colleges to open after-school science courses for teenage girls.”可知，She STEM是一个学习团体，故本题正确答案为B。</a:t>
            </a:r>
            <a:endParaRPr sz="2400">
              <a:solidFill>
                <a:srgbClr val="C00000"/>
              </a:solidFill>
              <a:cs typeface="Times New Roman" panose="02020603050405020304" charset="0"/>
            </a:endParaRPr>
          </a:p>
        </p:txBody>
      </p:sp>
      <p:sp>
        <p:nvSpPr>
          <p:cNvPr id="13" name="TextBox 4"/>
          <p:cNvSpPr txBox="1"/>
          <p:nvPr/>
        </p:nvSpPr>
        <p:spPr>
          <a:xfrm>
            <a:off x="1169035" y="572770"/>
            <a:ext cx="9042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The underlined word “gender” in Paragraph 4 probably means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age                                  B. sex</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nationality                      D. culture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4240530"/>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词义猜测题。根据画线词后的“That is to say, girls and boys have the same ability to learn math well.”可知，男孩和女孩都有同样的能力学好数学，由此可推断，学好数学并不由性别决定，故gender的含义是“性别”，与B项sex同义，故本题正确答案为B。</a:t>
            </a:r>
            <a:endParaRPr sz="2400" dirty="0">
              <a:solidFill>
                <a:srgbClr val="C00000"/>
              </a:solidFill>
              <a:cs typeface="Times New Roman" panose="02020603050405020304" charset="0"/>
            </a:endParaRPr>
          </a:p>
        </p:txBody>
      </p:sp>
      <p:sp>
        <p:nvSpPr>
          <p:cNvPr id="13" name="TextBox 4"/>
          <p:cNvSpPr txBox="1"/>
          <p:nvPr/>
        </p:nvSpPr>
        <p:spPr>
          <a:xfrm>
            <a:off x="617855" y="876300"/>
            <a:ext cx="9499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Which of the following is true according to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Jenny always takes notes in her math classes.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Jenny received a full scholarship from her high school.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Jenny made great progress with the help of her math teacher.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Jenny encouraged other girls to take math and science courses.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926715"/>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细节判断题。根据第三段第一句“She also encouraged other girls to get interested in math and science and take these courses.”可知，故本题正确答案为D。</a:t>
            </a:r>
            <a:endParaRPr sz="2400" dirty="0">
              <a:solidFill>
                <a:srgbClr val="C00000"/>
              </a:solidFill>
              <a:cs typeface="Times New Roman" panose="02020603050405020304" charset="0"/>
            </a:endParaRPr>
          </a:p>
        </p:txBody>
      </p:sp>
      <p:sp>
        <p:nvSpPr>
          <p:cNvPr id="13" name="TextBox 4"/>
          <p:cNvSpPr txBox="1"/>
          <p:nvPr/>
        </p:nvSpPr>
        <p:spPr>
          <a:xfrm>
            <a:off x="617855" y="867410"/>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The passage is mainly about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some ways of learning math well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 group which is set up by a girl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 girl who is good at math</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some teenagers who want to learn STEM</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736215"/>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主旨大意题。通读全文可知，本文介绍的是一个擅长数学的女孩，故本题正确答案为C。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922655"/>
            <a:ext cx="9131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8650" y="542017"/>
            <a:ext cx="11115675" cy="503872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Each part of China has its own special form of traditional houses. The Hui-style architecture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建筑</a:t>
            </a:r>
            <a:r>
              <a:rPr lang="en-US" altLang="zh-CN" sz="2400" dirty="0">
                <a:solidFill>
                  <a:schemeClr val="tx1">
                    <a:lumMod val="75000"/>
                    <a:lumOff val="25000"/>
                  </a:schemeClr>
                </a:solidFill>
                <a:latin typeface="Times New Roman" panose="02020603050405020304" charset="0"/>
                <a:cs typeface="Times New Roman" panose="02020603050405020304" charset="0"/>
              </a:rPr>
              <a:t>) is one of them. Maybe you haven’t heard about it yet, but you must have heard of “white bricks, black tiles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瓦片</a:t>
            </a:r>
            <a:r>
              <a:rPr lang="en-US" altLang="zh-CN" sz="2400" dirty="0">
                <a:solidFill>
                  <a:schemeClr val="tx1">
                    <a:lumMod val="75000"/>
                    <a:lumOff val="25000"/>
                  </a:schemeClr>
                </a:solidFill>
                <a:latin typeface="Times New Roman" panose="02020603050405020304" charset="0"/>
                <a:cs typeface="Times New Roman" panose="02020603050405020304" charset="0"/>
              </a:rPr>
              <a:t>) and horse head walls”. These are the unique features of the Hui-style architecture.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As the name suggests, the Hui-style architecture comes from Huizhou which is situated in the south of Anhui Province. Because of its long history and glorious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辉煌的</a:t>
            </a:r>
            <a:r>
              <a:rPr lang="en-US" altLang="zh-CN" sz="2400" dirty="0">
                <a:solidFill>
                  <a:schemeClr val="tx1">
                    <a:lumMod val="75000"/>
                    <a:lumOff val="25000"/>
                  </a:schemeClr>
                </a:solidFill>
                <a:latin typeface="Times New Roman" panose="02020603050405020304" charset="0"/>
                <a:cs typeface="Times New Roman" panose="02020603050405020304" charset="0"/>
              </a:rPr>
              <a:t>) culture, it has formed its own nice and elegant architecture style. During the middle period of the Ming Dynasty, gardens and houses constructed with Hui-style developed very quickly. From the architecture we can easily find the belief, custom and world view of local people.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8650" y="881425"/>
            <a:ext cx="11106150" cy="363601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best example of Hui-style architecture is its houses. Like many houses in China, they’re made of bricks, wood and tiles, but they look more beautiful. They have black tiles on white walls, and the two sides of the eaves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屋檐</a:t>
            </a:r>
            <a:r>
              <a:rPr lang="en-US" altLang="zh-CN" sz="2400" dirty="0">
                <a:solidFill>
                  <a:schemeClr val="tx1">
                    <a:lumMod val="75000"/>
                    <a:lumOff val="25000"/>
                  </a:schemeClr>
                </a:solidFill>
                <a:latin typeface="Times New Roman" panose="02020603050405020304" charset="0"/>
                <a:cs typeface="Times New Roman" panose="02020603050405020304" charset="0"/>
              </a:rPr>
              <a:t>) look like horse heads. The walls are always higher than the roof of the house, preventing fire from spreading. The high walls also can prevent the thieves from getting inside. They have a special meaning of showing the family’s prosperity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繁荣</a:t>
            </a:r>
            <a:r>
              <a:rPr lang="en-US" altLang="zh-CN" sz="2400" dirty="0">
                <a:solidFill>
                  <a:schemeClr val="tx1">
                    <a:lumMod val="75000"/>
                    <a:lumOff val="25000"/>
                  </a:schemeClr>
                </a:solidFill>
                <a:latin typeface="Times New Roman" panose="02020603050405020304" charset="0"/>
                <a:cs typeface="Times New Roman" panose="02020603050405020304" charset="0"/>
              </a:rPr>
              <a: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Many people love houses of Hui-style architecture, and they are engaged in spreading the traditional Chinese culture of architecture to the world.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1114" y="152481"/>
            <a:ext cx="10622557" cy="49650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Hui-style architecture may come from _______ Province.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Anhui           B. Zhejiang           C. Shanxi 		D. Jiangxi</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Which of the following is NOT mentioned in the passage?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There are some unique features of the Hui-style architecture.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We can see Hui-style architecture in Jiangxi Province.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high walls can show the family’s prosperity.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From the architecture we can find the belief, custom and world view of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local people.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79355" y="1004438"/>
            <a:ext cx="10758848"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细节判断题。根据第二段第一句“As the name suggests, the Hui-style architecture comes from Huizhou, which is situated in the south of Anhui Province.”可知，徽派建筑源自安徽，故本题正确答案为A。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87026" y="16308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572786" y="5115080"/>
            <a:ext cx="1118751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推理判断题。通读全文可知，A项内容体现在第一段倒数第二句，C项内容体现在第三段最后一句，D项内容体现在第二段结尾，只有B项内容在文中没有被提到，故本题正确答案为B。</a:t>
            </a:r>
            <a:endParaRPr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946150" y="2385695"/>
            <a:ext cx="9709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18472" y="182245"/>
            <a:ext cx="11173528" cy="407860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Many houses in China are made of the following materials EXCEPT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bricks         B. wood         C. tiles         D. glass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The sides of the eaves in Hui-style architecture look like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horse heads      B. goat heads      C. rabbit heads       D. dog heads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856680" y="1633529"/>
            <a:ext cx="976422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细节判断题。根据第三段第二句“Like many houses in China, they’re made of bricks, wood and tiles.”可知，没有使用的材料是glass，故本题正确答案为D。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575" y="236220"/>
            <a:ext cx="9677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695224" y="4499041"/>
            <a:ext cx="1040390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细节判断题。根据第三段第三句“the two sides of the eaves look like horse</a:t>
            </a:r>
            <a:r>
              <a:rPr lang="en-US" sz="2400" dirty="0">
                <a:solidFill>
                  <a:srgbClr val="C00000"/>
                </a:solidFill>
                <a:latin typeface="Times New Roman" panose="02020603050405020304" charset="0"/>
                <a:cs typeface="Times New Roman" panose="02020603050405020304" charset="0"/>
              </a:rPr>
              <a:t> heads.”可知，屋檐的两边看起来像马头，故本题正确答案为A。</a:t>
            </a:r>
            <a:endParaRPr lang="en-US"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931545" y="3301365"/>
            <a:ext cx="9544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24450"/>
            <a:ext cx="10810874"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The passage is mainly about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famous buildings in China</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 introduction of Anhui Province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Hui-style architecture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different ways of building houses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004487" y="4396822"/>
            <a:ext cx="9764229" cy="46037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sz="2400" dirty="0">
                <a:solidFill>
                  <a:srgbClr val="C00000"/>
                </a:solidFill>
                <a:latin typeface="Times New Roman" panose="02020603050405020304" charset="0"/>
                <a:cs typeface="Times New Roman" panose="02020603050405020304" charset="0"/>
              </a:rPr>
              <a:t>主旨大意题。本文主要介绍了徽派建筑，故本题正确答案为C。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1850" y="833755"/>
            <a:ext cx="9677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3370" y="1068070"/>
            <a:ext cx="11360150" cy="2932430"/>
          </a:xfrm>
          <a:prstGeom prst="rect">
            <a:avLst/>
          </a:prstGeom>
          <a:noFill/>
        </p:spPr>
        <p:txBody>
          <a:bodyPr wrap="square" rtlCol="0" anchor="ctr">
            <a:spAutoFit/>
          </a:bodyPr>
          <a:lstStyle/>
          <a:p>
            <a:pPr indent="0" algn="just" fontAlgn="auto">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Have you ever been in a conversation that you wish you could run away from?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41____</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0" algn="just" fontAlgn="auto">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About one-third of the conversation length was unwanted, according to the paper published in the journal Proceedings of the National Academy of Sciences (PNAS</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,《美国国家科学院院刊》</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rPr>
              <a:t>)</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of the United States of America,. Also, more participants believed that they wanted to end the talk first. On average, they continued talking for 3.87 minutes before they realized that the other speaker wished the same thing. </a:t>
            </a:r>
            <a:r>
              <a:rPr lang="en-US" altLang="zh-CN" sz="2400" u="sng" dirty="0">
                <a:solidFill>
                  <a:schemeClr val="tx1">
                    <a:lumMod val="75000"/>
                    <a:lumOff val="25000"/>
                  </a:schemeClr>
                </a:solidFill>
                <a:latin typeface="Times New Roman" panose="02020603050405020304" charset="0"/>
                <a:cs typeface="Times New Roman" panose="02020603050405020304" charset="0"/>
              </a:rPr>
              <a:t>42       </a:t>
            </a:r>
            <a:r>
              <a:rPr lang="en-US" altLang="zh-CN" sz="2400" dirty="0">
                <a:solidFill>
                  <a:schemeClr val="tx1">
                    <a:lumMod val="75000"/>
                    <a:lumOff val="25000"/>
                  </a:schemeClr>
                </a:solidFill>
                <a:latin typeface="Times New Roman" panose="02020603050405020304" charset="0"/>
                <a:cs typeface="Times New Roman" panose="02020603050405020304" charset="0"/>
              </a:rPr>
              <a:t> Only about 1.6 percent of the conversations ended when both wanted them to.</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748030" y="354330"/>
            <a:ext cx="10905490"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1356360" y="4024948"/>
            <a:ext cx="7331710"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You want to show your getting along with others easily.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So, what is the best way to end a conversation?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Scientists proved that you might not be alone.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Situations are similar to strangers.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At last, finishing a talk last means waiting for no reply.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5019673" y="60609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5"/>
            </p:custDataLst>
          </p:nvPr>
        </p:nvSpPr>
        <p:spPr>
          <a:xfrm>
            <a:off x="10623550" y="106807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6"/>
            </p:custDataLst>
          </p:nvPr>
        </p:nvSpPr>
        <p:spPr>
          <a:xfrm>
            <a:off x="8830945" y="309562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细节过渡题。根据空白处上一句“你在和别人聊天的时候，有没有过‘好想逃掉’的尴尬”和第二段展示的数据可知，C项“Scientists proved that you might not be alone (科学家们证明可能不是你一个人有这种想法).”符合语境，故本题正确答案为C。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逻辑推理题。根据空白处上一句“基本上，在他们感觉到对方也想结束对话之前，他们会继续聊3.87分钟”和空白处下一句“只有16%的对话是等到双方都想着结束的时候才结束的”可知，D项“Situations are similar to strangers (这种情形对于陌生人也一样).”符合语境，故本题正确答案为D。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6752" y="459785"/>
            <a:ext cx="11115675" cy="319278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paper pointed out that when they talk to strangers, what makes people “mask their desires” may be their politeness. When talking to close friends and family, it may be their kindness as ending the chat too soon may hurt the other’s feelings.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43_______</a:t>
            </a:r>
            <a:r>
              <a:rPr lang="en-US" altLang="zh-CN" sz="2400" dirty="0">
                <a:solidFill>
                  <a:schemeClr val="tx1">
                    <a:lumMod val="75000"/>
                    <a:lumOff val="25000"/>
                  </a:schemeClr>
                </a:solidFill>
                <a:latin typeface="Times New Roman" panose="02020603050405020304" charset="0"/>
                <a:cs typeface="Times New Roman" panose="02020603050405020304" charset="0"/>
              </a:rPr>
              <a:t> Saying you only have a certain amount of time to talk at the start of the chat is a good place to start.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Texts show characters.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If you finish the conversation last…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1038860" y="3878898"/>
            <a:ext cx="7331710"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You want to show your getting along with others easily.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So, what is the best way to end a conversation?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Scientists proved that you might not be alone.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Situations are similar to strangers.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At last, finishing a talk last means waiting for no reply.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5019673" y="598796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4"/>
            </p:custDataLst>
          </p:nvPr>
        </p:nvSpPr>
        <p:spPr>
          <a:xfrm>
            <a:off x="1855470" y="179514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156845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逻辑推理题。根据空白处下一句“在开启对话前先表明你的时间有限是一个很好的开始”可知，这是为空白处提供解决问题的办法，因此B项“So, what is the best way to end a conversation (所以最好的结束对话的方式是什么)?”符合语境，故本题正确答案为B。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6752" y="681400"/>
            <a:ext cx="11115675" cy="274955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You are probably very sensitive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敏感的</a:t>
            </a:r>
            <a:r>
              <a:rPr lang="en-US" altLang="zh-CN" sz="2400" dirty="0">
                <a:solidFill>
                  <a:schemeClr val="tx1">
                    <a:lumMod val="75000"/>
                    <a:lumOff val="25000"/>
                  </a:schemeClr>
                </a:solidFill>
                <a:latin typeface="Times New Roman" panose="02020603050405020304" charset="0"/>
                <a:cs typeface="Times New Roman" panose="02020603050405020304" charset="0"/>
              </a:rPr>
              <a:t>) to things around you. You always reply to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everything the other person says because you want to show that you care about the chat.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44______</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If you use a lot of emojis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表情符号</a:t>
            </a:r>
            <a:r>
              <a:rPr lang="en-US" altLang="zh-CN" sz="2400" dirty="0">
                <a:solidFill>
                  <a:schemeClr val="tx1">
                    <a:lumMod val="75000"/>
                    <a:lumOff val="25000"/>
                  </a:schemeClr>
                </a:solidFill>
                <a:latin typeface="Times New Roman" panose="02020603050405020304" charset="0"/>
                <a:cs typeface="Times New Roman" panose="02020603050405020304" charset="0"/>
              </a:rPr>
              <a: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You may be outgoing, and your messages are usually friendly. You might want to leave a good impression on the receiver. </a:t>
            </a:r>
            <a:r>
              <a:rPr lang="en-US" altLang="zh-CN" sz="2400" u="sng" dirty="0">
                <a:solidFill>
                  <a:schemeClr val="tx1">
                    <a:lumMod val="75000"/>
                    <a:lumOff val="25000"/>
                  </a:schemeClr>
                </a:solidFill>
                <a:latin typeface="Times New Roman" panose="02020603050405020304" charset="0"/>
                <a:cs typeface="Times New Roman" panose="02020603050405020304" charset="0"/>
              </a:rPr>
              <a:t>45_____</a:t>
            </a:r>
            <a:endParaRPr lang="en-US" altLang="zh-CN" sz="2400" u="sng"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1391920" y="3643948"/>
            <a:ext cx="7331710"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You want to show your getting along with others easily.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So, what is the best way to end a conversation?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Scientists proved that you might not be alone.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Situations are similar to strangers.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At last, finishing a talk last means waiting for no reply.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5019673" y="583556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4"/>
            </p:custDataLst>
          </p:nvPr>
        </p:nvSpPr>
        <p:spPr>
          <a:xfrm>
            <a:off x="995045" y="155892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5"/>
            </p:custDataLst>
          </p:nvPr>
        </p:nvSpPr>
        <p:spPr>
          <a:xfrm>
            <a:off x="5941695" y="286893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3723005"/>
          </a:xfrm>
          <a:prstGeom prst="rect">
            <a:avLst/>
          </a:prstGeom>
          <a:noFill/>
        </p:spPr>
        <p:txBody>
          <a:bodyPr wrap="square">
            <a:spAutoFit/>
          </a:bodyPr>
          <a:lstStyle/>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文章结构题。根据前两句均为对前一段“If you finish the conversation last (如果你是最后结束对话的人)…”的解释的两种情景，可知，空白处为解释的第三种情景，因此E项“At last, finishing a talk last means waiting for no reply (最后，你作为结束对话的那个人，不用等别人的回答).”符合语境，故本题正确答案为E。</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文章结构题。根据前两句均为对前一段“If you use a lot of emojis (如果你使用很多表情符号)…”的解释的两种情景，可知，空白处为解释的第三种情景，因此A项“You want to show your getting along with others easily (你想表明你很容易相处).”符合语境，故本题正确答案为A。</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55264" y="68834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Thank you. I’m glad you could come.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What a nice day 		B. How time flies</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Here comes the bus 		D. What a nice place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862436" y="7407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87655" y="4161790"/>
            <a:ext cx="11306811" cy="233553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根据回答“Thank you. I’m glad you could come (谢谢，我很高兴你能来).”可知，D项正确。A项“What a nice day (今天天气真好)!”、 B项“How time flies (时间过得真快)!”、C项“Here comes the bus (公交车来了)!”均不符合题意。D项“What a nice place (你这里真不错)!”，符合称赞与感谢的语境，故本题正确答案为D。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995680" y="2879472"/>
            <a:ext cx="1020063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Sports fans around the world cheer when they are watching their favorite players on TV. More and more people like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(watch) various sports and games such as the World Cup.</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6726826" y="3254273"/>
            <a:ext cx="167422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watching</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82994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本题考查动词的动名词形式的用法。分析句子可知，like doing sth.意为“喜欢做某事”，故本题正确答案为watching。</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53236" y="545346"/>
            <a:ext cx="10744200" cy="319278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Fans from over 180 countries watch football games, the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(much) popular sport in the world. In Italy, everything stops when people’s favorite football teams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(be) on TV. The same thing happens in Brazil and many other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(country). When their team scores, the cheers of the fans will fill the street.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8952230" y="512445"/>
            <a:ext cx="1391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most</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800220" y="140691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are</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022976" y="1861764"/>
            <a:ext cx="1807849"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countries</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403098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【解析】本题考查形容词的最高级形式。形容词popular的最高级形式为the most popular，故本题正确答案为most。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【解析】本题考查谓语动词的人称变化。根据分析句子结构解题法，从句的主语是football teams，be动词就要用are，故本题正确答案为are。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【解析】本题考查名词的复数形式。根据分析句子结构解题法，other countries意为“其他国家”。other后常用可数名词的复数形式，故本题正确答案为countries。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1863725"/>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Likewise (</a:t>
            </a:r>
            <a:r>
              <a:rPr lang="zh-CN" altLang="en-US" sz="2400" dirty="0">
                <a:latin typeface="Times New Roman" panose="02020603050405020304" charset="0"/>
                <a:ea typeface="宋体" panose="02010600030101010101" pitchFamily="2" charset="-122"/>
                <a:cs typeface="Times New Roman" panose="02020603050405020304" charset="0"/>
              </a:rPr>
              <a:t>同样地</a:t>
            </a:r>
            <a:r>
              <a:rPr lang="en-US" altLang="zh-CN" sz="2400" dirty="0">
                <a:latin typeface="Times New Roman" panose="02020603050405020304" charset="0"/>
                <a:ea typeface="宋体" panose="02010600030101010101" pitchFamily="2" charset="-122"/>
                <a:cs typeface="Times New Roman" panose="02020603050405020304" charset="0"/>
              </a:rPr>
              <a:t>), basketball fans are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(excite) when their favorite team wins a match. In Asia, the number of TV basketball fans is growing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(fast) than that in any other places. People in China,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(Japanese) and South Korea are now big basketball fans.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324598" y="582597"/>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excited</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9506585" y="1016635"/>
            <a:ext cx="14185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faster</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191123" y="4528980"/>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2" name="TextBox 4"/>
          <p:cNvSpPr txBox="1"/>
          <p:nvPr/>
        </p:nvSpPr>
        <p:spPr>
          <a:xfrm>
            <a:off x="6560344" y="1517700"/>
            <a:ext cx="11549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Japan</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2" grpId="0"/>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403098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【解析】本题考查动词分词的形容词化。根据分析句子结构解题法，空格处填的词用来修饰fans，应填excited，故本题正确答案为excited。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 【解析】本题考查形容词的比较级。根据分析句子结构解题法，根据句中比较级的标志词than可知，空格处需填fast的比较级faster，故本题正确答案为faster。</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 【解析】本题考查词性变化。根据分析句意解题法，填入词需与China（中国）、South Korea（韩国）一致，此处应填Japan（日本），故本题正确答案为Japan。</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230632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TV sports fans watch all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(kind) of sports—from ice skating to tennis, from high jump to volleyball. For them, sports are entertainment (</a:t>
            </a:r>
            <a:r>
              <a:rPr lang="zh-CN" altLang="en-US" sz="2400" dirty="0">
                <a:latin typeface="Times New Roman" panose="02020603050405020304" charset="0"/>
                <a:ea typeface="宋体" panose="02010600030101010101" pitchFamily="2" charset="-122"/>
                <a:cs typeface="Times New Roman" panose="02020603050405020304" charset="0"/>
              </a:rPr>
              <a:t>娱乐</a:t>
            </a:r>
            <a:r>
              <a:rPr lang="en-US" altLang="zh-CN" sz="2400" dirty="0">
                <a:latin typeface="Times New Roman" panose="02020603050405020304" charset="0"/>
                <a:ea typeface="宋体" panose="02010600030101010101" pitchFamily="2" charset="-122"/>
                <a:cs typeface="Times New Roman" panose="02020603050405020304" charset="0"/>
              </a:rPr>
              <a:t>). Sports bring excitement to their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(life). When </a:t>
            </a: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(they) team wins, the fans feel they themselves are the winners.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592091" y="626342"/>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kinds</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3211825" y="1441581"/>
            <a:ext cx="1807849"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lives</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248273" y="4287784"/>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2" name="TextBox 4"/>
          <p:cNvSpPr txBox="1"/>
          <p:nvPr/>
        </p:nvSpPr>
        <p:spPr>
          <a:xfrm>
            <a:off x="6903244" y="1442831"/>
            <a:ext cx="11549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their</a:t>
            </a:r>
            <a:endParaRPr lang="en-US" sz="2800" dirty="0">
              <a:solidFill>
                <a:srgbClr val="C00000"/>
              </a:solidFill>
              <a:latin typeface="Times New Roman" panose="02020603050405020304" charset="0"/>
              <a:cs typeface="Times New Roman" panose="02020603050405020304" charset="0"/>
            </a:endParaRPr>
          </a:p>
        </p:txBody>
      </p:sp>
      <p:sp>
        <p:nvSpPr>
          <p:cNvPr id="13" name="文本框 12">
            <a:hlinkClick r:id="rId2"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2"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68972" y="885825"/>
            <a:ext cx="10854055" cy="476948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【解析】本题考查固定短语。根据固定搭配解题法，all kinds of意为“各种各样的”，故本题正确答案为kinds。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【解析】本题考查名词的复数形式。根据分析句意解题法，句意为“体育给他们的生活带来了激情”。根据their可知，此处应用life的复数形式，故本题正确答案为lives。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解析】本题考查人称代词和物主代词的区别。根据关键词解题法，they意为“他们”，their意为“他们的”，是形容词性物主代词，后接名词。此处空格后接了一个名词team，因此空格处应填入形容词性物主代词their，故本题正确答案为their。</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W: Excuse me, would you mind my taking this seat?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Yes, take it please                      B. No, of course not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Yes, sit down please                    D. No, you can’t take it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1021715" y="688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75565" y="4295140"/>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用“Would you mind...(你介意……吗)?”这一委婉的表达来征求同意和许可时，通常会收到两种方式的应答：①用否定形式表达同意和许可（No, of course not. / Not at all. / Certainly not.）；②用某种理由婉拒（I’m sorry, but... / I’m afraid that... / I would rather you wouldn’t...），故本题正确答案为B。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1365" y="1732868"/>
            <a:ext cx="11276329"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It 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花费我三小时做完家务</a:t>
            </a:r>
            <a:r>
              <a:rPr lang="en-US" altLang="zh-CN" sz="2400" dirty="0">
                <a:latin typeface="Times New Roman" panose="02020603050405020304" charset="0"/>
                <a:ea typeface="宋体" panose="02010600030101010101" pitchFamily="2" charset="-122"/>
                <a:cs typeface="Times New Roman" panose="02020603050405020304" charset="0"/>
              </a:rPr>
              <a:t>) given by my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mother.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38430" y="5080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5" name="TextBox 4"/>
          <p:cNvSpPr txBox="1"/>
          <p:nvPr/>
        </p:nvSpPr>
        <p:spPr>
          <a:xfrm>
            <a:off x="1482090" y="1622934"/>
            <a:ext cx="665226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took me three hours to finish the housework</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229235" y="926844"/>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34098" y="3429000"/>
            <a:ext cx="9952354"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本题考查常用句型固定搭配。it takes sb. some time to do sth. 意为“某人花费多长时间做某事”，这是一个常用句型，it是形式主语，真正的主语是后面的动词不定式。根据句意可知，句子应为一般过去时，谓语动词takes应变为took，故本题正确答案为took me three hours to finish the housework。</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1005" y="356213"/>
            <a:ext cx="10668000" cy="407860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Please let us know 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无论你对什么</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zh-CN" altLang="en-US" sz="2400" dirty="0">
                <a:latin typeface="Times New Roman" panose="02020603050405020304" charset="0"/>
                <a:ea typeface="宋体" panose="02010600030101010101" pitchFamily="2" charset="-122"/>
                <a:cs typeface="Times New Roman" panose="02020603050405020304" charset="0"/>
              </a:rPr>
              <a:t>不满意</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The price of this flat is _________________________________________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比三</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zh-CN" altLang="en-US" sz="2400" dirty="0">
                <a:latin typeface="Times New Roman" panose="02020603050405020304" charset="0"/>
                <a:ea typeface="宋体" panose="02010600030101010101" pitchFamily="2" charset="-122"/>
                <a:cs typeface="Times New Roman" panose="02020603050405020304" charset="0"/>
              </a:rPr>
              <a:t>年前高两倍</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014787" y="306278"/>
            <a:ext cx="564832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whatever you are not satisfied with</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494838" y="4396817"/>
            <a:ext cx="11009842"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倍数的表达和比较级句型中that作代词这两个知识点。英语用times表示倍数，一般限于包括基数在内三倍或三倍以上的数；而表示两倍的数，一般直接用twice。根据本句比较级结构句型中出现并列成分（主语之间）的比较，than 后用that 代替重复指代的部分，故本题正确答案为twice higher than that of three years ago。</a:t>
            </a:r>
            <a:endParaRPr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809163" y="1352226"/>
            <a:ext cx="11009842"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本题考查状语从句。句意为“不管你对什么不满意，都请告诉我们”，结合语境可知，whatever（无论什么）引导让步状语从句；be satisfied with...是固定搭配，意为“对……满意”。从句中主语为you，使用一般现在时，be动词用are，否定形式在are后加not，故本题正确答案为whatever you are not satisfied with。</a:t>
            </a:r>
            <a:endParaRPr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4627962" y="3366122"/>
            <a:ext cx="6173387"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twice higher than that of three years ago</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Hardly 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我刚吃完</a:t>
            </a:r>
            <a:r>
              <a:rPr lang="en-US" altLang="zh-CN" sz="2400" dirty="0">
                <a:latin typeface="Times New Roman" panose="02020603050405020304" charset="0"/>
                <a:ea typeface="宋体" panose="02010600030101010101" pitchFamily="2" charset="-122"/>
                <a:cs typeface="Times New Roman" panose="02020603050405020304" charset="0"/>
              </a:rPr>
              <a:t>) when he came in.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The boy is deaf by nature, so he can 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既</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zh-CN" altLang="en-US" sz="2400" dirty="0">
                <a:latin typeface="Times New Roman" panose="02020603050405020304" charset="0"/>
                <a:ea typeface="宋体" panose="02010600030101010101" pitchFamily="2" charset="-122"/>
                <a:cs typeface="Times New Roman" panose="02020603050405020304" charset="0"/>
              </a:rPr>
              <a:t>不会读书也不会写字</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3019425" y="504012"/>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had I finished eating</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791480" y="1293664"/>
            <a:ext cx="10824527"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本题考查倒装句。句意为“我刚吃完他就进来了。”当否定副词位于句首时，句子要用倒装结构。hardly…when…意为“刚……就……”，主语常用过去完成时，从句用一般过去时，故本题正确答案为had I finished eating。</a:t>
            </a:r>
            <a:endParaRPr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062673" y="4524375"/>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本题考查连词。句意为“这个男孩天生就耳聋，所以他既不会读书也不会写字。”应用neither…nor…的结构，表达“既不……也不……”，故本题正确答案为neither read nor write。</a:t>
            </a:r>
            <a:endParaRPr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6206918" y="3165590"/>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neither read nor write</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a:hlinkClick r:id="" action="ppaction://hlinkshowjump?jump=nextslide"/>
          </p:cNvPr>
          <p:cNvSpPr txBox="1"/>
          <p:nvPr/>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634682" y="1203007"/>
            <a:ext cx="111677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假设你是李华，你的英语老师张老师将要调去另一座城市工作，在英语学习中他给过你很多帮助。请用英语写一封感谢信给张老师，表达你对他的感谢和祝福。</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1" action="ppaction://hlinksldjump"/>
          </p:cNvPr>
          <p:cNvSpPr txBox="1"/>
          <p:nvPr/>
        </p:nvSpPr>
        <p:spPr>
          <a:xfrm>
            <a:off x="4504054" y="45437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725804" y="1523050"/>
            <a:ext cx="10478771" cy="4078605"/>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Mr. Zhang,</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 am writing to you to express my thanks for your help. You told me some good ways to improve my English. With your great help, I have made great progress in English. I am so thankful that I will work harder and try to do better in the future.</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 heard that you are going to work in another city. Wish you all the best and I’ll miss you.</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Best regards!</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Yours,</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Hua</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633730" y="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宋体" panose="02010600030101010101" pitchFamily="2" charset="-122"/>
                <a:ea typeface="宋体" panose="02010600030101010101" pitchFamily="2" charset="-122"/>
                <a:cs typeface="方正公文黑体" panose="02000500000000000000" charset="-122"/>
                <a:sym typeface="iekie pocangqiong" panose="02000503000000000000" pitchFamily="2" charset="-122"/>
              </a:rPr>
              <a:t>附加</a:t>
            </a: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题：语法</a:t>
            </a:r>
            <a:endPar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634682" y="1438592"/>
            <a:ext cx="11167745" cy="2416175"/>
          </a:xfrm>
          <a:prstGeom prst="rect">
            <a:avLst/>
          </a:prstGeom>
          <a:noFill/>
        </p:spPr>
        <p:txBody>
          <a:bodyPr wrap="square">
            <a:spAutoFit/>
          </a:bodyPr>
          <a:lstStyle/>
          <a:p>
            <a:pPr indent="0" algn="just" fontAlgn="auto">
              <a:lnSpc>
                <a:spcPct val="120000"/>
              </a:lnSpc>
            </a:pPr>
            <a:r>
              <a:rPr sz="2400" b="1"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阅读下列句子，从A、B、C、D中选出可以填入空白处的最佳答案。</a:t>
            </a:r>
            <a:endParaRPr sz="2400" b="1"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sz="2400" b="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例：It _______ me a long time to finish my homework last night.</a:t>
            </a:r>
            <a:endPar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take </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took</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has taken </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had taken</a:t>
            </a:r>
            <a:endPar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答案是B。</a:t>
            </a:r>
            <a:endPar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It is in the public interest _______ these facts are made known.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where 		B. that 		C. which 		D. when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本题考查强调句。强调句的句型为“It is / was+被强调部分+that…”，将It is / was和that去掉后，句子的结构依旧完整。句意为“公开这些真相是为了公众的利益。”故本题正确答案为B。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She seldom goes to the park,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did she 		B. didn’t she 		C. doesn’t she 		D. does she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反义疑问句。反义疑问句遵循“前肯后否，前否后肯”的原则。seldom是否定词，排除B、C两项；陈述部分的谓语动词goes的时态是一般现在时，反义疑问部分的动词时态要与其保持一致，排除A项，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871689" y="307340"/>
            <a:ext cx="11039475" cy="2265941"/>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Shall we go hiking this Saturday?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 I love getting close to nature.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 don’t care                                 B. I don’t think so</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 couldn’t agree more                 D. I’m afraid not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36" name="TextBox 4"/>
          <p:cNvSpPr txBox="1"/>
          <p:nvPr/>
        </p:nvSpPr>
        <p:spPr>
          <a:xfrm>
            <a:off x="700616" y="307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309245" y="45777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根据“I love getting close to the nature.”可知，说话人喜欢亲近大自然，那当然是想去了。“I couldn’t agree more.”意为“我非常赞同”，符合对话语境，故本题正确答案为C。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My uncle has two daughters. One is a teacher, _______ is a policewoman.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another 		B. the other 		C. other one 		D. others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本题考查不定代词。总数为两个，one…the other…意为“一个……，另一个……”。句意为“我叔叔有两个女儿，一个是教师，另一个是警察”，故本题正确答案为B。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4. —The light in the classroom is still 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—Oh, I forgot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turn it off	 		 B. to turn it off</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turning it off	 		 D. having turned it of</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本题考查动词不定式。forget to do sth.意为“忘记要做某事”，forget doing sth.意为“忘记做过某事”，故本题正确答案为B。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5. I live in an apartment _______ balcony (阳台) faces to the Pearl River.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whom 		B. that 		C. whose 		D. which</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本题考查定语从句。先行词在定语从句中作定语，表示所属关系用whose。句意为“我住在一套阳台面向珠江的公寓里”，故本题正确答案为C。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6. I found my watch _______ on my way to the skill training center.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miss 		B. losing		 C. gone 		D. go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本题考查非谓语。过去分词gone作形容词表状态，说明手表已经丢失。句意为“我在去实训中心的路上发现手表不见了”，故本题正确答案为C。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7. Lily is praised _______ helping the old man to cross the street.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for 	B. by 		C. of 		D.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本题考查介词。be praised for意为“因……而受到表扬”。句意为“Lily因帮助这位老人过马路得到了表扬”，故本题正确答案为A。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8. We _______ music last night when suddenly the light went out.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listened to 		B. were listening to</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had listened to 		D. had been listening to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本题考查时态。when引导时间状语从句，当主句用过去进行时，从句用一般过去时的时候，意为“当……时，……刚好……”，故本题正确答案为B。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9. _______ an important job in this big company, Andy feels very excited 	and grateful.</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Offer	 	B. To offer		 C. Offering		 D. Offered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谓语中分词作状语。状语中用哪种分词，要看主句中的主语和状语中的分词的关系；如果是主动关系，应用现在分词；如果是被动关系，应用过去分词。主语中的Andy与从句中的offer是被动关系，所以本题应用过去分词，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10. If you _______ Dubai next month, please send me some videos about the 	wonderful buildings there by your phone.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go to 				B. were to go to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goes to 				D. would go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条件状语从句。当主句是祈使句或谓语动词是一般将来时或情态动词时，状语从句中的谓语动词常用一般现在时。句意为“如果你下个月去迪拜，请用手机发一些那里美妙绝伦的建筑的视频给我”，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9" name="矩形 8"/>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2"/>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576262" y="346710"/>
            <a:ext cx="110394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W: Sir, how would you like your steak cooked?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Well-done, please                 B. Hard to eat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It’s delicious                        D. Give me three, please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根据“Sir, how would you like your steak cooked?”可知，服务员问的是“先生，您的牛排要几分熟”。A项意为“请给我全熟的”，符合对话语境，故本题正确答案为A。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455930" y="3557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根据“Come in, please (请进).”可以判断出说话人把对方请进了自己的家。D项“Make yourself at home (请自便).”符合语境，故本题正确答案为D。</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69925" y="334010"/>
            <a:ext cx="110394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Oh, John, it’s you. Come in, please.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Thank you. Your house is really nice.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Take it easy 		B. Best wishes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Long time no see 	D. Make yourself at home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5416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8" name="文本框 7">
            <a:hlinkClick r:id="" action="ppaction://hlinkshowjump?jump=nextslide"/>
          </p:cNvPr>
          <p:cNvSpPr txBox="1"/>
          <p:nvPr/>
        </p:nvSpPr>
        <p:spPr>
          <a:xfrm>
            <a:off x="10688955" y="621855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UNIT_PLACING_PICTURE_USER_VIEWPORT" val="{&quot;height&quot;:3555,&quot;width&quot;:7110}"/>
</p:tagLst>
</file>

<file path=ppt/tags/tag22.xml><?xml version="1.0" encoding="utf-8"?>
<p:tagLst xmlns:p="http://schemas.openxmlformats.org/presentationml/2006/main">
  <p:tag name="KSO_WM_UNIT_PLACING_PICTURE_USER_VIEWPORT" val="{&quot;height&quot;:3555,&quot;width&quot;:7110}"/>
</p:tagLst>
</file>

<file path=ppt/tags/tag23.xml><?xml version="1.0" encoding="utf-8"?>
<p:tagLst xmlns:p="http://schemas.openxmlformats.org/presentationml/2006/main">
  <p:tag name="KSO_WM_UNIT_PLACING_PICTURE_USER_VIEWPORT" val="{&quot;height&quot;:3555,&quot;width&quot;:7110}"/>
</p:tagLst>
</file>

<file path=ppt/tags/tag24.xml><?xml version="1.0" encoding="utf-8"?>
<p:tagLst xmlns:p="http://schemas.openxmlformats.org/presentationml/2006/main">
  <p:tag name="KSO_WM_UNIT_PLACING_PICTURE_USER_VIEWPORT" val="{&quot;height&quot;:3555,&quot;width&quot;:7110}"/>
</p:tagLst>
</file>

<file path=ppt/tags/tag25.xml><?xml version="1.0" encoding="utf-8"?>
<p:tagLst xmlns:p="http://schemas.openxmlformats.org/presentationml/2006/main">
  <p:tag name="PA" val="v4.0.0"/>
</p:tagLst>
</file>

<file path=ppt/tags/tag26.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81157ef0-f1c8-44ff-adaa-f31e5e07c1af"/>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UNIT_PLACING_PICTURE_USER_VIEWPORT" val="{&quot;height&quot;:6765,&quot;width&quot;:19199}"/>
</p:tagLst>
</file>

<file path=ppt/tags/tag6.xml><?xml version="1.0" encoding="utf-8"?>
<p:tagLst xmlns:p="http://schemas.openxmlformats.org/presentationml/2006/main">
  <p:tag name="KSO_WM_UNIT_PLACING_PICTURE_USER_VIEWPORT" val="{&quot;height&quot;:3555,&quot;width&quot;:7110}"/>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UNIT_PLACING_PICTURE_USER_VIEWPORT" val="{&quot;height&quot;:3555,&quot;width&quot;:7110}"/>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24139</Words>
  <Application>WPS 演示</Application>
  <PresentationFormat>宽屏</PresentationFormat>
  <Paragraphs>702</Paragraphs>
  <Slides>78</Slides>
  <Notes>78</Notes>
  <HiddenSlides>12</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78</vt:i4>
      </vt:variant>
    </vt:vector>
  </HeadingPairs>
  <TitlesOfParts>
    <vt:vector size="98" baseType="lpstr">
      <vt:lpstr>Arial</vt:lpstr>
      <vt:lpstr>宋体</vt:lpstr>
      <vt:lpstr>Wingdings</vt:lpstr>
      <vt:lpstr>方正公文黑体</vt:lpstr>
      <vt:lpstr>方正黑体简体</vt:lpstr>
      <vt:lpstr>微软雅黑</vt:lpstr>
      <vt:lpstr>iekie pocangqiong</vt:lpstr>
      <vt:lpstr>Calibri</vt:lpstr>
      <vt:lpstr>方正大黑简体</vt:lpstr>
      <vt:lpstr>Impact</vt:lpstr>
      <vt:lpstr>Kozuka Gothic Pro M</vt:lpstr>
      <vt:lpstr>MS UI Gothic</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115</cp:revision>
  <dcterms:created xsi:type="dcterms:W3CDTF">2021-08-19T06:32:00Z</dcterms:created>
  <dcterms:modified xsi:type="dcterms:W3CDTF">2023-03-23T07:39:15Z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2052-12.1.0.16250</vt:lpwstr>
  </property>
</Properties>
</file>