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331" r:id="rId8"/>
    <p:sldId id="269" r:id="rId9"/>
    <p:sldId id="270" r:id="rId10"/>
    <p:sldId id="292" r:id="rId11"/>
    <p:sldId id="293" r:id="rId12"/>
    <p:sldId id="333"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508" r:id="rId26"/>
    <p:sldId id="295" r:id="rId27"/>
    <p:sldId id="372" r:id="rId28"/>
    <p:sldId id="373" r:id="rId29"/>
    <p:sldId id="374" r:id="rId30"/>
    <p:sldId id="301" r:id="rId31"/>
    <p:sldId id="302" r:id="rId32"/>
    <p:sldId id="437" r:id="rId33"/>
    <p:sldId id="478" r:id="rId34"/>
    <p:sldId id="304" r:id="rId35"/>
    <p:sldId id="357" r:id="rId36"/>
    <p:sldId id="305" r:id="rId37"/>
    <p:sldId id="358" r:id="rId38"/>
    <p:sldId id="359" r:id="rId39"/>
    <p:sldId id="360" r:id="rId40"/>
    <p:sldId id="361" r:id="rId41"/>
    <p:sldId id="362" r:id="rId42"/>
    <p:sldId id="438" r:id="rId43"/>
    <p:sldId id="363" r:id="rId44"/>
    <p:sldId id="433" r:id="rId45"/>
    <p:sldId id="364" r:id="rId46"/>
    <p:sldId id="365" r:id="rId47"/>
    <p:sldId id="479" r:id="rId48"/>
    <p:sldId id="436" r:id="rId49"/>
    <p:sldId id="480" r:id="rId50"/>
    <p:sldId id="307" r:id="rId51"/>
    <p:sldId id="308" r:id="rId52"/>
    <p:sldId id="377" r:id="rId53"/>
    <p:sldId id="378" r:id="rId54"/>
    <p:sldId id="380" r:id="rId55"/>
    <p:sldId id="312" r:id="rId56"/>
    <p:sldId id="382" r:id="rId57"/>
    <p:sldId id="383" r:id="rId58"/>
    <p:sldId id="384" r:id="rId59"/>
    <p:sldId id="314" r:id="rId60"/>
    <p:sldId id="315" r:id="rId61"/>
    <p:sldId id="326" r:id="rId62"/>
    <p:sldId id="430" r:id="rId63"/>
  </p:sldIdLst>
  <p:sldSz cx="12192000" cy="6858000"/>
  <p:notesSz cx="6858000" cy="9144000"/>
  <p:embeddedFontLst>
    <p:embeddedFont>
      <p:font typeface="方正公文黑体" panose="02000500000000000000" charset="-122"/>
      <p:regular r:id="rId67"/>
    </p:embeddedFont>
    <p:embeddedFont>
      <p:font typeface="微软雅黑" panose="020B0503020204020204" pitchFamily="34" charset="-122"/>
      <p:regular r:id="rId68"/>
    </p:embeddedFont>
    <p:embeddedFont>
      <p:font typeface="Calibri" panose="020F0502020204030204" pitchFamily="34" charset="0"/>
      <p:regular r:id="rId69"/>
      <p:bold r:id="rId70"/>
      <p:italic r:id="rId71"/>
      <p:boldItalic r:id="rId72"/>
    </p:embeddedFont>
    <p:embeddedFont>
      <p:font typeface="方正大黑简体" panose="02000000000000000000" charset="-122"/>
      <p:regular r:id="rId73"/>
    </p:embeddedFont>
    <p:embeddedFont>
      <p:font typeface="Impact" panose="020B0806030902050204" pitchFamily="34" charset="0"/>
      <p:regular r:id="rId74"/>
    </p:embeddedFont>
    <p:embeddedFont>
      <p:font typeface="黑体" panose="02010609060101010101" charset="-122"/>
      <p:regular r:id="rId75"/>
    </p:embeddedFont>
    <p:embeddedFont>
      <p:font typeface="等线" panose="02010600030101010101" charset="-122"/>
      <p:regular r:id="rId76"/>
    </p:embeddedFont>
  </p:embeddedFontLst>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331"/>
            <p14:sldId id="269"/>
            <p14:sldId id="270"/>
            <p14:sldId id="292"/>
            <p14:sldId id="293"/>
            <p14:sldId id="333"/>
            <p14:sldId id="335"/>
            <p14:sldId id="336"/>
            <p14:sldId id="337"/>
            <p14:sldId id="338"/>
            <p14:sldId id="339"/>
            <p14:sldId id="340"/>
            <p14:sldId id="341"/>
            <p14:sldId id="342"/>
            <p14:sldId id="343"/>
            <p14:sldId id="355"/>
            <p14:sldId id="332"/>
            <p14:sldId id="371"/>
            <p14:sldId id="508"/>
            <p14:sldId id="295"/>
            <p14:sldId id="372"/>
            <p14:sldId id="373"/>
            <p14:sldId id="374"/>
            <p14:sldId id="301"/>
            <p14:sldId id="302"/>
            <p14:sldId id="437"/>
            <p14:sldId id="478"/>
            <p14:sldId id="304"/>
            <p14:sldId id="357"/>
            <p14:sldId id="305"/>
            <p14:sldId id="358"/>
            <p14:sldId id="359"/>
            <p14:sldId id="360"/>
            <p14:sldId id="361"/>
            <p14:sldId id="362"/>
            <p14:sldId id="438"/>
            <p14:sldId id="363"/>
            <p14:sldId id="433"/>
            <p14:sldId id="364"/>
            <p14:sldId id="365"/>
            <p14:sldId id="479"/>
            <p14:sldId id="436"/>
            <p14:sldId id="480"/>
            <p14:sldId id="307"/>
            <p14:sldId id="308"/>
            <p14:sldId id="377"/>
            <p14:sldId id="378"/>
            <p14:sldId id="380"/>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2"/>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36.xml"/><Relationship Id="rId76" Type="http://schemas.openxmlformats.org/officeDocument/2006/relationships/font" Target="fonts/font10.fntdata"/><Relationship Id="rId75" Type="http://schemas.openxmlformats.org/officeDocument/2006/relationships/font" Target="fonts/font9.fntdata"/><Relationship Id="rId74" Type="http://schemas.openxmlformats.org/officeDocument/2006/relationships/font" Target="fonts/font8.fntdata"/><Relationship Id="rId73" Type="http://schemas.openxmlformats.org/officeDocument/2006/relationships/font" Target="fonts/font7.fntdata"/><Relationship Id="rId72" Type="http://schemas.openxmlformats.org/officeDocument/2006/relationships/font" Target="fonts/font6.fntdata"/><Relationship Id="rId71" Type="http://schemas.openxmlformats.org/officeDocument/2006/relationships/font" Target="fonts/font5.fntdata"/><Relationship Id="rId70" Type="http://schemas.openxmlformats.org/officeDocument/2006/relationships/font" Target="fonts/font4.fntdata"/><Relationship Id="rId7" Type="http://schemas.openxmlformats.org/officeDocument/2006/relationships/slide" Target="slides/slide4.xml"/><Relationship Id="rId69" Type="http://schemas.openxmlformats.org/officeDocument/2006/relationships/font" Target="fonts/font3.fntdata"/><Relationship Id="rId68" Type="http://schemas.openxmlformats.org/officeDocument/2006/relationships/font" Target="fonts/font2.fntdata"/><Relationship Id="rId67" Type="http://schemas.openxmlformats.org/officeDocument/2006/relationships/font" Target="fonts/font1.fntdata"/><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emf"/><Relationship Id="rId7" Type="http://schemas.openxmlformats.org/officeDocument/2006/relationships/slide" Target="slide57.xml"/><Relationship Id="rId6" Type="http://schemas.openxmlformats.org/officeDocument/2006/relationships/slide" Target="slide53.xml"/><Relationship Id="rId5" Type="http://schemas.openxmlformats.org/officeDocument/2006/relationships/slide" Target="slide48.xml"/><Relationship Id="rId4" Type="http://schemas.openxmlformats.org/officeDocument/2006/relationships/slide" Target="slide28.xml"/><Relationship Id="rId3" Type="http://schemas.openxmlformats.org/officeDocument/2006/relationships/slide" Target="slide20.xml"/><Relationship Id="rId2" Type="http://schemas.openxmlformats.org/officeDocument/2006/relationships/slide" Target="slide9.xml"/><Relationship Id="rId10" Type="http://schemas.openxmlformats.org/officeDocument/2006/relationships/notesSlide" Target="../notesSlides/notesSlide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7.xml"/><Relationship Id="rId6" Type="http://schemas.openxmlformats.org/officeDocument/2006/relationships/tags" Target="../tags/tag23.xml"/><Relationship Id="rId5" Type="http://schemas.openxmlformats.org/officeDocument/2006/relationships/slide" Target="slide45.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7.xml"/><Relationship Id="rId6" Type="http://schemas.openxmlformats.org/officeDocument/2006/relationships/tags" Target="../tags/tag28.xml"/><Relationship Id="rId5" Type="http://schemas.openxmlformats.org/officeDocument/2006/relationships/slide" Target="slide47.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29.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5.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3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slide" Target="slide2.xml"/><Relationship Id="rId2" Type="http://schemas.openxmlformats.org/officeDocument/2006/relationships/image" Target="../media/image2.jpe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126320"/>
            <a:ext cx="10990580" cy="534035"/>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94436" y="2143250"/>
            <a:ext cx="9352280"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There are only three </a:t>
            </a:r>
            <a:r>
              <a:rPr lang="en-US" altLang="zh-CN" sz="2400" u="sng" dirty="0">
                <a:latin typeface="Times New Roman" panose="02020603050405020304" charset="0"/>
                <a:ea typeface="宋体" panose="02010600030101010101" pitchFamily="2" charset="-122"/>
                <a:cs typeface="Times New Roman" panose="02020603050405020304" charset="0"/>
              </a:rPr>
              <a:t>flights </a:t>
            </a:r>
            <a:r>
              <a:rPr lang="en-US" altLang="zh-CN" sz="2400" dirty="0">
                <a:latin typeface="Times New Roman" panose="02020603050405020304" charset="0"/>
                <a:ea typeface="宋体" panose="02010600030101010101" pitchFamily="2" charset="-122"/>
                <a:cs typeface="Times New Roman" panose="02020603050405020304" charset="0"/>
              </a:rPr>
              <a:t>a day to London.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旅行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B. 航班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名额</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 D. 机会</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2"/>
            </p:custDataLst>
          </p:nvPr>
        </p:nvSpPr>
        <p:spPr>
          <a:xfrm>
            <a:off x="260985" y="4567404"/>
            <a:ext cx="11670030" cy="829945"/>
          </a:xfrm>
          <a:prstGeom prst="rect">
            <a:avLst/>
          </a:prstGeom>
          <a:noFill/>
        </p:spPr>
        <p:txBody>
          <a:bodyPr wrap="square" rtlCol="0">
            <a:spAutoFit/>
          </a:bodyPr>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本题考查名词。flight意为“航班”，结合句意“每天只有三趟去伦敦的航班”，故本题正确答案为B。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custDataLst>
              <p:tags r:id="rId3"/>
            </p:custDataLst>
          </p:nvPr>
        </p:nvSpPr>
        <p:spPr>
          <a:xfrm>
            <a:off x="1082192" y="2264507"/>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circle(in)">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circle(in)">
                                      <p:cBhvr>
                                        <p:cTn id="1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9"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3495" y="915670"/>
            <a:ext cx="991552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We waited for him to give us the </a:t>
            </a:r>
            <a:r>
              <a:rPr lang="en-US" altLang="zh-CN" sz="2400" u="sng" dirty="0">
                <a:latin typeface="Times New Roman" panose="02020603050405020304" charset="0"/>
                <a:ea typeface="宋体" panose="02010600030101010101" pitchFamily="2" charset="-122"/>
                <a:cs typeface="Times New Roman" panose="02020603050405020304" charset="0"/>
              </a:rPr>
              <a:t>signal</a:t>
            </a:r>
            <a:r>
              <a:rPr lang="en-US" altLang="zh-CN" sz="2400" dirty="0">
                <a:latin typeface="Times New Roman" panose="02020603050405020304" charset="0"/>
                <a:ea typeface="宋体" panose="02010600030101010101" pitchFamily="2" charset="-122"/>
                <a:cs typeface="Times New Roman" panose="02020603050405020304" charset="0"/>
              </a:rPr>
              <a:t> to move.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命令 		B. 许可 	C. 标志 	D. 信号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本题考查名词。signal意为“信号”，结合句意“我们等待他给我们发出移动的信号”，故本题正确答案为D。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John is a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football player.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职业的 	B. 完美的 	C. 一流的 	D. 国际的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本题考查形容词。professional意为“职业的”，结合句意“约翰是一名职业足球运动员”，故本题正确答案为A。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9200" y="934720"/>
            <a:ext cx="93535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closed her eyes and </a:t>
            </a:r>
            <a:r>
              <a:rPr lang="en-US" altLang="zh-CN" sz="2400" u="sng" dirty="0">
                <a:latin typeface="Times New Roman" panose="02020603050405020304" charset="0"/>
                <a:ea typeface="宋体" panose="02010600030101010101" pitchFamily="2" charset="-122"/>
                <a:cs typeface="Times New Roman" panose="02020603050405020304" charset="0"/>
              </a:rPr>
              <a:t>pretended</a:t>
            </a:r>
            <a:r>
              <a:rPr lang="en-US" altLang="zh-CN" sz="2400" dirty="0">
                <a:latin typeface="Times New Roman" panose="02020603050405020304" charset="0"/>
                <a:ea typeface="宋体" panose="02010600030101010101" pitchFamily="2" charset="-122"/>
                <a:cs typeface="Times New Roman" panose="02020603050405020304" charset="0"/>
              </a:rPr>
              <a:t> to be asleep.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假装 	B. 试图 	C. 想象	 D. 尽力</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本题考查动词。pretend意为“假装”，结合句意“她闭上眼睛假装在睡觉”，故本题正确答案为A。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9435" y="1018984"/>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a:t>
            </a:r>
            <a:r>
              <a:rPr lang="en-US" altLang="zh-CN" sz="2400" u="sng" dirty="0">
                <a:latin typeface="Times New Roman" panose="02020603050405020304" charset="0"/>
                <a:ea typeface="宋体" panose="02010600030101010101" pitchFamily="2" charset="-122"/>
                <a:cs typeface="Times New Roman" panose="02020603050405020304" charset="0"/>
              </a:rPr>
              <a:t>Traditionally</a:t>
            </a:r>
            <a:r>
              <a:rPr lang="en-US" altLang="zh-CN" sz="2400" dirty="0">
                <a:latin typeface="Times New Roman" panose="02020603050405020304" charset="0"/>
                <a:ea typeface="宋体" panose="02010600030101010101" pitchFamily="2" charset="-122"/>
                <a:cs typeface="Times New Roman" panose="02020603050405020304" charset="0"/>
              </a:rPr>
              <a:t>, children receive lucky money during the Spring Festival.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习惯上	 B. 大体上	 C. 传统上 	D. 主观上</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本题考查副词。traditionally意为“传统地”，结合句意“传统上，孩子在春节期间会收到红包”，故本题正确答案为C。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190"/>
            <a:ext cx="1020254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 promised to come at the weekend and he </a:t>
            </a:r>
            <a:r>
              <a:rPr lang="en-US" altLang="zh-CN" sz="2400" u="sng" dirty="0">
                <a:latin typeface="Times New Roman" panose="02020603050405020304" charset="0"/>
                <a:ea typeface="宋体" panose="02010600030101010101" pitchFamily="2" charset="-122"/>
                <a:cs typeface="Times New Roman" panose="02020603050405020304" charset="0"/>
              </a:rPr>
              <a:t>kept his word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言行不一 		B. 信守诺言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沉默不语 		D. 信口开河</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本题考查动词短语。keep one’s word意为“信守诺言”，结合句意“他承诺周末来，并且信守了诺言”，故本题正确答案为B。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a:t>
            </a:r>
            <a:r>
              <a:rPr lang="en-US" altLang="zh-CN" sz="2400" u="sng" dirty="0">
                <a:latin typeface="Times New Roman" panose="02020603050405020304" charset="0"/>
                <a:ea typeface="宋体" panose="02010600030101010101" pitchFamily="2" charset="-122"/>
                <a:cs typeface="Times New Roman" panose="02020603050405020304" charset="0"/>
              </a:rPr>
              <a:t>couple</a:t>
            </a:r>
            <a:r>
              <a:rPr lang="en-US" altLang="zh-CN" sz="2400" dirty="0">
                <a:latin typeface="Times New Roman" panose="02020603050405020304" charset="0"/>
                <a:ea typeface="宋体" panose="02010600030101010101" pitchFamily="2" charset="-122"/>
                <a:cs typeface="Times New Roman" panose="02020603050405020304" charset="0"/>
              </a:rPr>
              <a:t> raised a baby girl.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夫妇 		B. 兄弟 	C. 父母 		D. 姐妹</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本题考查名词。couple意为“夫妇”，结合句意“这对夫妇抚养了一个小女孩”，故本题正确答案为A。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8098"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There has been a rapid increase in oill</a:t>
            </a:r>
            <a:r>
              <a:rPr lang="en-US" altLang="zh-CN" sz="2400" u="sng" dirty="0">
                <a:latin typeface="Times New Roman" panose="02020603050405020304" charset="0"/>
                <a:ea typeface="宋体" panose="02010600030101010101" pitchFamily="2" charset="-122"/>
                <a:cs typeface="Times New Roman" panose="02020603050405020304" charset="0"/>
              </a:rPr>
              <a:t> exports</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资源 	B. 出口 	C. 报告 	D. 价格</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本题考查名词。export意为“出口”，结合句意“石油出口已经在迅速增长”，故本题正确答案为B。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63434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mother </a:t>
            </a:r>
            <a:r>
              <a:rPr lang="en-US" altLang="zh-CN" sz="2400" u="sng" dirty="0">
                <a:latin typeface="Times New Roman" panose="02020603050405020304" charset="0"/>
                <a:ea typeface="宋体" panose="02010600030101010101" pitchFamily="2" charset="-122"/>
                <a:cs typeface="Times New Roman" panose="02020603050405020304" charset="0"/>
              </a:rPr>
              <a:t>brought up</a:t>
            </a:r>
            <a:r>
              <a:rPr lang="en-US" altLang="zh-CN" sz="2400" dirty="0">
                <a:latin typeface="Times New Roman" panose="02020603050405020304" charset="0"/>
                <a:ea typeface="宋体" panose="02010600030101010101" pitchFamily="2" charset="-122"/>
                <a:cs typeface="Times New Roman" panose="02020603050405020304" charset="0"/>
              </a:rPr>
              <a:t> three children on her own.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宠爱 	B. 带来 	C. 抚养 	D. 批评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本题考查动词短语。bring up意为“抚养”，结合句意“这位母亲独自抚养了三个孩子”，故本题正确答案为C。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How many guests are there </a:t>
            </a:r>
            <a:r>
              <a:rPr lang="en-US" altLang="zh-CN" sz="2400" u="sng" dirty="0">
                <a:latin typeface="Times New Roman" panose="02020603050405020304" charset="0"/>
                <a:ea typeface="宋体" panose="02010600030101010101" pitchFamily="2" charset="-122"/>
                <a:cs typeface="Times New Roman" panose="02020603050405020304" charset="0"/>
              </a:rPr>
              <a:t>in total</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究竟	 B. 大概 	C. 至少 	D. 总共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本题考查介词短语。in total意为“总共”，结合句意“总共有多少位客人”，故本题正确答案为D。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9158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2820" y="3754120"/>
            <a:ext cx="9462770" cy="267652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hungry 	 B. angry 	 C. sad 		D. sleepy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17. A. heard 	 B. realized 	 C. supported 		D. noticed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18. A. sick of 	 B. proud of 	 C. happy for 		D. sorry for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19. A. strange 	 B. wise 	 C. strong 		D. handsome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20. A. worried	 B. bored	 C. disappointed	D. dissatisfied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21. A. funny 	 B. bad 	 C. interesting 		D. exciting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22. A. injured 	 B. separated 	 C. frightened 		D. educated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Ⅲ.完形填空（15小题，共30分）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638" y="1381480"/>
            <a:ext cx="11276329" cy="2306955"/>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A water bird was too old to catch fish like before. One day, he came up with a good idea.Then he sat by the side of a lake, looking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A crab ( 螃蟹 ) living near the lake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that and asked what was wrong with him. The bird said he felt </a:t>
            </a:r>
            <a:r>
              <a:rPr lang="en-US" altLang="zh-CN" sz="2400" u="sng" dirty="0">
                <a:latin typeface="Times New Roman" panose="02020603050405020304" charset="0"/>
                <a:ea typeface="宋体" panose="02010600030101010101" pitchFamily="2" charset="-122"/>
                <a:cs typeface="Times New Roman" panose="02020603050405020304" charset="0"/>
              </a:rPr>
              <a:t>18 </a:t>
            </a:r>
            <a:r>
              <a:rPr lang="en-US" altLang="zh-CN" sz="2400" dirty="0">
                <a:latin typeface="Times New Roman" panose="02020603050405020304" charset="0"/>
                <a:ea typeface="宋体" panose="02010600030101010101" pitchFamily="2" charset="-122"/>
                <a:cs typeface="Times New Roman" panose="02020603050405020304" charset="0"/>
              </a:rPr>
              <a:t>the creatures ( 生物 ) living around the lake, for a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man had said with certainty that the lake would dry up soon. The crab became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He went to the fishes in the lake and told them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news. These poor fishes were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but the bird said he could help.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094740" y="3754120"/>
            <a:ext cx="609600" cy="42037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10668635" y="5224145"/>
            <a:ext cx="1219200" cy="427990"/>
          </a:xfrm>
          <a:prstGeom prst="rect">
            <a:avLst/>
          </a:prstGeom>
          <a:solidFill>
            <a:srgbClr val="C00000"/>
          </a:solidFill>
        </p:spPr>
        <p:txBody>
          <a:bodyPr wrap="square" rtlCol="0" anchor="ctr">
            <a:no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094740" y="4174490"/>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1094105" y="4470400"/>
            <a:ext cx="501650" cy="39941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94740" y="4875530"/>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1095375" y="5250815"/>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custDataLst>
              <p:tags r:id="rId5"/>
            </p:custDataLst>
          </p:nvPr>
        </p:nvSpPr>
        <p:spPr>
          <a:xfrm>
            <a:off x="1094740" y="5633085"/>
            <a:ext cx="502285"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custDataLst>
              <p:tags r:id="rId6"/>
            </p:custDataLst>
          </p:nvPr>
        </p:nvSpPr>
        <p:spPr>
          <a:xfrm>
            <a:off x="1094740" y="5975985"/>
            <a:ext cx="501650" cy="39941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3" grpId="0"/>
      <p:bldP spid="7" grpId="0"/>
      <p:bldP spid="8"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20345" y="285750"/>
            <a:ext cx="11380470" cy="5723890"/>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形容词辨析。根据上文提示，一只水鸟太老了不能像从前那样捕鱼了，他想到了一个好主意，谎称湖水将会干涸，因此他假意替湖里的鱼忧伤，神情应该是悲伤的。A项hungry（饥饿的）、B项angry（生气的）、C项sad（悲伤的）和D项sleepy（困倦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本题考查动词辨析。根据下文提示，一只螃蟹问他怎么了，因此这只螃蟹是先注意到这只水鸟。A项heard（听到）、B项realize（意识到）、 C项support（支持）和D项notice（注意），故本题正确答案为D。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本题考查联系上下文和固定搭配。根据下文提示，这个湖将会干涸，推断这只鸟为湖周边的生物感到难过。A项fell sick of（对……感到厌烦）、B项feel proud of（对……感到骄傲）、C项feel happy for（对……感到高兴）和D项feel sorry for（对……感到难过），故本题正确答案为D。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本题考查形容词辨析。根据下文提示，预测湖会干涸的应该是一个睿智的人。A项strange（奇怪的）、B项wise（睿智的）、C项strong（强壮的）和D项handsome（英俊的），故本题正确答案为B。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6860" y="463550"/>
            <a:ext cx="11380470" cy="3723005"/>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本题考查形容词词义。根据上文提示，螃蟹得知湖要干涸会感到担忧。A项worried（担忧的）、B项bored（无聊的）、C项disappointed （失望的）和D项dissatisfied（不满的），故本题正确答案为A。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本题考查形容词词义。根据句意和常识可知，湖要干涸对于鱼而言是一个坏消息。A项funny（滑稽的）、B项bad（坏的）、C项interesting（有趣的）和D项exciting（令人激动的），故本题正确答案为B。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本题考查形容词词义。根据文意，这些可怜的鱼感到害怕。A项injured（受伤的）、B项separated（分居的）、C项frightened（害怕的）和D项educated（有教养的），故本题正确答案为C。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3057" y="697456"/>
            <a:ext cx="11276329"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was a very big lake some distance from their lake. He said he could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all of them there one by one. All the fishes agreed to the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Not surprisingly, those fishes taken by the bird became the bird’s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56080" y="3220720"/>
            <a:ext cx="888047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take 	B. meet 	C. call 		D. see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dream 	B. plan 	C. request 	D. condition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friends 	B. choices	 C. dinner 	D. favorite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541812" y="42532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95325" y="942975"/>
            <a:ext cx="104965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本题考查动词词义。根据上文提示，距离他们的湖一段距离有一个大湖，因此这只鸟说他可以携带鱼去那里。A项take（携带）、B项meet （遇见）、C项call（打电话）和D项see（看见），故本题正确答案为A。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本题考查名词词义。根据上文提示，鸟提出的是一个计划，鱼同意了这个计划。A项dream（梦）、B项plan（计划）、C项request（请求）和 D项condition（条件），故本题正确答案为B。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本题考查联系上下文。根据下文提示，几天后鸟厌倦了吃鱼，得知那些鱼成了鸟的晚餐。A项friend（朋友）、B项choice（选择）、C项dinner（晚餐）和D项favorite（受宠幸者），故本题正确答案为C。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9" y="363250"/>
            <a:ext cx="10837872"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After some days, the bird was </a:t>
            </a:r>
            <a:r>
              <a:rPr sz="2400" u="sng" dirty="0">
                <a:latin typeface="Times New Roman" panose="02020603050405020304" charset="0"/>
                <a:ea typeface="宋体" panose="02010600030101010101" pitchFamily="2" charset="-122"/>
                <a:cs typeface="Times New Roman" panose="02020603050405020304" charset="0"/>
              </a:rPr>
              <a:t>26</a:t>
            </a:r>
            <a:r>
              <a:rPr sz="2400" dirty="0">
                <a:latin typeface="Times New Roman" panose="02020603050405020304" charset="0"/>
                <a:ea typeface="宋体" panose="02010600030101010101" pitchFamily="2" charset="-122"/>
                <a:cs typeface="Times New Roman" panose="02020603050405020304" charset="0"/>
              </a:rPr>
              <a:t> of eating fish, and he offered to help the crab move to</a:t>
            </a:r>
            <a:r>
              <a:rPr 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the big lake, too. But when he was going to drop the </a:t>
            </a:r>
            <a:r>
              <a:rPr sz="2400" u="sng" dirty="0">
                <a:latin typeface="Times New Roman" panose="02020603050405020304" charset="0"/>
                <a:ea typeface="宋体" panose="02010600030101010101" pitchFamily="2" charset="-122"/>
                <a:cs typeface="Times New Roman" panose="02020603050405020304" charset="0"/>
              </a:rPr>
              <a:t>27</a:t>
            </a:r>
            <a:r>
              <a:rPr sz="2400" dirty="0">
                <a:latin typeface="Times New Roman" panose="02020603050405020304" charset="0"/>
                <a:ea typeface="宋体" panose="02010600030101010101" pitchFamily="2" charset="-122"/>
                <a:cs typeface="Times New Roman" panose="02020603050405020304" charset="0"/>
              </a:rPr>
              <a:t> on the rocks and then eat him, the crab realized he was in great </a:t>
            </a:r>
            <a:r>
              <a:rPr sz="2400" u="sng" dirty="0">
                <a:latin typeface="Times New Roman" panose="02020603050405020304" charset="0"/>
                <a:ea typeface="宋体" panose="02010600030101010101" pitchFamily="2" charset="-122"/>
                <a:cs typeface="Times New Roman" panose="02020603050405020304" charset="0"/>
              </a:rPr>
              <a:t>28 </a:t>
            </a:r>
            <a:r>
              <a:rPr sz="2400" dirty="0">
                <a:latin typeface="Times New Roman" panose="02020603050405020304" charset="0"/>
                <a:ea typeface="宋体" panose="02010600030101010101" pitchFamily="2" charset="-122"/>
                <a:cs typeface="Times New Roman" panose="02020603050405020304" charset="0"/>
              </a:rPr>
              <a:t>. With his powerful claws ( 钳子 ), he wouldn’t let go off the </a:t>
            </a:r>
            <a:r>
              <a:rPr sz="2400" u="sng" dirty="0">
                <a:latin typeface="Times New Roman" panose="02020603050405020304" charset="0"/>
                <a:ea typeface="宋体" panose="02010600030101010101" pitchFamily="2" charset="-122"/>
                <a:cs typeface="Times New Roman" panose="02020603050405020304" charset="0"/>
              </a:rPr>
              <a:t>29</a:t>
            </a:r>
            <a:r>
              <a:rPr sz="2400" dirty="0">
                <a:latin typeface="Times New Roman" panose="02020603050405020304" charset="0"/>
                <a:ea typeface="宋体" panose="02010600030101010101" pitchFamily="2" charset="-122"/>
                <a:cs typeface="Times New Roman" panose="02020603050405020304" charset="0"/>
              </a:rPr>
              <a:t> bird. They both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to the ground and died.</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16710" y="2936875"/>
            <a:ext cx="857059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fond 	 B. sure 	C. afraid	 D. tired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bird	 B. fish	 	C. crab	 	 D. man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shape 	 B. state 	C. need 	 D. danger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old 	 B. kind 	C. lucky 	 D. happy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moved	 B. fell	 	C. jumped	 D. flew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16396" y="349108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616396" y="388945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531941" y="4352371"/>
            <a:ext cx="1030606"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531941" y="478480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94310" y="163195"/>
            <a:ext cx="11633835" cy="6247130"/>
          </a:xfrm>
          <a:prstGeom prst="rect">
            <a:avLst/>
          </a:prstGeom>
          <a:noFill/>
        </p:spPr>
        <p:txBody>
          <a:bodyPr wrap="square">
            <a:spAutoFit/>
          </a:bodyPr>
          <a:lstStyle/>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本题考查形容词词义。句意为“几天后鸟厌倦了吃鱼，得知那些鱼成了鸟的晚餐”。A项be fond of（对……感到喜欢）、B项be sure of （对……确定）、C项be afraid of（对……感到害怕）和D项be tired of （对……感到厌烦），故本题正确答案为D。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联系上下文。根据上文提到鸟厌倦了吃鱼，提出要帮助螃蟹搬到大湖去，可以推测出他想把这只螃蟹丢到石头上，然后吃掉他。A项bird（鸟）、B项fish（鱼）、C项crab（螃蟹）和D项man（人类），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本题考查名词词义。根据上文提示，螃蟹意识到自己有危险。A项shape（形状）、B项state（状态）、C项need（需要）和D项danger（危险），故本题正确答案为D。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本题考查形容词词义。根据文章首句，这只鸟很老。A项old（老的）、B项kind（好心的）、C项lucky（幸运的）和D项happy（高兴的），故本题正确答案为A。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本题考查动词词义。根据下文提示，两个都死了，因此两个都摔到了地上。A项move（移动）、B项fall（跌落）、C项jump（跳）和D项fly （飞），故本题正确答案为B。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Ⅳ.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295910" y="1922687"/>
            <a:ext cx="11668125" cy="422656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As a fifth grade math teacher, Jenny met a problem in teaching. She noticed that some students entered her classroom at the second grade level, some were already at the eighth grade level, and then there were others in between. That is why Jenny began to take a more individualized teaching approach ( 方法 )—mixed age classrooms.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Often found in non-traditional schools, mixed age classrooms were popular until the mid-19th century, when they were replaced by an age-centered, single-grade system. However, many schools turned to mixed age education again in the 1990s, arguing that it was more child-centered and suited students’ development.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011" y="430123"/>
            <a:ext cx="10606088"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mixed age classrooms, students of different ages may be in a single class together, but they are grouped by ability in different subjects. In this way, students receive education based on what they know and what they’re ready to learn next. Every child moves forward at their own pace and is not limited by their age. For example, 9-to-11-year-old children who are very good at math are given the chance to learn algebra (代数), a subject which is not taught until the eighth grade, when students are 12 or 13.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Studies have shown that mixed age classroom are as effective as single-grade schooling in terms of learning achievement but better in terms of social skills. That is because students are learning how to work and play with others of different ages. Older children often take on a leadership role and help guide their classmates. That can be beneficial to their social skills.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011" y="2202408"/>
            <a:ext cx="10606088"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However, mixed age education also brings some challenges, especially to teachers. Teaching can be more difficult because mixed age classes tend to be larger and teachers are required to make sure that students are in right groups. Applying such an approach to standardizing learning can be difficult, though not impossible.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Jenny’s problem in teaching was that her students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came from different grades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were at different learning levels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often went to wrong classrooms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preferred to be in the eighth grade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35890" y="3429000"/>
            <a:ext cx="10532185"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细节理解题。题干意为“Jenny的教学难题是她的学生________”。根据第一段第二句“some students entered her classroom at the second grade level, some were already at the eighth grade level, and then there were others in between (有些学生是二年级水平，一些学生已经是八年级水平，还有一些处于两者之间).”，故本题正确答案为B。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17" y="826937"/>
            <a:ext cx="56244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In the 1990s, many schools returned to mixed age education to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gain popularity among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follow education policies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meet students’ development needs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include more students in a class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36090" y="3708452"/>
            <a:ext cx="960811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细节理解题。题干意为“在20世纪90年代，许多学校回归到混龄教育，目的是________”。根据第二段第二句“many schools turned to mixed age education again in the 1990s, arguing that it was more child-centered and suited students’ development (在20世纪90年代，许多学校再次转向混龄教育，认为这种教育更加以儿童为中心，适合学生的发展).”，而C项意为“满足学生的发展需要”，故本题正确答案为C。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7795" y="57059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Students in mixed age classrooms are divided according to their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interest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subjects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abilities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细节理解题。题干意为“在混龄班中根据________对学生进行分组”。根据第三段第一句“but they are grouped by ability (他们被按照能力分组).”，故本题正确答案为D。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Paragraph 4 mainly tells us that children in mixed age classrooms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acquire social skills better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achieve better learning results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spend more time studying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receive more mental guidance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细节理解题。题干意为“第四段主要告诉我们混龄班的孩子________”。根据第四段第一句“mixed age classroom are as effective as single-grade schooling in terms of learning achievements but better in terms of social skills (在教学效果方面，混龄班和同龄班一样好，但是混龄班在提高社交技能方面效果更好).”，而A项意为“获得更好的社交能力”，故本题正确答案为A。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638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discussed about mixed age education in the last paragraph?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Its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Its history.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difficulties.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Its standards.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94360" y="3578273"/>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主旨大意题。题干意为“最后一段讨论了关于混龄教育的什么内容”。根据第五段第一句“mixed age education also brings some challenges (混龄教育也带来了一些挑战).”，即混龄教育的困难，故本题正确答案为C。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8818"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67429"/>
            <a:ext cx="11315700"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man who lived a long time ago believed that he could read the future in the stars. 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called himself an astrologer ( 占星师 ). He spent his time at night watching the sky and was always busy worrying about the future. Some villagers often came to him, hoping to know what might happen to them in the future.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evening he was walking along the open road outside the village. His eyes were fixed on the stars. He thought he saw the end of the world was near. He was lost in thought. As he was looking at the stars, he kept walking without looking down. Suddenly, he fell into a pond.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was struggling in the water, unable to climb out. He cried for help. Hearing his cries,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villagers came up to help.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7662" y="884871"/>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As they pulled him out of the water, one of them said, “You think you can read the future in the stars, and yet you fail to see what is at your feet. This may reach you to pay more attention to what is right in front of you, and let the future take care of itself.”</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“What use is it to read the stars when you can’t see what’s right here on the earth?” said another.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We all want our future to be bright and happy, but time doesn’t stop for anyone. Each tomorrow turns into today, and your present is also a part of your future. There is always a tomorrow to look forward to. You can’t go back to yesterday. So, live your present life well while you work for a better tomorrow.</a:t>
            </a:r>
            <a:endParaRPr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According to Paragraph 1, the man thought that he ________.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could change the villager’s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was able to create his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could see the future in the stars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came from the stars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81035" y="3790950"/>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细节理解题。题干意为“根据第一段，那个人认为他________”。根据第一段第一句“a man…believe that he could read the future in the stars (一个人认为他能观星预测未来).”，故本题正确答案为C。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60769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custDataLst>
              <p:tags r:id="rId1"/>
            </p:custDataLst>
          </p:nvPr>
        </p:nvSpPr>
        <p:spPr>
          <a:xfrm>
            <a:off x="1069975" y="1600200"/>
            <a:ext cx="10274300" cy="267525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I’m sorry. I lost the book you lent 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________. I have another copy.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Don’t worry 			B. I’m afraid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What a pity 			D. You’d better not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948902" y="1731645"/>
            <a:ext cx="1030605" cy="521970"/>
          </a:xfrm>
          <a:prstGeom prst="rect">
            <a:avLst/>
          </a:prstGeom>
          <a:noFill/>
        </p:spPr>
        <p:txBody>
          <a:bodyPr wrap="square" rtlCol="0">
            <a:spAutoFit/>
          </a:bodyPr>
          <a:p>
            <a:pPr algn="ctr"/>
            <a:r>
              <a:rPr lang="en-US" altLang="zh-CN" sz="2800" dirty="0">
                <a:solidFill>
                  <a:srgbClr val="C00000"/>
                </a:solidFill>
                <a:latin typeface="Times New Roman" panose="02020603050405020304" charset="0"/>
                <a:cs typeface="Times New Roman" panose="02020603050405020304" charset="0"/>
              </a:rPr>
              <a:t>A</a:t>
            </a:r>
            <a:endParaRPr lang="en-US" altLang="zh-CN"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742315" y="4368800"/>
            <a:ext cx="10668000" cy="1886585"/>
          </a:xfrm>
          <a:prstGeom prst="rect">
            <a:avLst/>
          </a:prstGeom>
          <a:noFill/>
        </p:spPr>
        <p:txBody>
          <a:bodyPr wrap="square" rtlCol="0">
            <a:spAutoFit/>
          </a:bodyPr>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通读对话，我们了解到说话人因弄丢了对方借给他的书而向对方道歉，但对方说还有一本，因此A项“Don’t worry (别担心).”最符合语境。B、C、D三项的意思分别是“恐怕没有”“真可惜”和“你最好不要”，均不符合上下文语境，故本题正确答案为A。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blinds(horizontal)">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5" grpId="0"/>
      <p:bldP spid="10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Some villagers often visited the man to _________.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ask about their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get some protection from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watch the stars with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build a good relationship with him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细节理解题。题干意为“一些村民经常拜访这个人，目的是________”。根据第一段最后一句“hoping to know what might happen to them in the future (希望了解未来什么事情会发生在自己身上).”，即询问自己的未来，故本题正确答案为A。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The man fell into the pond because ________.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he knew a disaster was coming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he couldn’t see the road clearly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he was too worried about his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fixed too much attention on the stars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98542" y="3144712"/>
            <a:ext cx="1050283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细节理解题。题干意为“那个人掉进池塘，因为________”。根据第二段第五句“he was looking at the star, he kept waling without looking down (他正在看星星，继续往前走，没有注意脚下).”，D项意为“他太过关注星星”，故本题正确答案为D。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96466" y="5029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Some villagers suggested that the man ________.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should not walk in the dark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should ask for help from others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should not think he knew everything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should focus more on the present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细节理解题。题干意为“一些村民建议这个人________”。根据第四段第二句“to pay more attention to what is right in front of you (多关注你眼前的事).”，再根据第5段“当你不能看到地球上的东西，去解读星辰有什么用处呢”，而D项意为“多关注当下的事”，故本题正确答案为D。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113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author’s view on the future?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future can be read in the stars.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future is built on the present.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It is necessary to study the future.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future is the most important.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23265" y="3439283"/>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主旨大意题。题干意为“作者对于未来的观点是什么”，根据最后一段最后一句“So, live your present well while you work for a better tomorrow (过好当下，同时为了更好的明天而努力).”，即要兼顾现在和未来，而B项意为“未来建立在现在的基础之上”，故本题正确答案为B。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204004"/>
            <a:ext cx="11540728"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Being grateful has positive effects on both physical and mental health. Studies have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found that giving thanks can help people sleep better, reduce stress and improve interpersonal relationships.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Here are some tips for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Start a thank-you journal. Make it a habit to write down the things that you’re grateful for.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Make it as easy as possible.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89915" y="265387"/>
            <a:ext cx="11276329" cy="534035"/>
          </a:xfrm>
          <a:prstGeom prst="rect">
            <a:avLst/>
          </a:prstGeom>
          <a:noFill/>
        </p:spPr>
        <p:txBody>
          <a:bodyPr wrap="square" rtlCol="0" anchor="t">
            <a:spAutoFit/>
          </a:bodyPr>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custDataLst>
              <p:tags r:id="rId2"/>
            </p:custDataLst>
          </p:nvPr>
        </p:nvSpPr>
        <p:spPr>
          <a:xfrm>
            <a:off x="4216040" y="2096141"/>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115335" y="29883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3" name="文本框 2"/>
          <p:cNvSpPr txBox="1"/>
          <p:nvPr>
            <p:custDataLst>
              <p:tags r:id="rId4"/>
            </p:custDataLst>
          </p:nvPr>
        </p:nvSpPr>
        <p:spPr>
          <a:xfrm>
            <a:off x="1811020" y="3712210"/>
            <a:ext cx="8570595" cy="2306320"/>
          </a:xfrm>
          <a:prstGeom prst="rect">
            <a:avLst/>
          </a:prstGeom>
          <a:solidFill>
            <a:schemeClr val="bg1"/>
          </a:solidFill>
        </p:spPr>
        <p:txBody>
          <a:bodyPr wrap="square" rtlCol="0" anchor="ctr">
            <a:spAutoFit/>
          </a:bodyPr>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Pay attention to the world around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B. He is really nice or waits an extra minute for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 How do you express gratefulness in you daily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 Even better, deliver it in person and read it to them.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 You can write it in your notebook or do it on your phone.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246368" y="622037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66090" y="790833"/>
            <a:ext cx="10829925" cy="2428240"/>
          </a:xfrm>
          <a:prstGeom prst="rect">
            <a:avLst/>
          </a:prstGeom>
          <a:noFill/>
        </p:spPr>
        <p:txBody>
          <a:bodyPr wrap="square">
            <a:spAutoFit/>
          </a:bodyPr>
          <a:lstStyle/>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本题用一个问句“日常生活中如何表达感恩呢”，与下文“以下有几条建议”自然衔接，故本题正确答案为C。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空格的前一句意为“写下你感恩的事物，并养成这种习惯”，接下来说“你可以写在笔记本里或者在手机上写下来”，故本题正确答案为E。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4645" y="438827"/>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Write a letter. Some people may have helped you on some occasions, but you didn’t have a chance to thank them in time. Think of them and send them a letter.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43__________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Think small. The smaller you start, the more you will be able to see things you’re grateful for. For example, a bus driver picks you up.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You may think, “I’m going to write about this later in my journal. I’m so grateful for this.”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Take notice of everything that makes up your environment. Think of the sky, the cold air, and the warmth of your sweater. The act of simply noticing and naming things is a great way to express gratefulness. Being grateful reminds you of your connection with the world around you.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1"/>
            </p:custDataLst>
          </p:nvPr>
        </p:nvSpPr>
        <p:spPr>
          <a:xfrm>
            <a:off x="9941200" y="83058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336430" y="1588776"/>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1349650" y="24225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文本框 4"/>
          <p:cNvSpPr txBox="1"/>
          <p:nvPr>
            <p:custDataLst>
              <p:tags r:id="rId4"/>
            </p:custDataLst>
          </p:nvPr>
        </p:nvSpPr>
        <p:spPr>
          <a:xfrm>
            <a:off x="1747520" y="4250690"/>
            <a:ext cx="8570595" cy="2306320"/>
          </a:xfrm>
          <a:prstGeom prst="rect">
            <a:avLst/>
          </a:prstGeom>
          <a:solidFill>
            <a:schemeClr val="bg1"/>
          </a:solidFill>
        </p:spPr>
        <p:txBody>
          <a:bodyPr wrap="square" rtlCol="0" anchor="ctr">
            <a:spAutoFit/>
          </a:bodyPr>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Pay attention to the world around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B. He is really nice or waits an extra minute for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 How do you express gratefulness in you daily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 Even better, deliver it in person and read it to them.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 You can write it in your notebook or do it on your phone.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9022078" y="499292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66090" y="790833"/>
            <a:ext cx="10829925" cy="3646170"/>
          </a:xfrm>
          <a:prstGeom prst="rect">
            <a:avLst/>
          </a:prstGeom>
          <a:noFill/>
        </p:spPr>
        <p:txBody>
          <a:bodyPr wrap="square">
            <a:spAutoFit/>
          </a:bodyPr>
          <a:lstStyle/>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第三段主旨是“写信表达感恩”，根据空格的前一句“想着他们，给他们寄一封信”，下文同样应该跟信有关，而D项意为“更好的做法是亲自投递，并且把信读给他们听”，故本题正确答案为D。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第四段主旨是第一句“从小处着眼”。根据空格的前一句“一个公车司机搭载了你”，那么下文继续讲述司机，而B项意为“他很善良，或者多等了你一会儿”，故本题正确答案为B。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空格的后一句意为“注意构成你的周围环境的一切事物”，而A项意为“注意你周围的世界”，前后意思呼应，故本题正确答案为A。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551180" y="1080064"/>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阅读下面短文，在空格处填入一个适当的词或用括号中词语的正确形式填空。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117600" y="1826260"/>
            <a:ext cx="1038606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Mary joined a company recently. She did well in her projects and gave support to other team members when needed. However, some of them did not like </a:t>
            </a:r>
            <a:r>
              <a:rPr lang="en-US" altLang="zh-CN" sz="2400" u="sng" dirty="0">
                <a:latin typeface="Times New Roman" panose="02020603050405020304" charset="0"/>
                <a:ea typeface="宋体" panose="02010600030101010101" pitchFamily="2" charset="-122"/>
                <a:cs typeface="Times New Roman" panose="02020603050405020304" charset="0"/>
              </a:rPr>
              <a:t>46________    </a:t>
            </a:r>
            <a:r>
              <a:rPr lang="en-US" altLang="zh-CN" sz="2400" dirty="0">
                <a:latin typeface="Times New Roman" panose="02020603050405020304" charset="0"/>
                <a:ea typeface="宋体" panose="02010600030101010101" pitchFamily="2" charset="-122"/>
                <a:cs typeface="Times New Roman" panose="02020603050405020304" charset="0"/>
              </a:rPr>
              <a:t> (she) active performance. They created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(problem) for her. They did not accept her ideas or ask her</a:t>
            </a:r>
            <a:r>
              <a:rPr lang="en-US" altLang="zh-CN" sz="2400" u="sng" dirty="0">
                <a:latin typeface="Times New Roman" panose="02020603050405020304" charset="0"/>
                <a:ea typeface="宋体" panose="02010600030101010101" pitchFamily="2" charset="-122"/>
                <a:cs typeface="Times New Roman" panose="02020603050405020304" charset="0"/>
              </a:rPr>
              <a:t> 48                         </a:t>
            </a:r>
            <a:r>
              <a:rPr lang="en-US" altLang="zh-CN" sz="2400" dirty="0">
                <a:latin typeface="Times New Roman" panose="02020603050405020304" charset="0"/>
                <a:ea typeface="宋体" panose="02010600030101010101" pitchFamily="2" charset="-122"/>
                <a:cs typeface="Times New Roman" panose="02020603050405020304" charset="0"/>
              </a:rPr>
              <a:t> (attend) meetings. The work Mary once enjoyed now started to give her stress. She was planning to quit. One day while Mary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(have) lunch, Coral, the manager, came and sat next to her. She noticed that Mary was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(happy) and asked, “Any problems? Let me see if I could help.”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410827" y="2645906"/>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8003540" y="3168015"/>
            <a:ext cx="23755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attend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8236182" y="2739249"/>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problems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6238875" y="3989705"/>
            <a:ext cx="243713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was having</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9002616" y="4511816"/>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unhappy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Do you mind me leaving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W: ________. Have a nice weekend.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Yes, I do		 	B. Good idea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Of course not 		D. I don’t agree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根据“Do you mind me leaving now (你介意我现在离开吗)?”可知，说话人提出了离开的请求，对方的回应“Have a nice weekend (祝周末过得愉快)!”说明同意说话人的请求，因此C项“Of course not (当然不介意).”最符合语境，故本题正确答案为C。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3400" y="933450"/>
            <a:ext cx="10854055" cy="51390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【解析】本题考查人称代词变化。根据分析句子结构解题法，填入词后有名词，应填入形容词性物主代词，故本题正确答案为her。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【解析】本题考查可数名词单复数变化。根据句意“他们给她制造了些问题”，应填入名词复数形式，故本题正确答案为problems。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【解析】本题考查非谓语动词。根据动词搭配ask sb. to do，应填入不定式，故本题正确答案为to attend。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【解析】本题考查动词时态变化。本题考查动词时态，根据分析句子结构解题法，连词while后常用延续性动词表示进行时态，意为“当玛丽正在吃饭时”，故本题正确答案为was having。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【解析】本题考查形容词词义变化。根据第一段第三、四句可知，Mary的同事不喜欢她的积极表现，给她制造麻烦，因此句意应为“玛丽不开心”，故本题正确答案为unhappy。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733306"/>
            <a:ext cx="1030523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Mary told Carol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had happened. After listening to her, Carol said, “Please come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my house for dinner tomorrow.”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Mary went to Carol’s house. Before dinner, Mary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(ask) to put some potatoes and eggs in a pot and boil them for a while, “Look,” Carol said. “We cook them in the same water.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the results are different. Potatoes become soft while eggs turn hard. When you give up, you are like a cooked potato, easy to mash (捣烂). When you don’t, you become a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(boil) egg, hard to break.”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616960" y="733425"/>
            <a:ext cx="189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294336" y="1255276"/>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7727656" y="1651008"/>
            <a:ext cx="270095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was asked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033053" y="2488112"/>
            <a:ext cx="18753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but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7428908" y="3354252"/>
            <a:ext cx="18753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boiled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809625"/>
            <a:ext cx="9935210"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【解析】本题考查宾语从句的从属连词。根据句意，表示“所……的事”，故本题正确答案为what。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【解析】本题考查固定搭配。动词come是不及物动词，后面接宾语时需要用介词to，意为“来到某处”，故本题正确答案为to。</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【解析】本题考查动词的语态变化（被动时态）。根据分析句子结构解题法，动词ask与主语Mary是被动关系，意为“玛丽被要求去做某事”，应用过去时被动语态，故本题正确答案为was asked。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【解析】本题考查并列连词。根据句意，前后两句构成转折关系，故本题正确答案为but。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【解析】本题考查非谓语动词。根据分析句子结构解题法，填入动词表示被动含义，意为“被煮过的、煮熟的”，故本题正确答案为boiled。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56. You need to act properly, </a:t>
            </a:r>
            <a:r>
              <a:rPr lang="en-US" sz="2400" dirty="0">
                <a:latin typeface="Times New Roman" panose="02020603050405020304" charset="0"/>
                <a:ea typeface="宋体" panose="02010600030101010101" pitchFamily="2" charset="-122"/>
                <a:cs typeface="Times New Roman" panose="02020603050405020304" charset="0"/>
              </a:rPr>
              <a:t>_____________</a:t>
            </a:r>
            <a:r>
              <a:rPr sz="2400" dirty="0">
                <a:latin typeface="Times New Roman" panose="02020603050405020304" charset="0"/>
                <a:ea typeface="宋体" panose="02010600030101010101" pitchFamily="2" charset="-122"/>
                <a:cs typeface="Times New Roman" panose="02020603050405020304" charset="0"/>
              </a:rPr>
              <a:t>________________________ ( 因为你已经是个成年人了 ).</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Ⅵ.完成句子（5小题，共15分）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4947602" y="1846948"/>
            <a:ext cx="5153025" cy="46037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because you were already an adult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本题考查由because引导的原因状语从句。already意为“已经”，故本题正确答案为because you were already an adult。</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3814" y="646849"/>
            <a:ext cx="11025610" cy="3192780"/>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57. He will be very happy ________________________ ( 如果你能帮助他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58. What you said ________________________ ( 使他很伤心 ).</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771117" y="718063"/>
            <a:ext cx="523387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 you can help him </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09163" y="420742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本题考查主语从句。根据从句中的谓语动词said可以判断出主句的谓语动词应该也使用过去式，故本题正确答案为made him very sad。</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本题考查由if引导的条件状语从句。根据主将从现的原则，从句要用一般现在时，故本题正确答案为if you can help him。</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063875" y="3317875"/>
            <a:ext cx="43745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r>
              <a:rPr lang="en-US" altLang="zh-CN" sz="2800" dirty="0">
                <a:solidFill>
                  <a:srgbClr val="C00000"/>
                </a:solidFill>
                <a:latin typeface="Times New Roman" panose="02020603050405020304" charset="0"/>
                <a:cs typeface="Times New Roman" panose="02020603050405020304" charset="0"/>
              </a:rPr>
              <a:t>made him very sad</a:t>
            </a:r>
            <a:endParaRPr lang="en-US" altLang="zh-CN"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30466" y="708769"/>
            <a:ext cx="10509800" cy="407860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59. </a:t>
            </a:r>
            <a:r>
              <a:rPr lang="en-US" sz="2400" dirty="0">
                <a:latin typeface="Times New Roman" panose="02020603050405020304" charset="0"/>
                <a:ea typeface="宋体" panose="02010600030101010101" pitchFamily="2" charset="-122"/>
                <a:cs typeface="Times New Roman" panose="02020603050405020304" charset="0"/>
              </a:rPr>
              <a:t>________</a:t>
            </a:r>
            <a:r>
              <a:rPr sz="2400" dirty="0">
                <a:latin typeface="Times New Roman" panose="02020603050405020304" charset="0"/>
                <a:ea typeface="宋体" panose="02010600030101010101" pitchFamily="2" charset="-122"/>
                <a:cs typeface="Times New Roman" panose="02020603050405020304" charset="0"/>
              </a:rPr>
              <a:t>________________________ ( 我给 Tom 讲了个故事 ) and he shared it with his brother.</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60. He was often seen </a:t>
            </a:r>
            <a:r>
              <a:rPr lang="en-US" sz="2400" dirty="0">
                <a:latin typeface="Times New Roman" panose="02020603050405020304" charset="0"/>
                <a:ea typeface="宋体" panose="02010600030101010101" pitchFamily="2" charset="-122"/>
                <a:cs typeface="Times New Roman" panose="02020603050405020304" charset="0"/>
              </a:rPr>
              <a:t>________</a:t>
            </a:r>
            <a:r>
              <a:rPr sz="2400" dirty="0">
                <a:latin typeface="Times New Roman" panose="02020603050405020304" charset="0"/>
                <a:ea typeface="宋体" panose="02010600030101010101" pitchFamily="2" charset="-122"/>
                <a:cs typeface="Times New Roman" panose="02020603050405020304" charset="0"/>
              </a:rPr>
              <a:t>________________________ ( 在操场上打篮球 )</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088515" y="594995"/>
            <a:ext cx="515683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 told Tom a story / I told a story to Tom</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933215" y="2014368"/>
            <a:ext cx="1032556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本题考查由and连接的两个并列从句。根据and后的简单句是一般过去时，可以判断出and前面也要使用一般过去时。固定短语：tell sb. a story / tell a story to sb.，故本题正确答案为I told Tom a story / I told a story to Tom。</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6165" y="4972050"/>
            <a:ext cx="1005967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本题考查固定搭配在被动语态中的用法。固定短语see sb. do sth.的被动结构为sb. be seen to do sth.，故本题的正确答案为to playbasketball on the playground。</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114800" y="4142105"/>
            <a:ext cx="474154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play basketball on the playground</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Ⅶ.应用写作（1小题，共10分） 【建议用时：20 mins】</a:t>
            </a:r>
            <a:endPar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35927" y="1527037"/>
            <a:ext cx="11167745" cy="186372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【写作内容】假如你是李华，寒假即将来临，请用英文给你的外国朋友 Tom 写一封信件，邀请他寒假到你家住一段时间。</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90600" y="1715769"/>
            <a:ext cx="9792335"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How are you? The winter vacation is coming, and I would like to invite you to come and stay at my house for a few days. It would be wonderful if we could spend some time together during the Spring Festival.</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Let me know if you are available and interested. I am looking forward to hearing from you soon.</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31850" y="3253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Would you like to go to the beach this weekend?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M: ________. The weather is lovely.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It depends 			B. I’m afraid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I don’t care 		D. Sounds great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723817" y="343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4253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通读对话，我们了解到说话人向对方发出邀请，提出周末去海滩，而对方的回应“天气很好”说明对方接受了邀请，因此 D项“Sounds great (听起来好极了).”最符合语境。而A项意为“看情况”，B项意为“恐怕不行”，C项意为“我不在乎”，A、B、C三项均不符合题意，故本题正确答案为D。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Thank you for taking care of my dog while I was away.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W: 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It’s my pleasure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B. What a lovely dog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You are so kind </a:t>
            </a: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D. It doesn’t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根据“Thank you for taking care of my dog while I was away (感谢你在我离开时照顾我的狗).”并结合选项，我们可以判断出A项“It’s my pleasure (乐意效劳).”最符合语境。B、C、D三项的意思分别是“多么可爱的狗”“你真好”和“没关系”，均不符合题意，故本题正确答案为A。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根据“Yes, I’d like chicken with rice (是的，我要鸡肉饭).”并结合选项，上一句应该是服务员询问客人是否需要点餐，因此B项“may I take your order (您要点餐了吗)?”最符合语境。A项意为“你最喜欢什么食物”，C项意为“您想喝点什么吗”，D项意为“您喜欢这里的食物吗”，A、C、D三项均不符合题意。故本题正确答案为B。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Sir,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W: Yes, I’d like chicken with rice.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A. what’s your favorite food		 B. may I take your order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C. would you like some drink 	 D. do you like the food 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464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 name="文本框 1">
            <a:hlinkClick r:id="rId3" action="ppaction://hlinksldjump"/>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KSO_WM_UNIT_PLACING_PICTURE_USER_VIEWPORT" val="{&quot;height&quot;:3555,&quot;width&quot;:7110}"/>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PLACING_PICTURE_USER_VIEWPORT" val="{&quot;height&quot;:3555,&quot;width&quot;:7110}"/>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3555,&quot;width&quot;:7110}"/>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PLACING_PICTURE_USER_VIEWPORT" val="{&quot;height&quot;:3555,&quot;width&quot;:7110}"/>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PLACING_PICTURE_USER_VIEWPORT" val="{&quot;height&quot;:3555,&quot;width&quot;:7110}"/>
</p:tagLst>
</file>

<file path=ppt/tags/tag34.xml><?xml version="1.0" encoding="utf-8"?>
<p:tagLst xmlns:p="http://schemas.openxmlformats.org/presentationml/2006/main">
  <p:tag name="KSO_WM_UNIT_PLACING_PICTURE_USER_VIEWPORT" val="{&quot;height&quot;:3555,&quot;width&quot;:711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3feef828-2158-4317-89f5-aa7905524922"/>
  <p:tag name="commondata" val="eyJoZGlkIjoiZDA1Yjk0MjM1Yjg1MzI1YTQzNzk5OTA3OGMzYTFkNTQ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20632</Words>
  <Application>WPS 演示</Application>
  <PresentationFormat>宽屏</PresentationFormat>
  <Paragraphs>574</Paragraphs>
  <Slides>60</Slides>
  <Notes>80</Notes>
  <HiddenSlides>9</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60</vt:i4>
      </vt:variant>
    </vt:vector>
  </HeadingPairs>
  <TitlesOfParts>
    <vt:vector size="79"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Yu Gothic UI Semibold</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豆文宇</cp:lastModifiedBy>
  <cp:revision>121</cp:revision>
  <dcterms:created xsi:type="dcterms:W3CDTF">2021-08-19T06:32:00Z</dcterms:created>
  <dcterms:modified xsi:type="dcterms:W3CDTF">2024-06-14T01:14:52Z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2052-12.1.0.16929</vt:lpwstr>
  </property>
</Properties>
</file>