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85" r:id="rId35"/>
    <p:sldId id="355" r:id="rId36"/>
    <p:sldId id="332" r:id="rId37"/>
    <p:sldId id="371" r:id="rId38"/>
    <p:sldId id="295" r:id="rId39"/>
    <p:sldId id="372" r:id="rId40"/>
    <p:sldId id="373" r:id="rId41"/>
    <p:sldId id="374" r:id="rId42"/>
    <p:sldId id="375" r:id="rId43"/>
    <p:sldId id="376" r:id="rId44"/>
    <p:sldId id="439" r:id="rId45"/>
    <p:sldId id="440" r:id="rId46"/>
    <p:sldId id="301" r:id="rId47"/>
    <p:sldId id="302" r:id="rId48"/>
    <p:sldId id="437" r:id="rId49"/>
    <p:sldId id="304" r:id="rId50"/>
    <p:sldId id="357" r:id="rId51"/>
    <p:sldId id="305" r:id="rId52"/>
    <p:sldId id="358" r:id="rId53"/>
    <p:sldId id="359" r:id="rId54"/>
    <p:sldId id="360" r:id="rId55"/>
    <p:sldId id="361" r:id="rId56"/>
    <p:sldId id="362" r:id="rId57"/>
    <p:sldId id="438" r:id="rId58"/>
    <p:sldId id="363" r:id="rId59"/>
    <p:sldId id="433" r:id="rId60"/>
    <p:sldId id="364" r:id="rId61"/>
    <p:sldId id="365" r:id="rId62"/>
    <p:sldId id="436" r:id="rId63"/>
    <p:sldId id="367" r:id="rId64"/>
    <p:sldId id="368" r:id="rId65"/>
    <p:sldId id="369" r:id="rId66"/>
    <p:sldId id="370" r:id="rId67"/>
    <p:sldId id="435" r:id="rId68"/>
    <p:sldId id="307" r:id="rId69"/>
    <p:sldId id="308" r:id="rId70"/>
    <p:sldId id="377" r:id="rId71"/>
    <p:sldId id="378" r:id="rId72"/>
    <p:sldId id="380" r:id="rId73"/>
    <p:sldId id="379" r:id="rId74"/>
    <p:sldId id="381" r:id="rId75"/>
    <p:sldId id="312" r:id="rId76"/>
    <p:sldId id="382" r:id="rId77"/>
    <p:sldId id="383" r:id="rId78"/>
    <p:sldId id="384" r:id="rId79"/>
    <p:sldId id="314" r:id="rId80"/>
    <p:sldId id="315" r:id="rId81"/>
    <p:sldId id="326" r:id="rId82"/>
    <p:sldId id="430" r:id="rId83"/>
  </p:sldIdLst>
  <p:sldSz cx="12192000" cy="6858000"/>
  <p:notesSz cx="6858000" cy="9144000"/>
  <p:embeddedFontLst>
    <p:embeddedFont>
      <p:font typeface="方正公文黑体" panose="02000500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方正大黑简体" panose="02000000000000000000" charset="-122"/>
      <p:regular r:id="rId93"/>
    </p:embeddedFont>
    <p:embeddedFont>
      <p:font typeface="Impact" panose="020B0806030902050204" pitchFamily="34" charset="0"/>
      <p:regular r:id="rId94"/>
    </p:embeddedFont>
    <p:embeddedFont>
      <p:font typeface="黑体" panose="02010609060101010101" charset="-122"/>
      <p:regular r:id="rId95"/>
    </p:embeddedFont>
    <p:embeddedFont>
      <p:font typeface="方正黑体简体" panose="03000509000000000000"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10.xml"/><Relationship Id="rId97" Type="http://schemas.openxmlformats.org/officeDocument/2006/relationships/font" Target="fonts/font11.fntdata"/><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1562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77.xml"/><Relationship Id="rId6" Type="http://schemas.openxmlformats.org/officeDocument/2006/relationships/slide" Target="slide73.xml"/><Relationship Id="rId5" Type="http://schemas.openxmlformats.org/officeDocument/2006/relationships/slide" Target="slide66.xml"/><Relationship Id="rId4" Type="http://schemas.openxmlformats.org/officeDocument/2006/relationships/slide" Target="slide44.xml"/><Relationship Id="rId3" Type="http://schemas.openxmlformats.org/officeDocument/2006/relationships/slide" Target="slide33.xml"/><Relationship Id="rId2" Type="http://schemas.openxmlformats.org/officeDocument/2006/relationships/slide" Target="slide10.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slide" Target="slide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slide" Target="slide34.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slide" Target="slide42.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slide" Target="slide6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slide" Target="slide6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slide" Target="slide7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8.xml"/><Relationship Id="rId1" Type="http://schemas.openxmlformats.org/officeDocument/2006/relationships/slide" Target="slide69.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7.xml"/><Relationship Id="rId2" Type="http://schemas.openxmlformats.org/officeDocument/2006/relationships/slide" Target="slide67.xml"/><Relationship Id="rId1" Type="http://schemas.openxmlformats.org/officeDocument/2006/relationships/slide" Target="slide7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8.xml"/><Relationship Id="rId1" Type="http://schemas.openxmlformats.org/officeDocument/2006/relationships/slide" Target="slide71.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slide" Target="slide79.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8.xml"/><Relationship Id="rId1" Type="http://schemas.openxmlformats.org/officeDocument/2006/relationships/slide" Target="slide7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They lived in a big </a:t>
            </a:r>
            <a:r>
              <a:rPr lang="en-US" altLang="zh-CN" sz="2400" u="sng" dirty="0">
                <a:latin typeface="Times New Roman" panose="02020603050405020304" charset="0"/>
                <a:ea typeface="宋体" panose="02010600030101010101" pitchFamily="2" charset="-122"/>
                <a:cs typeface="Times New Roman" panose="02020603050405020304" charset="0"/>
              </a:rPr>
              <a:t>crowded</a:t>
            </a:r>
            <a:r>
              <a:rPr lang="en-US" altLang="zh-CN" sz="2400" dirty="0">
                <a:latin typeface="Times New Roman" panose="02020603050405020304" charset="0"/>
                <a:ea typeface="宋体" panose="02010600030101010101" pitchFamily="2" charset="-122"/>
                <a:cs typeface="Times New Roman" panose="02020603050405020304" charset="0"/>
              </a:rPr>
              <a:t>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开放的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现代的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拥挤的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脏乱的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本题考查形容词。crowded意为“拥挤的”，结合句意“他们居住在一个拥挤的大城市”，故本题正确答案为C。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When he was 25, John bought a house and </a:t>
            </a:r>
            <a:r>
              <a:rPr lang="en-US" altLang="zh-CN" sz="2400" u="sng" dirty="0">
                <a:latin typeface="Times New Roman" panose="02020603050405020304" charset="0"/>
                <a:ea typeface="宋体" panose="02010600030101010101" pitchFamily="2" charset="-122"/>
                <a:cs typeface="Times New Roman" panose="02020603050405020304" charset="0"/>
              </a:rPr>
              <a:t>got married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结婚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搬家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居住</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本题考查动词短语。get married意为“结婚”，结合句意“在他二十五岁时，John买了房子并结婚了”，故本题正确答案为A。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When Molly was 8 years old, Helen came to live in the house </a:t>
            </a:r>
            <a:r>
              <a:rPr lang="en-US" altLang="zh-CN" sz="2400" u="sng" dirty="0">
                <a:latin typeface="Times New Roman" panose="02020603050405020304" charset="0"/>
                <a:ea typeface="宋体" panose="02010600030101010101" pitchFamily="2" charset="-122"/>
                <a:cs typeface="Times New Roman" panose="02020603050405020304" charset="0"/>
              </a:rPr>
              <a:t>opposite to</a:t>
            </a:r>
            <a:r>
              <a:rPr lang="en-US" altLang="zh-CN" sz="2400" dirty="0">
                <a:latin typeface="Times New Roman" panose="02020603050405020304" charset="0"/>
                <a:ea typeface="宋体" panose="02010600030101010101" pitchFamily="2" charset="-122"/>
                <a:cs typeface="Times New Roman" panose="02020603050405020304" charset="0"/>
              </a:rPr>
              <a:t> 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前面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后面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下面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对面</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本题考查介词短语。opposite to意为“在……对面”，结合句意“Molly八岁时，Helen住进了她家对面的房子”，故本题正确答案为D。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Mrs. Green traveled a lot and she wasn’t </a:t>
            </a:r>
            <a:r>
              <a:rPr lang="en-US" altLang="zh-CN" sz="2400" u="sng" dirty="0">
                <a:latin typeface="Times New Roman" panose="02020603050405020304" charset="0"/>
                <a:ea typeface="宋体" panose="02010600030101010101" pitchFamily="2" charset="-122"/>
                <a:cs typeface="Times New Roman" panose="02020603050405020304" charset="0"/>
              </a:rPr>
              <a:t>afraid of</a:t>
            </a:r>
            <a:r>
              <a:rPr lang="en-US" altLang="zh-CN" sz="2400" dirty="0">
                <a:latin typeface="Times New Roman" panose="02020603050405020304" charset="0"/>
                <a:ea typeface="宋体" panose="02010600030101010101" pitchFamily="2" charset="-122"/>
                <a:cs typeface="Times New Roman" panose="02020603050405020304" charset="0"/>
              </a:rPr>
              <a:t> taking a plane.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欣赏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害怕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盼望</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337050"/>
            <a:ext cx="1094867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本题考查介词短语。be afraid of意为“害怕……”，结合句意“Green夫人旅游过很多次，她不害怕坐飞机”，故本题正确答案为C。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 is interesting that a little child can sing a song without understanding its meaning </a:t>
            </a:r>
            <a:r>
              <a:rPr lang="en-US" altLang="zh-CN" sz="2400" u="sng" dirty="0">
                <a:latin typeface="Times New Roman" panose="02020603050405020304" charset="0"/>
                <a:ea typeface="宋体" panose="02010600030101010101" pitchFamily="2" charset="-122"/>
                <a:cs typeface="Times New Roman" panose="02020603050405020304" charset="0"/>
              </a:rPr>
              <a:t>fully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部分地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悄悄地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仓促地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完全地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本题考查副词。fully意为“完全地”，结合句意“有趣的是，一个小孩子能够在不完全理解含义的情况下唱出一首歌”，故本题正确答案为D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How did it </a:t>
            </a:r>
            <a:r>
              <a:rPr lang="en-US" altLang="zh-CN" sz="2400" u="sng" dirty="0">
                <a:latin typeface="Times New Roman" panose="02020603050405020304" charset="0"/>
                <a:ea typeface="宋体" panose="02010600030101010101" pitchFamily="2" charset="-122"/>
                <a:cs typeface="Times New Roman" panose="02020603050405020304" charset="0"/>
              </a:rPr>
              <a:t>come about</a:t>
            </a:r>
            <a:r>
              <a:rPr lang="en-US" altLang="zh-CN" sz="2400" dirty="0">
                <a:latin typeface="Times New Roman" panose="02020603050405020304" charset="0"/>
                <a:ea typeface="宋体" panose="02010600030101010101" pitchFamily="2" charset="-122"/>
                <a:cs typeface="Times New Roman" panose="02020603050405020304" charset="0"/>
              </a:rPr>
              <a:t> that the car fell into the river?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发生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失败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到达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本题考查动词短语。come about意为“发生”，结合句意“轿车掉进河里这件事是如何发生的”，故本题正确答案为B。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Nobody could </a:t>
            </a:r>
            <a:r>
              <a:rPr lang="en-US" altLang="zh-CN" sz="2400" u="sng" dirty="0">
                <a:latin typeface="Times New Roman" panose="02020603050405020304" charset="0"/>
                <a:ea typeface="宋体" panose="02010600030101010101" pitchFamily="2" charset="-122"/>
                <a:cs typeface="Times New Roman" panose="02020603050405020304" charset="0"/>
              </a:rPr>
              <a:t>persuade</a:t>
            </a:r>
            <a:r>
              <a:rPr lang="en-US" altLang="zh-CN" sz="2400" dirty="0">
                <a:latin typeface="Times New Roman" panose="02020603050405020304" charset="0"/>
                <a:ea typeface="宋体" panose="02010600030101010101" pitchFamily="2" charset="-122"/>
                <a:cs typeface="Times New Roman" panose="02020603050405020304" charset="0"/>
              </a:rPr>
              <a:t> her to change her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强迫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帮助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说服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阻止</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本题考查动词。persuade意为“说服”，结合句意“没有人能够说服她改变主意”，故本题正确答案为C。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A red light is the </a:t>
            </a:r>
            <a:r>
              <a:rPr lang="en-US" altLang="zh-CN" sz="2400" u="sng" dirty="0">
                <a:latin typeface="Times New Roman" panose="02020603050405020304" charset="0"/>
                <a:ea typeface="宋体" panose="02010600030101010101" pitchFamily="2" charset="-122"/>
                <a:cs typeface="Times New Roman" panose="02020603050405020304" charset="0"/>
              </a:rPr>
              <a:t>signal</a:t>
            </a:r>
            <a:r>
              <a:rPr lang="en-US" altLang="zh-CN" sz="2400" dirty="0">
                <a:latin typeface="Times New Roman" panose="02020603050405020304" charset="0"/>
                <a:ea typeface="宋体" panose="02010600030101010101" pitchFamily="2" charset="-122"/>
                <a:cs typeface="Times New Roman" panose="02020603050405020304" charset="0"/>
              </a:rPr>
              <a:t> of danger.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信号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图案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景象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签名</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本题考查名词。signal意为“信号”，结合句意“红灯是危险的信号”，故本题正确答案为A。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World War I </a:t>
            </a:r>
            <a:r>
              <a:rPr lang="en-US" altLang="zh-CN" sz="2400" u="sng" dirty="0">
                <a:latin typeface="Times New Roman" panose="02020603050405020304" charset="0"/>
                <a:ea typeface="宋体" panose="02010600030101010101" pitchFamily="2" charset="-122"/>
                <a:cs typeface="Times New Roman" panose="02020603050405020304" charset="0"/>
              </a:rPr>
              <a:t>broke out</a:t>
            </a:r>
            <a:r>
              <a:rPr lang="en-US" altLang="zh-CN" sz="2400" dirty="0">
                <a:latin typeface="Times New Roman" panose="02020603050405020304" charset="0"/>
                <a:ea typeface="宋体" panose="02010600030101010101" pitchFamily="2" charset="-122"/>
                <a:cs typeface="Times New Roman" panose="02020603050405020304" charset="0"/>
              </a:rPr>
              <a:t> in 1914.</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结束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爆发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升级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失败</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本题考查动词短语。break out意为“爆发”，结合句意“第一次世界大战在1914年爆发”，故本题正确答案为B。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There seems to be no </a:t>
            </a:r>
            <a:r>
              <a:rPr lang="en-US" altLang="zh-CN" sz="2400" u="sng" dirty="0">
                <a:latin typeface="Times New Roman" panose="02020603050405020304" charset="0"/>
                <a:ea typeface="宋体" panose="02010600030101010101" pitchFamily="2" charset="-122"/>
                <a:cs typeface="Times New Roman" panose="02020603050405020304" charset="0"/>
              </a:rPr>
              <a:t>solution</a:t>
            </a:r>
            <a:r>
              <a:rPr lang="en-US" altLang="zh-CN" sz="2400" dirty="0">
                <a:latin typeface="Times New Roman" panose="02020603050405020304" charset="0"/>
                <a:ea typeface="宋体" panose="02010600030101010101" pitchFamily="2" charset="-122"/>
                <a:cs typeface="Times New Roman" panose="02020603050405020304" charset="0"/>
              </a:rPr>
              <a:t> to the problem.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解决办法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最终结论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不明原因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发展过程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本题考查名词。solution意为“解决（办法）”，结合句意“这个问题似乎没有解决办法”，故本题正确答案为A。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John is _______ holiday in France.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on              C. at                 D. with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本题考查介词。根据分析法，be on holiday为固定搭配，意为“在度假”，故本题正确答案为B。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I asked two people the way to the station but _______ of them knew.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either            B. both               C. neither               D. none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本题考查代词。根据定点法，由two和but可知，两个人都不认识去车站的路，故本题正确答案为C。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I had a banana and an apple, and I gave _______ banana to Mary.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an                 C. /                    D. the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本题考查冠词。根据分析法，后面的banana指的是前面提到的那一根，表示特指需要加定冠词the，故本题正确答案为D。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Let’s do it right now,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will you            B. shall we              C. don’t you               D. don’t we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本题考查反义疑问句。根据分析法，Let’s…的反义疑问部分应该用shall we，故本题正确答案为B。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Haven’t seen her for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such long time                B. so long time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such a long time             D. so a long time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本题考查固定搭配。根据分析法，time原是不可数名词，但在前面有形容词修饰时为可数，如have a good time。根据“such+a / an+</a:t>
            </a:r>
            <a:r>
              <a:rPr sz="2400" i="1" dirty="0">
                <a:solidFill>
                  <a:srgbClr val="C00000"/>
                </a:solidFill>
                <a:latin typeface="Times New Roman" panose="02020603050405020304" charset="0"/>
                <a:cs typeface="Times New Roman" panose="02020603050405020304" charset="0"/>
              </a:rPr>
              <a:t>adj</a:t>
            </a:r>
            <a:r>
              <a:rPr sz="2400" dirty="0">
                <a:solidFill>
                  <a:srgbClr val="C00000"/>
                </a:solidFill>
                <a:latin typeface="Times New Roman" panose="02020603050405020304" charset="0"/>
                <a:cs typeface="Times New Roman" panose="02020603050405020304" charset="0"/>
              </a:rPr>
              <a:t>.+单数可数名词”的结构可知，这里指“这么长时间”，故本题正确答案为C。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This question is _______ my ability.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beyond        B. in              C. beside                   D. with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本题考查固定搭配。根据分析法，beyond意为“超出”，beyond my ability意为“超出我的能力范围”，故本题正确答案为A。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It’s time for him _______ home.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goes         B. will go             C. going               D. to go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本题考查固定句式。根据定点法，“It’s time for sb. to do sth.”为固定句式，意为“某人是时候做某事了”，故本题正确答案为D。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He _______ in London since he was a child.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lives       B. lived            C. has lived              D. was living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本题考查现在完成时。根据定点法，since+时间点表示“自从……”，he为第三人称单数，故完成时应该用has done，故本题正确答案为C。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Peter couldn’t come to the party, _______ disappointed 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who              C. what               D. which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本题考查非限制性定语从句。根据分析法，which指代“Peter不能来参加聚会”这件事，故本题正确答案为D。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本题考查固定搭配。根据分析法，be named after…为固定搭配，意为“以……命名”，故本题正确答案为B。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The baby _______ after his father.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naming             B. was named              C. was naming              D. has named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790081"/>
            <a:ext cx="929300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forget              B. meet          C. guess                 D. discuss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ordering          B. cooking     C. eating                D. delivering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interesting       B. stressful     C. important          D. useful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0" y="7175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84655"/>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only knew two words of Chinese (“hello” and “thank you”) when I came to China in 2009. As you can probably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my life was difficult for a while after I arrived. Simple tasks like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food or taking a taxi were quite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1334631"/>
            <a:ext cx="1040574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本题考查词义辨析和逻辑推理。根据上下文可知，这里要表示“你可能会猜到”。A项forget（忘记）、B项meet（会见）、D项discuss（讨论）均不符合题意，故本题正确答案为C。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本题考查词义辨析和固定搭配。order food为固定搭配，意为“点餐”，故本题正确答案为A。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联系上下文和逻辑推理。从上文可知，生活中使用语言的机会很多，而点餐和打车只是简单的任务，对于一个只会两个中文词汇的外国人来说，也是很有压力的，B项stressful意为“有压力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knew I had to learn more Chinese, so I attended Chinese classes. Although my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was very helpful, I didn’t learn enough to have a real conversation. Later, I studied on my own as well, but my progress was still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I became very disappointed, but I never gave 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270834"/>
            <a:ext cx="9028367"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boss          B. family        C. driver              D. teacher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slow          B. certain       C. satisfying        D. endless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695325" y="942975"/>
            <a:ext cx="10496550"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本题考查逻辑推理。从上文的attended Chinese classes可知，作者上课学习中文，因此这里指teacher（老师）很有帮助，故本题正确答案为D。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本题考查逻辑推理。本题句意为“后来我也开始自学汉语，但是进步仍然”。but表示句意发生了转折，可以推断出进步比较慢，故本题正确答案为A。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 31</a:t>
            </a:r>
            <a:r>
              <a:rPr lang="en-US" altLang="zh-CN" sz="2400" dirty="0">
                <a:latin typeface="Times New Roman" panose="02020603050405020304" charset="0"/>
                <a:ea typeface="宋体" panose="02010600030101010101" pitchFamily="2" charset="-122"/>
                <a:cs typeface="Times New Roman" panose="02020603050405020304" charset="0"/>
              </a:rPr>
              <a:t> I found that the best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of learning Chinese is to make friends with native speakers and spend time with them. Around this time, I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a Chinese woman in a music group, who became one of my best friends in Beijing. I learned a lot of Chinese from her. For example, she taught me lots of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about music, like “melody”. She learned lots of English from me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So this was a good language and culture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45599" y="3027871"/>
            <a:ext cx="9303708" cy="2712859"/>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Hopefully     B. Finally              C. Usually           D. Helpfully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part               B. chance              C. result               D.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told               B. introduced        C. met                  D. saved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words            B. manners           C. skills                D. stories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in order         B. in public           C. as usual            D.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exchange      B. use                    C. form                 D. material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16399" y="3544335"/>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16398" y="396410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616397" y="444298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616396" y="4837947"/>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616396" y="523290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30810" y="72390"/>
            <a:ext cx="11410315" cy="617474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本题考查词义辨析和联系上下文。上文介绍了几种学习汉语的方法，但是收效甚微。这一段开始介绍另一种方法，收到了明显的效果，因此可以判断这里是指finally（最后），故本题正确答案为B。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 本题考查词义辨析和联系上下文。从下文可知，to make friends with native speakers是一种学习汉语的好方法，the best way of…意为“……最好的方式”，故本题正确答案为D。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 本题考查词义辨析。从本题句意可以推断出作者在音乐俱乐部遇见了一个女孩，故本题正确答案为C。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 本题考查词义辨析和联系上下文。从下文的like “melody”（像“旋律”这个词），可以推断出这个女孩教了作者很多关于音乐的词汇，故本题正确答案为A。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 本题考查词汇辨析和联系上下文。A项in order意为“为了”，B项in public意为“在公共场合”，C项as usual意为“和往常一样”，D项as well意为“也”。女孩教作者汉语，作者教女孩英语，这是一种并列关系，用as well最合适，故本题正确答案为D。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 本题考查词义辨析。这里指“语言和文化的交流”，其他三个项use（使用）、form（形式）、material（材料）均不符合题意，故本题正确答案为A。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I’ve learned enough Chinese to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some tasks, such as booking train tickets and speaking with my landlord (</a:t>
            </a:r>
            <a:r>
              <a:rPr lang="zh-CN" altLang="en-US" sz="2400" dirty="0">
                <a:latin typeface="Times New Roman" panose="02020603050405020304" charset="0"/>
                <a:ea typeface="宋体" panose="02010600030101010101" pitchFamily="2" charset="-122"/>
                <a:cs typeface="Times New Roman" panose="02020603050405020304" charset="0"/>
              </a:rPr>
              <a:t>房东</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some complicated tasks, like going to the bank and anything else that needs technical terms, are still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for 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80011" y="2855638"/>
            <a:ext cx="874622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know of       B. carry out     C. give out       D. think of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Therefore     B. Besides       C. However     D. Then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attractive      B. funny          C. boring          D. hard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78475" y="3758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668972" y="866775"/>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 本题考查词义辨析。宾语是some tasks，要与carry out（执行）这个动词短语搭配，故本题正确答案为B。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 本题考查词义辨析和逻辑推理。根据上下文可知，作者已经能够完成简单的任务，但另一些需要专业术语的任务仍旧比较难，句意发生了转折，因此要用however（然而）连接，故本题正确答案为C。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 【解析】 本题考查词义辨析和逻辑推理。根据句意可以推断出，一些需要专业术语的任务对于作者而言仍然是困难的，故本题正确答案为D。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556471"/>
            <a:ext cx="11276329"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These days, there are more foreigners than ever who are studying Chinese. I can understand why. It’s an interesting language, and there are always new words waiting to be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87188" y="2786487"/>
            <a:ext cx="8617622" cy="496867"/>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chosen         B. spelt          C. learned         D. written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28727"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11847" y="1543050"/>
            <a:ext cx="10199053"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 【解析】 本题考查词义辨析和用法。根据句意可以推断出，总会有新的汉语词汇有待学习，只有C项learned符合题意，故本题正确答案为C。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970312"/>
            <a:ext cx="10648949" cy="422656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I have been working at a public high school for over 10 years. Though I always teach students of the seventh grade, I never feel tired of that. Over the first few weeks of every school year, my most important job is getting to know well about those little strangers in my class—discovering their personal wishes and learning about their former study and life experiences. For me this getting-to-know-you process is a very important part of my teaching, and I have developed many ways to “research” my students, including parent questionnaires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问卷</a:t>
            </a:r>
            <a:r>
              <a:rPr lang="en-US" altLang="zh-CN" sz="2400" dirty="0">
                <a:solidFill>
                  <a:schemeClr val="tx1">
                    <a:lumMod val="75000"/>
                    <a:lumOff val="25000"/>
                  </a:schemeClr>
                </a:solidFill>
                <a:latin typeface="Times New Roman" panose="02020603050405020304" charset="0"/>
                <a:cs typeface="Times New Roman" panose="02020603050405020304" charset="0"/>
              </a:rPr>
              <a:t>) and students’ letters of self-introduction.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4356" y="581051"/>
            <a:ext cx="10606088" cy="5372048"/>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like to give out parent questionnaires. These questionnaires are useful for me to learn about my students’ lives at home. From these questionnaires, I learn much about my students as well as their parents.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Another way to “research” my students is to read their letters of self-introduction. I always ask each student to write me a letter as the first piece of homework. They need to tell me all about themselves. I share with them my letter of self-introduction as an example. And I make sure my students know that I really want to learn about them so that I can help them in the best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getting-to-know-you activities, which last a whole year, are just the beginning of a long process for me to know about my students. I never take the first impressions as the final ones. Instead, I keep “researching” my students during the rest of the year in all possible ways.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We can learn from Paragraph 1 that the author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loves to learn about his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works at a primary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feels tired of teaching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chooses to teach seventh-graders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26118" y="329042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主旨大意题。从第一段第三句“Over the first few weeks of every school year, my most important job is getting to know well about those little strangers in my class.”可知，作者希望了解自己的学生，故本题正确答案为A。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 author thinks that the parent questionnaire helps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get students’ home addresses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give students’ parents a test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understand students’ learning styles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learn about the students’ family life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细节理解题。文章第二段告诉我们通过问卷可以了解学生的家庭生活。故本题正确答案为D。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87" y="468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Which of the following is true about the student’s letter of self-introduction?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should be completed in class.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tells mainly about the student’s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the student’s first piece of homework.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helps the student learn about the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93065" y="3984966"/>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细节理解题。根据第三段第二句“I always ask each students to write me a letter as the first piece of homework.”可知，故本题正确答案为C。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Sorry, I’m late, Mrs. Smith.</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That’s all right                 B. You are welcome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Oh, come on                     D. Oh, dear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根据“Sorry, I’m late, Mrs. Smith.”可知，说话者在道歉，A项“That’s all right (没关系).”，符合对话语境。B项“You are welcome (不客气).”， C项“Oh, come on (加油).”，D项“Oh, dear (哎呀).”，B、C、D三项均不符合题意，故本题的正确答案为A。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According to the last paragraph, the getting-to-know-you activities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stop after the first few weeks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last for 12 months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leave students with good impressions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help students do research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细节理解题。根据第四段第一句“These getting-to-know-you activities, which</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last a whole yea.”可知，故本题正确答案为B。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Working at a Public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Getting to Know My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How to Design Parent Questionnaires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How to Write Self-introduction Letters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主旨大意题。整篇文章主要介绍了作者通过调查问卷和自我介绍等手段对七年级学生进行为期一年的了解，故本题正确答案为B。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28648"/>
            <a:ext cx="11315700" cy="4559518"/>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Galileo Galilei was born in 1564. He was born in the town of Pisa, in what is now Italy.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When he was 20 years old, he was studying in Pisa. Galileo was bored with school. The only subject he really liked was math. Because he was doing well in math, the court mathematician offered to teach him privately. He said Galileo could become an excellent mathematician. However, Galileo’s father wanted him to be a doctor.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Galileo needed to earn money after leaving school , so he began experimenting with different things. He tried to come up with an invention he could sell for money. He had some success with one invention. It was a device that could be used to measure land.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101092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learned that Dutch inventors had invented something called spyglass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小型望远镜</a:t>
            </a:r>
            <a:r>
              <a:rPr lang="en-US" altLang="zh-CN" sz="2400" dirty="0">
                <a:solidFill>
                  <a:schemeClr val="tx1">
                    <a:lumMod val="75000"/>
                    <a:lumOff val="25000"/>
                  </a:schemeClr>
                </a:solidFill>
                <a:latin typeface="Times New Roman" panose="02020603050405020304" charset="0"/>
                <a:cs typeface="Times New Roman" panose="02020603050405020304" charset="0"/>
              </a:rPr>
              <a:t>). Galileo decided to work out one of his own. Within 24 hours, he invented the telescope. It could make things appear ten times larger. One night, he pointed his telescope toward the sky. He made his first of many space observations. Everyone thought the moon was smooth. Galileo </a:t>
            </a:r>
            <a:r>
              <a:rPr lang="en-US" altLang="zh-CN" sz="2400" dirty="0" err="1">
                <a:solidFill>
                  <a:schemeClr val="tx1">
                    <a:lumMod val="75000"/>
                    <a:lumOff val="25000"/>
                  </a:schemeClr>
                </a:solidFill>
                <a:latin typeface="Times New Roman" panose="02020603050405020304" charset="0"/>
                <a:cs typeface="Times New Roman" panose="02020603050405020304" charset="0"/>
              </a:rPr>
              <a:t>sawthat</a:t>
            </a:r>
            <a:r>
              <a:rPr lang="en-US" altLang="zh-CN" sz="2400" dirty="0">
                <a:solidFill>
                  <a:schemeClr val="tx1">
                    <a:lumMod val="75000"/>
                    <a:lumOff val="25000"/>
                  </a:schemeClr>
                </a:solidFill>
                <a:latin typeface="Times New Roman" panose="02020603050405020304" charset="0"/>
                <a:cs typeface="Times New Roman" panose="02020603050405020304" charset="0"/>
              </a:rPr>
              <a:t> it wasn’t. The moon was covered in hills and large holes.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technology improved, Galileo and many others made improvements on the telescope. Today, the telescope is a wonderful device that lets us see objects far, far away.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According to Paragraph 1, Galileo was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interested in math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interested in medicine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born in an inventor’s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born in a mathematician’s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细节理解题。根据第一段可知，伽利略对数学感兴趣。B项意为“对医学感兴趣”，C项意为“出生于一个发明家家庭”，D项意为“出生于一个数学家家庭”，均与文章内容不符，故本题正确答案为A。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What did the father expect Galileo to be?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doctor.                   B. A teacher.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inventor.              D. A mathematician.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细节理解题。根据第一段最后一句“However, Galileo’s father wanted him to be a doctor.”可知，故本题正确答案为A。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According to Paragraph 2, Galileo invented a device to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test others’ inventions           B. make his father 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do experiments                     D. measure land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2714182"/>
            <a:ext cx="1050283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细节理解题。根据第二段最后一句“It was a device that could be used to measure land.”可知，故本题正确答案为D。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made Galileo want to invent his own telescope?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His father’s expectation.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His desire to be famous.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invention of spyglass.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encouragement from his teacher.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细节理解题。根据第三段第一、二句“He learned that Dutch inventors had invented something called spyglass. Galileo decided to work out one of his own.”可知，故本题正确答案为C。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7972" y="3398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What can we learn about Galileo’s telescope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helped people work out many other devices.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changed the moon.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helped Galileo make space observations.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was improved by Galileo’s math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细节理解题。根据第三段“He made his first of many space observations.”可知，故本题正确答案为C。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456292"/>
            <a:ext cx="11540728"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is popular in many parts of the world. This outdoor activity gives us sweet flowers, fresh fruits and vegetables. And it also gives us many health benefits.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helps reduce loneliness. When you are gardening, you are working outside. So you can spend sometime with your neighbors. Most people love to talk about their hobbies, and gardeners are no different. They usually enjoy showing people what they are growing and sharing stories about their gardens.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is a healthy activity for children. It gets families outdoors and off computers,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televisions and other electronics. Children can learn about nature and wildlife. Gardening can teach children how to eat healthily and where food comes from. It can also help them understand the limits of natural resources and the importance of using them carefully.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Hello, may I speak to Bob?</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you are right               B. Yes, Bob speaking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I’m fine                      D. Yes, he is Bob</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根据“Hello, may I speak to Bob?”可知，说话者打电话找Bob，A、C、D三项均不符合打电话的语境，故本题的正确答案为B。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876660"/>
            <a:ext cx="11391900"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Also, when you are gardening, you must move around. All the different movements needed for gardening—bending, stretching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伸展</a:t>
            </a:r>
            <a:r>
              <a:rPr lang="en-US" altLang="zh-CN" sz="2400" dirty="0">
                <a:solidFill>
                  <a:schemeClr val="tx1">
                    <a:lumMod val="75000"/>
                    <a:lumOff val="25000"/>
                  </a:schemeClr>
                </a:solidFill>
                <a:latin typeface="Times New Roman" panose="02020603050405020304" charset="0"/>
                <a:cs typeface="Times New Roman" panose="02020603050405020304" charset="0"/>
              </a:rPr>
              <a:t>) and lifting—have the effect of doing exercise. So you can easily get a good </a:t>
            </a:r>
            <a:r>
              <a:rPr lang="en-US" altLang="zh-CN" sz="2400" u="sng" dirty="0">
                <a:solidFill>
                  <a:schemeClr val="tx1">
                    <a:lumMod val="75000"/>
                    <a:lumOff val="25000"/>
                  </a:schemeClr>
                </a:solidFill>
                <a:latin typeface="Times New Roman" panose="02020603050405020304" charset="0"/>
                <a:cs typeface="Times New Roman" panose="02020603050405020304" charset="0"/>
              </a:rPr>
              <a:t>workout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Studies found that the elderly could benefit most from gardening because they may have a much lower chance of getting brain diseases. Activities such as gardening require many repeated actions. These actions have a calming effect on the brain. The brain is still active but not in the same way as when we use computers.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our technology-filled lives, gardening offers a chance to relax. Growing flowers, even in a couple of pots at your city home, connects you to nature and pleases all of your senses.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When gardening, people can reduce their loneliness by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showing off their skills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thinking about stories of gardens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helping others give up bad hobbies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spending time with their neighbors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66097" y="3370931"/>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细节理解题。根据第二段“Gardening helps reduce loneliness…you can spend sometime with your neighbors.”可知，故本题正确答案为D。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270914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Gardening can help children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play with wild animals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live outdoors with their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get away from electronic devices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learn various ways of cooking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35994" y="4101111"/>
            <a:ext cx="11106108"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细节理解题。根据第三段第二句“It gets families outdoors and off computers, televisions and other electronics.”可知，故本题正确答案为C。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The underlined word “workout” in Paragraph 4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rest                          B. physical exercise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job                          D. gardening skill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词义猜测题。根据上文“have the effect of doing exercise (拥有锻炼的功效).”可知，workout意为“锻炼”，故本题正确答案为B。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From Paragraph 5, we know that gardening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helps the brain calm down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needs few repeated actions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connects the elderly with nature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makes the brain work as computers do</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细节理解题。根据第五段“Studies found that the elderly could benefit most from gardening because they may have a much lower chance of getting brain diseases.”和“These actions have a calming effect on the brain.”可知，园艺可以帮助老人安神，故本题正确答案为A。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In which section of a magazine can we probably find this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Technology.                        B. Education.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Health.                                D. Economy.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11501" y="3736964"/>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主旨大意题。整篇文章围绕着园艺有助于改善健康状况的主题展开论述，故本题正确答案为C。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39519" y="2360061"/>
            <a:ext cx="1023530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All day long, the radio stations played Martin Luther King Jr.’s famous speech. It </a:t>
            </a: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(make) on the steps of the Lincoln Memorial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 August 28, 1963. The speech “I Have a Dream” was broadcast over and over again. Five-year-old Daria asked her father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it meant. Before the father could answer, her elder sister Janna jumped into the conversation.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795797" y="276582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was made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629273" y="3651744"/>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8895794" y="276582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504825" y="93345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【解析】本题考查被动语态。分析句子可知，it指代上文提到的speech，空格处缺少谓语，主语it与谓语make之间是被动关系，时态为一般过去时，故本题正确答案为was made。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【解析】本题考查介词。根据关键词解题法，空格后是具体的日期，应填入介词on，故本题正确答案为on。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【解析】本题考查宾语从句。本题句意为“五岁的Daria问父亲这是什么意思”。故本题正确答案为what。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have studied about Dr. King at school. Our teacher says that he helped our country realize that it is wrong </a:t>
            </a: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(treat) people differently because of the color of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(they) skins. Do you remember all your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(dream) about things you want to come true, Daria? Well, Dr. King had a dream that some day all people would be treated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(equal).”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64431" y="930169"/>
            <a:ext cx="30852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treat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065252" y="1453389"/>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40042" y="4965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8221645" y="1418566"/>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dreams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039760" y="2251921"/>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equally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Hi, Susan. Can you show me the photos?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Sure                                B.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it                           D. Go ahead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20675" y="4168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根据“Can you show me the photos?”可知，说话者请求Susan给自己看照片，A项“Sure (当然可以).”，符合对话语境。B项“Thanks (谢谢).”，C项“That’s it (对了).”，D项“Go ahead (去吧).”，B、C、D三项均不符合题意，故本题的正确答案为A。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781050" y="809625"/>
            <a:ext cx="9935210" cy="387667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【解析】本题考查非谓语动词。“it is+adj.+to do sth.”为固定句型，动词应用不定式，故本题正确答案为to treat。</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【解析】本题考查代词。根据分析句子结构解题法，空格处要填入的词为名词skin的定语，需填入形容词性物主代词，故本题正确答案为their。</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【解析】本题考查可数名词单复数变化。根据关键词解题法，可数名词在不定代词all后，应用复数形式，故本题正确答案为dreams。</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【解析】本题考查词性转换。根据分析句子结构解题法，空格处要填入的词在谓语后修饰动词，要把形容词equal转换为副词equally，故本题正确答案为</a:t>
            </a:r>
            <a:r>
              <a:rPr 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equally。</a:t>
            </a:r>
            <a:endParaRPr lang="en-US"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Janna’s father took her in his arms. He said, “The world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(be) very different since then. Girls, people like Dr. King have made this country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fairer place. I hope it will be even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(good) for you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131895" y="544482"/>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been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380843" y="996226"/>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8" name="TextBox 4"/>
          <p:cNvSpPr txBox="1"/>
          <p:nvPr/>
        </p:nvSpPr>
        <p:spPr>
          <a:xfrm>
            <a:off x="4390296" y="1485436"/>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5" name="矩形 4"/>
          <p:cNvSpPr/>
          <p:nvPr/>
        </p:nvSpPr>
        <p:spPr>
          <a:xfrm>
            <a:off x="495300" y="812899"/>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【解析】本题考查时态。本题句意为“自那以后，世界已经完全不同了”，时态为现在完成时，故本题正确答案为has been。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【解析】本题考查冠词。根据分析句子结构解题法，fairer place是可数名词且在句中第一次出现，并非特指，需填入不定冠词，故本题正确答案为a。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【解析】本题考查形容词比较级。根据关键词解题法，even可以修饰形容词比较级，表示程度上“更甚”，故本题正确答案为better。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3634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沿着这条街走五分钟</a:t>
            </a:r>
            <a:r>
              <a:rPr lang="en-US" altLang="zh-CN" sz="2400" dirty="0">
                <a:latin typeface="Times New Roman" panose="02020603050405020304" charset="0"/>
                <a:ea typeface="宋体" panose="02010600030101010101" pitchFamily="2" charset="-122"/>
                <a:cs typeface="Times New Roman" panose="02020603050405020304" charset="0"/>
              </a:rPr>
              <a:t>), and you will see the cinema.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470977" y="1815465"/>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Walk along this street for five minutes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本题考查固定搭配。walk along为固定搭配，意为“沿……走”，故本题正确答案为Walk along this street for five minutes。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152338"/>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Running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我最喜爱的运动</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To our surprise,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他没有参加本次会议</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668122" y="589015"/>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 favorite sport</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207426"/>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本题考查一般过去时的否定句。“参加会议”的英文表达是attend the meeting。时态为一般过去时，其否定形式要用助动词didn’t，其后接动词原形。根据汉语提示，本题正确答案为he didn’t attend this meeting。</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本题考查词义。形容词favorite意为“最喜爱的”。根据汉语提示，本题正确答案为my favorite sport。</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804219" y="3201089"/>
            <a:ext cx="786591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r>
              <a:rPr lang="en-US" altLang="zh-CN" sz="2800" dirty="0">
                <a:solidFill>
                  <a:srgbClr val="C00000"/>
                </a:solidFill>
                <a:latin typeface="Times New Roman" panose="02020603050405020304" charset="0"/>
                <a:cs typeface="Times New Roman" panose="02020603050405020304" charset="0"/>
              </a:rPr>
              <a:t>he didn’t attend this meeting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我认为有必要</a:t>
            </a:r>
            <a:r>
              <a:rPr lang="en-US" altLang="zh-CN" sz="2400" dirty="0">
                <a:latin typeface="Times New Roman" panose="02020603050405020304" charset="0"/>
                <a:ea typeface="宋体" panose="02010600030101010101" pitchFamily="2" charset="-122"/>
                <a:cs typeface="Times New Roman" panose="02020603050405020304" charset="0"/>
              </a:rPr>
              <a:t>) to discuss the matter in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天气很冷</a:t>
            </a:r>
            <a:r>
              <a:rPr lang="en-US" altLang="zh-CN" sz="2400" dirty="0">
                <a:latin typeface="Times New Roman" panose="02020603050405020304" charset="0"/>
                <a:ea typeface="宋体" panose="02010600030101010101" pitchFamily="2" charset="-122"/>
                <a:cs typeface="Times New Roman" panose="02020603050405020304" charset="0"/>
              </a:rPr>
              <a:t>) in winter 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840395" y="524145"/>
            <a:ext cx="4144963"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I think it necessary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88721" y="1529667"/>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本题考查it作形式宾语的用法。it在句中作形式宾语，真正的宾语是动词不定式短语to discuss the matter。根据汉语提示，本题正确答案为I think it necessary。</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09181" y="449733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本题考查it指代天气的用法。根据汉语提示，本题正确答案为It is / was very cold。</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184088" y="3574474"/>
            <a:ext cx="36480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It is/was very cold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假设你是班长李华，刚接到学校通知，下周一全体学生要去博物馆参观，因此原定的班会将推迟召开。请用英语给外国交换生（</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exchange student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Tom</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写一张留言条告知此事，并请</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Tom</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转告其他交换生。</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23925" y="1488757"/>
            <a:ext cx="9792335" cy="3709035"/>
          </a:xfrm>
          <a:prstGeom prst="rect">
            <a:avLst/>
          </a:prstGeom>
          <a:noFill/>
        </p:spPr>
        <p:txBody>
          <a:bodyPr wrap="square" rtlCol="0" anchor="ctr">
            <a:spAutoFit/>
          </a:bodyPr>
          <a:lstStyle/>
          <a:p>
            <a:pPr algn="just">
              <a:lnSpc>
                <a:spcPct val="120000"/>
              </a:lnSpc>
            </a:pPr>
            <a:r>
              <a:rPr lang="en-US" altLang="zh-CN" sz="2800" dirty="0">
                <a:solidFill>
                  <a:srgbClr val="C00000"/>
                </a:solidFill>
                <a:latin typeface="Times New Roman" panose="02020603050405020304" charset="0"/>
                <a:cs typeface="Times New Roman" panose="02020603050405020304" charset="0"/>
              </a:rPr>
              <a:t>Dear Tom,</a:t>
            </a:r>
            <a:endParaRPr lang="en-US" altLang="zh-CN" sz="28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Just now, I received a notice from the school, informing that all the students are going to visit the museum next Monday. Thus, the intended class meeting will be put off. Would you please pass on the message to other exchange students? Thank you!</a:t>
            </a:r>
            <a:endParaRPr lang="en-US" altLang="zh-CN" sz="28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800" dirty="0">
                <a:solidFill>
                  <a:srgbClr val="C00000"/>
                </a:solidFill>
                <a:latin typeface="Times New Roman" panose="02020603050405020304" charset="0"/>
                <a:cs typeface="Times New Roman" panose="02020603050405020304" charset="0"/>
              </a:rPr>
              <a:t>Yours,</a:t>
            </a:r>
            <a:endParaRPr lang="en-US" altLang="zh-CN" sz="28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800" dirty="0">
                <a:solidFill>
                  <a:srgbClr val="C00000"/>
                </a:solidFill>
                <a:latin typeface="Times New Roman" panose="02020603050405020304" charset="0"/>
                <a:cs typeface="Times New Roman" panose="02020603050405020304" charset="0"/>
              </a:rPr>
              <a:t>Li Hua</a:t>
            </a:r>
            <a:endParaRPr lang="en-US" altLang="zh-CN"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_______, Madam?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to buy a skirt.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can I do for you               B. How are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What’s the matter                      D. What happened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根据答语“I’d like to buy a skirt.”可知，该对话为购物的情景，A项“What can I do for you (我能为您做什么)?”，符合对话语境。 B项“How are you (你好吗)?”，C项“What’s the matter (出了什么事)?”，D项“What happened (发生了什么)?”，B、C、D三项均不符合题意，故本题的正确答案为A。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“I called you yesterday morning, but no one answered the phone (昨天上午我打电话给你，但没有人接).”，C项“I’m sorry (我很抱歉).”符合对话语境，A项“Never mind (没关系).”，B项“Don’t worry (不用担心).”，D项“Take it easy (请放松).”，A、B、D三项均不符合题意，故本题的正确答案为C。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Hi, Tom! I called you yesterday morning, but no one answered the phone.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but I was out.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Never mind                B. Don’t worry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sorry                    D. Take it easy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3b3e1b9d-7cd7-43fd-8ecc-4e044c0de00d"/>
</p:tagLst>
</file>

<file path=ppt/tags/tag2.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23769</Words>
  <Application>WPS 演示</Application>
  <PresentationFormat>宽屏</PresentationFormat>
  <Paragraphs>700</Paragraphs>
  <Slides>80</Slides>
  <Notes>80</Notes>
  <HiddenSlides>9</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80</vt:i4>
      </vt:variant>
    </vt:vector>
  </HeadingPairs>
  <TitlesOfParts>
    <vt:vector size="100"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119</cp:revision>
  <dcterms:created xsi:type="dcterms:W3CDTF">2021-08-19T06:32:00Z</dcterms:created>
  <dcterms:modified xsi:type="dcterms:W3CDTF">2023-03-23T08:33:07Z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