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85" r:id="rId35"/>
    <p:sldId id="355" r:id="rId36"/>
    <p:sldId id="332" r:id="rId37"/>
    <p:sldId id="371" r:id="rId38"/>
    <p:sldId id="295" r:id="rId39"/>
    <p:sldId id="372" r:id="rId40"/>
    <p:sldId id="373" r:id="rId41"/>
    <p:sldId id="374" r:id="rId42"/>
    <p:sldId id="375" r:id="rId43"/>
    <p:sldId id="376" r:id="rId44"/>
    <p:sldId id="439" r:id="rId45"/>
    <p:sldId id="440" r:id="rId46"/>
    <p:sldId id="301" r:id="rId47"/>
    <p:sldId id="302" r:id="rId48"/>
    <p:sldId id="437" r:id="rId49"/>
    <p:sldId id="304" r:id="rId50"/>
    <p:sldId id="357" r:id="rId51"/>
    <p:sldId id="305" r:id="rId52"/>
    <p:sldId id="358" r:id="rId53"/>
    <p:sldId id="359" r:id="rId54"/>
    <p:sldId id="360" r:id="rId55"/>
    <p:sldId id="361" r:id="rId56"/>
    <p:sldId id="441" r:id="rId57"/>
    <p:sldId id="362" r:id="rId58"/>
    <p:sldId id="438" r:id="rId59"/>
    <p:sldId id="363" r:id="rId60"/>
    <p:sldId id="433" r:id="rId61"/>
    <p:sldId id="364" r:id="rId62"/>
    <p:sldId id="365" r:id="rId63"/>
    <p:sldId id="436" r:id="rId64"/>
    <p:sldId id="367" r:id="rId65"/>
    <p:sldId id="368" r:id="rId66"/>
    <p:sldId id="369" r:id="rId67"/>
    <p:sldId id="370" r:id="rId68"/>
    <p:sldId id="435" r:id="rId69"/>
    <p:sldId id="307" r:id="rId70"/>
    <p:sldId id="308" r:id="rId71"/>
    <p:sldId id="377" r:id="rId72"/>
    <p:sldId id="378" r:id="rId73"/>
    <p:sldId id="380" r:id="rId74"/>
    <p:sldId id="379" r:id="rId75"/>
    <p:sldId id="381" r:id="rId76"/>
    <p:sldId id="312" r:id="rId77"/>
    <p:sldId id="382" r:id="rId78"/>
    <p:sldId id="383" r:id="rId79"/>
    <p:sldId id="384" r:id="rId80"/>
    <p:sldId id="314" r:id="rId81"/>
    <p:sldId id="315" r:id="rId82"/>
    <p:sldId id="326" r:id="rId83"/>
    <p:sldId id="430" r:id="rId84"/>
  </p:sldIdLst>
  <p:sldSz cx="12192000" cy="6858000"/>
  <p:notesSz cx="6858000" cy="9144000"/>
  <p:embeddedFontLst>
    <p:embeddedFont>
      <p:font typeface="方正公文黑体" panose="02000500000000000000" charset="-122"/>
      <p:regular r:id="rId88"/>
    </p:embeddedFont>
    <p:embeddedFont>
      <p:font typeface="微软雅黑" panose="020B0503020204020204" pitchFamily="34" charset="-122"/>
      <p:regular r:id="rId89"/>
    </p:embeddedFont>
    <p:embeddedFont>
      <p:font typeface="Calibri" panose="020F0502020204030204" pitchFamily="34" charset="0"/>
      <p:regular r:id="rId90"/>
      <p:bold r:id="rId91"/>
      <p:italic r:id="rId92"/>
      <p:boldItalic r:id="rId93"/>
    </p:embeddedFont>
    <p:embeddedFont>
      <p:font typeface="方正大黑简体" panose="02000000000000000000" charset="-122"/>
      <p:regular r:id="rId94"/>
    </p:embeddedFont>
    <p:embeddedFont>
      <p:font typeface="Impact" panose="020B0806030902050204" pitchFamily="34" charset="0"/>
      <p:regular r:id="rId95"/>
    </p:embeddedFont>
    <p:embeddedFont>
      <p:font typeface="黑体" panose="02010609060101010101"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44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96"/>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10.xml"/><Relationship Id="rId97" Type="http://schemas.openxmlformats.org/officeDocument/2006/relationships/font" Target="fonts/font10.fntdata"/><Relationship Id="rId96" Type="http://schemas.openxmlformats.org/officeDocument/2006/relationships/font" Target="fonts/font9.fntdata"/><Relationship Id="rId95" Type="http://schemas.openxmlformats.org/officeDocument/2006/relationships/font" Target="fonts/font8.fntdata"/><Relationship Id="rId94" Type="http://schemas.openxmlformats.org/officeDocument/2006/relationships/font" Target="fonts/font7.fntdata"/><Relationship Id="rId93" Type="http://schemas.openxmlformats.org/officeDocument/2006/relationships/font" Target="fonts/font6.fntdata"/><Relationship Id="rId92" Type="http://schemas.openxmlformats.org/officeDocument/2006/relationships/font" Target="fonts/font5.fntdata"/><Relationship Id="rId91" Type="http://schemas.openxmlformats.org/officeDocument/2006/relationships/font" Target="fonts/font4.fntdata"/><Relationship Id="rId90" Type="http://schemas.openxmlformats.org/officeDocument/2006/relationships/font" Target="fonts/font3.fntdata"/><Relationship Id="rId9" Type="http://schemas.openxmlformats.org/officeDocument/2006/relationships/slide" Target="slides/slide6.xml"/><Relationship Id="rId89" Type="http://schemas.openxmlformats.org/officeDocument/2006/relationships/font" Target="fonts/font2.fntdata"/><Relationship Id="rId88" Type="http://schemas.openxmlformats.org/officeDocument/2006/relationships/font" Target="fonts/font1.fntdata"/><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78.xml"/><Relationship Id="rId6" Type="http://schemas.openxmlformats.org/officeDocument/2006/relationships/slide" Target="slide74.xml"/><Relationship Id="rId5" Type="http://schemas.openxmlformats.org/officeDocument/2006/relationships/slide" Target="slide67.xml"/><Relationship Id="rId4" Type="http://schemas.openxmlformats.org/officeDocument/2006/relationships/slide" Target="slide44.xml"/><Relationship Id="rId3" Type="http://schemas.openxmlformats.org/officeDocument/2006/relationships/slide" Target="slide33.xml"/><Relationship Id="rId2" Type="http://schemas.openxmlformats.org/officeDocument/2006/relationships/slide" Target="slide10.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slide" Target="slide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slide" Target="slide4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34.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slide" Target="slide42.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slide" Target="slide6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slide" Target="slide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slide" Target="slide7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slide" Target="slide70.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7.xml"/><Relationship Id="rId2" Type="http://schemas.openxmlformats.org/officeDocument/2006/relationships/slide" Target="slide68.xml"/><Relationship Id="rId1" Type="http://schemas.openxmlformats.org/officeDocument/2006/relationships/slide" Target="slide7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8.xml"/><Relationship Id="rId1" Type="http://schemas.openxmlformats.org/officeDocument/2006/relationships/slide" Target="slide7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slide" Target="slide8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8.xml"/><Relationship Id="rId1" Type="http://schemas.openxmlformats.org/officeDocument/2006/relationships/slide" Target="slide79.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Lots of people don’t </a:t>
            </a:r>
            <a:r>
              <a:rPr lang="en-US" altLang="zh-CN" sz="2400" u="sng" dirty="0">
                <a:latin typeface="Times New Roman" panose="02020603050405020304" charset="0"/>
                <a:ea typeface="宋体" panose="02010600030101010101" pitchFamily="2" charset="-122"/>
                <a:cs typeface="Times New Roman" panose="02020603050405020304" charset="0"/>
              </a:rPr>
              <a:t>bother</a:t>
            </a:r>
            <a:r>
              <a:rPr lang="en-US" altLang="zh-CN" sz="2400" dirty="0">
                <a:latin typeface="Times New Roman" panose="02020603050405020304" charset="0"/>
                <a:ea typeface="宋体" panose="02010600030101010101" pitchFamily="2" charset="-122"/>
                <a:cs typeface="Times New Roman" panose="02020603050405020304" charset="0"/>
              </a:rPr>
              <a:t> to go through a wedding these days.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希望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费事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本题考查动词。bother意为“花费时间精力（做某事）”，结合句意“现在许多人不想费事去办婚礼”，故本题正确答案为D。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1750" y="96272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 knock on the door </a:t>
            </a:r>
            <a:r>
              <a:rPr lang="en-US" altLang="zh-CN" sz="2400" u="sng" dirty="0">
                <a:latin typeface="Times New Roman" panose="02020603050405020304" charset="0"/>
                <a:ea typeface="宋体" panose="02010600030101010101" pitchFamily="2" charset="-122"/>
                <a:cs typeface="Times New Roman" panose="02020603050405020304" charset="0"/>
              </a:rPr>
              <a:t>interrupted</a:t>
            </a:r>
            <a:r>
              <a:rPr lang="en-US" altLang="zh-CN" sz="2400" dirty="0">
                <a:latin typeface="Times New Roman" panose="02020603050405020304" charset="0"/>
                <a:ea typeface="宋体" panose="02010600030101010101" pitchFamily="2" charset="-122"/>
                <a:cs typeface="Times New Roman" panose="02020603050405020304" charset="0"/>
              </a:rPr>
              <a:t> their discussion.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打断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继续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冲击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覆盖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本题考查动词。interrupt意为“打断，中断”，结合句意“一阵敲门声打断了他们的讨论”，故本题正确答案为A。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Tom’s real problem is that he </a:t>
            </a:r>
            <a:r>
              <a:rPr lang="en-US" altLang="zh-CN" sz="2400" u="sng" dirty="0">
                <a:latin typeface="Times New Roman" panose="02020603050405020304" charset="0"/>
                <a:ea typeface="宋体" panose="02010600030101010101" pitchFamily="2" charset="-122"/>
                <a:cs typeface="Times New Roman" panose="02020603050405020304" charset="0"/>
              </a:rPr>
              <a:t>lacks</a:t>
            </a:r>
            <a:r>
              <a:rPr lang="en-US" altLang="zh-CN" sz="2400" dirty="0">
                <a:latin typeface="Times New Roman" panose="02020603050405020304" charset="0"/>
                <a:ea typeface="宋体" panose="02010600030101010101" pitchFamily="2" charset="-122"/>
                <a:cs typeface="Times New Roman" panose="02020603050405020304" charset="0"/>
              </a:rPr>
              <a:t> confidence.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缺乏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本题考查动词。lack意为“缺少，缺乏”，结合句意“Tom真正的问题是缺乏信心”，故本题正确答案为D。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is working hard to </a:t>
            </a:r>
            <a:r>
              <a:rPr lang="en-US" altLang="zh-CN" sz="2400" u="sng" dirty="0">
                <a:latin typeface="Times New Roman" panose="02020603050405020304" charset="0"/>
                <a:ea typeface="宋体" panose="02010600030101010101" pitchFamily="2" charset="-122"/>
                <a:cs typeface="Times New Roman" panose="02020603050405020304" charset="0"/>
              </a:rPr>
              <a:t>catch up with</a:t>
            </a:r>
            <a:r>
              <a:rPr lang="en-US" altLang="zh-CN" sz="2400" dirty="0">
                <a:latin typeface="Times New Roman" panose="02020603050405020304" charset="0"/>
                <a:ea typeface="宋体" panose="02010600030101010101" pitchFamily="2" charset="-122"/>
                <a:cs typeface="Times New Roman" panose="02020603050405020304" charset="0"/>
              </a:rPr>
              <a:t> the rest of the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抓住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取悦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赶上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超越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本题考查动词短语。catch up with意为“捉拿，赶得上”，结合句意“她努力学习，以便能赶上班级其他同学”，故本题正确答案为C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There was a large </a:t>
            </a:r>
            <a:r>
              <a:rPr lang="en-US" altLang="zh-CN" sz="2400" u="sng" dirty="0">
                <a:latin typeface="Times New Roman" panose="02020603050405020304" charset="0"/>
                <a:ea typeface="宋体" panose="02010600030101010101" pitchFamily="2" charset="-122"/>
                <a:cs typeface="Times New Roman" panose="02020603050405020304" charset="0"/>
              </a:rPr>
              <a:t>advertisement</a:t>
            </a:r>
            <a:r>
              <a:rPr lang="en-US" altLang="zh-CN" sz="2400" dirty="0">
                <a:latin typeface="Times New Roman" panose="02020603050405020304" charset="0"/>
                <a:ea typeface="宋体" panose="02010600030101010101" pitchFamily="2" charset="-122"/>
                <a:cs typeface="Times New Roman" panose="02020603050405020304" charset="0"/>
              </a:rPr>
              <a:t> for the concert.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照片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广告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展览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彩排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本题考查名词。advertisement意为“广告”，结合句意“音乐会的广告很大”，故本题正确答案为B。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She was asked to </a:t>
            </a:r>
            <a:r>
              <a:rPr lang="en-US" altLang="zh-CN" sz="2400" u="sng" dirty="0">
                <a:latin typeface="Times New Roman" panose="02020603050405020304" charset="0"/>
                <a:ea typeface="宋体" panose="02010600030101010101" pitchFamily="2" charset="-122"/>
                <a:cs typeface="Times New Roman" panose="02020603050405020304" charset="0"/>
              </a:rPr>
              <a:t>account for</a:t>
            </a:r>
            <a:r>
              <a:rPr lang="en-US" altLang="zh-CN" sz="2400" dirty="0">
                <a:latin typeface="Times New Roman" panose="02020603050405020304" charset="0"/>
                <a:ea typeface="宋体" panose="02010600030101010101" pitchFamily="2" charset="-122"/>
                <a:cs typeface="Times New Roman" panose="02020603050405020304" charset="0"/>
              </a:rPr>
              <a:t> the missing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赔偿</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本题考查动词短语。account for意为“（数量或比例上）占；导致；解释（某种事实或情况）；解释，说明（某事）；（某人）对（行动、政策等）负有责任；将（钱款）列入（预算）”，结合句意“她被要求对失踪的钱进行解释”，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Someone has </a:t>
            </a:r>
            <a:r>
              <a:rPr lang="en-US" altLang="zh-CN" sz="2400" u="sng" dirty="0">
                <a:latin typeface="Times New Roman" panose="02020603050405020304" charset="0"/>
                <a:ea typeface="宋体" panose="02010600030101010101" pitchFamily="2" charset="-122"/>
                <a:cs typeface="Times New Roman" panose="02020603050405020304" charset="0"/>
              </a:rPr>
              <a:t>carelessly</a:t>
            </a:r>
            <a:r>
              <a:rPr lang="en-US" altLang="zh-CN" sz="2400" dirty="0">
                <a:latin typeface="Times New Roman" panose="02020603050405020304" charset="0"/>
                <a:ea typeface="宋体" panose="02010600030101010101" pitchFamily="2" charset="-122"/>
                <a:cs typeface="Times New Roman" panose="02020603050405020304" charset="0"/>
              </a:rPr>
              <a:t> left a window open.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故意地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粗心地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盲目地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公开地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本题考查副词。carelessly意为“粗心地”，结合句意“有人粗心地忘记关窗户了”，故本题正确答案为B。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This information is </a:t>
            </a:r>
            <a:r>
              <a:rPr lang="en-US" altLang="zh-CN" sz="2400" u="sng" dirty="0">
                <a:latin typeface="Times New Roman" panose="02020603050405020304" charset="0"/>
                <a:ea typeface="宋体" panose="02010600030101010101" pitchFamily="2" charset="-122"/>
                <a:cs typeface="Times New Roman" panose="02020603050405020304" charset="0"/>
              </a:rPr>
              <a:t>available</a:t>
            </a:r>
            <a:r>
              <a:rPr lang="en-US" altLang="zh-CN" sz="2400" dirty="0">
                <a:latin typeface="Times New Roman" panose="02020603050405020304" charset="0"/>
                <a:ea typeface="宋体" panose="02010600030101010101" pitchFamily="2" charset="-122"/>
                <a:cs typeface="Times New Roman" panose="02020603050405020304" charset="0"/>
              </a:rPr>
              <a:t> on the Internet.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可找到的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可相信的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可忽略的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可避免的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本题考查形容词。available意为“可获得的，可购得的，可找到的，有空的”，结合句意“这项信息在网上是可找到的”，故本题正确答案为A。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According to the </a:t>
            </a:r>
            <a:r>
              <a:rPr lang="en-US" altLang="zh-CN" sz="2400" u="sng" dirty="0">
                <a:latin typeface="Times New Roman" panose="02020603050405020304" charset="0"/>
                <a:ea typeface="宋体" panose="02010600030101010101" pitchFamily="2" charset="-122"/>
                <a:cs typeface="Times New Roman" panose="02020603050405020304" charset="0"/>
              </a:rPr>
              <a:t>contract</a:t>
            </a:r>
            <a:r>
              <a:rPr lang="en-US" altLang="zh-CN" sz="2400" dirty="0">
                <a:latin typeface="Times New Roman" panose="02020603050405020304" charset="0"/>
                <a:ea typeface="宋体" panose="02010600030101010101" pitchFamily="2" charset="-122"/>
                <a:cs typeface="Times New Roman" panose="02020603050405020304" charset="0"/>
              </a:rPr>
              <a:t>, the project should have been finished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规定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裁决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要求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合同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本题考查名词。contract意为“合同”，结合句意“根据合同，项目本应该在今天完成”，故本题正确答案为D。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Bananas are sold by </a:t>
            </a:r>
            <a:r>
              <a:rPr lang="en-US" altLang="zh-CN" sz="2400" u="sng" dirty="0">
                <a:latin typeface="Times New Roman" panose="02020603050405020304" charset="0"/>
                <a:ea typeface="宋体" panose="02010600030101010101" pitchFamily="2" charset="-122"/>
                <a:cs typeface="Times New Roman" panose="02020603050405020304" charset="0"/>
              </a:rPr>
              <a:t>weight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等级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数量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本题考查名词。weight意为“重量”，结合句意“香蕉按重量出售”，故本题正确答案为A。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That is _______ classroom where we had lessons last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the                 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本题考查冠词。根据定点法，由we had lessons last year可筛选出C项，定冠词the表示特指，故本题正确答案为C。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Jack has lost some weight _______ he started doing exercise.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since        C. until        D. although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本题考查连词。根据定点法及句意，由has lost some weight现在完成时的用法，可知，后面要用since带出过去的动作，since表示“自从”，故本题正确答案为B。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Sunshine, as well as water, _______ needed to make plants grow.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is what         D. are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本题考查主谓一致。根据定点法，as well as water是插入语，真正的主语是sunshine，因此，后面动词的形式要用单数。而且该句子结构已经完整，不需要用what，故本题正确答案为A。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I don’t have my new photos at hand, but I’ll _______ later.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 you to them               B. show them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show them you                    D. be shown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本题考查固定搭配。根据分析法，show有两种句型，分别为show sb. sth.和show sth. to sb.，故本题正确答案为B。</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_______ the students agreed that the lecture was good.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Each         C. All            D. Some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本题考查代词。根据筛选法，由名词复数the students可以筛选出C、D两项，然后根据the可以排除D项，因为已经有定冠词修饰则不用再加some，故本题正确答案为C。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She was busy _______ her homework.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B. at             C. for                  D.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本题考查动词固定搭配。根据分析法，由be busy with（忙于做某事）这一句型可得出答案，故本题正确答案为A。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He _______ in getting his book published at last.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handed       B. got      C. put             D. succeeded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本题考查动词短语的词义。A项hand in意为“上交”，B项get in意为 “到达，登上”，C项put in意为“投入，放置”，D项succeed in doing意为“成功做成某事”（固定搭配）。根据句意，可筛选出D项，在这里表示“他的书最终成功出版了”，故本题正确答案为D。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It was _______ that he couldn’t finish it by himself.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so difficult job                      B. such a difficult job</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so a difficult job                        D. such difficult a job</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本题考查such与so的用法区别。根据分析法，这里是考查固定句型“so+形容词+(a/an/the)+名词与such+(a/an)+形容词+名词”。由job这个可数名词可以推断出用such a difficult job，表示“如此困难的一项工作”，故本题正确答案为B。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He was warned _______ oily food after the operation.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not eat          B. eating not          C. not eating               D. not to eat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本题考查动词不定式。根据定点法，关键词warn后面应该用“warn sb. (not) to do sth.”句型，表示“警告某人（不）要做某事”，故本题正确答案为D。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本题考查状语从句。根据分析法，If she ______为从句，I’ll call her back tonight为主句，同时作为tell her的宾语从句。根据“主将从现”原则，该所从句应该用一般现在时，故本题正确答案为C。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If she ______, tell her I’ll call her back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calling            B. will call             C. calls             D. called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810759"/>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tired      B. regretful     C. astonished       D. nervous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lower    B. better          C. further             D. closer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drink     B. rest             C. fight                D. 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39553" y="1636115"/>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Led by their king, a group of birds flew south. One day, they flew a long distance searching for food and were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The bird king encouraged them to fly a little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They picked up speed and soon found some rice under a tree. So all the birds landed and began to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763131"/>
            <a:ext cx="1040574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本题主要考查词义辨析和逻辑推理。从上文flew a long distance可知，鸟儿们飞了很远，那此刻应该是tired（累了）。regretful意为“遗憾的，后悔的”，astonished意为“震惊的”，而nervous意为“紧张的”，这三个词的意思都不符合题意，故本题正确答案为A。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本题主要考查词义辨析和联系上下文。根据上文群鸟飞累了，但是还没有找到食物。下文是“They picked up speed (他们加快了速度).”，可以判断出本句是鸟国王鼓励继续往前飞，飞得更远才有可能找到食物，因此是further，故本题正确答案为C。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本题主要考查逻辑推理和联系上下文。文章开头就提到鸟儿们飞了很远，很累，没找到吃的，现在突然发现some rice under a tree（树下有些大米），鸟群肯定是飞下去吃，故本题正确答案为D。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 net fell over them and they were all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They saw a hunter coming with a gun. The birds tried very hard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but failed. The king had an idea. He advised all the birds to fly up together carrying the net with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separated      B. caught         C. united              D. killed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get out          B. look out       C. work out         D. stand out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95325" y="94297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本题主要考查逻辑推理和词义辨析。“Suddenly a net fell over them (突然一张网在它们头上罩下来).”，根据推理，鸟群肯定就被抓住了（caught）。separated意为“分开”，united意为“团结的”，均不符合题意。而killed意为“被杀了”，由于鸟群后面飞走了，故本题正确答案为B。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本题主要考查逻辑推理和词义辨析。根据“a hunter coming with a gun (猎人提枪而至).”可知，鸟儿们肯定是想着要逃生的。look out意为“小心，当心”，work out意为“想出，解出”，stand out意为“显眼，出色”。只有get out（逃跑）符合题意，故本题正确答案为A。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Each bird picked up a part of the net and together they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with the net. The hunter looked up in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He tried to follow them, but they were flying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over hills and valleys. They flew to a temple (</a:t>
            </a:r>
            <a:r>
              <a:rPr lang="zh-CN" altLang="en-US" sz="2400" dirty="0">
                <a:latin typeface="Times New Roman" panose="02020603050405020304" charset="0"/>
                <a:ea typeface="宋体" panose="02010600030101010101" pitchFamily="2" charset="-122"/>
                <a:cs typeface="Times New Roman" panose="02020603050405020304" charset="0"/>
              </a:rPr>
              <a:t>寺庙</a:t>
            </a:r>
            <a:r>
              <a:rPr lang="en-US" altLang="zh-CN" sz="2400" dirty="0">
                <a:latin typeface="Times New Roman" panose="02020603050405020304" charset="0"/>
                <a:ea typeface="宋体" panose="02010600030101010101" pitchFamily="2" charset="-122"/>
                <a:cs typeface="Times New Roman" panose="02020603050405020304" charset="0"/>
              </a:rPr>
              <a:t>) on a hill where there was a mouse. He was a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friend of the bird 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31649" y="2999085"/>
            <a:ext cx="9303708" cy="1826462"/>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landed 	 B. flew off 	   C. managed 	          D. rolled off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fear            B. agreement 	   C. confidence         D. surprise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regularly    B. suddenly      C. directly               D. aimlessly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true            B. new              C. funny                  D. strange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6" y="349108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6" y="388945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616396" y="4320870"/>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3065" y="244475"/>
            <a:ext cx="11579225" cy="586740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本题主要考查逻辑推理和词义辨析。根据上文“advised all the birds to fly up together carrying the net with them (建议所有的鸟带着网一起飞).”，因此推断出下文是群鸟带着网飞走了。landed意为“降落”，managed意为“设法”，rolled off意为“衰减”，以上都不符合题意。flew off（飞走）符合题意，故本题正确答案为B。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 本题主要考查逻辑推理和联系上下文。当猎人看到群鸟飞走，下文又提到“He tried to follow them (他尝试跟着他们).”，因此可以推断出猎人看到群鸟带着网逃走的心情是surprise（惊讶），而不是fear（害怕），故本题正确答案为D。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 本题主要考查排除法，联系上下文和逻辑推理。根据下文“They flew to a temple.”可知，群鸟是有目的地的，因此可以排除aimlessly（无目的）。既然有目的，那就不是临时起意，便可排除suddenly（突然地）。regularly意为“有规律地”，既然是逃命，肯定不可能排好队形有规律地飞，所以只剩下directly（直接地），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 本题主要考查联系上下文和排除法。从下文老鼠的帮忙中，没有看出老鼠有任何有趣或者奇怪的举动，排除了C、D两项。下文中有一句“kindly called out to him (鸟国王友好地叫他).”推断出他们不是特别熟悉，选择new（新的）会更符合推理，故本题正确答案为B。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went into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when he heard the loud noise of the birds. The bird king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and kindly called out to him. He came out and was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to see his friend. The bird king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that they had been caught in a net and needed the mouse’s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to bite the net with his teeth.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42466" y="2873217"/>
            <a:ext cx="9773790" cy="226966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laughing         B. hiding                C. searching          D. dancing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proudly          B. secretly              C. politely             D. bravely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frightened      B. satisfied             C. bored 	       D. delighted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explained       B. determined        C. announced        D. suggested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decision         B. help                   C. strength             D. knowledge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37797" y="33812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37797" y="37780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437797" y="42311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441800" y="46755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34340" y="174625"/>
            <a:ext cx="11397615" cy="635317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 本题主要考查联系上下文和逻辑推理。从下文的“He came out (他走出来了).”，可以推断出老鼠在听到有鸟群声的时候是躲起来了，因此选择hiding（躲藏），故本题正确答案为B。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 本题主要考查联系上下文和逻辑推理。基于上文提到老鼠和鸟国王是新朋友，下文又提及需要老鼠帮忙，因此这里对老鼠的态度应该是客气有礼貌的，故本题正确答案为C。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 本题主要考查联系上下文和逻辑推理。基于上文提到老鼠和鸟国王是新朋友，下文又提到老鼠帮忙救出了众鸟，可以推断出朋友见面是delighted（高兴的）。其他项都没有高兴的含义，故本题正确答案为D。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 本题主要考查词义辨析和逻辑推理。根据逻辑推理，新朋友突然到访，还是一群鸟带着一个网出现在老鼠面前，事发突然，肯定需要向朋友解释的，因此选择explained（解释）。determined（决定），announced （宣布），suggested（建议），均不符合题意，故本题正确答案为A。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 【解析】 本题主要考查词义辨析和联系上下文。根据下文，群鸟们来到老鼠这里，说明需要老鼠bite the net with his teeth（用牙咬破网），也就是需要老鼠的help（帮助），而不是decision（决定）、strength（力量）或者knowledge（知识），故本题正确答案为B。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4" y="854218"/>
            <a:ext cx="11276329" cy="49686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began to cut the net and all the birds were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one by 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counted       B. cured      C. attacked      D. freed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11847" y="1543050"/>
            <a:ext cx="10199053"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 【解析】 本题主要考查词义辨析和逻辑推理。既然网已经咬破了，那网里面的鸟自然就得救飞走了。Counted（计算）、cured（治疗）、attacked（攻击）都不符合题意。只能是freed（被释放了），故本题正确答案为D。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771525" y="2191927"/>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 few years ago, my husband got a job offer from an American company, so I had to give up everything I had in Greece and moved to the United States with him. Starting a new life as a housewife isn’t easy for me, but I manage to get by with all my skills. I feel proud of myself. I feel I am a good person with much to offer. But I have to admit that I’m a little afraid of looking in the eyes of the people I meet. It is a doubtful look which suggests that I am not an able woman. After a long time of receiving this look, I start to doubt if I can really handle my life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0081" y="496251"/>
            <a:ext cx="10606088"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my boy brought home a piece of paper from school. I worried it would be something bad. After reading this paper many times, I thought it said that my son was not going to be allowed to stay in the school.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Something inside me broke up.</a:t>
            </a:r>
            <a:r>
              <a:rPr lang="en-US" altLang="zh-CN" sz="2400" dirty="0">
                <a:solidFill>
                  <a:schemeClr val="tx1">
                    <a:lumMod val="75000"/>
                    <a:lumOff val="25000"/>
                  </a:schemeClr>
                </a:solidFill>
                <a:latin typeface="Times New Roman" panose="02020603050405020304" charset="0"/>
                <a:cs typeface="Times New Roman" panose="02020603050405020304" charset="0"/>
              </a:rPr>
              <a:t> Maybe it was the pain of leaving my parents and friends in Greece. Maybe it was all the worries about our life and work here. I don’t know what it was, but I went crying like a crazy woman out of the house to the school to tell them that my son was a good boy, and that he had to learn many things.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Somebody took me to the schoolmaster’s office. He had no idea what I was saying. Perhaps I was speaking Greek then. I don’t remember. Maybe he was worried I was sick. They called my husband at work. He was very worried when he came and then he became very angry. Actually they did not want to throw my son out of the school. The piece of paper said that they were putting him in a higher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What’s the author’s opinion about herself?</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nice to look at.                     B. She is a woman of abilities.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a patient housewife.             D. She is proud of her son.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890" y="3429000"/>
            <a:ext cx="10532185"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细节判断题。根据第一段第二、三、四句“but I manage to get by with all my skills. I feel proud of myself. I feel I am a good person with much to offer.”可知，作者认为自己能力不错，故本题正确答案为B。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is afraid of looking in the eyes of the people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don’t see her as an able woman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life in Greece was too difficult for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doesn’t have all the necessary skills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is a housewife depending on her husband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细节判断题。根据第一段倒数第二句“It is a doubtful look which suggests that I am not an able woman.”可知，周围人的眼神对她的能力表示怀疑，故本题正确答案为A。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The underlined sentence in Paragraph 3 indicates that the author had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difficulties with her job 	     B. the fear of leaving her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worries about her situation        D. the need to move to a new house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推理判断题。根据第三段第三句“Maybe it was all the worries about our life and work here.”可知，她对生活和工作充满了焦虑，故本题正确答案为C。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about seeing a movie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Sure.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Can we meet at eight?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time                  B. Where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Who else                     D. How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根据“Can we meet at eight (八点见如何)?”可以判断出上句是询问时间。A项意为“什么时间”，符合对话语境，故本题正确答案为A。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What happened after the author went to the schoolmaster’s office?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a quarrel with the schoolmaster.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Her husband was called to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made the schoolmaster angry.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got another paper for her son.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细节判断题。根据第四段第六句“They called my husband at work.”可知，他们打电话叫来了“我”的老公，故本题正确答案为B。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We can learn from the last paragraph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father was very angry with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son was studying in a higher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son was asked to leave the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misunderstood the paper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推理判断题。根据最后一段最后两句“Actually they did not want to throw my son out of the school. The piece of paper said that they were putting him in a higher class.”可知，事实上他们并不是想让“我”儿子离开学校，这张纸说的是把他调到更高的年级，因此作者误解了这张纸的内容，故本题正确答案为D。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8818"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10659"/>
            <a:ext cx="11315700" cy="459549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Most children want a bigger allowance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零花钱</a:t>
            </a:r>
            <a:r>
              <a:rPr lang="en-US" altLang="zh-CN" sz="2400" dirty="0">
                <a:solidFill>
                  <a:schemeClr val="tx1">
                    <a:lumMod val="75000"/>
                    <a:lumOff val="25000"/>
                  </a:schemeClr>
                </a:solidFill>
                <a:latin typeface="Times New Roman" panose="02020603050405020304" charset="0"/>
                <a:cs typeface="Times New Roman" panose="02020603050405020304" charset="0"/>
              </a:rPr>
              <a:t>) than they receive. In order to get more money, they tell their parents that their friends get more than they do. But they aren’t usually telling the truth. A research shows that most children in Canada receive very small amounts of money. And parents often tell their children how to spend their allowances.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According to the research, boys under the age of eight receive more money than girls of the same age. Maybe this is because they shout louder than girls. But 8-to-12-year-old girls get more money than boys of the same age, perhaps because they are more mature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成熟</a:t>
            </a:r>
            <a:r>
              <a:rPr lang="en-US" altLang="zh-CN" sz="2400" dirty="0">
                <a:solidFill>
                  <a:schemeClr val="tx1">
                    <a:lumMod val="75000"/>
                    <a:lumOff val="25000"/>
                  </a:schemeClr>
                </a:solidFill>
                <a:latin typeface="Times New Roman" panose="02020603050405020304" charset="0"/>
                <a:cs typeface="Times New Roman" panose="02020603050405020304" charset="0"/>
              </a:rPr>
              <a:t>). Rich parents usually give their children bigger allowances than other parents.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890898"/>
            <a:ext cx="11115675" cy="448565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Surprisingly, an only child does not receive more than a child of similar age in a larger family. Children who receive the biggest allowances for their age are younger brothers and sisters. They receive more money than children of the same age who are either the only children or the oldest in the family. This is probably because they are always comparing their allowances to what their older brothers and sisters get.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Children still receive money for housework. The most common jobs are cleaning their rooms and washing the dishes. Other common jobs are taking out the rubbish, setting the table, and feeding the cat. One mother said her 10-year-old son received $10 a week, but that she gave him an extra $5 if he woke up and went to school in a good state of feeling. She said it was very successful.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1777294"/>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parents worry about their children’s spending. One mother gives her 10-year-old son only $4 a week because he spends all his money on candy. A father said he gave his 15-year-old daughter only $2 a week because he was afraid that she would buy unhealthy food. But generally, parents have very few rules for the spending of 12-to-15-year-olds and no rules for over-l5-year-olds. They should be old enough to decide for themselves what to spend their money 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26462"/>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the passage, children sometimes lie to their parents in order to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more pocket money                  B. make more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learn how to spend money              D. learn about parents’ love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细节判断题。根据第一段第二、三句“In order to get more money, they tell their parents that their friends get more than they do. But they aren’t usually telling the truth.”可知，小孩向父母撒谎，是为了得到更多的零花钱，故本题正确答案为A。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According to the research, parents in larger families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often shout loud to their daughters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care more about children under eight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wish their children to be more mature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give their children different allowances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短文第三段第一、二句，令人惊讶的是，独生子女不会收到多于在大家庭中同等年龄孩子的零花钱。年幼的弟弟或妹妹会收到最多的零花钱。第三段最后一句这是因为他们会和哥哥姐姐们比较谁的零花钱多。可知，在大家庭中父母会给孩子不同数量的零花钱，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Who probably gets a bigger allowance from parents?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older brother.            B. The only child.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younger sister.           D. The older sister.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推理判断题。根据短文第三段第二句“Children who receive the biggest allowances for their age are younger brothers and sisters.”可知，年幼的弟弟妹妹会得到更多的零花钱，故本题正确答案为C。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Paragraph 4?</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Children do housework only for money.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Children do various kinds of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Children are happy with their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Children get a big allowance by doing housework.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推理判断题。根据第四段第一句“Children still receive money for housework.”可知，小孩做家务可以赚取零用钱，接着提到了各种家务，所以小孩做各种各样的家务，符合文意。D项中get a big allowance文中未提及，故本题正确答案为B。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113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Children over 12 don’t have to follow many rules for spending their 	  	   allowances because they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don’t like candy any more              B. see some food as unhealthy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know the value of health                 D. can make their own decisions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39283"/>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细节判断题。根据最后一段倒数第一、二句“But generally, parents have very few rules for the spending of 12-to-15-year-olds and no rules for over-l5-year-olds. They should be old enough to decide for themselves what to spend their money on.”可知，父母对12至15岁儿童的支出规定很少，对超过15岁的儿童则没有规定。他们足够大了，可以自己决定把钱花在什么地方，故本题正确答案为D。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am taking my English test next week.</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Great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taking my English test next week (我下周要考英语).”可知，该考试还没举行，说话人想预祝成功。C项“Good luck (祝你好运).”最符合对话语境，故本题正确答案为C。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234676"/>
            <a:ext cx="11540728"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more and more people stop using plastic straws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吸管</a:t>
            </a:r>
            <a:r>
              <a:rPr lang="en-US" altLang="zh-CN" sz="2400" dirty="0">
                <a:solidFill>
                  <a:schemeClr val="tx1">
                    <a:lumMod val="75000"/>
                    <a:lumOff val="25000"/>
                  </a:schemeClr>
                </a:solidFill>
                <a:latin typeface="Times New Roman" panose="02020603050405020304" charset="0"/>
                <a:cs typeface="Times New Roman" panose="02020603050405020304" charset="0"/>
              </a:rPr>
              <a:t>). The waste created by plastic straws is unbelievable. In the United States alone, 500 million straws are thrown away every day. That’s enough straws to wrap around the earth 2.5 times each day.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Realizing the serious pollution caused by plastic straws, people are beginning to tell restaurant servers not to bring straws. Starting this summer, Seattle will stop using plastic straws in all businesses that sell food and drinks. Scotland plans to be plastic-straw-free by the end of 2019.</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response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响应</a:t>
            </a:r>
            <a:r>
              <a:rPr lang="en-US" altLang="zh-CN" sz="2400" dirty="0">
                <a:solidFill>
                  <a:schemeClr val="tx1">
                    <a:lumMod val="75000"/>
                    <a:lumOff val="25000"/>
                  </a:schemeClr>
                </a:solidFill>
                <a:latin typeface="Times New Roman" panose="02020603050405020304" charset="0"/>
                <a:cs typeface="Times New Roman" panose="02020603050405020304" charset="0"/>
              </a:rPr>
              <a:t>), McDonald’s is providing paper straws in its 1,300 stores in the U.K., but customers have to ask for them. </a:t>
            </a:r>
            <a:r>
              <a:rPr lang="en-US" altLang="zh-CN" sz="2400" u="sng" dirty="0">
                <a:solidFill>
                  <a:schemeClr val="tx1">
                    <a:lumMod val="75000"/>
                    <a:lumOff val="25000"/>
                  </a:schemeClr>
                </a:solidFill>
                <a:latin typeface="Times New Roman" panose="02020603050405020304" charset="0"/>
                <a:cs typeface="Times New Roman" panose="02020603050405020304" charset="0"/>
              </a:rPr>
              <a:t>They</a:t>
            </a:r>
            <a:r>
              <a:rPr lang="en-US" altLang="zh-CN" sz="2400" dirty="0">
                <a:solidFill>
                  <a:schemeClr val="tx1">
                    <a:lumMod val="75000"/>
                    <a:lumOff val="25000"/>
                  </a:schemeClr>
                </a:solidFill>
                <a:latin typeface="Times New Roman" panose="02020603050405020304" charset="0"/>
                <a:cs typeface="Times New Roman" panose="02020603050405020304" charset="0"/>
              </a:rPr>
              <a:t> won’t go with each drink. The change from plastic to paper is a test to see how people respond to the change. If it’s successful in the U.K., McDonald’s may do the same in other countries as well.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541188"/>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Used plastic straws are usually thrown away along the side of roads and in our oceans. They aren’t the biggest polluter of our waterways, but they can be deadly to fish and birds. Their size makes them easy for lives in the sea to 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straw is not the only choice, but it’s certainly a good solution. However, if you like to use straws, you can avoid those for one-time use with a little planning. Bamboo, glass and metal are also used to make reusable straws. You can carry it with you for those times when you want to use a drinking straw.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From Paragraph 1, we know that the author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expects Americans to stop using plastic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wants to show how serious the problem is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plans to wrap the earth with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cares little about plastic pollution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66097" y="3370931"/>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推理判断题。根据文中第一段作者通过列举事实“The waste created by plastic straws is unbelievable. In the United States alone, 500 million straws are thrown away every day. That’s enough straws to wrap around the earth 2.5 times each day.”可知，塑料吸管产生的废物令人难以置信。仅在美国，每天就有5亿根吸管被扔掉。这些吸管足够每天环绕地球2.5圈，故本题正确答案为B。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What does the underlined word “they” in Paragraph 3 refer to?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Restaurant servers.                   B. Customers.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Paper straws.                            D. Stores.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词义猜测题。根据第一段第一句后半部分“but customers have to ask for them.”，以及上下文的推断，they应该和前面一句的宾格them指代的是同一事物，此时都是代指paper straws，故本题正确答案为C。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If British people accept paper straws, McDonald’s may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reuse more plastic straws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carry out a test on the change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provide paper straws in its U.K. stores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promote paper straws in other countries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细节判断题。根据第三段最后一句“If it’s successful in the U.K., McDonald’s may do the same in other countries as well.”可知，如果在英国成功，麦当劳将会在其他国家推广，故本题正确答案为D。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936347"/>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The plastic straw can do great harm to sea life because of its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size           B. shape          C. color              D. number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细节判断题。根据第四段最后一句“Their size makes them easy for lives in the sea to eat.”可知，因为尺寸太小，吸管很容易被海里的生物吃掉，对鱼类造成致命的危害，故本题正确答案为A。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940066"/>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The passage is probably taken from a magazine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culture         B. health        C. environment             D. technology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2451" y="3765539"/>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主旨大意题。这篇文章主要阐述塑料吸管对环境的污染，因此最有可能来自关于环境的杂志，故本题正确答案为C。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central African country of Cameroon has a population of 24 million. About 12% of all deaths in this country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(cause) by heart disease, but there are only about 50 heart doctors.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(luck), things are changing for the better due to wide use of Cardio-Pad, an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(invent) by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548137" y="2723279"/>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 caused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628476" y="365519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invention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434471" y="324688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Luckily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93345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【解析】 本题考查被动语态。分析句子可知，这是由but连接的两个句子，“About 12% of all deaths in this country ____ (cause) by heart disease.”中缺谓语。根据句意“该国大约12%的死亡是由心脏病造成的”，主语deaths与谓语cause之间是被动关系，而且这是表述常态数据，be应用一般现在时复数形式，故本题正确答案为are caused。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【解析】本题考查词性变化。根据分析句子结构解题法，填入词在句中作状语，需填入副词，故本题正确答案为Luckily。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 【解析】本题考查词性变化。根据关键词解题法，空格前是冠词，应填入名词形式，故本题正确答案为invention。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could you tell me how to go to the station?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Go straight down this street, and turn left when you see a traffic light.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sorry                       B. Come 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Excuse 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723817" y="343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tell me how to go to the station (你能告诉我如何去火车站吗)?”可知，说话人是在向对方求助。A项意为“对不起”，B项意为“快点”，C项意为“没关系”，A、B、C三项均不符合题意。D项意为“打扰一下”，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grew up in a small village and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(dream) of becoming a doctor when he was little. The idea of Cardio-Pad began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he met a doctor working in the city.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doctor said that village patients chose to make expensive and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(danger) journeys to the city hospitals.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999316" y="550473"/>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dreamed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08906" y="966624"/>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4083095" y="1367239"/>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787587" y="1848394"/>
            <a:ext cx="187539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2462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【解析】本题考查动词的时态变化。根据分析句子结构解题法，连词and前后分句时态一致，应用过去时，故本题正确答案为dreamed。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【解析】本题考查状语从句连词的用法。根据句意“医用平板电脑的想法始于他遇到一位在城市工作的医生”，故本题正确答案为when。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【解析】本题考查冠词用法。根据分析句意解题法，在名词doctor前，需填入定冠词指代前文提及的a doctor working in the city，故本题正确答案为The。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【解析】 本题考查词性变化。根据分析句子结构解题法，填入词与expensive一起修饰名词journeys（旅程），应用形容词形式，意为“危险的”，故本题正确答案为dangerous。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decided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(design) a tool for village doctors so that they could send the heart pictures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doctors in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design is a great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(succeed). The Cardio-Pad is now being used in five African countries.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45619" y="587927"/>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design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437368" y="99698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4203974" y="1444075"/>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success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28625" y="1289149"/>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【解析】本题考查固定短语。decide to do意为“决定做……”，故本题正确答案为to design。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【解析】本题考查词组搭配，根据固定搭配解题法，应用词组send to（发送给），故本题正确答案为to。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【解析】本题考查词性变化。根据关键词解题法，空格前是形容词，应填入名词形式，意为“巨大的成功”，故本题正确答案为success。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He explained the reasons why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他没做作业</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5576252" y="1879190"/>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he didn’t do his homework </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本题考查定语从句的知识点。句中的why引导的从句做定语修饰the reasons，意为“……的原因”。根据汉语提示，本题正确答案为he didn’t do his homework。</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In her e-mail, Mary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感谢</a:t>
            </a:r>
            <a:r>
              <a:rPr lang="en-US" altLang="zh-CN" sz="2400" dirty="0">
                <a:latin typeface="Times New Roman" panose="02020603050405020304" charset="0"/>
                <a:ea typeface="宋体" panose="02010600030101010101" pitchFamily="2" charset="-122"/>
                <a:cs typeface="Times New Roman" panose="02020603050405020304" charset="0"/>
              </a:rPr>
              <a:t>Tom</a:t>
            </a:r>
            <a:r>
              <a:rPr lang="zh-CN" altLang="en-US" sz="2400" dirty="0">
                <a:latin typeface="Times New Roman" panose="02020603050405020304" charset="0"/>
                <a:ea typeface="宋体" panose="02010600030101010101" pitchFamily="2" charset="-122"/>
                <a:cs typeface="Times New Roman" panose="02020603050405020304" charset="0"/>
              </a:rPr>
              <a:t>对她的帮助</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It is said that John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在那所房子里住了两年</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77772" y="654564"/>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thanked Tom for helping her</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本题考查主语从句的知识点。句中的it 在本句中作形式主语，真正的主语是that引导的从句，根据汉语提示中的“两年”和前面的It is said that（据说……）来判断该从句的时态为现在完成时，现在完成时的结构为have / has+done，从句的主语John已经给出，故本题正确答案为has lived in that house for two years。</a:t>
            </a:r>
            <a:endParaRPr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本题考查固定搭配thank sb. for sth. / doing sth.，故本题正确答案为thanked Tom for helping her。</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633660" y="3265713"/>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has lived in that house for two years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404245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Tomorrow he will go to the railway station 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为朋友送行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她没赶上那班飞机</a:t>
            </a:r>
            <a:r>
              <a:rPr lang="en-US" altLang="zh-CN" sz="2400" dirty="0">
                <a:latin typeface="Times New Roman" panose="02020603050405020304" charset="0"/>
                <a:ea typeface="宋体" panose="02010600030101010101" pitchFamily="2" charset="-122"/>
                <a:cs typeface="Times New Roman" panose="02020603050405020304" charset="0"/>
              </a:rPr>
              <a:t>) because of the traffic jam.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7519103" y="587683"/>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see his friend of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本题考查动词不定式表目的的知识点。根据句意，明天他要去火车站，目的是为朋友送行。see sb. off（为……送行），故本题正确答案为to see his friend off。</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513329" y="4856492"/>
            <a:ext cx="10911591"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本题考查一般过去时的否定式。一般过去时的否定式结构为didn’t+动词原形。根据句意“因为交通堵塞，她没有赶上那班飞机”。赶飞机，用动词catch表示，故本题正确答案为She didn’t catch that / the flight。</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230554" y="3654739"/>
            <a:ext cx="425481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didn’t catch that/the flight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35927" y="1527037"/>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假设你是李华，你想参加学校下学期的英语才艺大赛（</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English Talent Contest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）。请用英语写一封信给你的外教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Mr.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，表达你想参加比赛的愿望，介绍你在英语方面的才能，并请他给予指导。</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Please give my best wishes to your grandparents.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are welcome                     B. I will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think so                                 D. I hope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根据“Please give my best wishes to your grandparents (请代我向你的祖父母问好).”和“Thank you (谢谢).”并结合选项，B项意为“我会的”，最符合上下文语境。A项意为“不客气”，C项意为“我想是的”，D项意为“但愿不是”，A、C、D三项均不符合题意。故本题正确答案为B。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046480" y="1243012"/>
            <a:ext cx="9792335" cy="4742815"/>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Dear Mr. Smith,</a:t>
            </a:r>
            <a:endParaRPr lang="en-US" altLang="zh-CN" sz="28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How are you?</a:t>
            </a:r>
            <a:endParaRPr lang="en-US" altLang="zh-CN" sz="28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I am very glad to tell you that I want to take part in the English Talent Contest next term. I’m good at singing, so I decide to perform an English rap song. I will be well prepared for it. Would you mind helping me with it?</a:t>
            </a:r>
            <a:endParaRPr lang="en-US" altLang="zh-CN" sz="28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Thank you!</a:t>
            </a:r>
            <a:endParaRPr lang="en-US" altLang="zh-CN" sz="28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800" dirty="0">
                <a:solidFill>
                  <a:srgbClr val="C00000"/>
                </a:solidFill>
                <a:latin typeface="Times New Roman" panose="02020603050405020304" charset="0"/>
                <a:cs typeface="Times New Roman" panose="02020603050405020304" charset="0"/>
              </a:rPr>
              <a:t>Yours,</a:t>
            </a:r>
            <a:endParaRPr lang="en-US" altLang="zh-CN" sz="28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800" dirty="0">
                <a:solidFill>
                  <a:srgbClr val="C00000"/>
                </a:solidFill>
                <a:latin typeface="Times New Roman" panose="02020603050405020304" charset="0"/>
                <a:cs typeface="Times New Roman" panose="02020603050405020304" charset="0"/>
              </a:rPr>
              <a:t>Li Hua</a:t>
            </a:r>
            <a:endParaRPr lang="en-US" altLang="zh-CN"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hungry (我饿了).”和“How about going to McDonald’s (去麦当劳餐厅如何)?”可以判断出说话人和对方一样感觉饿了，想去吃东西。A项意为“我也是”，符合上下文语境，故本题正确答案为A。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Tom, I’m hungry.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How about going to McDonald’s?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Me too                    B. Not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 thanks              D. I hope 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230e359-c9df-44e6-9452-3c942080024e"/>
</p:tagLst>
</file>

<file path=ppt/tags/tag2.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UNIT_PLACING_PICTURE_USER_VIEWPORT" val="{&quot;height&quot;:3555,&quot;width&quot;:7110}"/>
</p:tagLst>
</file>

<file path=ppt/tags/tag4.xml><?xml version="1.0" encoding="utf-8"?>
<p:tagLst xmlns:p="http://schemas.openxmlformats.org/presentationml/2006/main">
  <p:tag name="KSO_WM_UNIT_PLACING_PICTURE_USER_VIEWPORT" val="{&quot;height&quot;:3555,&quot;width&quot;:7110}"/>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26466</Words>
  <Application>WPS 演示</Application>
  <PresentationFormat>宽屏</PresentationFormat>
  <Paragraphs>693</Paragraphs>
  <Slides>81</Slides>
  <Notes>81</Notes>
  <HiddenSlides>9</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81</vt:i4>
      </vt:variant>
    </vt:vector>
  </HeadingPairs>
  <TitlesOfParts>
    <vt:vector size="100"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123</cp:revision>
  <dcterms:created xsi:type="dcterms:W3CDTF">2021-08-19T06:32:00Z</dcterms:created>
  <dcterms:modified xsi:type="dcterms:W3CDTF">2023-03-23T08:32:14Z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