
<file path=[Content_Types].xml><?xml version="1.0" encoding="utf-8"?>
<Types xmlns="http://schemas.openxmlformats.org/package/2006/content-types">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5"/>
  </p:notesMasterIdLst>
  <p:sldIdLst>
    <p:sldId id="256" r:id="rId4"/>
    <p:sldId id="257" r:id="rId6"/>
    <p:sldId id="258" r:id="rId7"/>
    <p:sldId id="259" r:id="rId8"/>
    <p:sldId id="268" r:id="rId9"/>
    <p:sldId id="331" r:id="rId10"/>
    <p:sldId id="269" r:id="rId11"/>
    <p:sldId id="270" r:id="rId12"/>
    <p:sldId id="292" r:id="rId13"/>
    <p:sldId id="293" r:id="rId14"/>
    <p:sldId id="333" r:id="rId15"/>
    <p:sldId id="334" r:id="rId16"/>
    <p:sldId id="335" r:id="rId17"/>
    <p:sldId id="336" r:id="rId18"/>
    <p:sldId id="337" r:id="rId19"/>
    <p:sldId id="338" r:id="rId20"/>
    <p:sldId id="339" r:id="rId21"/>
    <p:sldId id="340" r:id="rId22"/>
    <p:sldId id="341" r:id="rId23"/>
    <p:sldId id="342" r:id="rId24"/>
    <p:sldId id="343" r:id="rId25"/>
    <p:sldId id="344" r:id="rId26"/>
    <p:sldId id="345" r:id="rId27"/>
    <p:sldId id="346" r:id="rId28"/>
    <p:sldId id="347" r:id="rId29"/>
    <p:sldId id="348" r:id="rId30"/>
    <p:sldId id="349" r:id="rId31"/>
    <p:sldId id="350" r:id="rId32"/>
    <p:sldId id="351" r:id="rId33"/>
    <p:sldId id="352" r:id="rId34"/>
    <p:sldId id="353" r:id="rId35"/>
    <p:sldId id="385" r:id="rId36"/>
    <p:sldId id="355" r:id="rId37"/>
    <p:sldId id="332" r:id="rId38"/>
    <p:sldId id="371" r:id="rId39"/>
    <p:sldId id="295" r:id="rId40"/>
    <p:sldId id="372" r:id="rId41"/>
    <p:sldId id="478" r:id="rId42"/>
    <p:sldId id="479" r:id="rId43"/>
    <p:sldId id="373" r:id="rId44"/>
    <p:sldId id="374" r:id="rId45"/>
    <p:sldId id="301" r:id="rId46"/>
    <p:sldId id="302" r:id="rId47"/>
    <p:sldId id="437" r:id="rId48"/>
    <p:sldId id="304" r:id="rId49"/>
    <p:sldId id="357" r:id="rId50"/>
    <p:sldId id="305" r:id="rId51"/>
    <p:sldId id="358" r:id="rId52"/>
    <p:sldId id="359" r:id="rId53"/>
    <p:sldId id="360" r:id="rId54"/>
    <p:sldId id="361" r:id="rId55"/>
    <p:sldId id="362" r:id="rId56"/>
    <p:sldId id="438" r:id="rId57"/>
    <p:sldId id="363" r:id="rId58"/>
    <p:sldId id="433" r:id="rId59"/>
    <p:sldId id="364" r:id="rId60"/>
    <p:sldId id="365" r:id="rId61"/>
    <p:sldId id="436" r:id="rId62"/>
    <p:sldId id="481" r:id="rId63"/>
    <p:sldId id="367" r:id="rId64"/>
    <p:sldId id="368" r:id="rId65"/>
    <p:sldId id="369" r:id="rId66"/>
    <p:sldId id="370" r:id="rId67"/>
    <p:sldId id="435" r:id="rId68"/>
    <p:sldId id="307" r:id="rId69"/>
    <p:sldId id="308" r:id="rId70"/>
    <p:sldId id="377" r:id="rId71"/>
    <p:sldId id="378" r:id="rId72"/>
    <p:sldId id="380" r:id="rId73"/>
    <p:sldId id="312" r:id="rId74"/>
    <p:sldId id="382" r:id="rId75"/>
    <p:sldId id="383" r:id="rId76"/>
    <p:sldId id="384" r:id="rId77"/>
    <p:sldId id="314" r:id="rId78"/>
    <p:sldId id="315" r:id="rId79"/>
    <p:sldId id="326" r:id="rId80"/>
    <p:sldId id="430" r:id="rId81"/>
  </p:sldIdLst>
  <p:sldSz cx="12192000" cy="6858000"/>
  <p:notesSz cx="6858000" cy="9144000"/>
  <p:embeddedFontLst>
    <p:embeddedFont>
      <p:font typeface="方正公文黑体" panose="02000500000000000000" charset="-122"/>
      <p:regular r:id="rId85"/>
    </p:embeddedFont>
    <p:embeddedFont>
      <p:font typeface="微软雅黑" panose="020B0503020204020204" pitchFamily="34" charset="-122"/>
      <p:regular r:id="rId86"/>
    </p:embeddedFont>
    <p:embeddedFont>
      <p:font typeface="Calibri" panose="020F0502020204030204" pitchFamily="34" charset="0"/>
      <p:regular r:id="rId87"/>
      <p:bold r:id="rId88"/>
      <p:italic r:id="rId89"/>
      <p:boldItalic r:id="rId90"/>
    </p:embeddedFont>
    <p:embeddedFont>
      <p:font typeface="方正大黑简体" panose="02000000000000000000" charset="-122"/>
      <p:regular r:id="rId91"/>
    </p:embeddedFont>
    <p:embeddedFont>
      <p:font typeface="Impact" panose="020B0806030902050204" pitchFamily="34" charset="0"/>
      <p:regular r:id="rId92"/>
    </p:embeddedFont>
    <p:embeddedFont>
      <p:font typeface="黑体" panose="02010609060101010101" charset="-122"/>
      <p:regular r:id="rId93"/>
    </p:embeddedFont>
    <p:embeddedFont>
      <p:font typeface="等线" panose="02010600030101010101" charset="-122"/>
      <p:regular r:id="rId94"/>
    </p:embeddedFont>
  </p:embeddedFontLst>
  <p:custDataLst>
    <p:tags r:id="rId9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44"/>
            <p14:sldId id="345"/>
            <p14:sldId id="346"/>
            <p14:sldId id="347"/>
            <p14:sldId id="348"/>
            <p14:sldId id="349"/>
            <p14:sldId id="350"/>
            <p14:sldId id="351"/>
            <p14:sldId id="352"/>
            <p14:sldId id="353"/>
            <p14:sldId id="385"/>
            <p14:sldId id="355"/>
            <p14:sldId id="332"/>
            <p14:sldId id="371"/>
            <p14:sldId id="295"/>
            <p14:sldId id="372"/>
            <p14:sldId id="478"/>
            <p14:sldId id="479"/>
            <p14:sldId id="373"/>
            <p14:sldId id="374"/>
            <p14:sldId id="301"/>
            <p14:sldId id="302"/>
            <p14:sldId id="437"/>
            <p14:sldId id="304"/>
            <p14:sldId id="357"/>
            <p14:sldId id="305"/>
            <p14:sldId id="358"/>
            <p14:sldId id="359"/>
            <p14:sldId id="360"/>
            <p14:sldId id="361"/>
            <p14:sldId id="362"/>
            <p14:sldId id="438"/>
            <p14:sldId id="363"/>
            <p14:sldId id="433"/>
            <p14:sldId id="364"/>
            <p14:sldId id="365"/>
            <p14:sldId id="436"/>
            <p14:sldId id="481"/>
            <p14:sldId id="367"/>
            <p14:sldId id="368"/>
            <p14:sldId id="369"/>
            <p14:sldId id="370"/>
            <p14:sldId id="435"/>
            <p14:sldId id="307"/>
            <p14:sldId id="308"/>
            <p14:sldId id="377"/>
            <p14:sldId id="378"/>
            <p14:sldId id="380"/>
            <p14:sldId id="312"/>
            <p14:sldId id="382"/>
            <p14:sldId id="383"/>
            <p14:sldId id="384"/>
            <p14:sldId id="314"/>
            <p14:sldId id="315"/>
            <p14:sldId id="326"/>
          </p14:sldIdLst>
        </p14:section>
        <p14:section name="结束页" id="{98773F69-2DDF-47CC-BD69-D575D8CAAC6E}">
          <p14:sldIdLst>
            <p14:sldId id="430"/>
          </p14:sldIdLst>
        </p14:section>
        <p14:section name="版权页" id="{C8AD3B51-1B7B-4E69-9180-4DEC6400FEC2}">
          <p14:sldIdLst/>
        </p14:section>
      </p14:sectionLst>
    </p:ext>
    <p:ext uri="{EFAFB233-063F-42B5-8137-9DF3F51BA10A}">
      <p15:sldGuideLst xmlns:p15="http://schemas.microsoft.com/office/powerpoint/2012/main">
        <p15:guide id="1" orient="horz" pos="110" userDrawn="1">
          <p15:clr>
            <a:srgbClr val="A4A3A4"/>
          </p15:clr>
        </p15:guide>
        <p15:guide id="2" orient="horz" pos="4211" userDrawn="1">
          <p15:clr>
            <a:srgbClr val="A4A3A4"/>
          </p15:clr>
        </p15:guide>
        <p15:guide id="3" pos="86" userDrawn="1">
          <p15:clr>
            <a:srgbClr val="A4A3A4"/>
          </p15:clr>
        </p15:guide>
        <p15:guide id="4" pos="7391" userDrawn="1">
          <p15:clr>
            <a:srgbClr val="A4A3A4"/>
          </p15:clr>
        </p15:guide>
        <p15:guide id="5" orient="horz" pos="39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78"/>
      </p:cViewPr>
      <p:guideLst>
        <p:guide orient="horz" pos="110"/>
        <p:guide orient="horz" pos="4211"/>
        <p:guide pos="86"/>
        <p:guide pos="7391"/>
        <p:guide orient="horz" pos="3935"/>
      </p:guideLst>
    </p:cSldViewPr>
  </p:slideViewPr>
  <p:notesTextViewPr>
    <p:cViewPr>
      <p:scale>
        <a:sx n="1" d="1"/>
        <a:sy n="1" d="1"/>
      </p:scale>
      <p:origin x="0" y="0"/>
    </p:cViewPr>
  </p:notesTextViewPr>
  <p:sorterViewPr>
    <p:cViewPr>
      <p:scale>
        <a:sx n="100" d="100"/>
        <a:sy n="100" d="100"/>
      </p:scale>
      <p:origin x="0" y="-25604"/>
    </p:cViewPr>
  </p:sorterViewPr>
  <p:gridSpacing cx="72008" cy="72008"/>
</p:viewPr>
</file>

<file path=ppt/_rels/presentation.xml.rels><?xml version="1.0" encoding="UTF-8" standalone="yes"?>
<Relationships xmlns="http://schemas.openxmlformats.org/package/2006/relationships"><Relationship Id="rId95" Type="http://schemas.openxmlformats.org/officeDocument/2006/relationships/tags" Target="tags/tag10.xml"/><Relationship Id="rId94" Type="http://schemas.openxmlformats.org/officeDocument/2006/relationships/font" Target="fonts/font10.fntdata"/><Relationship Id="rId93" Type="http://schemas.openxmlformats.org/officeDocument/2006/relationships/font" Target="fonts/font9.fntdata"/><Relationship Id="rId92" Type="http://schemas.openxmlformats.org/officeDocument/2006/relationships/font" Target="fonts/font8.fntdata"/><Relationship Id="rId91" Type="http://schemas.openxmlformats.org/officeDocument/2006/relationships/font" Target="fonts/font7.fntdata"/><Relationship Id="rId90" Type="http://schemas.openxmlformats.org/officeDocument/2006/relationships/font" Target="fonts/font6.fntdata"/><Relationship Id="rId9" Type="http://schemas.openxmlformats.org/officeDocument/2006/relationships/slide" Target="slides/slide5.xml"/><Relationship Id="rId89" Type="http://schemas.openxmlformats.org/officeDocument/2006/relationships/font" Target="fonts/font5.fntdata"/><Relationship Id="rId88" Type="http://schemas.openxmlformats.org/officeDocument/2006/relationships/font" Target="fonts/font4.fntdata"/><Relationship Id="rId87" Type="http://schemas.openxmlformats.org/officeDocument/2006/relationships/font" Target="fonts/font3.fntdata"/><Relationship Id="rId86" Type="http://schemas.openxmlformats.org/officeDocument/2006/relationships/font" Target="fonts/font2.fntdata"/><Relationship Id="rId85" Type="http://schemas.openxmlformats.org/officeDocument/2006/relationships/font" Target="fonts/font1.fntdata"/><Relationship Id="rId84" Type="http://schemas.openxmlformats.org/officeDocument/2006/relationships/tableStyles" Target="tableStyles.xml"/><Relationship Id="rId83" Type="http://schemas.openxmlformats.org/officeDocument/2006/relationships/viewProps" Target="viewProps.xml"/><Relationship Id="rId82" Type="http://schemas.openxmlformats.org/officeDocument/2006/relationships/presProps" Target="presProps.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8" name="文本框 7">
            <a:hlinkClick r:id="" action="ppaction://noaction"/>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4" name="矩形 3"/>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 action="ppaction://noaction"/>
          </p:cNvPr>
          <p:cNvSpPr txBox="1"/>
          <p:nvPr userDrawn="1"/>
        </p:nvSpPr>
        <p:spPr>
          <a:xfrm>
            <a:off x="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 action="ppaction://noaction"/>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 action="ppaction://noaction"/>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4" name="矩形 3"/>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 action="ppaction://noaction"/>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 action="ppaction://noaction"/>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 action="ppaction://noaction"/>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4" name="矩形 3"/>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4" name="矩形 3"/>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emf"/><Relationship Id="rId7" Type="http://schemas.openxmlformats.org/officeDocument/2006/relationships/slide" Target="slide74.xml"/><Relationship Id="rId6" Type="http://schemas.openxmlformats.org/officeDocument/2006/relationships/slide" Target="slide70.xml"/><Relationship Id="rId5" Type="http://schemas.openxmlformats.org/officeDocument/2006/relationships/slide" Target="slide65.xml"/><Relationship Id="rId4" Type="http://schemas.openxmlformats.org/officeDocument/2006/relationships/slide" Target="slide42.xml"/><Relationship Id="rId3" Type="http://schemas.openxmlformats.org/officeDocument/2006/relationships/slide" Target="slide33.xml"/><Relationship Id="rId2" Type="http://schemas.openxmlformats.org/officeDocument/2006/relationships/slide" Target="slide10.xml"/><Relationship Id="rId10" Type="http://schemas.openxmlformats.org/officeDocument/2006/relationships/notesSlide" Target="../notesSlides/notesSlide2.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33.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5.xml"/><Relationship Id="rId1" Type="http://schemas.openxmlformats.org/officeDocument/2006/relationships/slide" Target="slide3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8.xml"/><Relationship Id="rId1" Type="http://schemas.openxmlformats.org/officeDocument/2006/relationships/slide" Target="slide34.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slide" Target="slide3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8.xml"/><Relationship Id="rId1" Type="http://schemas.openxmlformats.org/officeDocument/2006/relationships/slide" Target="slide38.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9.xml"/><Relationship Id="rId1" Type="http://schemas.openxmlformats.org/officeDocument/2006/relationships/slide" Target="slide39.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9.xml"/><Relationship Id="rId1" Type="http://schemas.openxmlformats.org/officeDocument/2006/relationships/slide" Target="slide3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slide" Target="slide4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8.xml"/><Relationship Id="rId1" Type="http://schemas.openxmlformats.org/officeDocument/2006/relationships/slide" Target="slide40.xml"/></Relationships>
</file>

<file path=ppt/slides/_rels/slide42.xml.rels><?xml version="1.0" encoding="UTF-8" standalone="yes"?>
<Relationships xmlns="http://schemas.openxmlformats.org/package/2006/relationships"><Relationship Id="rId5" Type="http://schemas.openxmlformats.org/officeDocument/2006/relationships/notesSlide" Target="../notesSlides/notesSlide42.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5" Type="http://schemas.openxmlformats.org/officeDocument/2006/relationships/notesSlide" Target="../notesSlides/notesSlide65.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6.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5.xml"/><Relationship Id="rId1" Type="http://schemas.openxmlformats.org/officeDocument/2006/relationships/slide" Target="slide67.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8.xml"/><Relationship Id="rId1" Type="http://schemas.openxmlformats.org/officeDocument/2006/relationships/slide" Target="slide66.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7.xml"/><Relationship Id="rId1" Type="http://schemas.openxmlformats.org/officeDocument/2006/relationships/slide" Target="slide69.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8.xml"/><Relationship Id="rId1" Type="http://schemas.openxmlformats.org/officeDocument/2006/relationships/slide" Target="slide6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5" Type="http://schemas.openxmlformats.org/officeDocument/2006/relationships/notesSlide" Target="../notesSlides/notesSlide70.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8.xml"/></Relationships>
</file>

<file path=ppt/slides/_rels/slide74.xml.rels><?xml version="1.0" encoding="UTF-8" standalone="yes"?>
<Relationships xmlns="http://schemas.openxmlformats.org/package/2006/relationships"><Relationship Id="rId5" Type="http://schemas.openxmlformats.org/officeDocument/2006/relationships/notesSlide" Target="../notesSlides/notesSlide74.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8.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5.xml"/><Relationship Id="rId1" Type="http://schemas.openxmlformats.org/officeDocument/2006/relationships/slide" Target="slide76.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8.xml"/><Relationship Id="rId1" Type="http://schemas.openxmlformats.org/officeDocument/2006/relationships/slide" Target="slide75.xml"/></Relationships>
</file>

<file path=ppt/slides/_rels/slide77.xml.rels><?xml version="1.0" encoding="UTF-8" standalone="yes"?>
<Relationships xmlns="http://schemas.openxmlformats.org/package/2006/relationships"><Relationship Id="rId4" Type="http://schemas.openxmlformats.org/officeDocument/2006/relationships/notesSlide" Target="../notesSlides/notesSlide77.xml"/><Relationship Id="rId3" Type="http://schemas.openxmlformats.org/officeDocument/2006/relationships/slideLayout" Target="../slideLayouts/slideLayout1.xml"/><Relationship Id="rId2" Type="http://schemas.openxmlformats.org/officeDocument/2006/relationships/tags" Target="../tags/tag9.xml"/><Relationship Id="rId1"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2"/>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8" name="文本框 17"/>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方正大黑简体" panose="02000000000000000000" charset="-122"/>
                <a:ea typeface="方正大黑简体" panose="02000000000000000000" charset="-122"/>
              </a:rPr>
              <a:t>英语</a:t>
            </a:r>
            <a:endParaRPr lang="zh-CN" altLang="en-US" sz="10000" b="1" dirty="0">
              <a:solidFill>
                <a:srgbClr val="E18787"/>
              </a:solidFill>
              <a:latin typeface="方正大黑简体" panose="02000000000000000000" charset="-122"/>
              <a:ea typeface="方正大黑简体" panose="02000000000000000000" charset="-122"/>
            </a:endParaRP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endParaRPr lang="zh-CN" altLang="en-US" sz="2500" spc="100" dirty="0">
              <a:solidFill>
                <a:schemeClr val="bg1">
                  <a:lumMod val="65000"/>
                </a:schemeClr>
              </a:solidFill>
              <a:uFillTx/>
              <a:cs typeface="+mn-lt"/>
            </a:endParaRP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词汇与语法</a:t>
            </a:r>
            <a:endParaRPr sz="4400" b="1" spc="300" dirty="0">
              <a:latin typeface="+mj-ea"/>
              <a:ea typeface="+mj-ea"/>
            </a:endParaRPr>
          </a:p>
        </p:txBody>
      </p:sp>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词汇与语法（20小题，共40分）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753746" y="1302215"/>
            <a:ext cx="10990580" cy="2265941"/>
          </a:xfrm>
          <a:prstGeom prst="rect">
            <a:avLst/>
          </a:prstGeom>
          <a:noFill/>
        </p:spPr>
        <p:txBody>
          <a:bodyPr wrap="square" rtlCol="0" anchor="t">
            <a:spAutoFit/>
          </a:bodyPr>
          <a:lstStyle/>
          <a:p>
            <a:pPr indent="0" algn="just" fontAlgn="auto">
              <a:lnSpc>
                <a:spcPct val="120000"/>
              </a:lnSpc>
            </a:pP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中选出句中画线的单词或词组的意义。</a:t>
            </a:r>
            <a:endParaRPr lang="en-US" altLang="zh-CN"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6196" y="900555"/>
            <a:ext cx="935228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Be </a:t>
            </a:r>
            <a:r>
              <a:rPr lang="en-US" altLang="zh-CN" sz="2400" u="sng" dirty="0">
                <a:latin typeface="Times New Roman" panose="02020603050405020304" charset="0"/>
                <a:ea typeface="宋体" panose="02010600030101010101" pitchFamily="2" charset="-122"/>
                <a:cs typeface="Times New Roman" panose="02020603050405020304" charset="0"/>
              </a:rPr>
              <a:t>patient</a:t>
            </a:r>
            <a:r>
              <a:rPr lang="en-US" altLang="zh-CN" sz="2400" dirty="0">
                <a:latin typeface="Times New Roman" panose="02020603050405020304" charset="0"/>
                <a:ea typeface="宋体" panose="02010600030101010101" pitchFamily="2" charset="-122"/>
                <a:cs typeface="Times New Roman" panose="02020603050405020304" charset="0"/>
              </a:rPr>
              <a:t>! You should listen to what he is speaking first.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耐心 	B. 专心 	C. 细心 	D. 放松</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cs typeface="Times New Roman" panose="02020603050405020304" charset="0"/>
              </a:rPr>
              <a:t>本题考查形容词。patient意为“耐心的”，结合句意“耐心一点，你应该先听他正在说什么”，故本题正确答案为A。</a:t>
            </a:r>
            <a:endParaRPr sz="2400" dirty="0">
              <a:solidFill>
                <a:srgbClr val="C00000"/>
              </a:solidFill>
              <a:cs typeface="Times New Roman" panose="02020603050405020304" charset="0"/>
            </a:endParaRPr>
          </a:p>
        </p:txBody>
      </p:sp>
      <p:sp>
        <p:nvSpPr>
          <p:cNvPr id="105" name="TextBox 4"/>
          <p:cNvSpPr txBox="1"/>
          <p:nvPr/>
        </p:nvSpPr>
        <p:spPr>
          <a:xfrm>
            <a:off x="1146962"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72738"/>
            <a:ext cx="11039475" cy="1420495"/>
          </a:xfrm>
          <a:prstGeom prst="rect">
            <a:avLst/>
          </a:prstGeom>
          <a:noFill/>
        </p:spPr>
        <p:txBody>
          <a:bodyPr wrap="square" rtlCol="0" anchor="t">
            <a:spAutoFit/>
          </a:bodyPr>
          <a:lstStyle/>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Such a great change happened in the town that I didn’t </a:t>
            </a:r>
            <a:r>
              <a:rPr lang="en-US" altLang="zh-CN" sz="2400" u="sng" dirty="0">
                <a:latin typeface="Times New Roman" panose="02020603050405020304" charset="0"/>
                <a:ea typeface="宋体" panose="02010600030101010101" pitchFamily="2" charset="-122"/>
                <a:cs typeface="Times New Roman" panose="02020603050405020304" charset="0"/>
              </a:rPr>
              <a:t>recognize</a:t>
            </a:r>
            <a:r>
              <a:rPr lang="en-US" altLang="zh-CN" sz="2400" dirty="0">
                <a:latin typeface="Times New Roman" panose="02020603050405020304" charset="0"/>
                <a:ea typeface="宋体" panose="02010600030101010101" pitchFamily="2" charset="-122"/>
                <a:cs typeface="Times New Roman" panose="02020603050405020304" charset="0"/>
              </a:rPr>
              <a:t> it.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印象	 B. 记住	 C. 识别	 D. 认出</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515727"/>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cs typeface="Times New Roman" panose="02020603050405020304" charset="0"/>
              </a:rPr>
              <a:t>本题考查动词。recognize意为“认出”，结合句意“这座小镇发生了如此大的变化以至于我刚刚都没认出”，故本题正确答案为D。</a:t>
            </a:r>
            <a:endParaRPr sz="2400" dirty="0">
              <a:solidFill>
                <a:srgbClr val="C00000"/>
              </a:solidFill>
              <a:cs typeface="Times New Roman" panose="02020603050405020304" charset="0"/>
            </a:endParaRPr>
          </a:p>
        </p:txBody>
      </p:sp>
      <p:sp>
        <p:nvSpPr>
          <p:cNvPr id="105" name="TextBox 4"/>
          <p:cNvSpPr txBox="1"/>
          <p:nvPr/>
        </p:nvSpPr>
        <p:spPr>
          <a:xfrm>
            <a:off x="122237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6" y="885325"/>
            <a:ext cx="10015854"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Jane exercises every day and she is always full of </a:t>
            </a:r>
            <a:r>
              <a:rPr lang="en-US" altLang="zh-CN" sz="2400" u="sng" dirty="0">
                <a:latin typeface="Times New Roman" panose="02020603050405020304" charset="0"/>
                <a:ea typeface="宋体" panose="02010600030101010101" pitchFamily="2" charset="-122"/>
                <a:cs typeface="Times New Roman" panose="02020603050405020304" charset="0"/>
              </a:rPr>
              <a:t>energy</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勇气	 B. 信心	 C. 精力	 D. 热情</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cs typeface="Times New Roman" panose="02020603050405020304" charset="0"/>
              </a:rPr>
              <a:t>本题考查名词。energy意为“精力”，结合句意“简每天都锻炼，所以她总是精神饱满”，故本题正确答案为C。</a:t>
            </a:r>
            <a:endParaRPr sz="2400" dirty="0">
              <a:solidFill>
                <a:srgbClr val="C00000"/>
              </a:solidFill>
              <a:cs typeface="Times New Roman" panose="02020603050405020304" charset="0"/>
            </a:endParaRPr>
          </a:p>
        </p:txBody>
      </p:sp>
      <p:sp>
        <p:nvSpPr>
          <p:cNvPr id="105" name="TextBox 4"/>
          <p:cNvSpPr txBox="1"/>
          <p:nvPr/>
        </p:nvSpPr>
        <p:spPr>
          <a:xfrm>
            <a:off x="1170305"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1195"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Lots of writers used to </a:t>
            </a:r>
            <a:r>
              <a:rPr lang="en-US" altLang="zh-CN" sz="2400" u="sng" dirty="0">
                <a:latin typeface="Times New Roman" panose="02020603050405020304" charset="0"/>
                <a:ea typeface="宋体" panose="02010600030101010101" pitchFamily="2" charset="-122"/>
                <a:cs typeface="Times New Roman" panose="02020603050405020304" charset="0"/>
              </a:rPr>
              <a:t>translate</a:t>
            </a:r>
            <a:r>
              <a:rPr lang="en-US" altLang="zh-CN" sz="2400" dirty="0">
                <a:latin typeface="Times New Roman" panose="02020603050405020304" charset="0"/>
                <a:ea typeface="宋体" panose="02010600030101010101" pitchFamily="2" charset="-122"/>
                <a:cs typeface="Times New Roman" panose="02020603050405020304" charset="0"/>
              </a:rPr>
              <a:t> the foreign novels in their early career.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打印	 B. 翻译	 C. 出版	 D. 编撰</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cs typeface="Times New Roman" panose="02020603050405020304" charset="0"/>
              </a:rPr>
              <a:t>本题考查动词。translate意为“翻译”，结合句意“许多作家在他们职业生涯的早期常常翻译外文小说”，故本题正确答案为B。</a:t>
            </a:r>
            <a:endParaRPr sz="2400" dirty="0">
              <a:solidFill>
                <a:srgbClr val="C00000"/>
              </a:solidFill>
              <a:cs typeface="Times New Roman" panose="02020603050405020304" charset="0"/>
            </a:endParaRPr>
          </a:p>
        </p:txBody>
      </p:sp>
      <p:sp>
        <p:nvSpPr>
          <p:cNvPr id="105" name="TextBox 4"/>
          <p:cNvSpPr txBox="1"/>
          <p:nvPr/>
        </p:nvSpPr>
        <p:spPr>
          <a:xfrm>
            <a:off x="1331195" y="934529"/>
            <a:ext cx="8299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85325"/>
            <a:ext cx="1000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We all know the </a:t>
            </a:r>
            <a:r>
              <a:rPr lang="en-US" altLang="zh-CN" sz="2400" u="sng" dirty="0">
                <a:latin typeface="Times New Roman" panose="02020603050405020304" charset="0"/>
                <a:ea typeface="宋体" panose="02010600030101010101" pitchFamily="2" charset="-122"/>
                <a:cs typeface="Times New Roman" panose="02020603050405020304" charset="0"/>
              </a:rPr>
              <a:t>benefits</a:t>
            </a:r>
            <a:r>
              <a:rPr lang="en-US" altLang="zh-CN" sz="2400" dirty="0">
                <a:latin typeface="Times New Roman" panose="02020603050405020304" charset="0"/>
                <a:ea typeface="宋体" panose="02010600030101010101" pitchFamily="2" charset="-122"/>
                <a:cs typeface="Times New Roman" panose="02020603050405020304" charset="0"/>
              </a:rPr>
              <a:t> of protecting the environment.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益处	 B. 意义	 C. 优点	 D. 目的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cs typeface="Times New Roman" panose="02020603050405020304" charset="0"/>
              </a:rPr>
              <a:t>本题考查名词。benefit意为“好处”，结合句意“我们都知道保护环境的益处”，故本题正确答案为A。</a:t>
            </a:r>
            <a:endParaRPr sz="2400" dirty="0">
              <a:solidFill>
                <a:srgbClr val="C00000"/>
              </a:solidFill>
              <a:cs typeface="Times New Roman" panose="02020603050405020304" charset="0"/>
            </a:endParaRPr>
          </a:p>
        </p:txBody>
      </p:sp>
      <p:sp>
        <p:nvSpPr>
          <p:cNvPr id="105" name="TextBox 4"/>
          <p:cNvSpPr txBox="1"/>
          <p:nvPr/>
        </p:nvSpPr>
        <p:spPr>
          <a:xfrm>
            <a:off x="1198880"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1" y="885325"/>
            <a:ext cx="979043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Listening to light music helps us to </a:t>
            </a:r>
            <a:r>
              <a:rPr lang="en-US" altLang="zh-CN" sz="2400" u="sng" dirty="0">
                <a:latin typeface="Times New Roman" panose="02020603050405020304" charset="0"/>
                <a:ea typeface="宋体" panose="02010600030101010101" pitchFamily="2" charset="-122"/>
                <a:cs typeface="Times New Roman" panose="02020603050405020304" charset="0"/>
              </a:rPr>
              <a:t>relax</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高兴	 B. 激动	 C. 放松	 D. 自如</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cs typeface="Times New Roman" panose="02020603050405020304" charset="0"/>
              </a:rPr>
              <a:t>本题考查动词。relax意为“放松”，结合句意“听轻音乐能帮助我们放松”，故本题正确答案为C。</a:t>
            </a:r>
            <a:endParaRPr sz="2400" dirty="0">
              <a:solidFill>
                <a:srgbClr val="C00000"/>
              </a:solidFill>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56360" y="894518"/>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I </a:t>
            </a:r>
            <a:r>
              <a:rPr lang="en-US" altLang="zh-CN" sz="2400" u="sng" dirty="0">
                <a:latin typeface="Times New Roman" panose="02020603050405020304" charset="0"/>
                <a:ea typeface="宋体" panose="02010600030101010101" pitchFamily="2" charset="-122"/>
                <a:cs typeface="Times New Roman" panose="02020603050405020304" charset="0"/>
              </a:rPr>
              <a:t>by accident</a:t>
            </a:r>
            <a:r>
              <a:rPr lang="en-US" altLang="zh-CN" sz="2400" dirty="0">
                <a:latin typeface="Times New Roman" panose="02020603050405020304" charset="0"/>
                <a:ea typeface="宋体" panose="02010600030101010101" pitchFamily="2" charset="-122"/>
                <a:cs typeface="Times New Roman" panose="02020603050405020304" charset="0"/>
              </a:rPr>
              <a:t> met my teacher in the street yesterday.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故事	 B. 偶然	 C. 意外	 D. 碰巧</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cs typeface="Times New Roman" panose="02020603050405020304" charset="0"/>
              </a:rPr>
              <a:t>本题考查介词短语。by accident意为“意外地，碰巧”，结合句意“昨天，我在大街上碰巧遇到了我的老师”，故本题正确答案为D。</a:t>
            </a:r>
            <a:endParaRPr sz="2400" dirty="0">
              <a:solidFill>
                <a:srgbClr val="C00000"/>
              </a:solidFill>
              <a:cs typeface="Times New Roman" panose="02020603050405020304" charset="0"/>
            </a:endParaRPr>
          </a:p>
        </p:txBody>
      </p:sp>
      <p:sp>
        <p:nvSpPr>
          <p:cNvPr id="105" name="TextBox 4"/>
          <p:cNvSpPr txBox="1"/>
          <p:nvPr/>
        </p:nvSpPr>
        <p:spPr>
          <a:xfrm>
            <a:off x="1145223"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He finally </a:t>
            </a:r>
            <a:r>
              <a:rPr lang="en-US" altLang="zh-CN" sz="2400" u="sng" dirty="0">
                <a:latin typeface="Times New Roman" panose="02020603050405020304" charset="0"/>
                <a:ea typeface="宋体" panose="02010600030101010101" pitchFamily="2" charset="-122"/>
                <a:cs typeface="Times New Roman" panose="02020603050405020304" charset="0"/>
              </a:rPr>
              <a:t>realized</a:t>
            </a:r>
            <a:r>
              <a:rPr lang="en-US" altLang="zh-CN" sz="2400" dirty="0">
                <a:latin typeface="Times New Roman" panose="02020603050405020304" charset="0"/>
                <a:ea typeface="宋体" panose="02010600030101010101" pitchFamily="2" charset="-122"/>
                <a:cs typeface="Times New Roman" panose="02020603050405020304" charset="0"/>
              </a:rPr>
              <a:t> his dream of becoming a pilot.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实现	 B. 追寻	 C. 分享	 D. 热爱</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cs typeface="Times New Roman" panose="02020603050405020304" charset="0"/>
              </a:rPr>
              <a:t>本题考查动词。realize意为“实现”，结合句意“他最终实现了自己的梦想，成为一名飞行员”，故本题正确答案为A。</a:t>
            </a:r>
            <a:endParaRPr sz="2400" dirty="0">
              <a:solidFill>
                <a:srgbClr val="C00000"/>
              </a:solidFill>
              <a:cs typeface="Times New Roman" panose="02020603050405020304" charset="0"/>
            </a:endParaRPr>
          </a:p>
        </p:txBody>
      </p:sp>
      <p:sp>
        <p:nvSpPr>
          <p:cNvPr id="105" name="TextBox 4"/>
          <p:cNvSpPr txBox="1"/>
          <p:nvPr/>
        </p:nvSpPr>
        <p:spPr>
          <a:xfrm>
            <a:off x="1145223"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644515" y="51879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2" name="矩形 1"/>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3">
            <a:hlinkClick r:id="rId2" action="ppaction://hlinksldjump"/>
          </p:cNvPr>
          <p:cNvSpPr txBox="1">
            <a:spLocks noChangeArrowheads="1"/>
          </p:cNvSpPr>
          <p:nvPr/>
        </p:nvSpPr>
        <p:spPr bwMode="auto">
          <a:xfrm>
            <a:off x="5644515" y="13735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词汇与语法</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3" action="ppaction://hlinksldjump"/>
          </p:cNvPr>
          <p:cNvSpPr txBox="1">
            <a:spLocks noChangeArrowheads="1"/>
          </p:cNvSpPr>
          <p:nvPr/>
        </p:nvSpPr>
        <p:spPr bwMode="auto">
          <a:xfrm>
            <a:off x="5644515" y="222821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4" action="ppaction://hlinksldjump"/>
          </p:cNvPr>
          <p:cNvSpPr txBox="1">
            <a:spLocks noChangeArrowheads="1"/>
          </p:cNvSpPr>
          <p:nvPr/>
        </p:nvSpPr>
        <p:spPr bwMode="auto">
          <a:xfrm>
            <a:off x="5644515" y="30829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5" action="ppaction://hlinksldjump"/>
          </p:cNvPr>
          <p:cNvSpPr txBox="1">
            <a:spLocks noChangeArrowheads="1"/>
          </p:cNvSpPr>
          <p:nvPr/>
        </p:nvSpPr>
        <p:spPr bwMode="auto">
          <a:xfrm>
            <a:off x="5644515" y="3947477"/>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6" action="ppaction://hlinksldjump"/>
          </p:cNvPr>
          <p:cNvSpPr txBox="1">
            <a:spLocks noChangeArrowheads="1"/>
          </p:cNvSpPr>
          <p:nvPr/>
        </p:nvSpPr>
        <p:spPr bwMode="auto">
          <a:xfrm>
            <a:off x="5644515" y="47923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7" action="ppaction://hlinksldjump"/>
          </p:cNvPr>
          <p:cNvSpPr txBox="1">
            <a:spLocks noChangeArrowheads="1"/>
          </p:cNvSpPr>
          <p:nvPr/>
        </p:nvSpPr>
        <p:spPr bwMode="auto">
          <a:xfrm>
            <a:off x="5644515" y="564705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473075" y="3264535"/>
            <a:ext cx="3482340" cy="2966085"/>
            <a:chOff x="1221" y="2153"/>
            <a:chExt cx="6375" cy="5430"/>
          </a:xfrm>
        </p:grpSpPr>
        <p:pic>
          <p:nvPicPr>
            <p:cNvPr id="10" name="图片 9"/>
            <p:cNvPicPr>
              <a:picLocks noChangeAspect="1"/>
            </p:cNvPicPr>
            <p:nvPr/>
          </p:nvPicPr>
          <p:blipFill>
            <a:blip r:embed="rId8"/>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6" grpId="0"/>
      <p:bldP spid="2" grpId="0" bldLvl="0" animBg="1"/>
      <p:bldP spid="3" grpId="0"/>
      <p:bldP spid="4" grpId="0"/>
      <p:bldP spid="5" grpId="0"/>
      <p:bldP spid="6"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The injured people were taken to hospital </a:t>
            </a:r>
            <a:r>
              <a:rPr lang="en-US" altLang="zh-CN" sz="2400" u="sng" dirty="0">
                <a:latin typeface="Times New Roman" panose="02020603050405020304" charset="0"/>
                <a:ea typeface="宋体" panose="02010600030101010101" pitchFamily="2" charset="-122"/>
                <a:cs typeface="Times New Roman" panose="02020603050405020304" charset="0"/>
              </a:rPr>
              <a:t>immediately</a:t>
            </a:r>
            <a:r>
              <a:rPr lang="en-US" altLang="zh-CN" sz="2400" dirty="0">
                <a:latin typeface="Times New Roman" panose="02020603050405020304" charset="0"/>
                <a:ea typeface="宋体" panose="02010600030101010101" pitchFamily="2" charset="-122"/>
                <a:cs typeface="Times New Roman" panose="02020603050405020304" charset="0"/>
              </a:rPr>
              <a:t> after the disaster.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定期地	 B. 立刻地	 C. 频繁地	 D. 专门地</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cs typeface="Times New Roman" panose="02020603050405020304" charset="0"/>
              </a:rPr>
              <a:t>本题考查副词。immediately意为“立刻”，结合句意“灾害发生后，受伤的人立刻被送去医院”，故本题正确答案为B。</a:t>
            </a:r>
            <a:endParaRPr sz="2400" dirty="0">
              <a:solidFill>
                <a:srgbClr val="C00000"/>
              </a:solidFill>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The car was </a:t>
            </a:r>
            <a:r>
              <a:rPr lang="en-US" altLang="zh-CN" sz="2400" u="sng" dirty="0">
                <a:latin typeface="Times New Roman" panose="02020603050405020304" charset="0"/>
                <a:ea typeface="宋体" panose="02010600030101010101" pitchFamily="2" charset="-122"/>
                <a:cs typeface="Times New Roman" panose="02020603050405020304" charset="0"/>
              </a:rPr>
              <a:t>out of control</a:t>
            </a:r>
            <a:r>
              <a:rPr lang="en-US" altLang="zh-CN" sz="2400" dirty="0">
                <a:latin typeface="Times New Roman" panose="02020603050405020304" charset="0"/>
                <a:ea typeface="宋体" panose="02010600030101010101" pitchFamily="2" charset="-122"/>
                <a:cs typeface="Times New Roman" panose="02020603050405020304" charset="0"/>
              </a:rPr>
              <a:t> and hit a tree by the road.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发动	 B. 抛锚	 C. 失控	 D. 加速</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cs typeface="Times New Roman" panose="02020603050405020304" charset="0"/>
              </a:rPr>
              <a:t>本题考查介词短语。out of control意为“失去控制”，结合句意“这辆汽车失去控制，一头撞到了路边的树上”，故本题正确答案为C。</a:t>
            </a:r>
            <a:endParaRPr sz="2400" dirty="0">
              <a:solidFill>
                <a:srgbClr val="C00000"/>
              </a:solidFill>
              <a:cs typeface="Times New Roman" panose="02020603050405020304" charset="0"/>
            </a:endParaRPr>
          </a:p>
        </p:txBody>
      </p:sp>
      <p:sp>
        <p:nvSpPr>
          <p:cNvPr id="105" name="TextBox 4"/>
          <p:cNvSpPr txBox="1"/>
          <p:nvPr/>
        </p:nvSpPr>
        <p:spPr>
          <a:xfrm>
            <a:off x="1274045"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16895" y="548498"/>
            <a:ext cx="10200005" cy="2265941"/>
          </a:xfrm>
          <a:prstGeom prst="rect">
            <a:avLst/>
          </a:prstGeom>
          <a:noFill/>
        </p:spPr>
        <p:txBody>
          <a:bodyPr wrap="square" rtlCol="0" anchor="t">
            <a:spAutoFit/>
          </a:bodyPr>
          <a:lstStyle/>
          <a:p>
            <a:pPr indent="0" algn="just" fontAlgn="auto">
              <a:lnSpc>
                <a:spcPct val="120000"/>
              </a:lnSpc>
            </a:pP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中选出可以填入空白处的最佳答案。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It _______ me a long time to finish my homework last night.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take       B. took           C. has taken            D. had taken</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16. Jane was made _______ the truck for a week as a punishment.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to wash 	 В. washing	 C. wash	 D. to be washing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cs typeface="Times New Roman" panose="02020603050405020304" charset="0"/>
              </a:rPr>
              <a:t>本题考查被动语态。根据筛选法，be made to do为固定搭配，意为“被迫做某事”，故本题正确答案为A。</a:t>
            </a:r>
            <a:endParaRPr sz="2400" dirty="0">
              <a:solidFill>
                <a:srgbClr val="C00000"/>
              </a:solidFill>
              <a:cs typeface="Times New Roman" panose="02020603050405020304" charset="0"/>
            </a:endParaRPr>
          </a:p>
        </p:txBody>
      </p:sp>
      <p:sp>
        <p:nvSpPr>
          <p:cNvPr id="105" name="TextBox 4"/>
          <p:cNvSpPr txBox="1"/>
          <p:nvPr/>
        </p:nvSpPr>
        <p:spPr>
          <a:xfrm>
            <a:off x="1426445" y="918942"/>
            <a:ext cx="792880" cy="521970"/>
          </a:xfrm>
          <a:prstGeom prst="rect">
            <a:avLst/>
          </a:prstGeom>
          <a:noFill/>
        </p:spPr>
        <p:txBody>
          <a:bodyPr wrap="square" rtlCol="0">
            <a:spAutoFit/>
          </a:bodyPr>
          <a:lstStyle/>
          <a:p>
            <a:pPr algn="ctr"/>
            <a:r>
              <a:rPr lang="en-US" altLang="zh-CN"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1894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17. Such books are not worth _______ at all.</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to read 	B. being read 	C. reading 	D. to be read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cs typeface="Times New Roman" panose="02020603050405020304" charset="0"/>
              </a:rPr>
              <a:t>本题考查形容词。根据筛选法，be worth doing sth.为固定搭配，意为“值得做某事”，故本题正确答案为C。</a:t>
            </a:r>
            <a:endParaRPr sz="2400" dirty="0">
              <a:solidFill>
                <a:srgbClr val="C00000"/>
              </a:solidFill>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18. Someone is ringing the doorbell. Go and see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who is he 	B. who it is 	C. it is who 	D. he is who</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cs typeface="Times New Roman" panose="02020603050405020304" charset="0"/>
              </a:rPr>
              <a:t>本题考查宾语从句和人称代词。首先根据分析法，第一个句子提到“有人在按门铃”，it指代人常用于不知对方性别时，可排除A、D两项，其次宾语从句的语序是陈述句语序，故本题正确答案为B。</a:t>
            </a:r>
            <a:endParaRPr sz="2400" dirty="0">
              <a:solidFill>
                <a:srgbClr val="C00000"/>
              </a:solidFill>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19.  А Tale of Two Cities _______ my favorite English novel.</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be 		B. am 		C. are 		D. is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690880" y="4686057"/>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本题考查主谓一致。根据分析法，</a:t>
            </a:r>
            <a:r>
              <a:rPr sz="2400" i="1" dirty="0">
                <a:solidFill>
                  <a:srgbClr val="C00000"/>
                </a:solidFill>
                <a:latin typeface="Times New Roman" panose="02020603050405020304" charset="0"/>
                <a:cs typeface="Times New Roman" panose="02020603050405020304" charset="0"/>
              </a:rPr>
              <a:t>А Tale of Two Cities</a:t>
            </a:r>
            <a:r>
              <a:rPr sz="2400" dirty="0">
                <a:solidFill>
                  <a:srgbClr val="C00000"/>
                </a:solidFill>
                <a:latin typeface="Times New Roman" panose="02020603050405020304" charset="0"/>
                <a:cs typeface="Times New Roman" panose="02020603050405020304" charset="0"/>
              </a:rPr>
              <a:t>（《双城记》）是主语，谓语要用单数形式，故本题正确答案为D。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6661"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20. His mother told him _______ back home too late.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not to come 	 В. doesn’ t come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to not come	 	 D. don’t come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483870" y="4437869"/>
            <a:ext cx="104127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cs typeface="Times New Roman" panose="02020603050405020304" charset="0"/>
              </a:rPr>
              <a:t>本题考查动词。根据筛选法，tell sb. not to do sth.为固定搭配，意为“告诉某人不要做某事”，根据句意“告诉他不要太晚回家”，故本题正确答案为A。</a:t>
            </a:r>
            <a:endParaRPr sz="2400">
              <a:solidFill>
                <a:srgbClr val="C00000"/>
              </a:solidFill>
              <a:cs typeface="Times New Roman" panose="02020603050405020304" charset="0"/>
            </a:endParaRPr>
          </a:p>
        </p:txBody>
      </p:sp>
      <p:sp>
        <p:nvSpPr>
          <p:cNvPr id="105" name="TextBox 4"/>
          <p:cNvSpPr txBox="1"/>
          <p:nvPr/>
        </p:nvSpPr>
        <p:spPr>
          <a:xfrm>
            <a:off x="1283570"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531220" y="987977"/>
            <a:ext cx="1008928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21. These books _______ for middle school students.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writing 	 В. were writing	 C. written	 D. were written</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cs typeface="Times New Roman" panose="02020603050405020304" charset="0"/>
              </a:rPr>
              <a:t>本题考查被动语态。根据分析法，主语These books和动词write之间是被动关系，意为“这些书被写”，被动语态的一般过去时结构是was / were+动词的过去分词，主语是复数形式，故本题正确答案为D。</a:t>
            </a:r>
            <a:endParaRPr sz="2400" dirty="0">
              <a:solidFill>
                <a:srgbClr val="C00000"/>
              </a:solidFill>
              <a:cs typeface="Times New Roman" panose="02020603050405020304" charset="0"/>
            </a:endParaRPr>
          </a:p>
        </p:txBody>
      </p:sp>
      <p:sp>
        <p:nvSpPr>
          <p:cNvPr id="105" name="TextBox 4"/>
          <p:cNvSpPr txBox="1"/>
          <p:nvPr/>
        </p:nvSpPr>
        <p:spPr>
          <a:xfrm>
            <a:off x="143366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88939"/>
            <a:ext cx="1033693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22. The number of students taking the music class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are rising 		B. is rising 	C. rose 	D. rise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635078"/>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cs typeface="Times New Roman" panose="02020603050405020304" charset="0"/>
              </a:rPr>
              <a:t>本题考查主谓一致。根据定点法，the number of（……的数量），为单数概念。根据句子的逻辑，这里是指“参加音乐课的人数正在上升”，应该用现在进行时，故本题正确答案为B。</a:t>
            </a:r>
            <a:endParaRPr sz="2400">
              <a:solidFill>
                <a:srgbClr val="C00000"/>
              </a:solidFill>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23. Which color do you like _______, red or green?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good 	B. better 	C. best 	D. well</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cs typeface="Times New Roman" panose="02020603050405020304" charset="0"/>
              </a:rPr>
              <a:t>本题考查形容词。根据定点法，red or green为两种颜色，再根据分析法，前面问句中提到“你喜欢什么颜色”，本题应该用形容词的比较级，意为“你更喜欢两种颜色中哪一种”，故本题正确答案为B。</a:t>
            </a:r>
            <a:endParaRPr sz="2400" dirty="0">
              <a:solidFill>
                <a:srgbClr val="C00000"/>
              </a:solidFill>
              <a:cs typeface="Times New Roman" panose="02020603050405020304" charset="0"/>
            </a:endParaRPr>
          </a:p>
        </p:txBody>
      </p:sp>
      <p:sp>
        <p:nvSpPr>
          <p:cNvPr id="105" name="TextBox 4"/>
          <p:cNvSpPr txBox="1"/>
          <p:nvPr/>
        </p:nvSpPr>
        <p:spPr>
          <a:xfrm>
            <a:off x="1311662" y="900912"/>
            <a:ext cx="1002914"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24. The playground _______ we play football is very small.</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why	 	В. when	 C. which	 D. where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cs typeface="Times New Roman" panose="02020603050405020304" charset="0"/>
              </a:rPr>
              <a:t>本题考查定语从句。根据分析法，the playground是先行词，后面的定语从句为where / on which we play football相当于on the playground we play football，意为“我们踢足球的那个操场”，故本题正确答案为D。</a:t>
            </a:r>
            <a:endParaRPr sz="2400" dirty="0">
              <a:solidFill>
                <a:srgbClr val="C00000"/>
              </a:solidFill>
              <a:cs typeface="Times New Roman" panose="02020603050405020304" charset="0"/>
            </a:endParaRPr>
          </a:p>
        </p:txBody>
      </p:sp>
      <p:sp>
        <p:nvSpPr>
          <p:cNvPr id="105" name="TextBox 4"/>
          <p:cNvSpPr txBox="1"/>
          <p:nvPr/>
        </p:nvSpPr>
        <p:spPr>
          <a:xfrm>
            <a:off x="1302136"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06277" y="447178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cs typeface="Times New Roman" panose="02020603050405020304" charset="0"/>
              </a:rPr>
              <a:t>本题考查情态动词。根据分析法，第一个句子“你刚刚吃了午餐”，可以推测后面的句意为“你不可能饿的”，应当用情态动词can’t，表示“不可能”，故本题正确答案为D。</a:t>
            </a:r>
            <a:endParaRPr sz="2400" dirty="0">
              <a:solidFill>
                <a:srgbClr val="C00000"/>
              </a:solidFill>
              <a:cs typeface="Times New Roman" panose="02020603050405020304" charset="0"/>
            </a:endParaRPr>
          </a:p>
        </p:txBody>
      </p:sp>
      <p:sp>
        <p:nvSpPr>
          <p:cNvPr id="6" name="文本框 5"/>
          <p:cNvSpPr txBox="1"/>
          <p:nvPr/>
        </p:nvSpPr>
        <p:spPr>
          <a:xfrm>
            <a:off x="868721" y="880860"/>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25. You’ve just had lunch. Surely you _______ be hungry.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mustn’t	 В. don’t need to	 C. needn’t	 D. can’t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746193" y="8988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86352" y="3756861"/>
            <a:ext cx="9293006"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 </a:t>
            </a:r>
            <a:r>
              <a:rPr lang="en-US" altLang="zh-CN" sz="2400" dirty="0">
                <a:solidFill>
                  <a:schemeClr val="tx1">
                    <a:lumMod val="75000"/>
                    <a:lumOff val="25000"/>
                  </a:schemeClr>
                </a:solidFill>
                <a:latin typeface="Times New Roman" panose="02020603050405020304" charset="0"/>
                <a:cs typeface="Times New Roman" panose="02020603050405020304" charset="0"/>
              </a:rPr>
              <a:t>26. A. hurt 	B. found 	C. brought 		D. sold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 </a:t>
            </a:r>
            <a:r>
              <a:rPr lang="en-US" altLang="zh-CN" sz="2400" dirty="0">
                <a:solidFill>
                  <a:schemeClr val="tx1">
                    <a:lumMod val="75000"/>
                    <a:lumOff val="25000"/>
                  </a:schemeClr>
                </a:solidFill>
                <a:latin typeface="Times New Roman" panose="02020603050405020304" charset="0"/>
                <a:cs typeface="Times New Roman" panose="02020603050405020304" charset="0"/>
              </a:rPr>
              <a:t>27. A. angry 	B. encouraged C. hopeless 		D. excited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 </a:t>
            </a:r>
            <a:r>
              <a:rPr lang="en-US" altLang="zh-CN" sz="2400" dirty="0">
                <a:solidFill>
                  <a:schemeClr val="tx1">
                    <a:lumMod val="75000"/>
                    <a:lumOff val="25000"/>
                  </a:schemeClr>
                </a:solidFill>
                <a:latin typeface="Times New Roman" panose="02020603050405020304" charset="0"/>
                <a:cs typeface="Times New Roman" panose="02020603050405020304" charset="0"/>
              </a:rPr>
              <a:t>28. A. permitted	B. imagined	C. remembered	D. filmed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 </a:t>
            </a:r>
            <a:r>
              <a:rPr lang="en-US" altLang="zh-CN" sz="2400" dirty="0">
                <a:solidFill>
                  <a:schemeClr val="tx1">
                    <a:lumMod val="75000"/>
                    <a:lumOff val="25000"/>
                  </a:schemeClr>
                </a:solidFill>
                <a:latin typeface="Times New Roman" panose="02020603050405020304" charset="0"/>
                <a:cs typeface="Times New Roman" panose="02020603050405020304" charset="0"/>
              </a:rPr>
              <a:t>29. A. mouth 	B. ear 		C. nose 		D. eye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292539" y="913235"/>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835" y="1468120"/>
            <a:ext cx="11276329"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Christy, a 34-year-old sea protection scientist, never knew that an eight-minute video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would make a difference to the entire world. In August 2015, she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a sea turtle with a plastic straw blocking its nose. Feeling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and shocked at the great discomfort to the turtle. Christy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her research team taking away the straw. Blood came out slowly from the turtle’s </a:t>
            </a:r>
            <a:r>
              <a:rPr lang="en-US" altLang="zh-CN" sz="2400" u="sng" dirty="0">
                <a:latin typeface="Times New Roman" panose="02020603050405020304" charset="0"/>
                <a:ea typeface="宋体" panose="02010600030101010101" pitchFamily="2" charset="-122"/>
                <a:cs typeface="Times New Roman" panose="02020603050405020304" charset="0"/>
              </a:rPr>
              <a:t>29</a:t>
            </a:r>
            <a:r>
              <a:rPr lang="en-US" altLang="zh-CN" sz="2400" dirty="0">
                <a:latin typeface="Times New Roman" panose="02020603050405020304" charset="0"/>
                <a:ea typeface="宋体" panose="02010600030101010101" pitchFamily="2" charset="-122"/>
                <a:cs typeface="Times New Roman" panose="02020603050405020304" charset="0"/>
              </a:rPr>
              <a:t> .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542600" y="383595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6203118" y="6180380"/>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9" name="TextBox 4"/>
          <p:cNvSpPr txBox="1"/>
          <p:nvPr/>
        </p:nvSpPr>
        <p:spPr>
          <a:xfrm>
            <a:off x="1530582" y="430865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nvSpPr>
        <p:spPr>
          <a:xfrm>
            <a:off x="1514923" y="470998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3" name="TextBox 4"/>
          <p:cNvSpPr txBox="1"/>
          <p:nvPr/>
        </p:nvSpPr>
        <p:spPr>
          <a:xfrm>
            <a:off x="1499048" y="518623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9" grpId="0"/>
      <p:bldP spid="10" grpId="0"/>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621030" y="369431"/>
            <a:ext cx="10688654" cy="572389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 本题考查动词词义和上下文逻辑理解。从文章第一句我们可知，Christy是一位海洋保护科学家，因此我们可以推断，在2015年8月，她发现了一只被塑料吸管堵住鼻孔的海龟。A项hurt（伤害）、B项found发现）、C项brought（带来）和D项sold（卖），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 本题考查形容词词义及理解。作为一名保护海洋的科学家，在看到受伤的海龟时，合理的反应应该是感到愤怒和震惊。A项angry（生气的）、B项encouraged（受鼓舞的）、C项hopeless（无望的）和D项excited（激动的），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 本题考查动词用法和词义。从短语搭配上看，A项permit sb. to do（允许某人做某事）、B项imagine doing sth.（想象做某事）、C项remember doing sth.（记得做过某事）和D项film sb. doing（拍摄某人正在做的事情），符合题意，故本题正确答案为D。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 本题考查名词和联系上下文。从上文可知，海龟的鼻子被一根塑料吸管堵住了，所以拔掉吸管，血从鼻子里流了出来，故本题正确答案为C。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57832" y="294223"/>
            <a:ext cx="11276329"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video has attached more than 32 million hits on the Internet. “I can really show how </a:t>
            </a:r>
            <a:r>
              <a:rPr lang="en-US" altLang="zh-CN" sz="2400" u="sng" dirty="0">
                <a:latin typeface="Times New Roman" panose="02020603050405020304" charset="0"/>
                <a:ea typeface="宋体" panose="02010600030101010101" pitchFamily="2" charset="-122"/>
                <a:cs typeface="Times New Roman" panose="02020603050405020304" charset="0"/>
              </a:rPr>
              <a:t>31</a:t>
            </a:r>
            <a:r>
              <a:rPr lang="en-US" altLang="zh-CN" sz="2400" dirty="0">
                <a:latin typeface="Times New Roman" panose="02020603050405020304" charset="0"/>
                <a:ea typeface="宋体" panose="02010600030101010101" pitchFamily="2" charset="-122"/>
                <a:cs typeface="Times New Roman" panose="02020603050405020304" charset="0"/>
              </a:rPr>
              <a:t> a plastic straw can be,” she says. Americans </a:t>
            </a:r>
            <a:r>
              <a:rPr lang="en-US" altLang="zh-CN" sz="2400" u="sng" dirty="0">
                <a:latin typeface="Times New Roman" panose="02020603050405020304" charset="0"/>
                <a:ea typeface="宋体" panose="02010600030101010101" pitchFamily="2" charset="-122"/>
                <a:cs typeface="Times New Roman" panose="02020603050405020304" charset="0"/>
              </a:rPr>
              <a:t>32</a:t>
            </a:r>
            <a:r>
              <a:rPr lang="en-US" altLang="zh-CN" sz="2400" dirty="0">
                <a:latin typeface="Times New Roman" panose="02020603050405020304" charset="0"/>
                <a:ea typeface="宋体" panose="02010600030101010101" pitchFamily="2" charset="-122"/>
                <a:cs typeface="Times New Roman" panose="02020603050405020304" charset="0"/>
              </a:rPr>
              <a:t> as many as 390 million plastic straws a day. Just a small part of them ending in the sea but they may </a:t>
            </a:r>
            <a:r>
              <a:rPr lang="en-US" altLang="zh-CN" sz="2400" u="sng" dirty="0">
                <a:latin typeface="Times New Roman" panose="02020603050405020304" charset="0"/>
                <a:ea typeface="宋体" panose="02010600030101010101" pitchFamily="2" charset="-122"/>
                <a:cs typeface="Times New Roman" panose="02020603050405020304" charset="0"/>
              </a:rPr>
              <a:t>33</a:t>
            </a:r>
            <a:r>
              <a:rPr lang="en-US" altLang="zh-CN" sz="2400" dirty="0">
                <a:latin typeface="Times New Roman" panose="02020603050405020304" charset="0"/>
                <a:ea typeface="宋体" panose="02010600030101010101" pitchFamily="2" charset="-122"/>
                <a:cs typeface="Times New Roman" panose="02020603050405020304" charset="0"/>
              </a:rPr>
              <a:t> sea animals. Though Christy’s </a:t>
            </a:r>
            <a:r>
              <a:rPr lang="en-US" altLang="zh-CN" sz="2400" u="sng" dirty="0">
                <a:latin typeface="Times New Roman" panose="02020603050405020304" charset="0"/>
                <a:ea typeface="宋体" panose="02010600030101010101" pitchFamily="2" charset="-122"/>
                <a:cs typeface="Times New Roman" panose="02020603050405020304" charset="0"/>
              </a:rPr>
              <a:t>34</a:t>
            </a:r>
            <a:r>
              <a:rPr lang="en-US" altLang="zh-CN" sz="2400" dirty="0">
                <a:latin typeface="Times New Roman" panose="02020603050405020304" charset="0"/>
                <a:ea typeface="宋体" panose="02010600030101010101" pitchFamily="2" charset="-122"/>
                <a:cs typeface="Times New Roman" panose="02020603050405020304" charset="0"/>
              </a:rPr>
              <a:t> is three years old, today it </a:t>
            </a:r>
            <a:r>
              <a:rPr lang="en-US" altLang="zh-CN" sz="2400" u="sng" dirty="0">
                <a:latin typeface="Times New Roman" panose="02020603050405020304" charset="0"/>
                <a:ea typeface="宋体" panose="02010600030101010101" pitchFamily="2" charset="-122"/>
                <a:cs typeface="Times New Roman" panose="02020603050405020304" charset="0"/>
              </a:rPr>
              <a:t>35</a:t>
            </a:r>
            <a:r>
              <a:rPr lang="en-US" altLang="zh-CN" sz="2400" dirty="0">
                <a:latin typeface="Times New Roman" panose="02020603050405020304" charset="0"/>
                <a:ea typeface="宋体" panose="02010600030101010101" pitchFamily="2" charset="-122"/>
                <a:cs typeface="Times New Roman" panose="02020603050405020304" charset="0"/>
              </a:rPr>
              <a:t> to attract people and win more </a:t>
            </a:r>
            <a:r>
              <a:rPr lang="en-US" altLang="zh-CN" sz="2400" u="sng" dirty="0">
                <a:latin typeface="Times New Roman" panose="02020603050405020304" charset="0"/>
                <a:ea typeface="宋体" panose="02010600030101010101" pitchFamily="2" charset="-122"/>
                <a:cs typeface="Times New Roman" panose="02020603050405020304" charset="0"/>
              </a:rPr>
              <a:t>36</a:t>
            </a:r>
            <a:r>
              <a:rPr lang="en-US" altLang="zh-CN" sz="2400" dirty="0">
                <a:latin typeface="Times New Roman" panose="02020603050405020304" charset="0"/>
                <a:ea typeface="宋体" panose="02010600030101010101" pitchFamily="2" charset="-122"/>
                <a:cs typeface="Times New Roman" panose="02020603050405020304" charset="0"/>
              </a:rPr>
              <a:t> . In July this year, many famous companies promise to </a:t>
            </a:r>
            <a:r>
              <a:rPr lang="en-US" altLang="zh-CN" sz="2400" u="sng" dirty="0">
                <a:latin typeface="Times New Roman" panose="02020603050405020304" charset="0"/>
                <a:ea typeface="宋体" panose="02010600030101010101" pitchFamily="2" charset="-122"/>
                <a:cs typeface="Times New Roman" panose="02020603050405020304" charset="0"/>
              </a:rPr>
              <a:t>37</a:t>
            </a:r>
            <a:r>
              <a:rPr lang="en-US" altLang="zh-CN" sz="2400" dirty="0">
                <a:latin typeface="Times New Roman" panose="02020603050405020304" charset="0"/>
                <a:ea typeface="宋体" panose="02010600030101010101" pitchFamily="2" charset="-122"/>
                <a:cs typeface="Times New Roman" panose="02020603050405020304" charset="0"/>
              </a:rPr>
              <a:t> using plastic straws step by step. “We can all do something to end plastic waste,” Christy says.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685317" y="3234137"/>
            <a:ext cx="9028367" cy="363601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interesting B. heartbreaking C. relaxing         	D. boring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 </a:t>
            </a:r>
            <a:r>
              <a:rPr lang="en-US" altLang="zh-CN" sz="2400" dirty="0">
                <a:solidFill>
                  <a:schemeClr val="tx1">
                    <a:lumMod val="75000"/>
                    <a:lumOff val="25000"/>
                  </a:schemeClr>
                </a:solidFill>
                <a:latin typeface="Times New Roman" panose="02020603050405020304" charset="0"/>
                <a:cs typeface="Times New Roman" panose="02020603050405020304" charset="0"/>
              </a:rPr>
              <a:t>31. A. helpful 	 B. expensive	     C. harmful	        	D. different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32. A. use 	B. receive 	     C. store 		D. buy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 </a:t>
            </a:r>
            <a:r>
              <a:rPr lang="en-US" altLang="zh-CN" sz="2400" dirty="0">
                <a:solidFill>
                  <a:schemeClr val="tx1">
                    <a:lumMod val="75000"/>
                    <a:lumOff val="25000"/>
                  </a:schemeClr>
                </a:solidFill>
                <a:latin typeface="Times New Roman" panose="02020603050405020304" charset="0"/>
                <a:cs typeface="Times New Roman" panose="02020603050405020304" charset="0"/>
              </a:rPr>
              <a:t>33. A. feed 	B. save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C. attract 		D. kill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 </a:t>
            </a:r>
            <a:r>
              <a:rPr lang="en-US" altLang="zh-CN" sz="2400" dirty="0">
                <a:solidFill>
                  <a:schemeClr val="tx1">
                    <a:lumMod val="75000"/>
                    <a:lumOff val="25000"/>
                  </a:schemeClr>
                </a:solidFill>
                <a:latin typeface="Times New Roman" panose="02020603050405020304" charset="0"/>
                <a:cs typeface="Times New Roman" panose="02020603050405020304" charset="0"/>
              </a:rPr>
              <a:t>34. A. photo 	B. video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C. cartoon 		D. show</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 </a:t>
            </a:r>
            <a:r>
              <a:rPr lang="en-US" altLang="zh-CN" sz="2400" dirty="0">
                <a:solidFill>
                  <a:schemeClr val="tx1">
                    <a:lumMod val="75000"/>
                    <a:lumOff val="25000"/>
                  </a:schemeClr>
                </a:solidFill>
                <a:latin typeface="Times New Roman" panose="02020603050405020304" charset="0"/>
                <a:cs typeface="Times New Roman" panose="02020603050405020304" charset="0"/>
              </a:rPr>
              <a:t>35. A. continues B. begins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C. decides 		D. leads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 </a:t>
            </a:r>
            <a:r>
              <a:rPr lang="en-US" altLang="zh-CN" sz="2400" dirty="0">
                <a:solidFill>
                  <a:schemeClr val="tx1">
                    <a:lumMod val="75000"/>
                    <a:lumOff val="25000"/>
                  </a:schemeClr>
                </a:solidFill>
                <a:latin typeface="Times New Roman" panose="02020603050405020304" charset="0"/>
                <a:cs typeface="Times New Roman" panose="02020603050405020304" charset="0"/>
              </a:rPr>
              <a:t>36. A. victory 	B. support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C. games 		D. chances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 </a:t>
            </a:r>
            <a:r>
              <a:rPr lang="en-US" altLang="zh-CN" sz="2400" dirty="0">
                <a:solidFill>
                  <a:schemeClr val="tx1">
                    <a:lumMod val="75000"/>
                    <a:lumOff val="25000"/>
                  </a:schemeClr>
                </a:solidFill>
                <a:latin typeface="Times New Roman" panose="02020603050405020304" charset="0"/>
                <a:cs typeface="Times New Roman" panose="02020603050405020304" charset="0"/>
              </a:rPr>
              <a:t>37. A. stop 	B. allow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C. risk 		D. practise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599631" y="3219028"/>
            <a:ext cx="9149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 </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541813" y="374086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10988038" y="434331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nvSpPr>
        <p:spPr>
          <a:xfrm>
            <a:off x="1599598" y="416885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599598" y="464828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1599598" y="504706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1599598" y="555633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1597693" y="592526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599598" y="635325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 grpId="0"/>
      <p:bldP spid="7" grpId="0"/>
      <p:bldP spid="8" grpId="0"/>
      <p:bldP spid="11" grpId="0"/>
      <p:bldP spid="12"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20000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黑体简体" panose="02000000000000000000" charset="-122"/>
              <a:sym typeface="iekie pocangqiong" panose="02000503000000000000" pitchFamily="2" charset="-122"/>
            </a:endParaRPr>
          </a:p>
        </p:txBody>
      </p:sp>
      <p:sp>
        <p:nvSpPr>
          <p:cNvPr id="5" name="矩形 4"/>
          <p:cNvSpPr/>
          <p:nvPr/>
        </p:nvSpPr>
        <p:spPr>
          <a:xfrm>
            <a:off x="695325" y="942975"/>
            <a:ext cx="10496550" cy="4092575"/>
          </a:xfrm>
          <a:prstGeom prst="rect">
            <a:avLst/>
          </a:prstGeom>
          <a:noFill/>
        </p:spPr>
        <p:txBody>
          <a:bodyPr wrap="square">
            <a:spAutoFit/>
          </a:bodyPr>
          <a:lstStyle/>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 本题考查形容词词义和联系上下文。从上文可知，拔掉吸管、血从鼻子里流出来这个场面是令人痛心的，所以这个视频令人心碎。A项interesting（有趣的）、B项heartbreaking（令人心碎的）、C项relaxing（令人放松的）和D项boring（无聊的），故本题正确答案为B。</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31. 【解析】 本题考查形容词词义。本题句意为“我能展示一根塑料吸管到底能带来多大的伤害”。A项helpful（有用的）、B项expensive（昂贵的）、C项harmful（有害的）和D项（different不同的），故本题正确答案为C。</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32. 【解析】 本题考查动词词义。A项use（使用）、B项receive（收到）、C项store（存储）和D项buy（买）。根据句意，美国人每天要使用三亿九千根塑料吸管，故本题正确答案为A。</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730885" y="691515"/>
            <a:ext cx="10496550" cy="483108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33. 【解析】 本题考查动词词义及联系上下文。A项feed（喂养）、B项save（拯救）、C项attract（吸引）和D项kill（杀死）。从上文可知，美国人每天要使用三亿九千根塑料吸管，虽然只有少部分会被扔进海里，但是这一部分足以杀死海洋动物，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34. 【解析】 本题考查名词词义。联系第一段第一句，我们可知Christy拍摄了一段短视频。空格处的句意是距离Christy拍摄这段短视频已经三年了，但它仍然具有影响力。A项photo（照片）、B项video（视频）、C项cartoon（动画片）和D项show（演出），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35. 【解析】 本题考查动词词义和联系上下文。A项continue to do（继续做）、B项begin to do（开始去做）、C项decide to do（决定去做）和D项lead to do（引导去做）。根据上下文，Christy的视频至今仍吸引许多人的关注，故本题正确答案为A。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文本框 1">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20000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黑体简体" panose="020000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730885" y="691515"/>
            <a:ext cx="10496550" cy="319976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36. 【解析】 本题考查词义。根据上下文可知，Christy的视频至今仍吸引许多人的关注，以及下文有很多著名的公司承诺对塑料吸管进行改进，可以推断出这里是赢得了支持。A项victory（胜利）、B项support（支持）、C项games（游戏）和D项chances（机会），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37. 【解析】 本题考查动词词义和用法。A项stop doing sth.（停止正在做的事）、B项allow doing sth.（允许做某事）、C项risk doing sth.（冒险做某事）和D项practise doing sth.（练习做某事）。从本句的step by step（逐步）可以看出来，很多公司是想逐步停止使用塑料吸管，故本题正确答案为A。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文本框 1">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20000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黑体简体" panose="020000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黑体简体" panose="02000000000000000000" charset="-122"/>
                <a:sym typeface="iekie pocangqiong" panose="02000503000000000000" pitchFamily="2" charset="-122"/>
              </a:rPr>
              <a:t>回</a:t>
            </a:r>
            <a:endParaRPr lang="zh-CN" altLang="en-US" sz="2600" dirty="0">
              <a:solidFill>
                <a:schemeClr val="bg1"/>
              </a:solidFill>
              <a:latin typeface="方正公文黑体" panose="02000500000000000000" charset="-122"/>
              <a:ea typeface="方正公文黑体" panose="02000500000000000000" charset="-122"/>
              <a:cs typeface="方正黑体简体" panose="020000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补全对话（</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422592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34978" y="363250"/>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Apart from doing research on </a:t>
            </a:r>
            <a:r>
              <a:rPr lang="en-US" altLang="zh-CN" sz="2400" u="sng" dirty="0">
                <a:latin typeface="Times New Roman" panose="02020603050405020304" charset="0"/>
                <a:ea typeface="宋体" panose="02010600030101010101" pitchFamily="2" charset="-122"/>
                <a:cs typeface="Times New Roman" panose="02020603050405020304" charset="0"/>
              </a:rPr>
              <a:t>38</a:t>
            </a:r>
            <a:r>
              <a:rPr lang="en-US" altLang="zh-CN" sz="2400" dirty="0">
                <a:latin typeface="Times New Roman" panose="02020603050405020304" charset="0"/>
                <a:ea typeface="宋体" panose="02010600030101010101" pitchFamily="2" charset="-122"/>
                <a:cs typeface="Times New Roman" panose="02020603050405020304" charset="0"/>
              </a:rPr>
              <a:t> the sea, Christy spends her time visiting schools to </a:t>
            </a:r>
            <a:r>
              <a:rPr lang="en-US" altLang="zh-CN" sz="2400" u="sng" dirty="0">
                <a:latin typeface="Times New Roman" panose="02020603050405020304" charset="0"/>
                <a:ea typeface="宋体" panose="02010600030101010101" pitchFamily="2" charset="-122"/>
                <a:cs typeface="Times New Roman" panose="02020603050405020304" charset="0"/>
              </a:rPr>
              <a:t>39 </a:t>
            </a:r>
            <a:r>
              <a:rPr lang="en-US" altLang="zh-CN" sz="2400" dirty="0">
                <a:latin typeface="Times New Roman" panose="02020603050405020304" charset="0"/>
                <a:ea typeface="宋体" panose="02010600030101010101" pitchFamily="2" charset="-122"/>
                <a:cs typeface="Times New Roman" panose="02020603050405020304" charset="0"/>
              </a:rPr>
              <a:t>young people. “I want to tell them that they can be </a:t>
            </a:r>
            <a:r>
              <a:rPr lang="en-US" altLang="zh-CN" sz="2400" u="sng" dirty="0">
                <a:latin typeface="Times New Roman" panose="02020603050405020304" charset="0"/>
                <a:ea typeface="宋体" panose="02010600030101010101" pitchFamily="2" charset="-122"/>
                <a:cs typeface="Times New Roman" panose="02020603050405020304" charset="0"/>
              </a:rPr>
              <a:t>40</a:t>
            </a:r>
            <a:r>
              <a:rPr lang="en-US" altLang="zh-CN" sz="2400" dirty="0">
                <a:latin typeface="Times New Roman" panose="02020603050405020304" charset="0"/>
                <a:ea typeface="宋体" panose="02010600030101010101" pitchFamily="2" charset="-122"/>
                <a:cs typeface="Times New Roman" panose="02020603050405020304" charset="0"/>
              </a:rPr>
              <a:t> like me and fix the plastic problem in a scientific way,” Christy says.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760839" y="1796993"/>
            <a:ext cx="9303708"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 </a:t>
            </a:r>
            <a:r>
              <a:rPr lang="en-US" altLang="zh-CN" sz="2400" dirty="0">
                <a:solidFill>
                  <a:schemeClr val="tx1">
                    <a:lumMod val="75000"/>
                    <a:lumOff val="25000"/>
                  </a:schemeClr>
                </a:solidFill>
                <a:latin typeface="Times New Roman" panose="02020603050405020304" charset="0"/>
                <a:cs typeface="Times New Roman" panose="02020603050405020304" charset="0"/>
              </a:rPr>
              <a:t>38. A. crossing 	B. describing 	C. protecting 	D. destroying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 </a:t>
            </a:r>
            <a:r>
              <a:rPr lang="en-US" altLang="zh-CN" sz="2400" dirty="0">
                <a:solidFill>
                  <a:schemeClr val="tx1">
                    <a:lumMod val="75000"/>
                    <a:lumOff val="25000"/>
                  </a:schemeClr>
                </a:solidFill>
                <a:latin typeface="Times New Roman" panose="02020603050405020304" charset="0"/>
                <a:cs typeface="Times New Roman" panose="02020603050405020304" charset="0"/>
              </a:rPr>
              <a:t>39. A. compare 	B. join 		C. follow 	D. educate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 </a:t>
            </a:r>
            <a:r>
              <a:rPr lang="en-US" altLang="zh-CN" sz="2400" dirty="0">
                <a:solidFill>
                  <a:schemeClr val="tx1">
                    <a:lumMod val="75000"/>
                    <a:lumOff val="25000"/>
                  </a:schemeClr>
                </a:solidFill>
                <a:latin typeface="Times New Roman" panose="02020603050405020304" charset="0"/>
                <a:cs typeface="Times New Roman" panose="02020603050405020304" charset="0"/>
              </a:rPr>
              <a:t>40. A. scientists 	B. customers 	C. teachers 	D. workers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616397" y="179703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616399" y="2246395"/>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4753608" y="353813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1616398" y="2768401"/>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52450" y="638175"/>
            <a:ext cx="10829925" cy="409257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38. 【解析】 本题考查动词词义及联系上下文。本文从一开始就交代了Christy是一位海洋保护科学家，因此本句意思是除了做关于保护海洋的调查外。 A项crossing（穿过）、B项describing（表述）、C项protecting（保护）和 D项destroying（破坏），故本题正确答案为C。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39. 【解析】 本题考查动词词义辨析及联系上下文。从下文Christy对学生讲的话可以推断出她去学校的目的是教育学生，而不是加入他们。A项compare（比较）、B项join（加入）、C项（follow跟从）和D项educate（教育），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 【解析】 本题考查名词词义及逻辑推理。like me（像我一样），而我Christy是一名科学家，故本题正确答案为A。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阅读理解（15小题，共30分） 【建议用时：25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p:cNvSpPr txBox="1"/>
          <p:nvPr/>
        </p:nvSpPr>
        <p:spPr>
          <a:xfrm>
            <a:off x="619761" y="1749015"/>
            <a:ext cx="10648949" cy="4669155"/>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800" b="1"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The Browns have never been rich enough to spend their summer holidays in a comfortable and expensive place. But they had always dreamed of such a holiday. This year Mr. Brown made a lot of money and his wife said that she would like to go to Rome for a change. Mr. Brown thought it was a good idea. He said they should stay at a really good hotel during their stay in this famous city. They went to Rome by plane, and arrived at their hotel late in the evening. They expected that they would have to go to bed hungrily because no meals were served in cheap hotels where they used to stay. They were therefore surprised when the waiter asked whether they would be taking dinner there at night.</a:t>
            </a:r>
            <a:endParaRPr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阅读下列短文，并做短文后的题目。从四个选项中，选出能回答所提问题或完成所</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给句子的最佳答案。</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64356" y="1670685"/>
            <a:ext cx="10606088" cy="319278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Are you still serving dinner now?” asked Mrs. Brown.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“Yes, certainly, madam,” answered the waiter. “We serve it until half past nine.”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“What are the times of a meals then?” asked Mrs. Brown.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“We serve breakfast from seven to half past eleven in the morning, lunch from twelve to three, tea from four to five and dinner from six to half past nine.”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“But that hardly leaves any time for us to see the sights of Rome!” said Mrs. Brown in a disappointed voice.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41. The Browns _______ to spend their summer holidays in a comfortable and 	expensive place.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didn’t have enough money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had enough money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were rich enough</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were poor enough</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35973" y="3880979"/>
            <a:ext cx="9965663"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细节理解题。从文章第一段第一句“The Browns have never been rich enough to spend their summer holidays in a comfortable and expensive place.”可以看出，布朗一家人不富有，从来没有舒舒服服在一个昂贵的地方度假，故本题正确答案为A。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35890" y="82693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42. They had an expensive trip because Mr. Brown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got a part-time job</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earned a lot of money this year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borrowed money from his parents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borrowed money from his friend</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1136090" y="3708452"/>
            <a:ext cx="960811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细节理解题。从文章第一段第三句“This year Mr. Brown made a lot of money and his wife said that she would like to go to Rome for a change.”可以看出，今年布朗先生赚了很多钱，所以他的妻子想去罗马去旅游，故本题正确答案为B。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21387" y="46810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43. Mrs. Brown would like to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choose Rome for a visit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set up home in Rome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go to Rome to learn Italian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fly to Rome to see her friends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383540" y="3685246"/>
            <a:ext cx="1085088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细节理解题。从文章第一段第三句“… she would like to go to Rome for a change.”可以看出，布朗女士想去罗马旅游，这里for a change的意思是改变一下原来的旅游方式，故本题正确答案为A。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44.  On the first evening in Rome they didn’t expect that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they had to suffer from hunger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they had a bad plan for the night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hotel would serve dinner at night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the hotel was comfortable and expensive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520700" y="3383790"/>
            <a:ext cx="10850880" cy="230695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推理判断题。从文章第一段第七句“They expected that they would have to go to bed hungrily because no meals were served in cheap hotels where they used to stay.”可以看出，他们猜想自己将不得不饿着肚子睡觉，因为根据以往经验，他们过去住的便宜酒店没有晚餐。本题需要推理，所以答案是他们没有预料到酒店在晚上能够提供晚餐，故本题正确答案为C。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90575" y="876550"/>
            <a:ext cx="7912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6140" y="855845"/>
            <a:ext cx="11040110"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45. Mrs. Brown felt disappointed because she thought they would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have little time to visit cheap hotels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lvl="1"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have too much time for shopping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have no time to see their friends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have little time for sightseeing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594360" y="3578273"/>
            <a:ext cx="1085088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细节理解题。从文章最后一句“But that hardly leaves any time for us to see the sights of Rome!”可以看出，布朗女士认为几乎没有留下任何时间给他们去看罗马的风景，故本题正确答案为D。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23265" y="85584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7525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Shall I carry your baggage to your room?</a:t>
            </a:r>
            <a:endParaRPr lang="en-US" altLang="zh-CN" sz="2400" dirty="0">
              <a:latin typeface="Times New Roman" panose="02020603050405020304" charset="0"/>
              <a:ea typeface="宋体" panose="02010600030101010101" pitchFamily="2" charset="-122"/>
              <a:cs typeface="Times New Roman" panose="02020603050405020304" charset="0"/>
            </a:endParaRPr>
          </a:p>
          <a:p>
            <a:pPr lvl="2"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No, thanks 		B. Don’t worry</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Good luck 		D. Let’s go</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688340"/>
            <a:ext cx="1030605" cy="521970"/>
          </a:xfrm>
          <a:prstGeom prst="rect">
            <a:avLst/>
          </a:prstGeom>
          <a:noFill/>
        </p:spPr>
        <p:txBody>
          <a:bodyPr wrap="square" rtlCol="0">
            <a:spAutoFit/>
          </a:bodyPr>
          <a:lstStyle/>
          <a:p>
            <a:pPr algn="ctr"/>
            <a:r>
              <a:rPr lang="en-US" altLang="zh-CN"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742315" y="4209415"/>
            <a:ext cx="1066800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rPr>
              <a:t>根据“Shall I carry your baggage to your room (要我帮你把行李拿到房间吗)?”并结合选项，B项意为“别担心”，C项意为“祝好运”，D项意为“让我们出发吧”，B、C、D三项均不符合题意。A项意为“不了，谢谢”，常用在礼貌地拒绝对方提出的某种请求，故本题正确答案为A。</a:t>
            </a:r>
            <a:endParaRPr sz="2400" dirty="0">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3851" y="1496802"/>
            <a:ext cx="11315700" cy="2823210"/>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ctr">
              <a:lnSpc>
                <a:spcPct val="120000"/>
              </a:lnSpc>
            </a:pP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Eating is usually a group activity. Different groups develop their own food preferences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偏 好</a:t>
            </a:r>
            <a:r>
              <a:rPr lang="en-US" altLang="zh-CN" sz="2400" dirty="0">
                <a:solidFill>
                  <a:schemeClr val="tx1">
                    <a:lumMod val="75000"/>
                    <a:lumOff val="25000"/>
                  </a:schemeClr>
                </a:solidFill>
                <a:latin typeface="Times New Roman" panose="02020603050405020304" charset="0"/>
                <a:cs typeface="Times New Roman" panose="02020603050405020304" charset="0"/>
              </a:rPr>
              <a:t>). We can even tell which group of people a person belongs to from his food choice. And these food choices are passed on from parents to their children. When the children grow up, they feel most comfortable with the food they have in their own homes.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23862" y="346392"/>
            <a:ext cx="11115675" cy="496506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a:solidFill>
                  <a:schemeClr val="tx1">
                    <a:lumMod val="75000"/>
                    <a:lumOff val="25000"/>
                  </a:schemeClr>
                </a:solidFill>
                <a:latin typeface="Times New Roman" panose="02020603050405020304" charset="0"/>
                <a:cs typeface="Times New Roman" panose="02020603050405020304" charset="0"/>
              </a:rPr>
              <a:t>Food choices have little to do with hunger. You may eat what your friends eat. You may use food to identify yourself as a member of a group. Some people order the most expensive dishes on a menu, just to show that they can afford them. Expensive food, like an expensive car, can</a:t>
            </a:r>
            <a:r>
              <a:rPr lang="en-US" sz="2400">
                <a:solidFill>
                  <a:schemeClr val="tx1">
                    <a:lumMod val="75000"/>
                    <a:lumOff val="25000"/>
                  </a:schemeClr>
                </a:solidFill>
                <a:latin typeface="Times New Roman" panose="02020603050405020304" charset="0"/>
                <a:cs typeface="Times New Roman" panose="02020603050405020304" charset="0"/>
              </a:rPr>
              <a:t> </a:t>
            </a:r>
            <a:r>
              <a:rPr sz="2400">
                <a:solidFill>
                  <a:schemeClr val="tx1">
                    <a:lumMod val="75000"/>
                    <a:lumOff val="25000"/>
                  </a:schemeClr>
                </a:solidFill>
                <a:latin typeface="Times New Roman" panose="02020603050405020304" charset="0"/>
                <a:cs typeface="Times New Roman" panose="02020603050405020304" charset="0"/>
              </a:rPr>
              <a:t>help to make some people feel important. Low-cost menu choices may be just as good dishes. Your feelings and your appetite work together. You may overeat when you are worried or lonely. People sometimes eat when they feel unsafe or think that no one likes them or they may eat to calm themselves. Feeling sad may also cause under-eating. People who feel sad may eat very little. They regard themselves as heavier than they really are or they think being thin is beautiful. People may worry so much about being too heavy that they don’t eat enough. They may become weak or even sick from not having enough food.</a:t>
            </a:r>
            <a:endParaRPr sz="240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8710" y="1159340"/>
            <a:ext cx="1075621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46. We can know from Paragraph 1 that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people play games while eating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eating is a kind of game played in a group</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members of a certain group like similar foods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members of a certain group always eat together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581035" y="3790950"/>
            <a:ext cx="10616866"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推理判断题。从文章第一段第二、第三句“Different groups develop their own food preferences. We can even tell which group of people a person belongs to from his food choice.”可以看出，不同的群体有他们自己的食物偏好。我们甚至能从一个人的食物中分辨他属于哪个群体，因此可以确定答案C。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4410" y="1177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8710" y="1159340"/>
            <a:ext cx="1075621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47. Some people order the most expensive dishes on a menu because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there are no cheap ones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expensive dishes are popular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they want to show they are rich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they want to treat their friends better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876310" y="3872199"/>
            <a:ext cx="10616866"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细节理解题。从文章第二段第四句“Some people order the most expensive dishes on a menu, just to show that they can afford them.”可以看出，一些人点菜单上最贵的食物仅仅是为了显示他们能支付得起，故本题正确答案为C。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52510" y="1159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80921" y="370867"/>
            <a:ext cx="10612537"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48. People may eat little when they feel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unsafe 		B. lonely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nervous 		D. unhappy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498542" y="2714182"/>
            <a:ext cx="10502833"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细节理解题。从文章第二段倒数第四句“People who feel sad may eat very little.”可以看出，人们感到难过、不开心的时候吃得很少，故本题正确答案为D。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42605" y="37086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236335"/>
            <a:ext cx="1055538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49. What can we learn from the passage?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Different people have different food choices.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Most people have similar food choices.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People like those who overeat.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We should eat less to be thin.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99699" y="3072847"/>
            <a:ext cx="9764229"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主旨大意题。“Different people have different food choices (不同的人会选择不同的食物).”，故本题正确答案为A。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004487" y="23633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24450"/>
            <a:ext cx="10500442"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50. In which section of a newspaper may this passage appear?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Technology. 		B. Life.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Entertainment. 		D. Science.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75610" y="4094562"/>
            <a:ext cx="9764229"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推理判断题。此文主旨是food choices与生活相关，A项（科技）、C项（娱乐）、D项科学）不符合文章主旨，故本题正确答案为B。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32125" y="83346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5636" y="1104945"/>
            <a:ext cx="11540728" cy="3709670"/>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C</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Animals, including insects, do not have a language like ours. They do not talk to each other in words or sentences. But if we watch them, we can see that they do have ways of communicating with each other.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Have you ever seen a rabbit’s tail? When a rabbit see something dangerous, it runs away. Its tail, which is white, moving up and down as it runs. When other rabbits see this white tail moving up and down, they run, too. They know that there is danger. The rabbit has told them something without making a sound. It has done this by using its body language.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76225" y="1098275"/>
            <a:ext cx="11391900" cy="407860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Many other animals use this kind of language. When a cobra is angry, it raises its head and makes itself look fierce. This warns other animals. When a bee has found some food, it goes</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back to its home. It cannot tell other bees where the food is by speaking to them, but it does a little dance in the air. This tells the bees where the food is.</a:t>
            </a:r>
            <a:endParaRPr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sz="2400" dirty="0">
                <a:solidFill>
                  <a:schemeClr val="tx1">
                    <a:lumMod val="75000"/>
                    <a:lumOff val="25000"/>
                  </a:schemeClr>
                </a:solidFill>
                <a:latin typeface="Times New Roman" panose="02020603050405020304" charset="0"/>
                <a:cs typeface="Times New Roman" panose="02020603050405020304" charset="0"/>
              </a:rPr>
              <a:t>Some animals say things by making sounds. A dog barks, for example, when a stranger comes near. A cat purrs when pleased. Some birds make several different sounds, each with its</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own meaning. Sometimes we human beings speak in the same way. We make sounds like “Oh”</a:t>
            </a:r>
            <a:r>
              <a:rPr lang="en-US" sz="2400" dirty="0">
                <a:solidFill>
                  <a:schemeClr val="tx1">
                    <a:lumMod val="75000"/>
                    <a:lumOff val="25000"/>
                  </a:schemeClr>
                </a:solidFill>
                <a:latin typeface="Times New Roman" panose="02020603050405020304" charset="0"/>
                <a:cs typeface="Times New Roman" panose="02020603050405020304" charset="0"/>
              </a:rPr>
              <a:t> or “Ah!” when we are frightened or pleased or when we drop something on our toes.</a:t>
            </a:r>
            <a:endParaRPr lang="en-US"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76225" y="2205715"/>
            <a:ext cx="11391900" cy="186372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But we have something that no animals have—a large number of words that have the </a:t>
            </a:r>
            <a:endParaRPr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sz="2400" dirty="0">
                <a:solidFill>
                  <a:schemeClr val="tx1">
                    <a:lumMod val="75000"/>
                    <a:lumOff val="25000"/>
                  </a:schemeClr>
                </a:solidFill>
                <a:latin typeface="Times New Roman" panose="02020603050405020304" charset="0"/>
                <a:cs typeface="Times New Roman" panose="02020603050405020304" charset="0"/>
              </a:rPr>
              <a:t>meanings of things, actions, feelings or ideas. We are able to give each other all kinds of different</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information in words and sentences, which no other animals can do. No other animals have so wonderful a language as we have.</a:t>
            </a:r>
            <a:endParaRPr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7525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Oh, it’s late.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OK, let’s meet some other time.</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I hope so 		B. I agree</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I must leave now 	D. I don’t know</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74090" y="72122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r>
              <a:rPr lang="en-US" altLang="zh-CN" sz="2800" dirty="0">
                <a:solidFill>
                  <a:srgbClr val="C00000"/>
                </a:solidFill>
                <a:latin typeface="Times New Roman" panose="02020603050405020304" charset="0"/>
                <a:cs typeface="Times New Roman" panose="02020603050405020304" charset="0"/>
              </a:rPr>
              <a:t> </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497840" y="4549140"/>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rPr>
              <a:t>由对话可知，对话是关于道别的。C项意为“我现在必须得离开了”，符合对话语境。A项意为“希望如此”，B项意为“我同意”，D项意为“我不知道”，A、B、D三项均不符合题意。故本题正确答案为C。</a:t>
            </a:r>
            <a:endParaRPr sz="2400" dirty="0">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855460"/>
            <a:ext cx="9764229"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51. What can we learn from Paragraph 1?</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Animals are able to communicate.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Animals understand people’s work.</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Animals make different sounds.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Animals can speak a language.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66097" y="3370931"/>
            <a:ext cx="9764229"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推理判断题。从文章第一段最后一句“But if we watch them, we can see that they do have ways of communicating with each other.”可以看出，动物之间有彼此交流的方式，故本题正确答案为A。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65475" y="91440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3885" y="772221"/>
            <a:ext cx="9764229" cy="1863725"/>
          </a:xfrm>
          <a:prstGeom prst="rect">
            <a:avLst/>
          </a:prstGeom>
          <a:noFill/>
        </p:spPr>
        <p:txBody>
          <a:bodyPr wrap="square">
            <a:spAutoFit/>
          </a:bodyPr>
          <a:lstStyle/>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52. If a rabbit is moving its tail up and down, other rabbits will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lie down 		B. shout loudly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move on 		D. escape quickly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435994" y="4101111"/>
            <a:ext cx="11106108"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细节理解题。从文章第二段第四、五句“When other rabbits see this white tail moving up and down, they run, too. They know that there is danger.”可以看出，当其他兔子看到同伴的尾巴上下摆动时，它们也会跑。因为他们知道有危险，故本题正确答案为D。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079775" y="12426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3885" y="719860"/>
            <a:ext cx="10692365" cy="2749550"/>
          </a:xfrm>
          <a:prstGeom prst="rect">
            <a:avLst/>
          </a:prstGeom>
          <a:noFill/>
        </p:spPr>
        <p:txBody>
          <a:bodyPr wrap="square">
            <a:spAutoFit/>
          </a:bodyPr>
          <a:lstStyle/>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53. When a snake rises, it wants to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tell where the safe place is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give other animals a warning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fight against other animals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run away from the dangerous place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455044" y="3644515"/>
            <a:ext cx="1052307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细节理解题。从文章第三段第二、第三句“When a cobra is angry, it raises its head and makes itself look fierce. This warns other animals.”可以看出，当眼镜蛇生气时，它会抬起头，让自己看起来很凶猛。这是对其他动物的警告，故本题正确答案为B。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065722" y="116848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12903" y="492320"/>
            <a:ext cx="11125199"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54. Which of the following is NOT true according to the passage?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Animals don’t have a language like ours.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A cobra shows its anger by body language.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Some animals can make sounds.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Man is unlucky because of their language.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651233" y="3599759"/>
            <a:ext cx="10888622"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推理判断题。从文章第五段第一句“But we have something that no animals have—a large number of words that have the meanings of things, actions, feelings or ideas.”可以看出，人类有动物没有的东西，那就是语言。人类的语言有丰富的词汇可以表达思想、行动、感觉或想法。因此推出人类是幸运的，故本题正确答案为D。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220656" y="5116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92723" y="1163059"/>
            <a:ext cx="1069922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55. What is the best title for the passage?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Sounds of Different Animals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Animals and Their Languages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Human Beings and Their Languages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Similarities Between Human Beings and Animals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903576" y="3736964"/>
            <a:ext cx="10888622"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主旨大意题。文中分别阐述了“body language, sounds and the language of humans.”，故本题正确答案为B。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68898" y="118108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语法填空（10小题，共15分）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文本框 4"/>
          <p:cNvSpPr txBox="1"/>
          <p:nvPr/>
        </p:nvSpPr>
        <p:spPr>
          <a:xfrm>
            <a:off x="129540" y="1080064"/>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1042034" y="2107331"/>
            <a:ext cx="10235303"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An old gentleman was very unhappy about modern education. In his opinion, young people nowadays were not being taught the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56                    </a:t>
            </a:r>
            <a:r>
              <a:rPr lang="en-US" altLang="zh-CN" sz="2400" dirty="0">
                <a:latin typeface="Times New Roman" panose="02020603050405020304" charset="0"/>
                <a:ea typeface="宋体" panose="02010600030101010101" pitchFamily="2" charset="-122"/>
                <a:cs typeface="Times New Roman" panose="02020603050405020304" charset="0"/>
              </a:rPr>
              <a:t> (important) of knowing the difference between right and wrong.</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One day, he was taking a walk in the park near his home when he saw some young boys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57                    </a:t>
            </a:r>
            <a:r>
              <a:rPr lang="en-US" altLang="zh-CN" sz="2400" dirty="0">
                <a:latin typeface="Times New Roman" panose="02020603050405020304" charset="0"/>
                <a:ea typeface="宋体" panose="02010600030101010101" pitchFamily="2" charset="-122"/>
                <a:cs typeface="Times New Roman" panose="02020603050405020304" charset="0"/>
              </a:rPr>
              <a:t> (stand) around a small cat. The old gentleman went up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58                    </a:t>
            </a:r>
            <a:r>
              <a:rPr lang="en-US" altLang="zh-CN" sz="2400" dirty="0">
                <a:latin typeface="Times New Roman" panose="02020603050405020304" charset="0"/>
                <a:ea typeface="宋体" panose="02010600030101010101" pitchFamily="2" charset="-122"/>
                <a:cs typeface="Times New Roman" panose="02020603050405020304" charset="0"/>
              </a:rPr>
              <a:t> the boys and asked them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59                    </a:t>
            </a:r>
            <a:r>
              <a:rPr lang="en-US" altLang="zh-CN" sz="2400" dirty="0">
                <a:latin typeface="Times New Roman" panose="02020603050405020304" charset="0"/>
                <a:ea typeface="宋体" panose="02010600030101010101" pitchFamily="2" charset="-122"/>
                <a:cs typeface="Times New Roman" panose="02020603050405020304" charset="0"/>
              </a:rPr>
              <a:t> was happening. One of the boys said to him, “We are having a contest. We are telling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60                    </a:t>
            </a:r>
            <a:r>
              <a:rPr lang="en-US" altLang="zh-CN" sz="2400" dirty="0">
                <a:latin typeface="Times New Roman" panose="02020603050405020304" charset="0"/>
                <a:ea typeface="宋体" panose="02010600030101010101" pitchFamily="2" charset="-122"/>
                <a:cs typeface="Times New Roman" panose="02020603050405020304" charset="0"/>
              </a:rPr>
              <a:t> (lie), and the one who tells the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61                    </a:t>
            </a:r>
            <a:r>
              <a:rPr lang="en-US" altLang="zh-CN" sz="2400" dirty="0">
                <a:latin typeface="Times New Roman" panose="02020603050405020304" charset="0"/>
                <a:ea typeface="宋体" panose="02010600030101010101" pitchFamily="2" charset="-122"/>
                <a:cs typeface="Times New Roman" panose="02020603050405020304" charset="0"/>
              </a:rPr>
              <a:t> (big) lie gets to keep the cat.”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7572392" y="2543574"/>
            <a:ext cx="19099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importance</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1408428" y="4228324"/>
            <a:ext cx="1623172"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to</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0" name="TextBox 4"/>
          <p:cNvSpPr txBox="1"/>
          <p:nvPr/>
        </p:nvSpPr>
        <p:spPr>
          <a:xfrm>
            <a:off x="2832814" y="3801509"/>
            <a:ext cx="19099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standing</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nvSpPr>
        <p:spPr>
          <a:xfrm>
            <a:off x="6514463" y="4323574"/>
            <a:ext cx="1623172"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what</a:t>
            </a:r>
            <a:endParaRPr lang="en-US" sz="2800" dirty="0">
              <a:solidFill>
                <a:srgbClr val="C00000"/>
              </a:solidFill>
              <a:latin typeface="Times New Roman" panose="02020603050405020304" charset="0"/>
              <a:cs typeface="Times New Roman" panose="02020603050405020304" charset="0"/>
            </a:endParaRPr>
          </a:p>
        </p:txBody>
      </p:sp>
      <p:sp>
        <p:nvSpPr>
          <p:cNvPr id="3" name="TextBox 4"/>
          <p:cNvSpPr txBox="1"/>
          <p:nvPr/>
        </p:nvSpPr>
        <p:spPr>
          <a:xfrm>
            <a:off x="8938893" y="4750294"/>
            <a:ext cx="1623172"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lies</a:t>
            </a:r>
            <a:endParaRPr lang="en-US" sz="2800" dirty="0">
              <a:solidFill>
                <a:srgbClr val="C00000"/>
              </a:solidFill>
              <a:latin typeface="Times New Roman" panose="02020603050405020304" charset="0"/>
              <a:cs typeface="Times New Roman" panose="02020603050405020304" charset="0"/>
            </a:endParaRPr>
          </a:p>
        </p:txBody>
      </p:sp>
      <p:sp>
        <p:nvSpPr>
          <p:cNvPr id="4" name="TextBox 4"/>
          <p:cNvSpPr txBox="1"/>
          <p:nvPr/>
        </p:nvSpPr>
        <p:spPr>
          <a:xfrm>
            <a:off x="4615813" y="5072874"/>
            <a:ext cx="1623172"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biggest</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ircle(i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circle(in)">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circle(in)">
                                      <p:cBhvr>
                                        <p:cTn id="32" dur="5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circle(in)">
                                      <p:cBhvr>
                                        <p:cTn id="3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10" grpId="0"/>
      <p:bldP spid="2" grpId="0"/>
      <p:bldP spid="3" grpId="0"/>
      <p:bldP spid="4" grpId="0"/>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36575" y="254635"/>
            <a:ext cx="10854055" cy="603123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56. 【解析】本题考查词性变化。根据关键词解题法，空格前是冠词，应填入名词形式，故本题正确答案为importance。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57. 【解析】本题考查非谓语动词。根据固定搭配解题法，see sb. doing表示看到某人正在做某事，本题句意为“他看见一群男孩正站在一只小猫旁边”，故本题正确答案为standing。</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58. 【解析】本题考查词组搭配。根据固定搭配解题法，go up to sb.表示“走上前，靠近某人”，故本题正确答案为to。</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59. 【解析】本题考查宾语从句连接词。根据句意解题法，本题句意为“问他们发生了什么事”，故本题正确答案为what。</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60. 【解析】本题考查名词单复数变化。根据句意解题法，本题句意为“我们在进行说谎比赛”，由此可知不止说了一个谎，故本题正确答案为lies。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 【解析】本题考查形容词最高级变化。根据关键词解题法，填入词前有定冠词the，并且根据句意为“说出最大谎言的人养这猫”，需填入形容词最高级，故本题正确答案为biggest。</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72338" y="545346"/>
            <a:ext cx="10453957"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old gentleman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62                    </a:t>
            </a:r>
            <a:r>
              <a:rPr lang="en-US" altLang="zh-CN" sz="2400" dirty="0">
                <a:latin typeface="Times New Roman" panose="02020603050405020304" charset="0"/>
                <a:ea typeface="宋体" panose="02010600030101010101" pitchFamily="2" charset="-122"/>
                <a:cs typeface="Times New Roman" panose="02020603050405020304" charset="0"/>
              </a:rPr>
              <a:t> (think) that this was a good opportunity to teach the boys a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63                    </a:t>
            </a:r>
            <a:r>
              <a:rPr lang="en-US" altLang="zh-CN" sz="2400" dirty="0">
                <a:latin typeface="Times New Roman" panose="02020603050405020304" charset="0"/>
                <a:ea typeface="宋体" panose="02010600030101010101" pitchFamily="2" charset="-122"/>
                <a:cs typeface="Times New Roman" panose="02020603050405020304" charset="0"/>
              </a:rPr>
              <a:t> (use) lesson. So he said to them: I’ve never told a lie in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64                    </a:t>
            </a:r>
            <a:r>
              <a:rPr lang="en-US" altLang="zh-CN" sz="2400" dirty="0">
                <a:latin typeface="Times New Roman" panose="02020603050405020304" charset="0"/>
                <a:ea typeface="宋体" panose="02010600030101010101" pitchFamily="2" charset="-122"/>
                <a:cs typeface="Times New Roman" panose="02020603050405020304" charset="0"/>
              </a:rPr>
              <a:t> (I) life. “All at once there was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65                    </a:t>
            </a:r>
            <a:r>
              <a:rPr lang="en-US" altLang="zh-CN" sz="2400" dirty="0">
                <a:latin typeface="Times New Roman" panose="02020603050405020304" charset="0"/>
                <a:ea typeface="宋体" panose="02010600030101010101" pitchFamily="2" charset="-122"/>
                <a:cs typeface="Times New Roman" panose="02020603050405020304" charset="0"/>
              </a:rPr>
              <a:t> great shout from all the boys, and they said. “You’ve won! You can take the cat!”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3406571" y="435504"/>
            <a:ext cx="3085287"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thought</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3407007" y="958724"/>
            <a:ext cx="1463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useful</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7" name="TextBox 4"/>
          <p:cNvSpPr txBox="1"/>
          <p:nvPr/>
        </p:nvSpPr>
        <p:spPr>
          <a:xfrm>
            <a:off x="1265220" y="1392531"/>
            <a:ext cx="2700952"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my</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7504830" y="1392766"/>
            <a:ext cx="1463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781050" y="809625"/>
            <a:ext cx="9935210" cy="4615815"/>
          </a:xfrm>
          <a:prstGeom prst="rect">
            <a:avLst/>
          </a:prstGeom>
          <a:noFill/>
        </p:spPr>
        <p:txBody>
          <a:bodyPr wrap="square">
            <a:spAutoFit/>
          </a:bodyPr>
          <a:lstStyle/>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62. 【解析】本题考查动词时态变化。纵观全文，此文记叙的事情发生在过去的某天，所以应用过去时，故本题正确答案为thought。</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63. 【解析】本题考查动词词性转换。根据分析句子语法结构解题法，该词修饰名词lesson，应用形容词，表示“有用的一课”，故本题正确答案为useful。</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64. 【解析】本题考查代词变化。根据分析句子语法结构解题法，填入词在名词life前，表示我的一生，需填入形容词性物主代词，故本题正确答案为my。</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65. 【解析】本题考查冠词用法。根据分析句子语法结构解题法，空格后是名词短语，而且没有指示代词，需填入冠词a，表示“一声呼喊”，故本题正确答案为a。</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780415" y="310515"/>
            <a:ext cx="11039475"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W: You have a beautiful garden.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 I spent a lot of time on it.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Help yourself 	B. Take it easy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Of course not 	D. Thank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36" name="TextBox 4"/>
          <p:cNvSpPr txBox="1"/>
          <p:nvPr/>
        </p:nvSpPr>
        <p:spPr>
          <a:xfrm>
            <a:off x="590467" y="325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37" name="TextBox 4"/>
          <p:cNvSpPr txBox="1"/>
          <p:nvPr/>
        </p:nvSpPr>
        <p:spPr>
          <a:xfrm>
            <a:off x="524510" y="4136390"/>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rPr>
              <a:t>根据本题中“You have a beautiful garden (你的花园真美丽).”可以判断该语境为对赞美的应答。A项意为“请自便”，B项意为“放轻松”，C项意为“当然没有”，A、B、C三项均不符合题意。D项意为“谢谢”，表示接受并感谢对方的赞扬，故本题正确答案为D。</a:t>
            </a:r>
            <a:endParaRPr sz="2400" dirty="0">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923841" y="1815465"/>
            <a:ext cx="10659110"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66. </a:t>
            </a:r>
            <a:r>
              <a:rPr sz="2400" dirty="0">
                <a:latin typeface="Times New Roman" panose="02020603050405020304" charset="0"/>
                <a:ea typeface="宋体" panose="02010600030101010101" pitchFamily="2" charset="-122"/>
                <a:cs typeface="Times New Roman" panose="02020603050405020304" charset="0"/>
              </a:rPr>
              <a:t>Some students are interested in music and ________</a:t>
            </a:r>
            <a:r>
              <a:rPr sz="2400" dirty="0">
                <a:latin typeface="Times New Roman" panose="02020603050405020304" charset="0"/>
                <a:ea typeface="宋体" panose="02010600030101010101" pitchFamily="2" charset="-122"/>
                <a:cs typeface="Times New Roman" panose="02020603050405020304" charset="0"/>
                <a:sym typeface="+mn-ea"/>
              </a:rPr>
              <a:t>_____________</a:t>
            </a:r>
            <a:r>
              <a:rPr sz="2400" dirty="0">
                <a:latin typeface="Times New Roman" panose="02020603050405020304" charset="0"/>
                <a:ea typeface="宋体" panose="02010600030101010101" pitchFamily="2" charset="-122"/>
                <a:cs typeface="Times New Roman" panose="02020603050405020304" charset="0"/>
              </a:rPr>
              <a:t>_____ (另一些学生喜欢踢足球)</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5" name="TextBox 4"/>
          <p:cNvSpPr txBox="1"/>
          <p:nvPr/>
        </p:nvSpPr>
        <p:spPr>
          <a:xfrm>
            <a:off x="6958647" y="1806575"/>
            <a:ext cx="5153025" cy="460375"/>
          </a:xfrm>
          <a:prstGeom prst="rect">
            <a:avLst/>
          </a:prstGeom>
          <a:noFill/>
        </p:spPr>
        <p:txBody>
          <a:bodyPr wrap="square" rtlCol="0">
            <a:spAutoFit/>
          </a:bodyPr>
          <a:lstStyle/>
          <a:p>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others like playing football</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615232" y="939687"/>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119823" y="3429000"/>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本题考查并列句。根据并列连词and前面的句子时态可以判断出这句的时态为一般现在时。根据汉语提示，本题正确答案为others like playing football。</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90190" y="609822"/>
            <a:ext cx="10434907" cy="407860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67. </a:t>
            </a:r>
            <a:r>
              <a:rPr sz="2400" dirty="0">
                <a:latin typeface="Times New Roman" panose="02020603050405020304" charset="0"/>
                <a:ea typeface="宋体" panose="02010600030101010101" pitchFamily="2" charset="-122"/>
                <a:cs typeface="Times New Roman" panose="02020603050405020304" charset="0"/>
              </a:rPr>
              <a:t>Is this your wedding ring, Mary? I find it</a:t>
            </a:r>
            <a:endParaRPr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sym typeface="+mn-ea"/>
              </a:rPr>
              <a:t>________________________________</a:t>
            </a:r>
            <a:r>
              <a:rPr sz="2400" dirty="0">
                <a:latin typeface="Times New Roman" panose="02020603050405020304" charset="0"/>
                <a:ea typeface="宋体" panose="02010600030101010101" pitchFamily="2" charset="-122"/>
                <a:cs typeface="Times New Roman" panose="02020603050405020304" charset="0"/>
              </a:rPr>
              <a:t>________________ (今天早上打扫房间的时候).</a:t>
            </a:r>
            <a:endParaRPr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68. </a:t>
            </a:r>
            <a:r>
              <a:rPr sz="2400" dirty="0">
                <a:latin typeface="Times New Roman" panose="02020603050405020304" charset="0"/>
                <a:ea typeface="宋体" panose="02010600030101010101" pitchFamily="2" charset="-122"/>
                <a:cs typeface="Times New Roman" panose="02020603050405020304" charset="0"/>
              </a:rPr>
              <a:t>He wants to know _</a:t>
            </a:r>
            <a:r>
              <a:rPr sz="2400" dirty="0">
                <a:latin typeface="Times New Roman" panose="02020603050405020304" charset="0"/>
                <a:ea typeface="宋体" panose="02010600030101010101" pitchFamily="2" charset="-122"/>
                <a:cs typeface="Times New Roman" panose="02020603050405020304" charset="0"/>
                <a:sym typeface="+mn-ea"/>
              </a:rPr>
              <a:t>________________________________</a:t>
            </a:r>
            <a:r>
              <a:rPr sz="2400" dirty="0">
                <a:latin typeface="Times New Roman" panose="02020603050405020304" charset="0"/>
                <a:ea typeface="宋体" panose="02010600030101010101" pitchFamily="2" charset="-122"/>
                <a:cs typeface="Times New Roman" panose="02020603050405020304" charset="0"/>
              </a:rPr>
              <a:t>_______________ (我们明天能否完成工作).</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647190" y="972185"/>
            <a:ext cx="69088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when I was cleaning the room this morning</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09163" y="4973236"/>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本题考查whether引导宾语从句的用法。根据汉语提示，本题正确答案为if / whether we can finish the work tomorrow。</a:t>
            </a:r>
            <a:endParaRPr sz="24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808898" y="2184095"/>
            <a:ext cx="10247192"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本题考查when引导时间状语从句的用法。根据汉语提示，本题正确答案为when I was cleaning the room this morning。</a:t>
            </a:r>
            <a:endParaRPr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3878764" y="3583994"/>
            <a:ext cx="7865917"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if/whether we can finish the work tomorrow</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209206" y="632254"/>
            <a:ext cx="10839919"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69. </a:t>
            </a:r>
            <a:r>
              <a:rPr sz="2400" dirty="0">
                <a:latin typeface="Times New Roman" panose="02020603050405020304" charset="0"/>
                <a:ea typeface="宋体" panose="02010600030101010101" pitchFamily="2" charset="-122"/>
                <a:cs typeface="Times New Roman" panose="02020603050405020304" charset="0"/>
              </a:rPr>
              <a:t>Ralph W. Emerson would always write down</a:t>
            </a:r>
            <a:endParaRPr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 _______</a:t>
            </a:r>
            <a:r>
              <a:rPr sz="2400" dirty="0">
                <a:latin typeface="Times New Roman" panose="02020603050405020304" charset="0"/>
                <a:ea typeface="宋体" panose="02010600030101010101" pitchFamily="2" charset="-122"/>
                <a:cs typeface="Times New Roman" panose="02020603050405020304" charset="0"/>
                <a:sym typeface="+mn-ea"/>
              </a:rPr>
              <a:t>________________________</a:t>
            </a:r>
            <a:r>
              <a:rPr sz="2400" dirty="0">
                <a:latin typeface="Times New Roman" panose="02020603050405020304" charset="0"/>
                <a:ea typeface="宋体" panose="02010600030101010101" pitchFamily="2" charset="-122"/>
                <a:cs typeface="Times New Roman" panose="02020603050405020304" charset="0"/>
              </a:rPr>
              <a:t>_____ (他突然想到的新主意).</a:t>
            </a:r>
            <a:endParaRPr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70. </a:t>
            </a:r>
            <a:r>
              <a:rPr sz="2400" dirty="0">
                <a:latin typeface="Times New Roman" panose="02020603050405020304" charset="0"/>
                <a:ea typeface="宋体" panose="02010600030101010101" pitchFamily="2" charset="-122"/>
                <a:cs typeface="Times New Roman" panose="02020603050405020304" charset="0"/>
              </a:rPr>
              <a:t>Since he is the best student in our class, __________</a:t>
            </a:r>
            <a:r>
              <a:rPr sz="2400" dirty="0">
                <a:latin typeface="Times New Roman" panose="02020603050405020304" charset="0"/>
                <a:ea typeface="宋体" panose="02010600030101010101" pitchFamily="2" charset="-122"/>
                <a:cs typeface="Times New Roman" panose="02020603050405020304" charset="0"/>
                <a:sym typeface="+mn-ea"/>
              </a:rPr>
              <a:t>________________</a:t>
            </a:r>
            <a:r>
              <a:rPr sz="2400" dirty="0">
                <a:latin typeface="Times New Roman" panose="02020603050405020304" charset="0"/>
                <a:ea typeface="宋体" panose="02010600030101010101" pitchFamily="2" charset="-122"/>
                <a:cs typeface="Times New Roman" panose="02020603050405020304" charset="0"/>
              </a:rPr>
              <a:t>_______ (让他去参加比赛吧).</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13" name="TextBox 4"/>
          <p:cNvSpPr txBox="1"/>
          <p:nvPr/>
        </p:nvSpPr>
        <p:spPr>
          <a:xfrm>
            <a:off x="1441450" y="868680"/>
            <a:ext cx="5133975" cy="645160"/>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the ideas which/that occurred to him</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194766" y="1936067"/>
            <a:ext cx="10325569"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本题考查定语从句的用法。根据汉语提示，故本题正确答案为the new ideas which / that occurred to him。</a:t>
            </a:r>
            <a:endParaRPr sz="2400" dirty="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896786" y="4575441"/>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本题考查原因状语从句的用法。根据从句可以判断出主句的时态为一般现在时，let sb. do sth.（让某人做某事）。根据汉语提示，本题正确答案为let him take part in the competition。</a:t>
            </a:r>
            <a:endParaRPr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6854190" y="3106420"/>
            <a:ext cx="4511040" cy="1198880"/>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 let him take part in the competition</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矩形 3"/>
          <p:cNvSpPr/>
          <p:nvPr/>
        </p:nvSpPr>
        <p:spPr>
          <a:xfrm>
            <a:off x="512127" y="1203006"/>
            <a:ext cx="111677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71.</a:t>
            </a: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【写作内容】请你代表校学生会（Student Union）用英文给你校学生写一则讲座通知，内容包括：主讲人、主题、时间、地点等。</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【写作要求】正文约40个英文单词，文中不可出现你自己的真实姓名、学校等信</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【评分标准】信息完整，语言规范，语篇连贯。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文本框 1">
            <a:hlinkClick r:id="rId1" action="ppaction://hlinksldjump"/>
          </p:cNvPr>
          <p:cNvSpPr txBox="1"/>
          <p:nvPr/>
        </p:nvSpPr>
        <p:spPr>
          <a:xfrm>
            <a:off x="4465954" y="5150675"/>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923925" y="1525270"/>
            <a:ext cx="9792335" cy="3636010"/>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Boys and girls,</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May I have your attention, please? There will be a lecture from 9:00 to 11:00 on Friday morning in the school library. It’s about Information and Computer Study. And it will be given by Professor Lin, who is a famous teacher from the Computer Department. Anyone is welcomed. Please bring your notebooks and be there on time.</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That’s all! Thank you!</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The Student Union</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1"/>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59"/>
          <p:cNvSpPr>
            <a:spLocks noChangeArrowheads="1"/>
          </p:cNvSpPr>
          <p:nvPr>
            <p:custDataLst>
              <p:tags r:id="rId2"/>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14107" y="634740"/>
            <a:ext cx="8410893"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W:  Excuse me, could you tell me how I can get to the 	        Ocean Park?</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Don’t ask me 		B. Sorry, I am a stranger here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This way, please 		D. I have no idea</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391509"/>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cs typeface="Times New Roman" panose="02020603050405020304" charset="0"/>
              </a:rPr>
              <a:t>对话中“…could you tell me how I can get to the Ocean Park (你能告诉我怎么去海洋公园吗)?”，A项意为“别问我”，D项意为“我一无所知”，都是一种不礼貌的回应方式。C项意为“这边请”，通常用在为人领路时，较之D项（抱歉，我对这儿不熟悉），D项更加符合语境，故本题正确答案为B。</a:t>
            </a:r>
            <a:endParaRPr sz="2400" dirty="0">
              <a:solidFill>
                <a:srgbClr val="C00000"/>
              </a:solidFill>
              <a:cs typeface="Times New Roman" panose="02020603050405020304" charset="0"/>
            </a:endParaRPr>
          </a:p>
        </p:txBody>
      </p:sp>
      <p:sp>
        <p:nvSpPr>
          <p:cNvPr id="105" name="TextBox 4"/>
          <p:cNvSpPr txBox="1"/>
          <p:nvPr/>
        </p:nvSpPr>
        <p:spPr>
          <a:xfrm>
            <a:off x="1017905" y="64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260985" y="4346575"/>
            <a:ext cx="11670030"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cs typeface="Times New Roman" panose="02020603050405020304" charset="0"/>
              </a:rPr>
              <a:t>根据本题中的“I think that you are wasting time (我认为你是在浪费时间……)…”并结合选项，A项（我想是吧）通常用于同意或者说Yes，这种情况下，说话人并不是很确定。而B项（我不这么认为）是表达对别人想法的反驳。C项（希望没有）和D项（恐怕没有）用在上下文里均不够准确，故本题正确答案为B。</a:t>
            </a:r>
            <a:endParaRPr sz="2400" dirty="0">
              <a:solidFill>
                <a:srgbClr val="C00000"/>
              </a:solidFill>
              <a:cs typeface="Times New Roman" panose="02020603050405020304" charset="0"/>
            </a:endParaRPr>
          </a:p>
        </p:txBody>
      </p:sp>
      <p:sp>
        <p:nvSpPr>
          <p:cNvPr id="6" name="文本框 5"/>
          <p:cNvSpPr txBox="1"/>
          <p:nvPr/>
        </p:nvSpPr>
        <p:spPr>
          <a:xfrm>
            <a:off x="977817" y="314575"/>
            <a:ext cx="11039475"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M: I think that you are wasting time in the course.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 suppose so 	B. I don’t think so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 hope not 		D. I am afraid not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86550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tags/tag1.xml><?xml version="1.0" encoding="utf-8"?>
<p:tagLst xmlns:p="http://schemas.openxmlformats.org/presentationml/2006/main">
  <p:tag name="PA" val="v4.0.0"/>
</p:tagLst>
</file>

<file path=ppt/tags/tag10.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588dfcc5-1cae-4da4-864c-66862eecae65"/>
</p:tagLst>
</file>

<file path=ppt/tags/tag2.xml><?xml version="1.0" encoding="utf-8"?>
<p:tagLst xmlns:p="http://schemas.openxmlformats.org/presentationml/2006/main">
  <p:tag name="KSO_WM_UNIT_PLACING_PICTURE_USER_VIEWPORT" val="{&quot;height&quot;:3555,&quot;width&quot;:7110}"/>
</p:tagLst>
</file>

<file path=ppt/tags/tag3.xml><?xml version="1.0" encoding="utf-8"?>
<p:tagLst xmlns:p="http://schemas.openxmlformats.org/presentationml/2006/main">
  <p:tag name="KSO_WM_UNIT_PLACING_PICTURE_USER_VIEWPORT" val="{&quot;height&quot;:3555,&quot;width&quot;:7110}"/>
</p:tagLst>
</file>

<file path=ppt/tags/tag4.xml><?xml version="1.0" encoding="utf-8"?>
<p:tagLst xmlns:p="http://schemas.openxmlformats.org/presentationml/2006/main">
  <p:tag name="KSO_WM_UNIT_PLACING_PICTURE_USER_VIEWPORT" val="{&quot;height&quot;:3555,&quot;width&quot;:7110}"/>
</p:tagLst>
</file>

<file path=ppt/tags/tag5.xml><?xml version="1.0" encoding="utf-8"?>
<p:tagLst xmlns:p="http://schemas.openxmlformats.org/presentationml/2006/main">
  <p:tag name="KSO_WM_UNIT_PLACING_PICTURE_USER_VIEWPORT" val="{&quot;height&quot;:3555,&quot;width&quot;:7110}"/>
</p:tagLst>
</file>

<file path=ppt/tags/tag6.xml><?xml version="1.0" encoding="utf-8"?>
<p:tagLst xmlns:p="http://schemas.openxmlformats.org/presentationml/2006/main">
  <p:tag name="KSO_WM_UNIT_PLACING_PICTURE_USER_VIEWPORT" val="{&quot;height&quot;:3555,&quot;width&quot;:7110}"/>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UNIT_PLACING_PICTURE_USER_VIEWPORT" val="{&quot;height&quot;:3555,&quot;width&quot;:7110}"/>
</p:tagLst>
</file>

<file path=ppt/tags/tag9.xml><?xml version="1.0" encoding="utf-8"?>
<p:tagLst xmlns:p="http://schemas.openxmlformats.org/presentationml/2006/main">
  <p:tag name="PA" val="v4.0.0"/>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22995</Words>
  <Application>WPS 演示</Application>
  <PresentationFormat>宽屏</PresentationFormat>
  <Paragraphs>682</Paragraphs>
  <Slides>77</Slides>
  <Notes>77</Notes>
  <HiddenSlides>8</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77</vt:i4>
      </vt:variant>
    </vt:vector>
  </HeadingPairs>
  <TitlesOfParts>
    <vt:vector size="98" baseType="lpstr">
      <vt:lpstr>Arial</vt:lpstr>
      <vt:lpstr>宋体</vt:lpstr>
      <vt:lpstr>Wingdings</vt:lpstr>
      <vt:lpstr>方正公文黑体</vt:lpstr>
      <vt:lpstr>iekie pocangqiong</vt:lpstr>
      <vt:lpstr>微软雅黑</vt:lpstr>
      <vt:lpstr>Calibri</vt:lpstr>
      <vt:lpstr>方正大黑简体</vt:lpstr>
      <vt:lpstr>Impact</vt:lpstr>
      <vt:lpstr>Kozuka Gothic Pro M</vt:lpstr>
      <vt:lpstr>MS UI Gothic</vt:lpstr>
      <vt:lpstr>Helvetica-Roman-SemiB</vt:lpstr>
      <vt:lpstr>SimSun-ExtB</vt:lpstr>
      <vt:lpstr>黑体</vt:lpstr>
      <vt:lpstr>Times New Roman</vt:lpstr>
      <vt:lpstr>Arial Unicode MS</vt:lpstr>
      <vt:lpstr>等线</vt:lpstr>
      <vt:lpstr>方正黑体简体</vt:lpstr>
      <vt:lpstr>Segoe Print</vt:lpstr>
      <vt:lpstr>千图网PPT模板</vt:lpstr>
      <vt:lpstr>1_千图网PPT模板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Administrator</cp:lastModifiedBy>
  <cp:revision>123</cp:revision>
  <dcterms:created xsi:type="dcterms:W3CDTF">2021-08-19T06:32:00Z</dcterms:created>
  <dcterms:modified xsi:type="dcterms:W3CDTF">2023-03-23T07:47:01Z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16706674E0CB4B728746344AF644B147</vt:lpwstr>
  </property>
  <property fmtid="{D5CDD505-2E9C-101B-9397-08002B2CF9AE}" pid="3" name="KSOProductBuildVer">
    <vt:lpwstr>2052-12.1.0.16250</vt:lpwstr>
  </property>
</Properties>
</file>