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31" r:id="rId32"/>
    <p:sldId id="432" r:id="rId33"/>
    <p:sldId id="375" r:id="rId34"/>
    <p:sldId id="376" r:id="rId35"/>
    <p:sldId id="301" r:id="rId36"/>
    <p:sldId id="302" r:id="rId37"/>
    <p:sldId id="303" r:id="rId38"/>
    <p:sldId id="356" r:id="rId39"/>
    <p:sldId id="304" r:id="rId40"/>
    <p:sldId id="357" r:id="rId41"/>
    <p:sldId id="305" r:id="rId42"/>
    <p:sldId id="358" r:id="rId43"/>
    <p:sldId id="359" r:id="rId44"/>
    <p:sldId id="360" r:id="rId45"/>
    <p:sldId id="361" r:id="rId46"/>
    <p:sldId id="362" r:id="rId47"/>
    <p:sldId id="363" r:id="rId48"/>
    <p:sldId id="433" r:id="rId49"/>
    <p:sldId id="364" r:id="rId50"/>
    <p:sldId id="365" r:id="rId51"/>
    <p:sldId id="484" r:id="rId52"/>
    <p:sldId id="366" r:id="rId53"/>
    <p:sldId id="485" r:id="rId54"/>
    <p:sldId id="307" r:id="rId55"/>
    <p:sldId id="308" r:id="rId56"/>
    <p:sldId id="377" r:id="rId57"/>
    <p:sldId id="378" r:id="rId58"/>
    <p:sldId id="380" r:id="rId59"/>
    <p:sldId id="379" r:id="rId60"/>
    <p:sldId id="381" r:id="rId61"/>
    <p:sldId id="312" r:id="rId62"/>
    <p:sldId id="382" r:id="rId63"/>
    <p:sldId id="383" r:id="rId64"/>
    <p:sldId id="384" r:id="rId65"/>
    <p:sldId id="314" r:id="rId66"/>
    <p:sldId id="315" r:id="rId67"/>
    <p:sldId id="326" r:id="rId68"/>
    <p:sldId id="486" r:id="rId69"/>
    <p:sldId id="473" r:id="rId70"/>
    <p:sldId id="474" r:id="rId71"/>
    <p:sldId id="475" r:id="rId72"/>
    <p:sldId id="476" r:id="rId73"/>
    <p:sldId id="477" r:id="rId74"/>
    <p:sldId id="478" r:id="rId75"/>
    <p:sldId id="479" r:id="rId76"/>
    <p:sldId id="480" r:id="rId77"/>
    <p:sldId id="481" r:id="rId78"/>
    <p:sldId id="482" r:id="rId79"/>
    <p:sldId id="483" r:id="rId80"/>
    <p:sldId id="430" r:id="rId81"/>
  </p:sldIdLst>
  <p:sldSz cx="12192000" cy="6858000"/>
  <p:notesSz cx="6858000" cy="9144000"/>
  <p:embeddedFontLst>
    <p:embeddedFont>
      <p:font typeface="方正公文黑体" panose="02000500000000000000" charset="-122"/>
      <p:regular r:id="rId85"/>
    </p:embeddedFont>
    <p:embeddedFont>
      <p:font typeface="微软雅黑" panose="020B0503020204020204" pitchFamily="34" charset="-122"/>
      <p:regular r:id="rId86"/>
    </p:embeddedFont>
    <p:embeddedFont>
      <p:font typeface="Calibri" panose="020F0502020204030204" pitchFamily="34" charset="0"/>
      <p:regular r:id="rId87"/>
      <p:bold r:id="rId88"/>
      <p:italic r:id="rId89"/>
      <p:boldItalic r:id="rId90"/>
    </p:embeddedFont>
    <p:embeddedFont>
      <p:font typeface="方正大黑简体" panose="02000000000000000000" charset="-122"/>
      <p:regular r:id="rId91"/>
    </p:embeddedFont>
    <p:embeddedFont>
      <p:font typeface="Impact" panose="020B0806030902050204" pitchFamily="34" charset="0"/>
      <p:regular r:id="rId92"/>
    </p:embeddedFont>
    <p:embeddedFont>
      <p:font typeface="黑体" panose="02010609060101010101" charset="-122"/>
      <p:regular r:id="rId93"/>
    </p:embeddedFont>
    <p:embeddedFont>
      <p:font typeface="等线" panose="02010600030101010101" charset="-122"/>
      <p:regular r:id="rId94"/>
    </p:embeddedFont>
  </p:embeddedFontLst>
  <p:custDataLst>
    <p:tags r:id="rId9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56"/>
            <p14:sldId id="304"/>
            <p14:sldId id="357"/>
            <p14:sldId id="305"/>
            <p14:sldId id="358"/>
            <p14:sldId id="359"/>
            <p14:sldId id="360"/>
            <p14:sldId id="361"/>
            <p14:sldId id="362"/>
            <p14:sldId id="363"/>
            <p14:sldId id="433"/>
            <p14:sldId id="364"/>
            <p14:sldId id="365"/>
            <p14:sldId id="484"/>
            <p14:sldId id="366"/>
            <p14:sldId id="485"/>
            <p14:sldId id="307"/>
            <p14:sldId id="308"/>
            <p14:sldId id="377"/>
            <p14:sldId id="378"/>
            <p14:sldId id="380"/>
            <p14:sldId id="379"/>
            <p14:sldId id="381"/>
            <p14:sldId id="312"/>
            <p14:sldId id="382"/>
            <p14:sldId id="383"/>
            <p14:sldId id="384"/>
            <p14:sldId id="314"/>
            <p14:sldId id="315"/>
            <p14:sldId id="326"/>
            <p14:sldId id="486"/>
            <p14:sldId id="473"/>
            <p14:sldId id="474"/>
            <p14:sldId id="475"/>
            <p14:sldId id="476"/>
            <p14:sldId id="477"/>
            <p14:sldId id="478"/>
            <p14:sldId id="479"/>
            <p14:sldId id="480"/>
            <p14:sldId id="481"/>
            <p14:sldId id="482"/>
            <p14:sldId id="483"/>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48" userDrawn="1">
          <p15:clr>
            <a:srgbClr val="A4A3A4"/>
          </p15:clr>
        </p15:guide>
        <p15:guide id="2" orient="horz" pos="4272" userDrawn="1">
          <p15:clr>
            <a:srgbClr val="A4A3A4"/>
          </p15:clr>
        </p15:guide>
        <p15:guide id="3" pos="82" userDrawn="1">
          <p15:clr>
            <a:srgbClr val="A4A3A4"/>
          </p15:clr>
        </p15:guide>
        <p15:guide id="4" pos="7418" userDrawn="1">
          <p15:clr>
            <a:srgbClr val="A4A3A4"/>
          </p15:clr>
        </p15:guide>
        <p15:guide id="5" orient="horz" pos="3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48"/>
        <p:guide orient="horz" pos="4272"/>
        <p:guide pos="82"/>
        <p:guide pos="7418"/>
        <p:guide orient="horz" pos="388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gs" Target="tags/tag25.xml"/><Relationship Id="rId94" Type="http://schemas.openxmlformats.org/officeDocument/2006/relationships/font" Target="fonts/font10.fntdata"/><Relationship Id="rId93" Type="http://schemas.openxmlformats.org/officeDocument/2006/relationships/font" Target="fonts/font9.fntdata"/><Relationship Id="rId92" Type="http://schemas.openxmlformats.org/officeDocument/2006/relationships/font" Target="fonts/font8.fntdata"/><Relationship Id="rId91" Type="http://schemas.openxmlformats.org/officeDocument/2006/relationships/font" Target="fonts/font7.fntdata"/><Relationship Id="rId90" Type="http://schemas.openxmlformats.org/officeDocument/2006/relationships/font" Target="fonts/font6.fntdata"/><Relationship Id="rId9" Type="http://schemas.openxmlformats.org/officeDocument/2006/relationships/slide" Target="slides/slide6.xml"/><Relationship Id="rId89" Type="http://schemas.openxmlformats.org/officeDocument/2006/relationships/font" Target="fonts/font5.fntdata"/><Relationship Id="rId88" Type="http://schemas.openxmlformats.org/officeDocument/2006/relationships/font" Target="fonts/font4.fntdata"/><Relationship Id="rId87" Type="http://schemas.openxmlformats.org/officeDocument/2006/relationships/font" Target="fonts/font3.fntdata"/><Relationship Id="rId86" Type="http://schemas.openxmlformats.org/officeDocument/2006/relationships/font" Target="fonts/font2.fntdata"/><Relationship Id="rId85" Type="http://schemas.openxmlformats.org/officeDocument/2006/relationships/font" Target="fonts/font1.fntdata"/><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6.xml"/><Relationship Id="rId8" Type="http://schemas.openxmlformats.org/officeDocument/2006/relationships/image" Target="../media/image1.emf"/><Relationship Id="rId7" Type="http://schemas.openxmlformats.org/officeDocument/2006/relationships/slide" Target="slide63.xml"/><Relationship Id="rId6" Type="http://schemas.openxmlformats.org/officeDocument/2006/relationships/slide" Target="slide59.xml"/><Relationship Id="rId5" Type="http://schemas.openxmlformats.org/officeDocument/2006/relationships/slide" Target="slide52.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9.xml"/><Relationship Id="rId2" Type="http://schemas.openxmlformats.org/officeDocument/2006/relationships/tags" Target="../tags/tag10.xml"/><Relationship Id="rId1" Type="http://schemas.openxmlformats.org/officeDocument/2006/relationships/tags" Target="../tags/tag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9" Type="http://schemas.openxmlformats.org/officeDocument/2006/relationships/notesSlide" Target="../notesSlides/notesSlide50.xml"/><Relationship Id="rId8" Type="http://schemas.openxmlformats.org/officeDocument/2006/relationships/slideLayout" Target="../slideLayouts/slideLayout7.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slide" Target="slide51.xml"/><Relationship Id="rId1" Type="http://schemas.openxmlformats.org/officeDocument/2006/relationships/tags" Target="../tags/tag1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7.xml"/><Relationship Id="rId2" Type="http://schemas.openxmlformats.org/officeDocument/2006/relationships/slide" Target="slide53.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5.xml"/><Relationship Id="rId1" Type="http://schemas.openxmlformats.org/officeDocument/2006/relationships/slide" Target="slide6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8.xml"/><Relationship Id="rId1" Type="http://schemas.openxmlformats.org/officeDocument/2006/relationships/slide" Target="slide64.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We don’t need to </a:t>
            </a:r>
            <a:r>
              <a:rPr lang="en-US" altLang="zh-CN" sz="2400" u="sng" dirty="0">
                <a:latin typeface="Times New Roman" panose="02020603050405020304" charset="0"/>
                <a:ea typeface="宋体" panose="02010600030101010101" pitchFamily="2" charset="-122"/>
                <a:cs typeface="Times New Roman" panose="02020603050405020304" charset="0"/>
              </a:rPr>
              <a:t>be afraid of</a:t>
            </a:r>
            <a:r>
              <a:rPr lang="en-US" altLang="zh-CN" sz="2400" dirty="0">
                <a:latin typeface="Times New Roman" panose="02020603050405020304" charset="0"/>
                <a:ea typeface="宋体" panose="02010600030101010101" pitchFamily="2" charset="-122"/>
                <a:cs typeface="Times New Roman" panose="02020603050405020304" charset="0"/>
              </a:rPr>
              <a:t> trying something new.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害怕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敢于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讨厌</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本题考查短语。be afraid of意为“害怕”，结合句意“我们不需要害怕尝试新事物”，故本题正确答案为A。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capital has been </a:t>
            </a:r>
            <a:r>
              <a:rPr lang="en-US" altLang="zh-CN" sz="2400" u="sng" dirty="0">
                <a:latin typeface="Times New Roman" panose="02020603050405020304" charset="0"/>
                <a:ea typeface="宋体" panose="02010600030101010101" pitchFamily="2" charset="-122"/>
                <a:cs typeface="Times New Roman" panose="02020603050405020304" charset="0"/>
              </a:rPr>
              <a:t>occupied</a:t>
            </a:r>
            <a:r>
              <a:rPr lang="en-US" altLang="zh-CN" sz="2400" dirty="0">
                <a:latin typeface="Times New Roman" panose="02020603050405020304" charset="0"/>
                <a:ea typeface="宋体" panose="02010600030101010101" pitchFamily="2" charset="-122"/>
                <a:cs typeface="Times New Roman" panose="02020603050405020304" charset="0"/>
              </a:rPr>
              <a:t> by the enemy.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侵略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攻打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占领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袭击</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本题考查动词。occupy意为“占领”，结合句意“首都已经被敌人占领了”，故本题正确答案为C。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As a young singer, she catches every </a:t>
            </a:r>
            <a:r>
              <a:rPr lang="en-US" altLang="zh-CN" sz="2400" u="sng" dirty="0">
                <a:latin typeface="Times New Roman" panose="02020603050405020304" charset="0"/>
                <a:ea typeface="宋体" panose="02010600030101010101" pitchFamily="2" charset="-122"/>
                <a:cs typeface="Times New Roman" panose="02020603050405020304" charset="0"/>
              </a:rPr>
              <a:t>opportunity</a:t>
            </a:r>
            <a:r>
              <a:rPr lang="en-US" altLang="zh-CN" sz="2400" dirty="0">
                <a:latin typeface="Times New Roman" panose="02020603050405020304" charset="0"/>
                <a:ea typeface="宋体" panose="02010600030101010101" pitchFamily="2" charset="-122"/>
                <a:cs typeface="Times New Roman" panose="02020603050405020304" charset="0"/>
              </a:rPr>
              <a:t> to improve herself.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时间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运气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机会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危机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本题考查名词。opportunity意为“机遇，机会”，结合句意“作为一个年轻歌手，她抓住每次机会提高自己”，故本题正确答案为C。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He had met Elizabeth </a:t>
            </a:r>
            <a:r>
              <a:rPr lang="en-US" altLang="zh-CN" sz="2400" u="sng" dirty="0">
                <a:latin typeface="Times New Roman" panose="02020603050405020304" charset="0"/>
                <a:ea typeface="宋体" panose="02010600030101010101" pitchFamily="2" charset="-122"/>
                <a:cs typeface="Times New Roman" panose="02020603050405020304" charset="0"/>
              </a:rPr>
              <a:t>by chance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经常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偶然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从不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机会</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本题考查短语。by chance意为“偶然；意外地”，结合句意“他偶然遇见Elizabeth”，故本题正确答案为B。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must pay particular </a:t>
            </a:r>
            <a:r>
              <a:rPr lang="en-US" altLang="zh-CN" sz="2400" u="sng" dirty="0">
                <a:latin typeface="Times New Roman" panose="02020603050405020304" charset="0"/>
                <a:ea typeface="宋体" panose="02010600030101010101" pitchFamily="2" charset="-122"/>
                <a:cs typeface="Times New Roman" panose="02020603050405020304" charset="0"/>
              </a:rPr>
              <a:t>attention</a:t>
            </a:r>
            <a:r>
              <a:rPr lang="en-US" altLang="zh-CN" sz="2400" dirty="0">
                <a:latin typeface="Times New Roman" panose="02020603050405020304" charset="0"/>
                <a:ea typeface="宋体" panose="02010600030101010101" pitchFamily="2" charset="-122"/>
                <a:cs typeface="Times New Roman" panose="02020603050405020304" charset="0"/>
              </a:rPr>
              <a:t> to this point.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注意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精神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党派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心情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本题考查名词。attention意为“注意力”，结合句意“我们必须对这点特别注意”，故本题正确答案为A。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One morning, the nurse found that John had passed away </a:t>
            </a:r>
            <a:r>
              <a:rPr lang="en-US" altLang="zh-CN" sz="2400" u="sng" dirty="0">
                <a:latin typeface="Times New Roman" panose="02020603050405020304" charset="0"/>
                <a:ea typeface="宋体" panose="02010600030101010101" pitchFamily="2" charset="-122"/>
                <a:cs typeface="Times New Roman" panose="02020603050405020304" charset="0"/>
              </a:rPr>
              <a:t>peacefully</a:t>
            </a:r>
            <a:r>
              <a:rPr lang="en-US" altLang="zh-CN" sz="2400" dirty="0">
                <a:latin typeface="Times New Roman" panose="02020603050405020304" charset="0"/>
                <a:ea typeface="宋体" panose="02010600030101010101" pitchFamily="2" charset="-122"/>
                <a:cs typeface="Times New Roman" panose="02020603050405020304" charset="0"/>
              </a:rPr>
              <a:t> 	    in his sleep.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吵闹地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舒缓地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平静地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热烈地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本题考查副词。peacefully意为“和平地，平静地”，结合句意“一天早晨，护士发现John在睡眠中平静地去世了”，故本题正确答案为C。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accident has affected both her mental and </a:t>
            </a:r>
            <a:r>
              <a:rPr lang="en-US" altLang="zh-CN" sz="2400" u="sng" dirty="0">
                <a:latin typeface="Times New Roman" panose="02020603050405020304" charset="0"/>
                <a:ea typeface="宋体" panose="02010600030101010101" pitchFamily="2" charset="-122"/>
                <a:cs typeface="Times New Roman" panose="02020603050405020304" charset="0"/>
              </a:rPr>
              <a:t>physical</a:t>
            </a:r>
            <a:r>
              <a:rPr lang="en-US" altLang="zh-CN" sz="2400" dirty="0">
                <a:latin typeface="Times New Roman" panose="02020603050405020304" charset="0"/>
                <a:ea typeface="宋体" panose="02010600030101010101" pitchFamily="2" charset="-122"/>
                <a:cs typeface="Times New Roman" panose="02020603050405020304" charset="0"/>
              </a:rPr>
              <a:t> health.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有影响的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头脑的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身体的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心理的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本题考查形容词。physical意为“物质的；身体的”，结合句意“这起事故对她的心理和身体健康都产生了影响”，故本题正确答案为C。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leaves of certain trees are </a:t>
            </a:r>
            <a:r>
              <a:rPr lang="en-US" altLang="zh-CN" sz="2400" u="sng" dirty="0">
                <a:latin typeface="Times New Roman" panose="02020603050405020304" charset="0"/>
                <a:ea typeface="宋体" panose="02010600030101010101" pitchFamily="2" charset="-122"/>
                <a:cs typeface="Times New Roman" panose="02020603050405020304" charset="0"/>
              </a:rPr>
              <a:t>poisonous</a:t>
            </a:r>
            <a:r>
              <a:rPr lang="en-US" altLang="zh-CN" sz="2400" dirty="0">
                <a:latin typeface="Times New Roman" panose="02020603050405020304" charset="0"/>
                <a:ea typeface="宋体" panose="02010600030101010101" pitchFamily="2" charset="-122"/>
                <a:cs typeface="Times New Roman" panose="02020603050405020304" charset="0"/>
              </a:rPr>
              <a:t> to cattle.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有益的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有毒的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有害的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美味的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本题考查形容词。poisonous意为“有毒的”，结合句意“有些树的叶子对牛有毒”，故本题正确答案为B。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28778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056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8257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59505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560695" y="43637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1327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9397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thief was not </a:t>
            </a:r>
            <a:r>
              <a:rPr lang="en-US" altLang="zh-CN" sz="2400" u="sng" dirty="0">
                <a:latin typeface="Times New Roman" panose="02020603050405020304" charset="0"/>
                <a:ea typeface="宋体" panose="02010600030101010101" pitchFamily="2" charset="-122"/>
                <a:cs typeface="Times New Roman" panose="02020603050405020304" charset="0"/>
              </a:rPr>
              <a:t>referred to</a:t>
            </a:r>
            <a:r>
              <a:rPr lang="en-US" altLang="zh-CN" sz="2400" dirty="0">
                <a:latin typeface="Times New Roman" panose="02020603050405020304" charset="0"/>
                <a:ea typeface="宋体" panose="02010600030101010101" pitchFamily="2" charset="-122"/>
                <a:cs typeface="Times New Roman" panose="02020603050405020304" charset="0"/>
              </a:rPr>
              <a:t> by name.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查找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想要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上交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提及</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本题考查动词短语。refer to意为“提及，提到”，结合句意“小偷的名字没有被提及”，故本题正确答案为D。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 have the greatest </a:t>
            </a:r>
            <a:r>
              <a:rPr lang="en-US" altLang="zh-CN" sz="2400" u="sng" dirty="0">
                <a:latin typeface="Times New Roman" panose="02020603050405020304" charset="0"/>
                <a:ea typeface="宋体" panose="02010600030101010101" pitchFamily="2" charset="-122"/>
                <a:cs typeface="Times New Roman" panose="02020603050405020304" charset="0"/>
              </a:rPr>
              <a:t>respect</a:t>
            </a:r>
            <a:r>
              <a:rPr lang="en-US" altLang="zh-CN" sz="2400" dirty="0">
                <a:latin typeface="Times New Roman" panose="02020603050405020304" charset="0"/>
                <a:ea typeface="宋体" panose="02010600030101010101" pitchFamily="2" charset="-122"/>
                <a:cs typeface="Times New Roman" panose="02020603050405020304" charset="0"/>
              </a:rPr>
              <a:t> for your brother.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尊敬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诚意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礼节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礼貌</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本题考查名词。respect意为“尊敬；重视；方面”，结合句意“我非常尊敬你哥哥”，故本题正确答案为A。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0952" y="4372734"/>
            <a:ext cx="9716217"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owner 	 B. winner 	 C. sufferer 	 D. champion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Thinking of the past, I can’t help saying “how I have changed!”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used to think I was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of life. Everything bad happened to me. My dad died right before my fifth birthday. My mom was angry for most of my childhood. People left me often, by death or by choice, since I was young.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695450" y="4423410"/>
            <a:ext cx="895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本题考查词汇和推理判断。从下文“Everything bad happened to me (一切糟糕的事情都发生在我身上).”可推断前一句表达的是“我曾经认为我是生活的受害者”，sufferer意为“受害者”，故本题正确答案为C。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dealing with this for so long, I finally understood that I had to change what I did and how I did it. I could no longer hold onto sad memories. I could choose to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from my  experiences and choose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way to live. And it was all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to me.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97648" y="2648600"/>
            <a:ext cx="90283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Before            B. After             C. With                  D. As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save                B. cry                C. protect               D. grow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the other         B. other             C. another              D. others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up                   B. down             C. on                     D. in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728" y="3492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5728" y="39901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447675"/>
            <a:ext cx="10496550"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本题考查介词及逻辑推理。后文“I finally understood that I had to change what I did and how I did it (我终于明白我必须改变我的所做所为以及做事的方式).”，可推断“我”是在长期与不幸作斗争后才明白了这个道理，故本题正确答案为B。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本题考查逻辑推理及动词辨析。前文提及“I could no longer hold onto sad memories (我不能再抓着悲伤的回忆不放了).”，因此此处意为“我可以选择从我的经历中获得成长”，空白处应填grow，故本题正确答案为D。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本题考查不定代词的用法及逻辑推理。本题句意为“选择另一种生活方式”，三者以上范围内的另一种用another，故本题正确答案为C。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本题考查固定搭配及逻辑推理。从前文可知，“我”可以做选择，而做出何种选择取决于自己。be up to …为固定搭配，意为“取决于某人”，故本题正确答案为A。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old pains and changing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behaviors haven’t always been easy, but it’s always been worth it. I finally have compassion (</a:t>
            </a:r>
            <a:r>
              <a:rPr lang="zh-CN" altLang="en-US" sz="2400" dirty="0">
                <a:latin typeface="Times New Roman" panose="02020603050405020304" charset="0"/>
                <a:ea typeface="宋体" panose="02010600030101010101" pitchFamily="2" charset="-122"/>
                <a:cs typeface="Times New Roman" panose="02020603050405020304" charset="0"/>
              </a:rPr>
              <a:t>同情</a:t>
            </a:r>
            <a:r>
              <a:rPr lang="en-US" altLang="zh-CN" sz="2400" dirty="0">
                <a:latin typeface="Times New Roman" panose="02020603050405020304" charset="0"/>
                <a:ea typeface="宋体" panose="02010600030101010101" pitchFamily="2" charset="-122"/>
                <a:cs typeface="Times New Roman" panose="02020603050405020304" charset="0"/>
              </a:rPr>
              <a:t>) for my past, even though I did some things that I know were terrible.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Now I know that I can forgive myself for not knowing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in the past. I can work hard to learn each day and move forward. I can take steps each day that fill me up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tearing me (and others) down.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56107" y="3344828"/>
            <a:ext cx="930518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Feeling        B. Seeing            C. Curing            D. Cured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social           B. special           C. regular            D. cultural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longer          B. less                 C. worse             D. better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instead         B. instead of       C. rather              D. because of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53522" y="33635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253521" y="379875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253521" y="423396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253521" y="468934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2925" y="305733"/>
            <a:ext cx="10829925" cy="57238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考查动名词的用法及联系上下文。根据and可知，前面的短语和changing结构一致，是动名词作主语，从下文判断本题句意为“治愈旧伤痛和改变惯常行为并不容易”，所以空格处应填入Curing（治愈），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形容词辨析及逻辑推理。根据前文可知，“我”已经形成了一定的生活方式，所以这句的意思是“治愈旧伤痛和改变惯常行为并不容易”。A项意为“社会的”，B项意为“特殊的”，C项意为“惯常的”，D项意为“文化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本题考查推理判断。前文提到过去“我”对那些生活中令人悲伤的事情处理得不好，但是现在可以原谅自己没有做得更好。所以答案应该是better，故本题正确答案为D。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本题考查逻辑推理。本题句意为“我可以每天采取一些行动，让自己充实起来，而不是让自己（和他人）崩溃”，instead of后面要接动词的-ing形式，故本题正确答案为B。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know I can’t control everything, but I can control what I do as long as I take action. I can’t control what happens,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I can control how I do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My life is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different than it once was. I’m no longer so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or anxious that I can’t leave the house. I’m no longer scared. My life is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76355" y="2599972"/>
            <a:ext cx="10038686"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however           B. but                C. because             D. and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similarly          B. probably       C. possibly             D. completely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frightened        B. satisfied        C. depressed 	    D. delighted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yours               B. hers               C. my                     D. mine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276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875730" y="34990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875729" y="39414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95300" y="538996"/>
            <a:ext cx="10372725" cy="53543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本题考查逻辑推理。“I can’t control what happens (我无法控制发生的事).”和“I can control how I do it (我能控制做事的方式).”之间是转折关系，故选用but，故本题正确答案为B。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本题考查副词辨析及逻辑推理。根据前文可知，“我”经历了很大的心理变化，努力尝试改变，所以现在的生活与曾经的生活差别很大，空格处应填入副词completely（完全地），故本题正确答案为D。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形容词辨析及逻辑推理。前文提到生活与以前不一样了，于是“我”不再忧郁和焦虑了。空格处应填入与anxious词义相近的词，排除B、D两项，前文提到很多伤心的事，所以是C项depressed（沮丧的，情绪低落的），而不是A项frightened（害怕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本题考查物主代词和逻辑推理。前文提到“我”不再沮丧，不再焦虑，不再害怕，所以生活完全属于自己。此空后面没有名词，因此要填入名词性物主代词，故本题正确答案为D。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heard this saying in a class—“I use my memories, but I don’t let them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me.” It’s a beautiful thing and I know everyone is able to do it. You have so much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over your experience.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30304" y="3432557"/>
            <a:ext cx="988504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interrupt       B. forget             C. use                  D. remember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power           B. weakness       C. happiness        D. sadness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11530" y="34950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11530" y="391160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本题考查动词辨析及逻辑推理。本题句意为“我利用我的回忆，但我不会被它们利用”，所以应该选择动词use，故本题正确答案为C。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本题考查名词辨析及逻辑推理。文中的“我”从自己的经历出发，得出一个人对自己的经历是可以有掌控力的。所以空格处应填入power（力量），故本题正确答案为A。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09599" y="2226624"/>
            <a:ext cx="10648949" cy="3229923"/>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err="1">
                <a:solidFill>
                  <a:schemeClr val="tx1">
                    <a:lumMod val="75000"/>
                    <a:lumOff val="25000"/>
                  </a:schemeClr>
                </a:solidFill>
                <a:latin typeface="Times New Roman" panose="02020603050405020304" charset="0"/>
                <a:cs typeface="Times New Roman" panose="02020603050405020304" charset="0"/>
              </a:rPr>
              <a:t>Hersheypark</a:t>
            </a:r>
            <a:r>
              <a:rPr lang="en-US" altLang="zh-CN" sz="2400" dirty="0">
                <a:solidFill>
                  <a:schemeClr val="tx1">
                    <a:lumMod val="75000"/>
                    <a:lumOff val="25000"/>
                  </a:schemeClr>
                </a:solidFill>
                <a:latin typeface="Times New Roman" panose="02020603050405020304" charset="0"/>
                <a:cs typeface="Times New Roman" panose="02020603050405020304" charset="0"/>
              </a:rPr>
              <a:t>, an amusement park in Hershey, Pennsylvania, has something for everyone. You can have fun riding roller coasters that range from mild to wild. There are also classic family rides, a water park, a zoo, and of course, chocolate.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Now its new section, Hershey’s </a:t>
            </a:r>
            <a:r>
              <a:rPr lang="en-US" altLang="zh-CN" sz="2400" dirty="0" err="1">
                <a:solidFill>
                  <a:schemeClr val="tx1">
                    <a:lumMod val="75000"/>
                    <a:lumOff val="25000"/>
                  </a:schemeClr>
                </a:solidFill>
                <a:latin typeface="Times New Roman" panose="02020603050405020304" charset="0"/>
                <a:cs typeface="Times New Roman" panose="02020603050405020304" charset="0"/>
              </a:rPr>
              <a:t>Chocolatetown</a:t>
            </a:r>
            <a:r>
              <a:rPr lang="en-US" altLang="zh-CN" sz="2400" dirty="0">
                <a:solidFill>
                  <a:schemeClr val="tx1">
                    <a:lumMod val="75000"/>
                    <a:lumOff val="25000"/>
                  </a:schemeClr>
                </a:solidFill>
                <a:latin typeface="Times New Roman" panose="02020603050405020304" charset="0"/>
                <a:cs typeface="Times New Roman" panose="02020603050405020304" charset="0"/>
              </a:rPr>
              <a:t>, is open! There is </a:t>
            </a:r>
            <a:r>
              <a:rPr lang="en-US" altLang="zh-CN" sz="2400" dirty="0" err="1">
                <a:solidFill>
                  <a:schemeClr val="tx1">
                    <a:lumMod val="75000"/>
                    <a:lumOff val="25000"/>
                  </a:schemeClr>
                </a:solidFill>
                <a:latin typeface="Times New Roman" panose="02020603050405020304" charset="0"/>
                <a:cs typeface="Times New Roman" panose="02020603050405020304" charset="0"/>
              </a:rPr>
              <a:t>Candymonium</a:t>
            </a:r>
            <a:r>
              <a:rPr lang="en-US" altLang="zh-CN" sz="2400" dirty="0">
                <a:solidFill>
                  <a:schemeClr val="tx1">
                    <a:lumMod val="75000"/>
                    <a:lumOff val="25000"/>
                  </a:schemeClr>
                </a:solidFill>
                <a:latin typeface="Times New Roman" panose="02020603050405020304" charset="0"/>
                <a:cs typeface="Times New Roman" panose="02020603050405020304" charset="0"/>
              </a:rPr>
              <a:t>, the tallest, fastest, longest, and sweetest coaster in the park. It offers a one-of-a-kind experience.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7700" y="50318"/>
            <a:ext cx="11153775" cy="5851525"/>
          </a:xfrm>
          <a:prstGeom prst="rect">
            <a:avLst/>
          </a:prstGeom>
          <a:noFill/>
        </p:spPr>
        <p:txBody>
          <a:bodyPr wrap="square" rtlCol="0" anchor="ctr">
            <a:spAutoFit/>
          </a:bodyPr>
          <a:lstStyle/>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Opening hours for this week:</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Oct. 12–15, Monday–Thursday, closed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Oct. 16, Friday, 5:00 p.m.–9:00 p.m.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Oct. 17, Saturday, 2:00 p.m.–9:00 p.m.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Oct. 18, Sunday, 2:00 p.m.–9:00 p.m.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Tickets:</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Buy tickets at www.hersheypark.com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1-Day tickets: </a:t>
            </a:r>
            <a:r>
              <a:rPr lang="en-US" altLang="zh-CN" sz="2400" dirty="0">
                <a:solidFill>
                  <a:schemeClr val="tx1">
                    <a:lumMod val="75000"/>
                    <a:lumOff val="25000"/>
                  </a:schemeClr>
                </a:solidFill>
                <a:latin typeface="Times New Roman" panose="02020603050405020304" charset="0"/>
                <a:cs typeface="Times New Roman" panose="02020603050405020304" charset="0"/>
              </a:rPr>
              <a:t>$49.95 (aged 3+); Free (children aged 2 or younger)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2-Day tickets: </a:t>
            </a:r>
            <a:r>
              <a:rPr lang="en-US" altLang="zh-CN" sz="2400" dirty="0">
                <a:solidFill>
                  <a:schemeClr val="tx1">
                    <a:lumMod val="75000"/>
                    <a:lumOff val="25000"/>
                  </a:schemeClr>
                </a:solidFill>
                <a:latin typeface="Times New Roman" panose="02020603050405020304" charset="0"/>
                <a:cs typeface="Times New Roman" panose="02020603050405020304" charset="0"/>
              </a:rPr>
              <a:t>$47.50 per day (aged 9–61); $40 per day (aged 3–8 / aged 62+); Free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(children aged 2 or younger)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Tips:</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1. Please reserve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预约</a:t>
            </a:r>
            <a:r>
              <a:rPr lang="en-US" altLang="zh-CN" sz="2400" dirty="0">
                <a:solidFill>
                  <a:schemeClr val="tx1">
                    <a:lumMod val="75000"/>
                    <a:lumOff val="25000"/>
                  </a:schemeClr>
                </a:solidFill>
                <a:latin typeface="Times New Roman" panose="02020603050405020304" charset="0"/>
                <a:cs typeface="Times New Roman" panose="02020603050405020304" charset="0"/>
              </a:rPr>
              <a:t>) your tickets before you visit at www.hersheypark.com.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2. You can download the </a:t>
            </a:r>
            <a:r>
              <a:rPr lang="en-US" altLang="zh-CN" sz="2400" dirty="0" err="1">
                <a:solidFill>
                  <a:schemeClr val="tx1">
                    <a:lumMod val="75000"/>
                    <a:lumOff val="25000"/>
                  </a:schemeClr>
                </a:solidFill>
                <a:latin typeface="Times New Roman" panose="02020603050405020304" charset="0"/>
                <a:cs typeface="Times New Roman" panose="02020603050405020304" charset="0"/>
              </a:rPr>
              <a:t>Hersheypark</a:t>
            </a:r>
            <a:r>
              <a:rPr lang="en-US" altLang="zh-CN" sz="2400" dirty="0">
                <a:solidFill>
                  <a:schemeClr val="tx1">
                    <a:lumMod val="75000"/>
                    <a:lumOff val="25000"/>
                  </a:schemeClr>
                </a:solidFill>
                <a:latin typeface="Times New Roman" panose="02020603050405020304" charset="0"/>
                <a:cs typeface="Times New Roman" panose="02020603050405020304" charset="0"/>
              </a:rPr>
              <a:t> app to help you plan your visit.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699606"/>
            <a:ext cx="10648949" cy="3636010"/>
          </a:xfrm>
          <a:prstGeom prst="rect">
            <a:avLst/>
          </a:prstGeom>
          <a:noFill/>
        </p:spPr>
        <p:txBody>
          <a:bodyPr wrap="square" rtlCol="0" anchor="ctr">
            <a:spAutoFit/>
          </a:bodyPr>
          <a:lstStyle/>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Safety rules:</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1. All guests over the age of 2 are required to wear face coverings.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2. Guests should also be prepared to undergo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经历</a:t>
            </a:r>
            <a:r>
              <a:rPr lang="en-US" altLang="zh-CN" sz="2400" dirty="0">
                <a:solidFill>
                  <a:schemeClr val="tx1">
                    <a:lumMod val="75000"/>
                    <a:lumOff val="25000"/>
                  </a:schemeClr>
                </a:solidFill>
                <a:latin typeface="Times New Roman" panose="02020603050405020304" charset="0"/>
                <a:cs typeface="Times New Roman" panose="02020603050405020304" charset="0"/>
              </a:rPr>
              <a:t>) a touchless temperature screening before entering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Hersheypark</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3. Follow directions from our team members by keeping 1 meter away from other guests at all times.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Address: </a:t>
            </a:r>
            <a:r>
              <a:rPr lang="en-US" altLang="zh-CN" sz="2400" dirty="0">
                <a:solidFill>
                  <a:schemeClr val="tx1">
                    <a:lumMod val="75000"/>
                    <a:lumOff val="25000"/>
                  </a:schemeClr>
                </a:solidFill>
                <a:latin typeface="Times New Roman" panose="02020603050405020304" charset="0"/>
                <a:cs typeface="Times New Roman" panose="02020603050405020304" charset="0"/>
              </a:rPr>
              <a:t>100 West </a:t>
            </a:r>
            <a:r>
              <a:rPr lang="en-US" altLang="zh-CN" sz="2400" dirty="0" err="1">
                <a:solidFill>
                  <a:schemeClr val="tx1">
                    <a:lumMod val="75000"/>
                    <a:lumOff val="25000"/>
                  </a:schemeClr>
                </a:solidFill>
                <a:latin typeface="Times New Roman" panose="02020603050405020304" charset="0"/>
                <a:cs typeface="Times New Roman" panose="02020603050405020304" charset="0"/>
              </a:rPr>
              <a:t>Hersheypark</a:t>
            </a:r>
            <a:r>
              <a:rPr lang="en-US" altLang="zh-CN" sz="2400" dirty="0">
                <a:solidFill>
                  <a:schemeClr val="tx1">
                    <a:lumMod val="75000"/>
                    <a:lumOff val="25000"/>
                  </a:schemeClr>
                </a:solidFill>
                <a:latin typeface="Times New Roman" panose="02020603050405020304" charset="0"/>
                <a:cs typeface="Times New Roman" panose="02020603050405020304" charset="0"/>
              </a:rPr>
              <a:t> Drive, Hershey, PA 17033</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Contact: </a:t>
            </a:r>
            <a:r>
              <a:rPr lang="en-US" altLang="zh-CN" sz="2400" dirty="0">
                <a:solidFill>
                  <a:schemeClr val="tx1">
                    <a:lumMod val="75000"/>
                    <a:lumOff val="25000"/>
                  </a:schemeClr>
                </a:solidFill>
                <a:latin typeface="Times New Roman" panose="02020603050405020304" charset="0"/>
                <a:cs typeface="Times New Roman" panose="02020603050405020304" charset="0"/>
              </a:rPr>
              <a:t>717-534-3900</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Which of the following is new according to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Roller coasters and classic family rides.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Water park and zoo.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Chocolatetown</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and roller coasters.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Chocolatetown</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and its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Candymonium</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细节推理题。题干意为“下列哪些是公园里的新设施”。根据第二段可知，Chocolatetown是该公园新开的区域，里面有最高、最快、最长的过山车Candymonium，故本题正确答案为D。</a:t>
            </a:r>
            <a:endParaRPr sz="240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890" y="82693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It’s 8 o’clock in the morning, October 17. How long should Linda wait if she 	    wants to visit the park?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9 hours.           B. 6 hours.            C. 13 hours.          D. 8 hours.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推理判断题。题干意为“现在是10月17日，早上8点。如果Linda想去公园玩，她还要等多久”。根据文中提供的时间表，10月17日公园的开放时间是下午2点到9点，她还要等6小时，故本题正确答案为B。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22743"/>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Jimmy (aged 18), his grandma (aged 61) and grandpa (aged 63) plan to go to 	    the park to spend their weekends. How much do they have to pay for the 	    tickets?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$139.9.            B. $137.45.                      C. $270.                D. $135.</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题干意为“18岁的Jimmy和爷爷（63岁）、奶奶（61岁）一起去公园度周末，门票一共要多少钱”。根据票价信息，两天的票价9到61岁为47.5美元每天，62岁以上为40美元每天，所以三人两天共270美元，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370903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Which of the following is true according to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All guests are required to wear face coverings.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Guests should take their temperature before entering the park.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Team members give the directions that they should keep away from each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other while queuing up.</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Guests cannot reserve the tickets.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11200" y="382194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细节判断题。根据文中的safety rules（安全规则），2岁以上的游客必须戴口罩，所以A项错误。在进入公园前，游客要经过无接触测温，B项正确。游客应全程与他人保持距离，而不是仅仅在排队的时候，C项错误。游客可以在网上预约，D项错误，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Where does the passage probably come from?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diary.            B. A novel.                  C. A guidebook.          D. The instructions.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70560" y="342900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主旨理解及推理题。文章主要内容为游乐园的游玩指南，C项guidebook （旅行指南）符合题意，故本题正确答案为C。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84860" y="876300"/>
            <a:ext cx="9474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54201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a Chinese saying goes, ‘Peaches and plums do not speak, but they are so attractive that a path is formed below the trees’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桃李不言，下自成蹊</a:t>
            </a:r>
            <a:r>
              <a:rPr lang="en-US" altLang="zh-CN" sz="2400" dirty="0">
                <a:solidFill>
                  <a:schemeClr val="tx1">
                    <a:lumMod val="75000"/>
                    <a:lumOff val="25000"/>
                  </a:schemeClr>
                </a:solidFill>
                <a:latin typeface="Times New Roman" panose="02020603050405020304" charset="0"/>
                <a:cs typeface="Times New Roman" panose="02020603050405020304" charset="0"/>
              </a:rPr>
              <a:t>). Four years on, over 100 countries and international organizations have supported and gotten involved in this </a:t>
            </a:r>
            <a:r>
              <a:rPr lang="en-US" altLang="zh-CN" sz="2400" u="sng" dirty="0">
                <a:solidFill>
                  <a:schemeClr val="tx1">
                    <a:lumMod val="75000"/>
                    <a:lumOff val="25000"/>
                  </a:schemeClr>
                </a:solidFill>
                <a:latin typeface="Times New Roman" panose="02020603050405020304" charset="0"/>
                <a:cs typeface="Times New Roman" panose="02020603050405020304" charset="0"/>
              </a:rPr>
              <a:t>initiative</a:t>
            </a:r>
            <a:r>
              <a:rPr lang="en-US" altLang="zh-CN" sz="2400" dirty="0">
                <a:solidFill>
                  <a:schemeClr val="tx1">
                    <a:lumMod val="75000"/>
                    <a:lumOff val="25000"/>
                  </a:schemeClr>
                </a:solidFill>
                <a:latin typeface="Times New Roman" panose="02020603050405020304" charset="0"/>
                <a:cs typeface="Times New Roman" panose="02020603050405020304" charset="0"/>
              </a:rPr>
              <a:t>,” President Xi Jinping said at the opening of the Belt and Road Forum for International Cooperation in 2017.</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Among green grasses and leaves, spring hides in plain sight. It’s also the season for various flowers, including peach and plum flowers.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Besides the beautiful scenes, these two kinds of flowers are often used to refer to a man of virtue attracting admiration. You probably know the old saying mentioned before. Maybe you wonder where this saying comes from.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9100" y="1019537"/>
            <a:ext cx="11115675" cy="452183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begins with the story of General Li </a:t>
            </a:r>
            <a:r>
              <a:rPr lang="en-US" altLang="zh-CN" sz="2400" dirty="0" err="1">
                <a:solidFill>
                  <a:schemeClr val="tx1">
                    <a:lumMod val="75000"/>
                    <a:lumOff val="25000"/>
                  </a:schemeClr>
                </a:solidFill>
                <a:latin typeface="Times New Roman" panose="02020603050405020304" charset="0"/>
                <a:cs typeface="Times New Roman" panose="02020603050405020304" charset="0"/>
              </a:rPr>
              <a:t>Guang</a:t>
            </a:r>
            <a:r>
              <a:rPr lang="en-US" altLang="zh-CN" sz="2400" dirty="0">
                <a:solidFill>
                  <a:schemeClr val="tx1">
                    <a:lumMod val="75000"/>
                    <a:lumOff val="25000"/>
                  </a:schemeClr>
                </a:solidFill>
                <a:latin typeface="Times New Roman" panose="02020603050405020304" charset="0"/>
                <a:cs typeface="Times New Roman" panose="02020603050405020304" charset="0"/>
              </a:rPr>
              <a:t> (unknown–119 BC), nicknamed the “Flying General” in the Western Han Dynasty. Though he was a well-respected general who fought first against the </a:t>
            </a:r>
            <a:r>
              <a:rPr lang="en-US" altLang="zh-CN" sz="2400" dirty="0" err="1">
                <a:solidFill>
                  <a:schemeClr val="tx1">
                    <a:lumMod val="75000"/>
                    <a:lumOff val="25000"/>
                  </a:schemeClr>
                </a:solidFill>
                <a:latin typeface="Times New Roman" panose="02020603050405020304" charset="0"/>
                <a:cs typeface="Times New Roman" panose="02020603050405020304" charset="0"/>
              </a:rPr>
              <a:t>Xiongnu</a:t>
            </a:r>
            <a:r>
              <a:rPr lang="en-US" altLang="zh-CN" sz="2400" dirty="0">
                <a:solidFill>
                  <a:schemeClr val="tx1">
                    <a:lumMod val="75000"/>
                    <a:lumOff val="25000"/>
                  </a:schemeClr>
                </a:solidFill>
                <a:latin typeface="Times New Roman" panose="02020603050405020304" charset="0"/>
                <a:cs typeface="Times New Roman" panose="02020603050405020304" charset="0"/>
              </a:rPr>
              <a:t> tribes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部落</a:t>
            </a:r>
            <a:r>
              <a:rPr lang="en-US" altLang="zh-CN" sz="2400" dirty="0">
                <a:solidFill>
                  <a:schemeClr val="tx1">
                    <a:lumMod val="75000"/>
                    <a:lumOff val="25000"/>
                  </a:schemeClr>
                </a:solidFill>
                <a:latin typeface="Times New Roman" panose="02020603050405020304" charset="0"/>
                <a:cs typeface="Times New Roman" panose="02020603050405020304" charset="0"/>
              </a:rPr>
              <a:t>), Li was said to be modest. He was not a man to say about his achievements. When he died, he was mourned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哀悼</a:t>
            </a:r>
            <a:r>
              <a:rPr lang="en-US" altLang="zh-CN" sz="2400" dirty="0">
                <a:solidFill>
                  <a:schemeClr val="tx1">
                    <a:lumMod val="75000"/>
                    <a:lumOff val="25000"/>
                  </a:schemeClr>
                </a:solidFill>
                <a:latin typeface="Times New Roman" panose="02020603050405020304" charset="0"/>
                <a:cs typeface="Times New Roman" panose="02020603050405020304" charset="0"/>
              </a:rPr>
              <a:t>) deeply.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i="1" dirty="0">
                <a:solidFill>
                  <a:schemeClr val="tx1">
                    <a:lumMod val="75000"/>
                    <a:lumOff val="25000"/>
                  </a:schemeClr>
                </a:solidFill>
                <a:latin typeface="Times New Roman" panose="02020603050405020304" charset="0"/>
                <a:cs typeface="Times New Roman" panose="02020603050405020304" charset="0"/>
              </a:rPr>
              <a:t>Records of the Grand Historian </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《史记》</a:t>
            </a:r>
            <a:r>
              <a:rPr lang="en-US" altLang="zh-CN" sz="2400" dirty="0">
                <a:solidFill>
                  <a:schemeClr val="tx1">
                    <a:lumMod val="75000"/>
                    <a:lumOff val="25000"/>
                  </a:schemeClr>
                </a:solidFill>
                <a:latin typeface="Times New Roman" panose="02020603050405020304" charset="0"/>
                <a:cs typeface="Times New Roman" panose="02020603050405020304" charset="0"/>
              </a:rPr>
              <a:t>) by </a:t>
            </a:r>
            <a:r>
              <a:rPr lang="en-US" altLang="zh-CN" sz="2400" dirty="0" err="1">
                <a:solidFill>
                  <a:schemeClr val="tx1">
                    <a:lumMod val="75000"/>
                    <a:lumOff val="25000"/>
                  </a:schemeClr>
                </a:solidFill>
                <a:latin typeface="Times New Roman" panose="02020603050405020304" charset="0"/>
                <a:cs typeface="Times New Roman" panose="02020603050405020304" charset="0"/>
              </a:rPr>
              <a:t>Sima</a:t>
            </a:r>
            <a:r>
              <a:rPr lang="en-US" altLang="zh-CN" sz="2400" dirty="0">
                <a:solidFill>
                  <a:schemeClr val="tx1">
                    <a:lumMod val="75000"/>
                    <a:lumOff val="25000"/>
                  </a:schemeClr>
                </a:solidFill>
                <a:latin typeface="Times New Roman" panose="02020603050405020304" charset="0"/>
                <a:cs typeface="Times New Roman" panose="02020603050405020304" charset="0"/>
              </a:rPr>
              <a:t> Qian (145 BC–unknown) observes about Li: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“Peach and plum trees grow in humble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谦逊的</a:t>
            </a:r>
            <a:r>
              <a:rPr lang="en-US" altLang="zh-CN" sz="2400" dirty="0">
                <a:solidFill>
                  <a:schemeClr val="tx1">
                    <a:lumMod val="75000"/>
                    <a:lumOff val="25000"/>
                  </a:schemeClr>
                </a:solidFill>
                <a:latin typeface="Times New Roman" panose="02020603050405020304" charset="0"/>
                <a:cs typeface="Times New Roman" panose="02020603050405020304" charset="0"/>
              </a:rPr>
              <a:t>) silence, yet they still attract people with their sweet fruits and charming flowers, and so a path forms in the soil.” Here peach and plumtrees are a metaphor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隐喻</a:t>
            </a:r>
            <a:r>
              <a:rPr lang="en-US" altLang="zh-CN" sz="2400" dirty="0">
                <a:solidFill>
                  <a:schemeClr val="tx1">
                    <a:lumMod val="75000"/>
                    <a:lumOff val="25000"/>
                  </a:schemeClr>
                </a:solidFill>
                <a:latin typeface="Times New Roman" panose="02020603050405020304" charset="0"/>
                <a:cs typeface="Times New Roman" panose="02020603050405020304" charset="0"/>
              </a:rPr>
              <a:t>) to represent a person of sincerity and honesty, whom others will follow without being told.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218305"/>
            <a:ext cx="9749238"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What does the “initiative” in Paragraph 1 refer to?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International Cooperation.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Belt and Road Initiative.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Countries and international organizations.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Chinese saying.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Peach and plum flowers are flowers in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spring           B. summer           C. autumn           D. winter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2468123"/>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细节理解题。在第一段中，gotten involved in this initiative后紧接着写道“President Xi Jinping said at the opening of the Belt and Road Forum for International Cooperation in 2017.”，initiative指的是“一带一路”倡议，故本题正确答案为B。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648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23265" y="5372212"/>
            <a:ext cx="105398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细节理解题。题干问桃花和李子花是哪个季节的花。根据第二段可知，春天是各种花开放的季节，包括桃花和李子花，故本题正确答案为A。</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81050" y="4273550"/>
            <a:ext cx="109995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Which of the sentences about General Li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Guang</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NOT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was called the “Flying General” by others.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 was a hero in fighting against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Xiongnu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tribes.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People were very sad when he died.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 usually talked very proudly about his achievements.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可知，李广被人称为“飞将军”，A项是正确的；他是抗击匈奴部落的将军，B项正确；当他去世的时候，人们都为他深切哀悼，C项正确。他不是一个吹嘘自己成就的人，D项错误，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Metaphorically, peach and plum trees are used to refer to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brave and smart people 	B. beautiful and fashionable people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sincere and honest people 	D. tricky and dishonest people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细节理解题。根据最后一段“Here peach and plum trees are a metaphor to represent a person of sincerity and honesty, whom others will follow without being told (桃李是一种隐喻，代表真诚和诚实的人，会吸引他人主动追随).”，故本题正确答案为C。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passage mainly about?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It’s about the story of the General Li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Guang</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It’s about the origin and meaning of a Chinese saying.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It’s about peach and plum flowers.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It’s about how to be a person of sincerity and honesty.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主旨大意题。文章先是引用了总书记在会议上提到的这句中国古语，然后介绍了这句起源于李广将军的故事以及它的深层含义，故本题正确答案为B。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719817"/>
            <a:ext cx="11115675"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series of summer camps and study tours were organized by the China Soong Ching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Ling Science and Culture Center for Young People in order to develop children’s interests in traditional Chinese culture, natural science and social science during the summer holiday.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 trip offered the opportunity to get hands-on experience in making models of traditional structures and to learn the skills of paintings.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652145" y="186055"/>
            <a:ext cx="1087056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354965" y="3428683"/>
            <a:ext cx="11482070" cy="2748280"/>
          </a:xfrm>
          <a:prstGeom prst="rect">
            <a:avLst/>
          </a:prstGeom>
          <a:solidFill>
            <a:schemeClr val="bg1"/>
          </a:solidFill>
        </p:spPr>
        <p:txBody>
          <a:bodyPr wrap="square" rtlCol="0" anchor="ctr">
            <a:spAutoFit/>
          </a:bodyPr>
          <a:lstStyle/>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I’m lucky that my kids have the opportunity to go to this type of camps.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For instance, a cultural trip took young students to learn about Chinese traditional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zh-CN" altLang="en-US" sz="2400" dirty="0">
                <a:solidFill>
                  <a:schemeClr val="tx1">
                    <a:lumMod val="75000"/>
                    <a:lumOff val="25000"/>
                  </a:schemeClr>
                </a:solidFill>
                <a:latin typeface="Times New Roman" panose="02020603050405020304" charset="0"/>
                <a:cs typeface="Times New Roman" panose="02020603050405020304" charset="0"/>
              </a:rPr>
              <a:t>architectural styles in China in museums.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Zhangli, 15 years old, was one of the young students in the summer camps on traditional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zh-CN" altLang="en-US" sz="2400" dirty="0">
                <a:solidFill>
                  <a:schemeClr val="tx1">
                    <a:lumMod val="75000"/>
                    <a:lumOff val="25000"/>
                  </a:schemeClr>
                </a:solidFill>
                <a:latin typeface="Times New Roman" panose="02020603050405020304" charset="0"/>
                <a:cs typeface="Times New Roman" panose="02020603050405020304" charset="0"/>
              </a:rPr>
              <a:t>folk music.</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A five-day camp on China’s traditional folk music was held to widen children’s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zh-CN" altLang="en-US" sz="2400" dirty="0">
                <a:solidFill>
                  <a:schemeClr val="tx1">
                    <a:lumMod val="75000"/>
                    <a:lumOff val="25000"/>
                  </a:schemeClr>
                </a:solidFill>
                <a:latin typeface="Times New Roman" panose="02020603050405020304" charset="0"/>
                <a:cs typeface="Times New Roman" panose="02020603050405020304" charset="0"/>
              </a:rPr>
              <a:t>musical levels.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I enjoyed this summer camp very much.</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6646543" y="56190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1370330" y="230251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判断题。根据空白处下一句“这次旅行给孩子们提供了既能学习绘画技巧还能获取制作传统建筑模型的实际经历的良好机会”和关键词（trip、traditional）复现可知。B项意为“例如，学生们在一次文化旅行中，到了博物馆了解中国传统的建筑风格”，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650936"/>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There will be a concert in the music hall tomorrow. Would you like to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go with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I’d love to, but I have to go shopping with my mom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B. Glad to hear that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I’d like to buy 2 tickets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D. I’m sorry to hear that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根据“Would you like to go with me (你想和我一起去吗)?”可以判断出说话人在邀请对方参加音乐会。A项意为“我想去，但我要陪妈妈去购物”，符合对话语境，故本题正确答案为A。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307385"/>
            <a:ext cx="1139190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Here was another example.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The Center invited teachers from the Central Conservatory of Music to give face-to-face instructions to children. It was about how to play traditional instruments, such as Guzheng and Erhu.</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“I started to learn Guzheng when I was five years old.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Here I not only can improve my musical instrument level, but also can make a lot of friends.” said Zhangli. “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It makes their summer vacation life more meaningful. I am happy to let my children learn Chinese culture.” said Zhangli’s mother.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34720" y="3428683"/>
            <a:ext cx="11421745" cy="2748280"/>
          </a:xfrm>
          <a:prstGeom prst="rect">
            <a:avLst/>
          </a:prstGeom>
          <a:solidFill>
            <a:schemeClr val="bg1"/>
          </a:solidFill>
        </p:spPr>
        <p:txBody>
          <a:bodyPr wrap="none" rtlCol="0" anchor="ctr">
            <a:spAutoFit/>
          </a:bodyPr>
          <a:lstStyle/>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A. I’m lucky that my kids have the opportunity to go to this type of camps.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B. For instance, a cultural trip took young students to learn about Chinese traditional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architectural styles in China in museums.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C. Zhangli, 15 years old, was one of the young students in the summer camps on traditional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folk music.</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D. A five-day camp on China’s traditional folk music was held to widen children’s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musical levels.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E. I enjoyed this summer camp very much.</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7450453" y="56190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4770755" y="3073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1226185" y="151257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6"/>
            </p:custDataLst>
          </p:nvPr>
        </p:nvSpPr>
        <p:spPr>
          <a:xfrm>
            <a:off x="8861425" y="151257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7"/>
            </p:custDataLst>
          </p:nvPr>
        </p:nvSpPr>
        <p:spPr>
          <a:xfrm>
            <a:off x="869950" y="22682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54990" y="645160"/>
            <a:ext cx="10854055" cy="46158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判断题。根据空白处下一句（中心邀请了中央音乐学院的老师，对孩子们进行面对面的指导）和关键词（musical）复现可知。D项意为“为期五天的中国传统民族音乐夏令营旨在拓宽孩子们的音乐水平”，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逻辑推理题。根据第四段所描述的内容都是以张莉为例可知，第四段第一句是先介绍张莉参加了夏令营，故本题正确答案为C。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细节判断题。根据第四段第二、三、四句均为张莉说的话，E项（我非常享受这个夏令营）符合语境，故本题正确答案为E。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细节判断题。第四段的最后三句均为张莉母亲说的话，因此A项（我感到非常幸运，我的孩子可以有机会参加这一类型的夏令营）符合语境，故本题正确答案为A。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11125" y="139065"/>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42297" y="2515769"/>
            <a:ext cx="97104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lion was walking through the forest when he met a man. They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(decide) to walk together. But very soon they began to argue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each other. Each of them thought that he and his kind were more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(power) and clever than the other. They argued for a long time.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439283" y="2923243"/>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decided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331538" y="3362263"/>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1390856" y="3786363"/>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powerful</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【解析】本题考查动词的时态。整篇文章的时态为过去时。decide的过去式为decided，故本题正确答案为decided。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【解析】本题考查动词词组的固定搭配。argue with sb.为固定搭配，意为“与某人争吵”，故本题正确答案为with。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【解析】本题考查词性转换。分析句子可知，were后面要加形容词，因此要把名词power转换为形容词powerful，故本题正确答案为powerful。</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After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while, they arrived at an open place in the forest. There they found a statue (</a:t>
            </a:r>
            <a:r>
              <a:rPr lang="zh-CN" altLang="en-US" sz="2400" dirty="0">
                <a:latin typeface="Times New Roman" panose="02020603050405020304" charset="0"/>
                <a:ea typeface="宋体" panose="02010600030101010101" pitchFamily="2" charset="-122"/>
                <a:cs typeface="Times New Roman" panose="02020603050405020304" charset="0"/>
              </a:rPr>
              <a:t>雕像</a:t>
            </a:r>
            <a:r>
              <a:rPr lang="en-US" altLang="zh-CN" sz="2400" dirty="0">
                <a:latin typeface="Times New Roman" panose="02020603050405020304" charset="0"/>
                <a:ea typeface="宋体" panose="02010600030101010101" pitchFamily="2" charset="-122"/>
                <a:cs typeface="Times New Roman" panose="02020603050405020304" charset="0"/>
              </a:rPr>
              <a:t>). It was a statue of the Greek hero Heracles in the act of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(beat) a lion.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“See,” the man said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(proud), “that’s how powerful we are! The king of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(beast) is weak in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(we) hands! We are more powerful than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374900" y="63817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451704" y="1078820"/>
            <a:ext cx="134964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beating</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691933" y="1942760"/>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proudly</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34263" y="2418334"/>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beasts</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5236210" y="2385695"/>
            <a:ext cx="15449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our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47675" y="647700"/>
            <a:ext cx="10854055" cy="43999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【解析】本题考查固定搭配。after a while为固定搭配，意为“过了一会儿”，故本题正确答案为a。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【解析】本题考查非谓语动词。分析句子可知，空格处要填入的动词在介词of的后面，要改为现在分词形式，故本题正确答案为beating。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【解析】本题考查词性转换。空格处要填入的词修饰动词said，所以要用副词。因此要把形容词proud转换为副词proudly，故本题正确答案为proudly。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【解析】本题考查名词单复数。百兽之王的表达应该是the king of the beasts，故本题正确答案为beasts。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【解析】本题考查物主代词。分析句子可知，hands前面应该用形容词性物主代词。we的形容词性物主代词是our，故本题正确答案为our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2194" y="630480"/>
            <a:ext cx="10653982"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“Ho!” the lion laughed, “It was one of your men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made the statue. If we made it, you would see the man under the paw (</a:t>
            </a:r>
            <a:r>
              <a:rPr lang="zh-CN" altLang="en-US" sz="2400" dirty="0">
                <a:latin typeface="Times New Roman" panose="02020603050405020304" charset="0"/>
                <a:ea typeface="宋体" panose="02010600030101010101" pitchFamily="2" charset="-122"/>
                <a:cs typeface="Times New Roman" panose="02020603050405020304" charset="0"/>
              </a:rPr>
              <a:t>爪子</a:t>
            </a:r>
            <a:r>
              <a:rPr lang="en-US" altLang="zh-CN" sz="2400" dirty="0">
                <a:latin typeface="Times New Roman" panose="02020603050405020304" charset="0"/>
                <a:ea typeface="宋体" panose="02010600030101010101" pitchFamily="2" charset="-122"/>
                <a:cs typeface="Times New Roman" panose="02020603050405020304" charset="0"/>
              </a:rPr>
              <a:t>) of the lion .”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This story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(teach) us a helpful lesson—if you only hear one side of a story, you’re not hearing the complete story.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906228"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who/that</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2904170" y="1458926"/>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teaches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【解析】本题考查强调句。强调句的结构为“It is / was +被强调部分+ that / who”，故本题正确答案为who / that。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【解析】本题考查时态转换。前文主要叙述故事，时态为一般过去时。最后一段是故事带来的启发，所以应该用一般现在时，故本题正确答案为teaches。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Excuse me, can you tell me the way to Shenzhen Museum?</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Thank you all the same.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You can take a taxi                                     B. Sorry, I am new 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 along the street and then turn left          D. I don’t know</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本题为问路的语境。根据最后的答语“Thank you all the same (仍然很感谢你).”可知，对方并未给出到达深圳博物馆的具体建议。“Sorry, I am new here (抱歉，我对这儿不熟).”符合对话语境，故本题正确答案为B。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Shenzhen has 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一千多万人口</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3197225" y="1642421"/>
            <a:ext cx="6271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 population of over / more than 10 million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本题考查固定搭配和数词的表达。have a population of …为固定搭配，意为“有……人口”，一千多万的表达为over / more than 10 million，故本题正确答案为a population of over / more than 10 million。</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他是否会来</a:t>
            </a:r>
            <a:r>
              <a:rPr lang="en-US" altLang="zh-CN" sz="2400" dirty="0">
                <a:latin typeface="Times New Roman" panose="02020603050405020304" charset="0"/>
                <a:ea typeface="宋体" panose="02010600030101010101" pitchFamily="2" charset="-122"/>
                <a:cs typeface="Times New Roman" panose="02020603050405020304" charset="0"/>
              </a:rPr>
              <a:t>) isn’t clear.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每天做运动</a:t>
            </a:r>
            <a:r>
              <a:rPr lang="en-US" altLang="zh-CN" sz="2400" dirty="0">
                <a:latin typeface="Times New Roman" panose="02020603050405020304" charset="0"/>
                <a:ea typeface="宋体" panose="02010600030101010101" pitchFamily="2" charset="-122"/>
                <a:cs typeface="Times New Roman" panose="02020603050405020304" charset="0"/>
              </a:rPr>
              <a:t>) is good for your health.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426503" y="609822"/>
            <a:ext cx="497205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Whether he will come (or not)</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9823" y="4420274"/>
            <a:ext cx="9952354" cy="829945"/>
          </a:xfrm>
          <a:prstGeom prst="rect">
            <a:avLst/>
          </a:prstGeom>
          <a:noFill/>
        </p:spPr>
        <p:txBody>
          <a:bodyPr wrap="square" rtlCol="0">
            <a:spAutoFit/>
          </a:bodyPr>
          <a:lstStyle/>
          <a:p>
            <a:pPr marL="1259840" indent="-1259840" algn="just" fontAlgn="auto">
              <a:buClrTx/>
              <a:buSzTx/>
              <a:buFontTx/>
            </a:pPr>
            <a:r>
              <a:rPr lang="zh-CN" altLang="en-US" sz="2400" dirty="0">
                <a:solidFill>
                  <a:srgbClr val="C00000"/>
                </a:solidFill>
                <a:latin typeface="Times New Roman" panose="02020603050405020304" charset="0"/>
                <a:cs typeface="Times New Roman" panose="02020603050405020304" charset="0"/>
              </a:rPr>
              <a:t>解析</a:t>
            </a:r>
            <a:r>
              <a:rPr lang="zh-CN" altLang="en-US" sz="2400" dirty="0">
                <a:solidFill>
                  <a:srgbClr val="C00000"/>
                </a:solidFill>
                <a:latin typeface="Times New Roman" panose="02020603050405020304" charset="0"/>
                <a:cs typeface="Times New Roman" panose="02020603050405020304" charset="0"/>
                <a:sym typeface="+mn-ea"/>
              </a:rPr>
              <a:t>：</a:t>
            </a:r>
            <a:r>
              <a:rPr lang="en-US" altLang="zh-CN" sz="2400" dirty="0">
                <a:solidFill>
                  <a:srgbClr val="C00000"/>
                </a:solidFill>
                <a:latin typeface="Times New Roman" panose="02020603050405020304" charset="0"/>
                <a:cs typeface="Times New Roman" panose="02020603050405020304" charset="0"/>
                <a:sym typeface="+mn-ea"/>
              </a:rPr>
              <a:t>   </a:t>
            </a:r>
            <a:r>
              <a:rPr lang="zh-CN" altLang="en-US" sz="2400" dirty="0">
                <a:solidFill>
                  <a:srgbClr val="C00000"/>
                </a:solidFill>
                <a:latin typeface="Times New Roman" panose="02020603050405020304" charset="0"/>
                <a:cs typeface="Times New Roman" panose="02020603050405020304" charset="0"/>
              </a:rPr>
              <a:t>本题考查动名词作主语。“做运动”的固定表达为do exercise / sports，故本题正确答案为Doing exercise / sports every day。</a:t>
            </a:r>
            <a:endParaRPr lang="zh-CN" alt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13861" y="170597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本题考查主语从句。表示“是否”的从句要用whether来引导，（他会来）还未发生，时态为将来时，故本题正确答案为Whether he will come (or not)。</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425575" y="3243580"/>
            <a:ext cx="53943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Doing exercise/sports every day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Only in this way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我们才能解决这个问题</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Mike 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在澳大利亚学习英语</a:t>
            </a:r>
            <a:r>
              <a:rPr lang="en-US" altLang="zh-CN" sz="2400" dirty="0">
                <a:latin typeface="Times New Roman" panose="02020603050405020304" charset="0"/>
                <a:ea typeface="宋体" panose="02010600030101010101" pitchFamily="2" charset="-122"/>
                <a:cs typeface="Times New Roman" panose="02020603050405020304" charset="0"/>
              </a:rPr>
              <a:t>) at this time last year.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3952875" y="547716"/>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can we solve this/the problem</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77974"/>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本题考查倒装句。“Only+状语”位于句首要用部分倒装，故本题正确答案为can we solve this / the problem。</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442718"/>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本题考查时态。由at this time last year可判断此句的时态为过去进行时，故本题正确答案为was studying English in Australia。</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524125" y="3185861"/>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was studying English in Australia</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假设你是李华，今天早上你和同学坐校车去了养老院，在那里你们帮老人们打扫卫生，为他们唱歌，和他们谈心，有些同学还送了自制的礼物，大家都很开心。请你以李华的名义写一篇日记。</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0" algn="just" fontAlgn="auto">
              <a:lnSpc>
                <a:spcPct val="120000"/>
              </a:lnSpc>
            </a:pP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29" y="2132967"/>
            <a:ext cx="9324976" cy="2306320"/>
          </a:xfrm>
          <a:prstGeom prst="rect">
            <a:avLst/>
          </a:prstGeom>
          <a:noFill/>
        </p:spPr>
        <p:txBody>
          <a:bodyPr wrap="square" rtlCol="0" anchor="ctr">
            <a:spAutoFit/>
          </a:bodyPr>
          <a:lstStyle/>
          <a:p>
            <a:pPr algn="l">
              <a:lnSpc>
                <a:spcPct val="120000"/>
              </a:lnSpc>
            </a:pPr>
            <a:r>
              <a:rPr lang="en-US" altLang="zh-CN" sz="2400" dirty="0">
                <a:solidFill>
                  <a:srgbClr val="C00000"/>
                </a:solidFill>
                <a:latin typeface="Times New Roman" panose="02020603050405020304" charset="0"/>
                <a:cs typeface="Times New Roman" panose="02020603050405020304" charset="0"/>
              </a:rPr>
              <a:t>October 28, 2021                                                                                 Sunny</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This morning, my classmates and I went to the Old People’s Home by school bus. There, we helped the elderly sweep the floor and clean the windows. We also sang songs and talked with them. At last, some students gave them some presents made by themselves. What a happy day we have!</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7200" y="1122538"/>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_______ October 24, 1945 the United Nations, also known as the UN, 	was born.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In           B. At          C. On           D. Into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本题考查介词的用法。October 24, 1945是具体的日期，前面的介词应该是on，故本题正确答案为C。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10033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Getting rich _______ something to do with your income.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B. has       C. have        D. are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本题考查主谓一致和动词词组。have something to do with 意为“和……有关”，动名词getting rich作主语，谓语动词用第三人称单数形式，故本题正确答案为B。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Hello, may I speak to Cathy?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but I can take a message.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Speaking                               B. Sorry, wrong number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Hold on, please                     D. Sorry, she is not in at the moment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3736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根据“but I can take a message (但我可以为你留言).”可知，对方要找的人并不在，所以“Sorry, she is not in at the moment (抱歉，她现在不在).”符合对话语境，故本题正确答案为D。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73954"/>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Beijing is _______ Shenzhen.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8 times as large as 		B. 8 times large as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8 times as larger as 		D. as large as 8 times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本题考查倍数的表达方式。根据固定搭配，倍数+as+形容词/副词/(名词)+as，故本题正确答案为A。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_______ their teachers sitting opposite them, they couldn’t help feeling 	nervous and awkward on the stage.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see       B. Seeing           C. Seen          D. Saw</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本题考查的非谓语动词。see的逻辑主语是they，与主语是主动关系，而且与主句动词同时发生，故本题正确答案为B。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_______ it was a little help from others, you should return the help with 	all you can do when others are in need.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Even if         B. Even        C. If only          D. Only if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本题考查状语从句。根据主、从句的句意“从他人那获得一点帮助，当别人需要帮助的时候，你应该尽你所能来回报他们”可判断从句为让步状语，even if引导让步状语，故本题正确答案为A。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210" y="850265"/>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96035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If he _______ in the army uniform, he probably would have been 	more handsome than now.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has been        B. was          C. had been        D. is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本题考查虚拟语气。根据主句would have been可知，此句为过去时间的虚拟语气，从句用的应该是had been，故本题正确答案为C。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8797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There is a well-known Italian wedding tradition _______ the groom’s tie is 	cut into a number of little pieces.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than           B. what          C. which            D. where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本题考查定语从句，先行词Italian traditional wedding在从句中充当地点状语，故此处应填where，故本题正确答案为D。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Now take a look at yourself and see _______ he was doing at your age 	when you are playing video games.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B. that          C. whether           D. if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本题考查宾语从句。宾语从句缺少疑问词，what符合句意“现在看看你自己，看看他在你这个年龄玩电子游戏时在做什么”，故本题正确答案为A。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Over a million children _______ diagnosed (</a:t>
            </a:r>
            <a:r>
              <a:rPr lang="zh-CN" altLang="en-US" sz="2400" dirty="0">
                <a:latin typeface="Times New Roman" panose="02020603050405020304" charset="0"/>
                <a:ea typeface="宋体" panose="02010600030101010101" pitchFamily="2" charset="-122"/>
                <a:cs typeface="Times New Roman" panose="02020603050405020304" charset="0"/>
              </a:rPr>
              <a:t>诊断</a:t>
            </a:r>
            <a:r>
              <a:rPr lang="en-US" altLang="zh-CN" sz="2400" dirty="0">
                <a:latin typeface="Times New Roman" panose="02020603050405020304" charset="0"/>
                <a:ea typeface="宋体" panose="02010600030101010101" pitchFamily="2" charset="-122"/>
                <a:cs typeface="Times New Roman" panose="02020603050405020304" charset="0"/>
              </a:rPr>
              <a:t>) with the disease since 	the start of it.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has been          B. have been         C. are         D. is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本题考查时态、语态和主谓一致。since后面加过去时间，主语用现在完成时。主语children为复数，主语和diagnose之间是被动关系，故本题正确答案为B。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210" y="88773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本题考查反义疑问句。句式结构为宾语从句，主句主语为第一人称，所以反义疑问句应该与从句部分happiness depends on ourselves一致，根据“前肯后否”的原则，反意疑问句的形式应该为doesn’t it，故本题正确答案为B。</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37152" y="89267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 think happiness depends on ourselves,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doesn’t he            B. doesn’t it         C. didn’t he         D. didn’t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87499" y="8898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Good afternoon,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I want to buy a book written by Charles Dickens.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do you want                   B. what can I do for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can you lend me a book         D. what’s wrong with you</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从答语“I want to buy a book written by Charles Dickens (我想买一本查尔斯·狄更斯写的书).”可知，这是在书店购物的场景，“What can I do for you (我能为您做什么).”是符合表达习惯的问句，故本题正确答案为B。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601980" y="4395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根据“Could you please pass me the luggage (你能把行李递给我吗).”判断出这是在请求帮助，“With pleasure (乐意效劳).”是对问句的回应，故本题正确答案为A。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Could you please pass me the luggage?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With pleasure                        B. My pleasure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 a pleasure                    D. No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PLACING_PICTURE_USER_VIEWPORT" val="{&quot;height&quot;:3555,&quot;width&quot;:711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e85f485c-fba0-4937-8f0c-fb1961cd52dd"/>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24253</Words>
  <Application>WPS 演示</Application>
  <PresentationFormat>宽屏</PresentationFormat>
  <Paragraphs>709</Paragraphs>
  <Slides>78</Slides>
  <Notes>78</Notes>
  <HiddenSlides>11</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78</vt:i4>
      </vt:variant>
    </vt:vector>
  </HeadingPairs>
  <TitlesOfParts>
    <vt:vector size="98"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方正黑体简体</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108</cp:revision>
  <dcterms:created xsi:type="dcterms:W3CDTF">2021-08-19T06:32:00Z</dcterms:created>
  <dcterms:modified xsi:type="dcterms:W3CDTF">2023-03-23T08:13:38Z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