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439" r:id="rId34"/>
    <p:sldId id="440" r:id="rId35"/>
    <p:sldId id="301" r:id="rId36"/>
    <p:sldId id="302" r:id="rId37"/>
    <p:sldId id="437" r:id="rId38"/>
    <p:sldId id="304" r:id="rId39"/>
    <p:sldId id="357" r:id="rId40"/>
    <p:sldId id="305" r:id="rId41"/>
    <p:sldId id="358" r:id="rId42"/>
    <p:sldId id="359" r:id="rId43"/>
    <p:sldId id="360" r:id="rId44"/>
    <p:sldId id="361" r:id="rId45"/>
    <p:sldId id="362" r:id="rId46"/>
    <p:sldId id="438" r:id="rId47"/>
    <p:sldId id="363" r:id="rId48"/>
    <p:sldId id="433" r:id="rId49"/>
    <p:sldId id="364" r:id="rId50"/>
    <p:sldId id="365" r:id="rId51"/>
    <p:sldId id="490" r:id="rId52"/>
    <p:sldId id="436" r:id="rId53"/>
    <p:sldId id="491" r:id="rId54"/>
    <p:sldId id="489" r:id="rId55"/>
    <p:sldId id="492" r:id="rId56"/>
    <p:sldId id="307" r:id="rId57"/>
    <p:sldId id="308" r:id="rId58"/>
    <p:sldId id="377" r:id="rId59"/>
    <p:sldId id="378" r:id="rId60"/>
    <p:sldId id="380" r:id="rId61"/>
    <p:sldId id="379" r:id="rId62"/>
    <p:sldId id="381" r:id="rId63"/>
    <p:sldId id="312" r:id="rId64"/>
    <p:sldId id="382" r:id="rId65"/>
    <p:sldId id="383" r:id="rId66"/>
    <p:sldId id="384" r:id="rId67"/>
    <p:sldId id="314" r:id="rId68"/>
    <p:sldId id="315" r:id="rId69"/>
    <p:sldId id="326" r:id="rId70"/>
    <p:sldId id="493" r:id="rId71"/>
    <p:sldId id="478" r:id="rId72"/>
    <p:sldId id="479" r:id="rId73"/>
    <p:sldId id="480" r:id="rId74"/>
    <p:sldId id="481" r:id="rId75"/>
    <p:sldId id="482" r:id="rId76"/>
    <p:sldId id="483" r:id="rId77"/>
    <p:sldId id="484" r:id="rId78"/>
    <p:sldId id="485" r:id="rId79"/>
    <p:sldId id="486" r:id="rId80"/>
    <p:sldId id="487" r:id="rId81"/>
    <p:sldId id="488" r:id="rId82"/>
    <p:sldId id="430" r:id="rId83"/>
  </p:sldIdLst>
  <p:sldSz cx="12192000" cy="6858000"/>
  <p:notesSz cx="6858000" cy="9144000"/>
  <p:embeddedFontLst>
    <p:embeddedFont>
      <p:font typeface="方正公文黑体" panose="02000500000000000000" charset="-122"/>
      <p:regular r:id="rId87"/>
    </p:embeddedFont>
    <p:embeddedFont>
      <p:font typeface="微软雅黑" panose="020B0503020204020204" pitchFamily="34" charset="-122"/>
      <p:regular r:id="rId88"/>
    </p:embeddedFont>
    <p:embeddedFont>
      <p:font typeface="Calibri" panose="020F0502020204030204" pitchFamily="34" charset="0"/>
      <p:regular r:id="rId89"/>
      <p:bold r:id="rId90"/>
      <p:italic r:id="rId91"/>
      <p:boldItalic r:id="rId92"/>
    </p:embeddedFont>
    <p:embeddedFont>
      <p:font typeface="方正大黑简体" panose="02000000000000000000" charset="-122"/>
      <p:regular r:id="rId93"/>
    </p:embeddedFont>
    <p:embeddedFont>
      <p:font typeface="Impact" panose="020B0806030902050204" pitchFamily="34" charset="0"/>
      <p:regular r:id="rId94"/>
    </p:embeddedFont>
    <p:embeddedFont>
      <p:font typeface="黑体" panose="02010609060101010101" charset="-122"/>
      <p:regular r:id="rId95"/>
    </p:embeddedFont>
    <p:embeddedFont>
      <p:font typeface="等线" panose="02010600030101010101" charset="-122"/>
      <p:regular r:id="rId96"/>
    </p:embeddedFont>
  </p:embeddedFontLst>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439"/>
            <p14:sldId id="440"/>
            <p14:sldId id="301"/>
            <p14:sldId id="302"/>
            <p14:sldId id="437"/>
            <p14:sldId id="304"/>
            <p14:sldId id="357"/>
            <p14:sldId id="305"/>
            <p14:sldId id="358"/>
            <p14:sldId id="359"/>
            <p14:sldId id="360"/>
            <p14:sldId id="361"/>
            <p14:sldId id="362"/>
            <p14:sldId id="438"/>
            <p14:sldId id="363"/>
            <p14:sldId id="433"/>
            <p14:sldId id="364"/>
            <p14:sldId id="365"/>
            <p14:sldId id="490"/>
            <p14:sldId id="436"/>
            <p14:sldId id="491"/>
            <p14:sldId id="489"/>
            <p14:sldId id="492"/>
            <p14:sldId id="307"/>
            <p14:sldId id="308"/>
            <p14:sldId id="377"/>
            <p14:sldId id="378"/>
            <p14:sldId id="380"/>
            <p14:sldId id="379"/>
            <p14:sldId id="381"/>
            <p14:sldId id="312"/>
            <p14:sldId id="382"/>
            <p14:sldId id="383"/>
            <p14:sldId id="384"/>
            <p14:sldId id="314"/>
            <p14:sldId id="315"/>
            <p14:sldId id="326"/>
            <p14:sldId id="493"/>
            <p14:sldId id="478"/>
            <p14:sldId id="479"/>
            <p14:sldId id="480"/>
            <p14:sldId id="481"/>
            <p14:sldId id="482"/>
            <p14:sldId id="483"/>
            <p14:sldId id="484"/>
            <p14:sldId id="485"/>
            <p14:sldId id="486"/>
            <p14:sldId id="487"/>
            <p14:sldId id="488"/>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81"/>
        <p:guide pos="7418"/>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gs" Target="tags/tag28.xml"/><Relationship Id="rId96" Type="http://schemas.openxmlformats.org/officeDocument/2006/relationships/font" Target="fonts/font10.fntdata"/><Relationship Id="rId95" Type="http://schemas.openxmlformats.org/officeDocument/2006/relationships/font" Target="fonts/font9.fntdata"/><Relationship Id="rId94" Type="http://schemas.openxmlformats.org/officeDocument/2006/relationships/font" Target="fonts/font8.fntdata"/><Relationship Id="rId93" Type="http://schemas.openxmlformats.org/officeDocument/2006/relationships/font" Target="fonts/font7.fntdata"/><Relationship Id="rId92" Type="http://schemas.openxmlformats.org/officeDocument/2006/relationships/font" Target="fonts/font6.fntdata"/><Relationship Id="rId91" Type="http://schemas.openxmlformats.org/officeDocument/2006/relationships/font" Target="fonts/font5.fntdata"/><Relationship Id="rId90" Type="http://schemas.openxmlformats.org/officeDocument/2006/relationships/font" Target="fonts/font4.fntdata"/><Relationship Id="rId9" Type="http://schemas.openxmlformats.org/officeDocument/2006/relationships/slide" Target="slides/slide6.xml"/><Relationship Id="rId89" Type="http://schemas.openxmlformats.org/officeDocument/2006/relationships/font" Target="fonts/font3.fntdata"/><Relationship Id="rId88" Type="http://schemas.openxmlformats.org/officeDocument/2006/relationships/font" Target="fonts/font2.fntdata"/><Relationship Id="rId87" Type="http://schemas.openxmlformats.org/officeDocument/2006/relationships/font" Target="fonts/font1.fntdata"/><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24130" y="617791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24130" y="617791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8.xml"/><Relationship Id="rId8" Type="http://schemas.openxmlformats.org/officeDocument/2006/relationships/image" Target="../media/image1.emf"/><Relationship Id="rId7" Type="http://schemas.openxmlformats.org/officeDocument/2006/relationships/slide" Target="slide65.xml"/><Relationship Id="rId6" Type="http://schemas.openxmlformats.org/officeDocument/2006/relationships/slide" Target="slide61.xml"/><Relationship Id="rId5" Type="http://schemas.openxmlformats.org/officeDocument/2006/relationships/slide" Target="slide54.xml"/><Relationship Id="rId4" Type="http://schemas.openxmlformats.org/officeDocument/2006/relationships/slide" Target="slide33.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8.xml"/><Relationship Id="rId2" Type="http://schemas.openxmlformats.org/officeDocument/2006/relationships/slide" Target="slide27.xml"/><Relationship Id="rId1" Type="http://schemas.openxmlformats.org/officeDocument/2006/relationships/tags" Target="../tags/tag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7.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slide" Target="slide49.xml"/><Relationship Id="rId2" Type="http://schemas.openxmlformats.org/officeDocument/2006/relationships/tags" Target="../tags/tag11.xml"/><Relationship Id="rId1" Type="http://schemas.openxmlformats.org/officeDocument/2006/relationships/tags" Target="../tags/tag10.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7.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slide" Target="slide51.xml"/><Relationship Id="rId1" Type="http://schemas.openxmlformats.org/officeDocument/2006/relationships/tags" Target="../tags/tag1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52.xml"/><Relationship Id="rId6" Type="http://schemas.openxmlformats.org/officeDocument/2006/relationships/slideLayout" Target="../slideLayouts/slideLayout7.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slide" Target="slide53.xml"/><Relationship Id="rId1" Type="http://schemas.openxmlformats.org/officeDocument/2006/relationships/tags" Target="../tags/tag1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slide" Target="slide5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7.xml"/><Relationship Id="rId2" Type="http://schemas.openxmlformats.org/officeDocument/2006/relationships/slide" Target="slide55.xml"/><Relationship Id="rId1" Type="http://schemas.openxmlformats.org/officeDocument/2006/relationships/slide" Target="slide6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8.xml"/><Relationship Id="rId1" Type="http://schemas.openxmlformats.org/officeDocument/2006/relationships/slide" Target="slide59.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slide" Target="slide6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slide" Target="slide66.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5.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6" y="900555"/>
            <a:ext cx="935228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 pier is a wooden </a:t>
            </a:r>
            <a:r>
              <a:rPr lang="en-US" altLang="zh-CN" sz="2400" u="sng" dirty="0">
                <a:latin typeface="Times New Roman" panose="02020603050405020304" charset="0"/>
                <a:ea typeface="宋体" panose="02010600030101010101" pitchFamily="2" charset="-122"/>
                <a:cs typeface="Times New Roman" panose="02020603050405020304" charset="0"/>
              </a:rPr>
              <a:t>structure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材料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框架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构造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建筑物</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本题考查名词。structure意为“建筑物”，结合句意“这座码头是木结构建筑”，故本题正确答案为D。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Quality creates brand, and brand brings </a:t>
            </a:r>
            <a:r>
              <a:rPr lang="en-US" altLang="zh-CN" sz="2400" u="sng" dirty="0">
                <a:latin typeface="Times New Roman" panose="02020603050405020304" charset="0"/>
                <a:ea typeface="宋体" panose="02010600030101010101" pitchFamily="2" charset="-122"/>
                <a:cs typeface="Times New Roman" panose="02020603050405020304" charset="0"/>
              </a:rPr>
              <a:t>benefit</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奖金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效益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优点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优势</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本题考查名词。benefit意为“利益，好处”，结合句意“质量创造品牌，品牌带来效益”，故本题正确答案为B。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Dr. Smith </a:t>
            </a:r>
            <a:r>
              <a:rPr lang="en-US" altLang="zh-CN" sz="2400" u="sng" dirty="0">
                <a:latin typeface="Times New Roman" panose="02020603050405020304" charset="0"/>
                <a:ea typeface="宋体" panose="02010600030101010101" pitchFamily="2" charset="-122"/>
                <a:cs typeface="Times New Roman" panose="02020603050405020304" charset="0"/>
              </a:rPr>
              <a:t>takes up</a:t>
            </a:r>
            <a:r>
              <a:rPr lang="en-US" altLang="zh-CN" sz="2400" dirty="0">
                <a:latin typeface="Times New Roman" panose="02020603050405020304" charset="0"/>
                <a:ea typeface="宋体" panose="02010600030101010101" pitchFamily="2" charset="-122"/>
                <a:cs typeface="Times New Roman" panose="02020603050405020304" charset="0"/>
              </a:rPr>
              <a:t> the position as the chairman of the Arts Council.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占用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浪费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安排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担任</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本题考查动词短语。take up意为“从事，占用”，结合句意“Smith博士在艺术委员会担任主席”，故本题正确答案为D。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I thought Mike could do this by himself, but he was a child </a:t>
            </a:r>
            <a:r>
              <a:rPr lang="en-US" altLang="zh-CN" sz="2400" u="sng" dirty="0">
                <a:latin typeface="Times New Roman" panose="02020603050405020304" charset="0"/>
                <a:ea typeface="宋体" panose="02010600030101010101" pitchFamily="2" charset="-122"/>
                <a:cs typeface="Times New Roman" panose="02020603050405020304" charset="0"/>
              </a:rPr>
              <a:t>after all</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始终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一直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然后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毕竟</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本题考查短语。after all意为“毕竟，终究”，结合句意“我本以为Mike能独立完成，但他毕竟还是个孩子”，故本题正确答案为D。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The nurse cleaned the </a:t>
            </a:r>
            <a:r>
              <a:rPr lang="en-US" altLang="zh-CN" sz="2400" u="sng" dirty="0">
                <a:latin typeface="Times New Roman" panose="02020603050405020304" charset="0"/>
                <a:ea typeface="宋体" panose="02010600030101010101" pitchFamily="2" charset="-122"/>
                <a:cs typeface="Times New Roman" panose="02020603050405020304" charset="0"/>
              </a:rPr>
              <a:t>wound</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伤口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伤疤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绷带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伤害</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本题考查名词。wound意为“伤口”，结合句意“护士清洗了伤口”，故本题正确答案为A。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The reasons why we love the book are </a:t>
            </a:r>
            <a:r>
              <a:rPr lang="en-US" altLang="zh-CN" sz="2400" u="sng" dirty="0">
                <a:latin typeface="Times New Roman" panose="02020603050405020304" charset="0"/>
                <a:ea typeface="宋体" panose="02010600030101010101" pitchFamily="2" charset="-122"/>
                <a:cs typeface="Times New Roman" panose="02020603050405020304" charset="0"/>
              </a:rPr>
              <a:t>as follows</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遵从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跟随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如下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接着</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本题考查短语。as follows意为“如下”，结合句意“我们喜欢这本书的理由如下”，故本题正确答案为C。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Stress is a </a:t>
            </a:r>
            <a:r>
              <a:rPr lang="en-US" altLang="zh-CN" sz="2400" u="sng" dirty="0">
                <a:latin typeface="Times New Roman" panose="02020603050405020304" charset="0"/>
                <a:ea typeface="宋体" panose="02010600030101010101" pitchFamily="2" charset="-122"/>
                <a:cs typeface="Times New Roman" panose="02020603050405020304" charset="0"/>
              </a:rPr>
              <a:t>major</a:t>
            </a:r>
            <a:r>
              <a:rPr lang="en-US" altLang="zh-CN" sz="2400" dirty="0">
                <a:latin typeface="Times New Roman" panose="02020603050405020304" charset="0"/>
                <a:ea typeface="宋体" panose="02010600030101010101" pitchFamily="2" charset="-122"/>
                <a:cs typeface="Times New Roman" panose="02020603050405020304" charset="0"/>
              </a:rPr>
              <a:t> problem of modern life.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重要的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高级的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主要的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巨大的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本题考查形容词。major意为“主要的”，结合句意“压力是现代生活的主要问题”，故本题正确答案为C。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We had a day off </a:t>
            </a:r>
            <a:r>
              <a:rPr lang="en-US" altLang="zh-CN" sz="2400" u="sng" dirty="0">
                <a:latin typeface="Times New Roman" panose="02020603050405020304" charset="0"/>
                <a:ea typeface="宋体" panose="02010600030101010101" pitchFamily="2" charset="-122"/>
                <a:cs typeface="Times New Roman" panose="02020603050405020304" charset="0"/>
              </a:rPr>
              <a:t>on account of</a:t>
            </a:r>
            <a:r>
              <a:rPr lang="en-US" altLang="zh-CN" sz="2400" dirty="0">
                <a:latin typeface="Times New Roman" panose="02020603050405020304" charset="0"/>
                <a:ea typeface="宋体" panose="02010600030101010101" pitchFamily="2" charset="-122"/>
                <a:cs typeface="Times New Roman" panose="02020603050405020304" charset="0"/>
              </a:rPr>
              <a:t> the National Day.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为了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由于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庆祝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度过</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本题考查介词短语。On account of意为“因为，由于”，结合句意“由于国庆节，我们放了一天假”，故本题正确答案为B。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34163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83642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5838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33152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0786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482600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5733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I don’t like to be </a:t>
            </a:r>
            <a:r>
              <a:rPr lang="en-US" altLang="zh-CN" sz="2400" u="sng" dirty="0">
                <a:latin typeface="Times New Roman" panose="02020603050405020304" charset="0"/>
                <a:ea typeface="宋体" panose="02010600030101010101" pitchFamily="2" charset="-122"/>
                <a:cs typeface="Times New Roman" panose="02020603050405020304" charset="0"/>
              </a:rPr>
              <a:t>tied</a:t>
            </a:r>
            <a:r>
              <a:rPr lang="en-US" altLang="zh-CN" sz="2400" dirty="0">
                <a:latin typeface="Times New Roman" panose="02020603050405020304" charset="0"/>
                <a:ea typeface="宋体" panose="02010600030101010101" pitchFamily="2" charset="-122"/>
                <a:cs typeface="Times New Roman" panose="02020603050405020304" charset="0"/>
              </a:rPr>
              <a:t> to coming home at a particular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束缚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捆绑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系牢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打结</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本题考查动词。tie意为“捆绑，束缚”，结合句意“我不想被束缚于在固定的时间点回家”，故本题正确答案为A。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We had a </a:t>
            </a:r>
            <a:r>
              <a:rPr lang="en-US" altLang="zh-CN" sz="2400" u="sng" dirty="0">
                <a:latin typeface="Times New Roman" panose="02020603050405020304" charset="0"/>
                <a:ea typeface="宋体" panose="02010600030101010101" pitchFamily="2" charset="-122"/>
                <a:cs typeface="Times New Roman" panose="02020603050405020304" charset="0"/>
              </a:rPr>
              <a:t>brief</a:t>
            </a:r>
            <a:r>
              <a:rPr lang="en-US" altLang="zh-CN" sz="2400" dirty="0">
                <a:latin typeface="Times New Roman" panose="02020603050405020304" charset="0"/>
                <a:ea typeface="宋体" panose="02010600030101010101" pitchFamily="2" charset="-122"/>
                <a:cs typeface="Times New Roman" panose="02020603050405020304" charset="0"/>
              </a:rPr>
              <a:t> meeting yesterday as we didn’t have enough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详细的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高效的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简短的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低效的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sz="2400" dirty="0">
                <a:solidFill>
                  <a:srgbClr val="C00000"/>
                </a:solidFill>
                <a:latin typeface="Times New Roman" panose="02020603050405020304" charset="0"/>
                <a:cs typeface="Times New Roman" panose="02020603050405020304" charset="0"/>
              </a:rPr>
              <a:t>本题考查形容词。brief意为“简短的，简要的”，结合句意“由于没有足够的时间，我们昨天开了个短会”，故本题正确答案为C。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5203" y="3811182"/>
            <a:ext cx="849100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day         B. way               C. head             D. back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firs         B. second	 C. third	  D. last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of           B. between          C. in                 D. among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84655"/>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 you were a child, who rode you around on the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of his bike? Who played football and flew kites with you in the park? Who helped you with your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difficult math problem? Who taught you the difference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right and wrong?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14923" y="3859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958518" y="55422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530582" y="43086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514923" y="4709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5155" y="1334631"/>
            <a:ext cx="1040574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本题主要考查词义辨析和逻辑推理。根据句意可以判断出这里指“你”坐在他的自行车后座上，故本题正确答案为D。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本题主要考查词义辨析和联系上下文。根据上文中的when you were a</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child可知，这里泛指小时候遇到的第一道数学难题，故本题正确答案为A。</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本题主要考查固定搭配。Difference between A and B为固定搭配，意为“A和B的不同”，故本题正确答案为B。</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It’s your dad. Now it is your turn to do something for him. This Sunday is the Father’s Day. So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not do something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to thank your dad for all his encouragement and support?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24687" y="3252235"/>
            <a:ext cx="902836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what     B. why          C. that           D. when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easy     B. strange      C. special      D. attractive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631" y="335745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41813" y="374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6750" y="904875"/>
            <a:ext cx="10496550"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本题主要考查联系上下文和固定句型。根据上文中的“Now it is your turn to do something for him.”和“This Sunday is the Father’s Day.”可推出下文应该用why not引导的句型来提出建议，本题句意为“为什么不做一些事来感谢父亲一直以来的鼓励和支持”，故本题正确答案为B。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词义辨析和逻辑推理。本题句意为“为什么不做一些事来感谢父亲一直以来的鼓励和支持”。A项意为“简单的”，B项意为“奇怪的”，C项意为“特别的”，D项意为“吸引人的”。对比这几个词后发现，C项最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8" y="101383"/>
            <a:ext cx="11276329"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idea of Father’s Day came from a(an)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lady called Sonora Smart Dodd. She wanted a special day to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her father who raised 6 children by himself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his wife died during the birth of their sixth child. Dodd thought there should be a day to honor courageous, selfless and loving fathers. Her father was born on June 5, so she chose to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the first Father’s Day celebration on his birthday in 1910. In 1924, the U.S. President Calvin Coolidge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the idea of a national Father’s Day. Finally, in 1996, the Father’s Day was decided to be celebrated on the third Sunday in June.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65886" y="3572071"/>
            <a:ext cx="9303708"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British        B. Japanese         C. Canadian          D. American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honor          B. celebrate        C. know                 D. thank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when           B. until               C. after                  D. before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tell               B. make             C. hold                   D. set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supported     B. wanted          C. made                 D. needed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21149" y="367331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06859" y="412331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8273" y="59530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492570" y="4573762"/>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478280" y="5006307"/>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506859" y="5356439"/>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custDataLst>
              <p:tags r:id="rId1"/>
            </p:custDataLst>
          </p:nvPr>
        </p:nvSpPr>
        <p:spPr>
          <a:xfrm>
            <a:off x="241300" y="111760"/>
            <a:ext cx="11710035" cy="6247130"/>
          </a:xfrm>
          <a:prstGeom prst="rect">
            <a:avLst/>
          </a:prstGeom>
          <a:noFill/>
        </p:spPr>
        <p:txBody>
          <a:bodyPr wrap="square">
            <a:spAutoFit/>
          </a:bodyPr>
          <a:lstStyle/>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本题主要考查联系上下文。根据下文中的the U.S. President Calvin Coolidge推断出，父亲节的创始人Sonora Smart Dodd是美国人，故本题正确答案为D。</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本题主要考查联系上下文和词义辨析。根据下文中的“Dodd thought there should be a day to honor courageous, selfless and loving fathers (Dodd认为有必要选出一天来纪念勇敢、无私、充满爱意的父亲).”可知，A项honor（纪念）符合题意，故本题正确答案为A。</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本题主要考查联系上下文和逻辑推理。根据前后文“He raised 6 children by himself.”和“his wife died during the birth of their sixth child (他的妻子在生第六个孩子时死了).”可知，他在妻子死后独自承担抚养孩子的重任。A项when（当……时）、B项until（直到）、D项before（在……之前）均不符合题意，故本题正确答案为C。</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本题主要考查联系上下文和逻辑推理。C项hold意为“举办”，符合hold the celebration（举办庆祝会）的搭配，故本题正确答案为C。</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本题主要考查联系上下文和词义辨析。根据前后文the U.S. President Calvin Coolidge和the idea of a national Father’s Day可知，A项supported （支持）符合题意，故本题正确答案为A。</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2"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960" y="288003"/>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There are many ways to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your love and thanks.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Send him a greeting card. Usually fathers prefer cards that are not so emotional. So, perhaps choose one that will make him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small present, such as a photo of your family or a special wallet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make him feel like a king.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25229" y="2859793"/>
            <a:ext cx="7507976"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take         B. bring      C. say         D. show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cry           B. jump      C. shout      D. laugh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should      B. need      C. can         D. must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78473" y="28972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478474" y="337117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478475" y="375874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8972" y="866775"/>
            <a:ext cx="10854055"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本题主要考查词义辨析。本题句意为“有许多方式可以表达你对父亲的爱和感谢”。D项show（显示，表达）更符合题意，而A项take（拿走）、B项bring（带来）、C项say（说）均不符合题意，故本题正确答案为D。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本题主要考查联系上下文和逻辑推理。上文提到父亲一般不喜欢太煽情的卡片，因此可以推断出这里用laugh（欢笑）最合适，而A项cry（哭泣）、B项jump（跳）、C项shout（大叫）均不符合题意，故本题正确答案为D。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本题主要考查联系上下文和词义辨析。根据前后文“A small present, such as a photo of your family or a special wallet和make him feel like a king (让他有国王般的感觉).”，可以排除A项should（应该）、B项need（需要）、D项mus（必须）。C项can（可能）符合题意，故本题正确答案为C。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5" y="556471"/>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Send him flowers. The red rose is the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Father’s Day flowers.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If he has a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 cover his desktop with words like “I love you, Dad!”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00605" y="2839854"/>
            <a:ext cx="8617622"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official 	 B. original	 C. special	 D. commercial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watch        B. car               C. bike            D. computer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78280" y="291211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478474" y="337117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811847" y="1543050"/>
            <a:ext cx="10199053" cy="24612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本题主要考查词义辨析和联系上下文。根据句意，这里应该用official （正式的）来表达红玫瑰是父亲节公认的节日花朵，故本题正确答案为A。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本题主要考查联系上下文和逻辑推理。根据下文中的cover his desktop （盖满他的电脑桌面）可以推测出这里指电脑，而不是A项watch（手表）、B项car（汽车）和C项bike（自行车），故本题正确答案为D。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19761" y="1908418"/>
            <a:ext cx="10648949" cy="4190186"/>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war had begun. George joined the air force. He wanted to be a pilot and after several months he managed to get to the air force training school, where pilots were taught to fly.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first thing that new students had to do was to be taken up in a plane by an experienced pilot, to have some ideas about what it felt like. Even those who had traveled as passengers in commercial planes before found it strange to be in the small fighter plane, and most of the students felt nervous.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9588" y="780096"/>
            <a:ext cx="10606088" cy="407860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officer who took the students up for their first flight allowed them to fly the plane for a few seconds if they were not too frightened to try, but he was always ready to take over as soon  as the plane started to do dangerous things.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George was one of those who tried to fly the plane when he went up for the first time. He thought that he had better ask a few questions to show how interested he was and how much he wanted to learn to fly. There were a number of instruments in front of him, so he chose one and asked the officer what it was. The officer looked at him for a while and then answered, “That is a clock.”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George went to the air force training school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fight the war 	          B. to learn how to fly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train the pilots             D. to teach the pilots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40393" y="3052304"/>
            <a:ext cx="996566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细节判断题。根据第一段第三句“He wanted to be a pilot and after several months he managed to get to the air force training school, where pilots were taught to fly (他想成为一名飞行员，几个月后他设法进入空军训练学校，那里会教授飞行员飞行).”可知，George去空军训练学校是为了学习飞行，故本题正确答案为B。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73735" y="826770"/>
            <a:ext cx="8636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first thing George did at the training school was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be taken up into the air by an officer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be a pilot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fly a commercial plane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fix the fighter plane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26465" y="3292954"/>
            <a:ext cx="11048898"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细节判断题。根据第二段第一句“The first thing that new students had to do was to be taken up in a plane by an experienced pilot, to have some ideas about what it felt like (新学员要做的第一件事就是被有经验的飞行员带上飞机，让他们体验一下飞行的感觉).”可知，故本题答案为A。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58522" y="48652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Which of the following is true?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George had traveled in commercial planes before.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All the students were nervous.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Most students enjoyed traveling in commercial planes.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Most students felt nervous when they were taken up in a fighter plane.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细节判断题。根据第二段第二句“Even those who had traveled as passengers in commercial planes before found it strange to be in the small fighter plane, and most of the students felt nervous (即使是那些曾经作为旅客乘坐商业飞机的学员也会发现坐在狭小的战斗机里感觉很奇怪，而且大部分学员都觉得紧张).”可知，故本题正确答案为D。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The officer allowed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students to fly the plane all the time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all the students to fly the plane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students who were not frightened to fly on their own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no students to fly the plane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细节判断题。根据第三段“The officer who took the students up for their first flight allowed them to fly the plane for a few seconds if they were not too frightened to try, but he was always ready to take over as soon as the plane started to do dangerous things (带领学生首飞的军官允许学生们自己驾驶飞机几秒，如果他们没有害怕到不敢尝试的话，但他也准备好一旦飞机开始有危险动作便随时接替他们驾驶).”可知，故本题正确答案为C。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90575" y="876550"/>
            <a:ext cx="791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Why did George ask the officer the question?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he wanted to show how hardworking he was.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he wanted to show how humorous he was.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Because he wanted to show how stupid he was.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he wanted to show how clever he was.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46735" y="3321824"/>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推理判断题。根据最后一段第二句“He thought that he had better ask a few questions to show how interested he was and how much he wanted to learn to fly (他觉得他最好问几个问题来显示自己多么感兴趣、多么想学飞行).”可知，他想显示自己多么努力，故本题正确答案为A。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610659"/>
            <a:ext cx="11315700" cy="459549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300-pound adult Siberian tiger escaped from its 4-meter-high chain-link pen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圈，栏</a:t>
            </a:r>
            <a:r>
              <a:rPr lang="en-US" altLang="zh-CN" sz="2400" dirty="0">
                <a:solidFill>
                  <a:schemeClr val="tx1">
                    <a:lumMod val="75000"/>
                    <a:lumOff val="25000"/>
                  </a:schemeClr>
                </a:solidFill>
                <a:latin typeface="Times New Roman" panose="02020603050405020304" charset="0"/>
                <a:cs typeface="Times New Roman" panose="02020603050405020304" charset="0"/>
              </a:rPr>
              <a:t>) at the Toronto Zoo yesterday, on one of the busiest days of the year.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Though no one was hurt, the dangerous animal was separated from the public for a time by nothing more than a 4-foot fence. A park worker said the tiger jumped over the park’s 4-meter-high pen at about 3:00 p.m. The escape occurred after one of the animal’s </a:t>
            </a:r>
            <a:r>
              <a:rPr lang="en-US" altLang="zh-CN" sz="2400" u="sng" dirty="0">
                <a:solidFill>
                  <a:schemeClr val="tx1">
                    <a:lumMod val="75000"/>
                    <a:lumOff val="25000"/>
                  </a:schemeClr>
                </a:solidFill>
                <a:latin typeface="Times New Roman" panose="02020603050405020304" charset="0"/>
                <a:cs typeface="Times New Roman" panose="02020603050405020304" charset="0"/>
              </a:rPr>
              <a:t>handlers</a:t>
            </a:r>
            <a:r>
              <a:rPr lang="en-US" altLang="zh-CN" sz="2400" dirty="0">
                <a:solidFill>
                  <a:schemeClr val="tx1">
                    <a:lumMod val="75000"/>
                    <a:lumOff val="25000"/>
                  </a:schemeClr>
                </a:solidFill>
                <a:latin typeface="Times New Roman" panose="02020603050405020304" charset="0"/>
                <a:cs typeface="Times New Roman" panose="02020603050405020304" charset="0"/>
              </a:rPr>
              <a:t> left the pen gate open. It prompted response from officials at once. Staff were sent immediately to arrest the runaway tiger. Dozens of policemen were asked to track down the tiger. They found the tiger in a nearby forest.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1487" y="565468"/>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General Manager Calvin White told reporters that staff were preparing for the worst. “I ordered a tranquilizer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镇静剂</a:t>
            </a:r>
            <a:r>
              <a:rPr lang="en-US" altLang="zh-CN" sz="2400" dirty="0">
                <a:solidFill>
                  <a:schemeClr val="tx1">
                    <a:lumMod val="75000"/>
                    <a:lumOff val="25000"/>
                  </a:schemeClr>
                </a:solidFill>
                <a:latin typeface="Times New Roman" panose="02020603050405020304" charset="0"/>
                <a:cs typeface="Times New Roman" panose="02020603050405020304" charset="0"/>
              </a:rPr>
              <a:t>) gun so we would have tranquilized her, but thankfully we didn’t have to,” Mr. White said. The tiger was successfully led back into its cage after the brief escape.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incident occurred during the Toronto Zoo’s 28th annual Christmas Treats Walk, where admissions were free in return for donations of food that does not easily go bad.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Opened in June 1974, the zoo park covers 710 acres. It is home to over 5,000 animals,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including Malayan tigers, Bengal tigers, wolves, kangaroos, pandas as well as a variety of birds, reptiles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爬行动物</a:t>
            </a:r>
            <a:r>
              <a:rPr lang="en-US" altLang="zh-CN" sz="2400" dirty="0">
                <a:solidFill>
                  <a:schemeClr val="tx1">
                    <a:lumMod val="75000"/>
                    <a:lumOff val="25000"/>
                  </a:schemeClr>
                </a:solidFill>
                <a:latin typeface="Times New Roman" panose="02020603050405020304" charset="0"/>
                <a:cs typeface="Times New Roman" panose="02020603050405020304" charset="0"/>
              </a:rPr>
              <a:t>) and domestic animals.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Thousands of people visit the zoo on each Boxing Day to see the animals fed by their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handlers.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The underlined word “handlers” in Paragraph 2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friends           B. leaders         C. trainers             D. managers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66760" y="3429000"/>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细节判断题。根据第二段“The escape occurred after one of the animal’s handlers left the pen gate open.”和最后一段“Thousands of people visit the zoo on each Boxing Day to see the animals fed by their handlers.”可以推断出handler指“驯兽师”，故本题正确答案为C。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00" y="1177290"/>
            <a:ext cx="9378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Why did the tiger escape?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of the lack of food.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of the carelessness of the handler.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Because of the broken chain and fence.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of the fear of the public.</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细节判断题。根据第二段“The escape occurred after one of the animal’s handlers left the pen gate open (这次逃跑发生在一个驯兽师忘记关上围栏门之后).”可知，B项“Because of the carelessness of the handler (由于驯兽师的粗心大意).”符合题意，故本题正确答案为B。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2500" y="1159510"/>
            <a:ext cx="979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It can be inferred from the passage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tiger was kept in the cage at first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tiger’s escape lasted a whole day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incident took place in Canada</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zoo keeper shot the tiger dead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98541" y="2733232"/>
            <a:ext cx="10502833" cy="304609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推理判断题。根据第一段第一句“A 300-pound adult Siberian tiger escaped from its 4-meter-high chain-link pen at the Toronto Zoo yesterday (一只三百磅的成年西伯利亚虎从4米高的围栏里逃了出来).”和第三段最后一句“The tiger was successfully led back into its cage after the brief escape (在短暂的逃跑之后那只老虎最终被成功引回笼子里).”可知，A项（老虎最开始被关在笼子里）、B项（老虎逃跑了一整天）和D项（动物管理员射杀了老虎）都不符合文章内容。Toronto（多伦多）是加拿大的一座城市，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23555" y="37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Why do people go to the zoo on each Boxing Day?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they want to catch the animals.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they want to see the animals fed by handlers.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Because they want to see the animals.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they want to free the animals.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细节判断题。最后一段意为“成千上万的人在每年的节礼日来到动物园观看驯兽师喂养动物”，B项符合题意，故本题正确答案为B。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50"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Escape of an Animal                  B. The Zoo</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Siberian Tigers                                  D. Dangerous Animals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32125" y="4215847"/>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主旨大意题。整篇文章围绕着动物园老虎逃跑事件展开叙述，故本题正确答案为A。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33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3911" y="876980"/>
            <a:ext cx="11540728"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There are a lot of things which cause stress in our lives, such as school problems, arguments with friends and sometimes bad feelings about ourselves. We all experience stress at times, but it’s important to manage it properly and reduce its influence.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Sometimes we feel stressed without understanding the reason. Whenever you’re stressed,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you should stop and think. What is really happening? How can you improve the situation? Try keeping a diary about your problems and the possible causes.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730885" y="342900"/>
            <a:ext cx="10671175"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789940" y="3798888"/>
            <a:ext cx="1116774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For example, seeing a film or hanging out after 5 day’s study could be a good choice.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Don’t keep your worries to yourself.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Here are some helpful tips for dealing with stress.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Besides, healthy habits are very important for reducing stress.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To avoid that, time management is greatly needed.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29198" y="60546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9873615" y="176784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1988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细节过渡题。阅读下文可知，后面几段都是讲述一些应对压力的方法和措施，因此C项“Here are some helpful tips for dealing with stress (以下是一些应对压力的有用技巧).”符合语境，故本题正确答案为C。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How is your math class?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All right                      B. Good idea</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Very good                   D. With pleasure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647065" y="4399915"/>
            <a:ext cx="1066800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根据句意，说话者询问对方数学课怎么样。A项意为“好的”，B项意为“好主意”，D项意为“乐意效劳”，A、B、D三项均不符合题意。C项意为“非常好”，符合对话语境，故本题正确答案为C。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640" y="485817"/>
            <a:ext cx="11391900"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a:solidFill>
                  <a:schemeClr val="tx1">
                    <a:lumMod val="75000"/>
                    <a:lumOff val="25000"/>
                  </a:schemeClr>
                </a:solidFill>
                <a:latin typeface="Times New Roman" panose="02020603050405020304" charset="0"/>
                <a:cs typeface="Times New Roman" panose="02020603050405020304" charset="0"/>
              </a:rPr>
              <a:t>Do you always wait until Sunday evening to do homework? This bad habit can cause “last-minute” stress, as well as poor grades. </a:t>
            </a:r>
            <a:r>
              <a:rPr lang="en-US" altLang="zh-CN" sz="2400" u="sng">
                <a:solidFill>
                  <a:schemeClr val="tx1">
                    <a:lumMod val="75000"/>
                    <a:lumOff val="25000"/>
                  </a:schemeClr>
                </a:solidFill>
                <a:latin typeface="Times New Roman" panose="02020603050405020304" charset="0"/>
                <a:cs typeface="Times New Roman" panose="02020603050405020304" charset="0"/>
              </a:rPr>
              <a:t>42         </a:t>
            </a:r>
            <a:r>
              <a:rPr lang="en-US" altLang="zh-CN" sz="2400">
                <a:solidFill>
                  <a:schemeClr val="tx1">
                    <a:lumMod val="75000"/>
                    <a:lumOff val="25000"/>
                  </a:schemeClr>
                </a:solidFill>
                <a:latin typeface="Times New Roman" panose="02020603050405020304" charset="0"/>
                <a:cs typeface="Times New Roman" panose="02020603050405020304" charset="0"/>
              </a:rPr>
              <a:t> Plan your studies and other activities with a calendar. You can also divide big projects into some smaller tasks. In this way, you’ll always know how much time you really have.</a:t>
            </a:r>
            <a:endParaRPr lang="en-US" altLang="zh-CN" sz="240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a:solidFill>
                  <a:schemeClr val="tx1">
                    <a:lumMod val="75000"/>
                    <a:lumOff val="25000"/>
                  </a:schemeClr>
                </a:solidFill>
                <a:latin typeface="Times New Roman" panose="02020603050405020304" charset="0"/>
                <a:cs typeface="Times New Roman" panose="02020603050405020304" charset="0"/>
              </a:rPr>
              <a:t>       </a:t>
            </a:r>
            <a:r>
              <a:rPr lang="en-US" altLang="zh-CN" sz="2400" u="sng">
                <a:solidFill>
                  <a:schemeClr val="tx1">
                    <a:lumMod val="75000"/>
                    <a:lumOff val="25000"/>
                  </a:schemeClr>
                </a:solidFill>
                <a:latin typeface="Times New Roman" panose="02020603050405020304" charset="0"/>
                <a:cs typeface="Times New Roman" panose="02020603050405020304" charset="0"/>
              </a:rPr>
              <a:t>43            </a:t>
            </a:r>
            <a:r>
              <a:rPr lang="en-US" altLang="zh-CN" sz="2400">
                <a:solidFill>
                  <a:schemeClr val="tx1">
                    <a:lumMod val="75000"/>
                    <a:lumOff val="25000"/>
                  </a:schemeClr>
                </a:solidFill>
                <a:latin typeface="Times New Roman" panose="02020603050405020304" charset="0"/>
                <a:cs typeface="Times New Roman" panose="02020603050405020304" charset="0"/>
              </a:rPr>
              <a:t> Be sure to eat healthy meals and get at least eight hours of sleep. Avoid checking your mobile phone or using the computer before bedtime. It will keep you awake!</a:t>
            </a:r>
            <a:endParaRPr lang="en-US" altLang="zh-CN" sz="240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699135" y="3428683"/>
            <a:ext cx="1116774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For example, seeing a film or hanging out after 5 day’s study could be a good choice.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Don’t keep your worries to yourself.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Here are some helpful tips for dealing with stress.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Besides, healthy habits are very important for reducing stress.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To avoid that, time management is greatly needed.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14263" y="567618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6014720" y="89852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1160780" y="224853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细节过渡题。根据下文中谈及的“用日历计划你的学习和其他活动。你也可以把大项目分解成一些小的任务”可知，E项“To avoid that, time management is greatly needed (为了避免最后一刻的压力，时间管理很有必要).”符合语境，故本题正确答案为E。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主旨大意题。根据下文谈及的“一定要健康饮食和至少八小时的睡眠。避免睡前浏览手机和使用电脑”可知，D项“Besides, healthy habits are very important for reducing stress (此外，健康的习惯对于减轻压力非常重要).”符合语境，故本题正确答案为D。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4005" y="264202"/>
            <a:ext cx="11391900"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a:solidFill>
                  <a:schemeClr val="tx1">
                    <a:lumMod val="75000"/>
                    <a:lumOff val="25000"/>
                  </a:schemeClr>
                </a:solidFill>
                <a:latin typeface="Times New Roman" panose="02020603050405020304" charset="0"/>
                <a:cs typeface="Times New Roman" panose="02020603050405020304" charset="0"/>
              </a:rPr>
              <a:t>When you’re feeling stressed, it’s helpful to speak to someone who understands your situation, such as your friends and families. Sometimes it’s enough to talk about your problems and share your feelings. Other times, however, you might need advice or suggestions. </a:t>
            </a:r>
            <a:r>
              <a:rPr lang="en-US" altLang="zh-CN" sz="2400" u="sng">
                <a:solidFill>
                  <a:schemeClr val="tx1">
                    <a:lumMod val="75000"/>
                    <a:lumOff val="25000"/>
                  </a:schemeClr>
                </a:solidFill>
                <a:latin typeface="Times New Roman" panose="02020603050405020304" charset="0"/>
                <a:cs typeface="Times New Roman" panose="02020603050405020304" charset="0"/>
              </a:rPr>
              <a:t>44_______</a:t>
            </a:r>
            <a:r>
              <a:rPr lang="en-US" altLang="zh-CN" sz="2400">
                <a:solidFill>
                  <a:schemeClr val="tx1">
                    <a:lumMod val="75000"/>
                    <a:lumOff val="25000"/>
                  </a:schemeClr>
                </a:solidFill>
                <a:latin typeface="Times New Roman" panose="02020603050405020304" charset="0"/>
                <a:cs typeface="Times New Roman" panose="02020603050405020304" charset="0"/>
              </a:rPr>
              <a:t> </a:t>
            </a:r>
            <a:endParaRPr lang="en-US" altLang="zh-CN" sz="240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a:solidFill>
                  <a:schemeClr val="tx1">
                    <a:lumMod val="75000"/>
                    <a:lumOff val="25000"/>
                  </a:schemeClr>
                </a:solidFill>
                <a:latin typeface="Times New Roman" panose="02020603050405020304" charset="0"/>
                <a:cs typeface="Times New Roman" panose="02020603050405020304" charset="0"/>
              </a:rPr>
              <a:t>     Finally, relaxation is important. Find some free time for activities that you enjoy, such as </a:t>
            </a:r>
            <a:endParaRPr lang="en-US" altLang="zh-CN" sz="240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a:solidFill>
                  <a:schemeClr val="tx1">
                    <a:lumMod val="75000"/>
                    <a:lumOff val="25000"/>
                  </a:schemeClr>
                </a:solidFill>
                <a:latin typeface="Times New Roman" panose="02020603050405020304" charset="0"/>
                <a:cs typeface="Times New Roman" panose="02020603050405020304" charset="0"/>
              </a:rPr>
              <a:t>sports, hobbies and meeting with friends. </a:t>
            </a:r>
            <a:r>
              <a:rPr lang="en-US" altLang="zh-CN" sz="2400" u="sng">
                <a:solidFill>
                  <a:schemeClr val="tx1">
                    <a:lumMod val="75000"/>
                    <a:lumOff val="25000"/>
                  </a:schemeClr>
                </a:solidFill>
                <a:latin typeface="Times New Roman" panose="02020603050405020304" charset="0"/>
                <a:cs typeface="Times New Roman" panose="02020603050405020304" charset="0"/>
              </a:rPr>
              <a:t>45______</a:t>
            </a:r>
            <a:r>
              <a:rPr lang="en-US" altLang="zh-CN" sz="2400">
                <a:solidFill>
                  <a:schemeClr val="tx1">
                    <a:lumMod val="75000"/>
                    <a:lumOff val="25000"/>
                  </a:schemeClr>
                </a:solidFill>
                <a:latin typeface="Times New Roman" panose="02020603050405020304" charset="0"/>
                <a:cs typeface="Times New Roman" panose="02020603050405020304" charset="0"/>
              </a:rPr>
              <a:t> If you find some time to relax and enjoy yourself, you’ll feel refreshed, have more energy, and reduce your level of stress.</a:t>
            </a:r>
            <a:endParaRPr lang="en-US" altLang="zh-CN" sz="240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572135" y="3572193"/>
            <a:ext cx="1116774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For example, seeing a film or hanging out after 5 day’s study could be a good choice.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Don’t keep your worries to yourself.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Here are some helpful tips for dealing with stress.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Besides, healthy habits are very important for reducing stress.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To avoid that, time management is greatly needed.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876798" y="568507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2381885" y="159956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6096000" y="245681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8301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细节过渡题。根据上文中谈及的“有压力的时候要向朋友和家人倾诉”以及“你可能需要一些建议”可知，B项“Don’t keep your worries to yourself (不要把担忧留给自己).”符合语境，故本题正确答案为B。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细节过渡题。根据上文谈及的“放松很重要，找一些空闲时间做你喜欢的活动，例如：运动、爱好、与朋友见面”可知，A项“For example, seeing a film or hanging out after 5 days’ study could be a good choice (例如，经过五天的学习之后，看电影或闲逛都是不错的选择).”符合语境，故本题正确答案为A。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239519" y="2360061"/>
            <a:ext cx="10235303"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You still don’t know what to do this summer? Well, here’s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(you) chance to win a one-week language course in England! ETA (English Travel Agency) is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(give) two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(trip) to Rochester.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9201785" y="2360295"/>
            <a:ext cx="13747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your</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2929131" y="3238143"/>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giving</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6342380" y="3167380"/>
            <a:ext cx="1497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trips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933450"/>
            <a:ext cx="10854055"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【解析】本题考查代词。根据所给提示词，结合下文给出的名词chance可知，名词前应该填入形容词性物主代词，故本题正确答案为your。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【解析】本题考查时态。根据分析句子结构解题法，提示词为动词give，空格前为be动词is，结合句意可知，这里的时态为现在进行时，需填入动词的现在分词形式，故本题正确答案为giving。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48.【解析】本题考查名词的单复数。根据关键词解题法，空格前是数词two，提示词为可数名词trip（旅程，行程），应填入名词的复数形式，故本题正确答案为trips。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This famous city is less than an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(hour) drive from London and close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the sea. It is also the home of one of England’s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(famous) writers, Charles Dickens. The town of Rochester is in Southeast England. Charles Dickens often wrote about it in his books.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977130" y="545465"/>
            <a:ext cx="1799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hour’s</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52195" y="988695"/>
            <a:ext cx="10020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59092"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7905750" y="977900"/>
            <a:ext cx="23749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most famous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781050" y="609600"/>
            <a:ext cx="9935210"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【解析】本题考查名词所有格。根据分析句子结构解题法，表示时间、距离、重量、地方等的名词，可以用’s构成所有关系，an hour’s drive表示“一小时的车程”，故本题正确答案为hour’s。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【解析】本题考查介词。根据句意“这座历史名城离伦敦不到一小时的车程而且靠近海边”可知，这里要用固定短语be close to（靠近，接近），故本题正确答案为to。</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【解析】本题考查形容词的最高级。根据分析句子结构解题法，这里使用了“one of+形容词最高级+名词复数”的结构表示“最……的……之一”，因此要用形容词famous的最高级形式，故本题正确答案为most famous。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5223" y="587927"/>
            <a:ext cx="1070649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popular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(attract) is the Rochester Castle (</a:t>
            </a:r>
            <a:r>
              <a:rPr lang="zh-CN" altLang="en-US" sz="2400" dirty="0">
                <a:latin typeface="Times New Roman" panose="02020603050405020304" charset="0"/>
                <a:ea typeface="宋体" panose="02010600030101010101" pitchFamily="2" charset="-122"/>
                <a:cs typeface="Times New Roman" panose="02020603050405020304" charset="0"/>
              </a:rPr>
              <a:t>城堡</a:t>
            </a:r>
            <a:r>
              <a:rPr lang="en-US" altLang="zh-CN" sz="2400" dirty="0">
                <a:latin typeface="Times New Roman" panose="02020603050405020304" charset="0"/>
                <a:ea typeface="宋体" panose="02010600030101010101" pitchFamily="2" charset="-122"/>
                <a:cs typeface="Times New Roman" panose="02020603050405020304" charset="0"/>
              </a:rPr>
              <a:t>). It was built in the 11th century and rebuilt during the 14th century. Workers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(build) the castle came from all over the country. Other attractions are Rochester Cathedral (</a:t>
            </a:r>
            <a:r>
              <a:rPr lang="zh-CN" altLang="en-US" sz="2400" dirty="0">
                <a:latin typeface="Times New Roman" panose="02020603050405020304" charset="0"/>
                <a:ea typeface="宋体" panose="02010600030101010101" pitchFamily="2" charset="-122"/>
                <a:cs typeface="Times New Roman" panose="02020603050405020304" charset="0"/>
              </a:rPr>
              <a:t>大教堂</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was built during the 13th century, and Dickens Museum. It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got its name in honor of Dickens himself.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401570" y="572770"/>
            <a:ext cx="25228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attraction</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424529" y="987033"/>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building</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1749331" y="1903642"/>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which</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370330" y="2372360"/>
            <a:ext cx="14598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May I borrow your bike?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By all means                         B. That’s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None of your business          D. I don’t like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根据句意，说话者询问能否借用对方的自行车。B项意为“没错”， C项意为“不关你的事”，D项意为“我不喜欢”，B、C、D三项均不符合题意。A项意为“当然可以”，符合对话语境，故本题正确答案为A。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38150" y="640794"/>
            <a:ext cx="10854055" cy="49847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【解析】本题考查词性转换。根据关键词解题法，空格前是冠词，应填入动词attract的名词形式attraction，故本题正确答案为attraction。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building【解析】本题考查非谓语动词。根据分析句子结构解题法，句中已有谓语came，提示词build与came不构成并列关系，所以应填入动词的非谓语形式。现在分词building作workers的后置定语，表示建造城堡的工人们，故本题正确答案为build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【解析】本题考查复合从句的引导词。根据分析句子结构解题法，先行词为Rochester Cathedral（罗切斯特大教堂），在定语从句中作主语，而且空格前有逗号，因此可以判断该句为非限制性定语从句，只能用which作为引导词，故本题正确答案为which。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【解析】本题考查时态。根据关键词解题法，空格后有动词got作句子的谓语，而且是过去分词的形式，可以判断时态为现在完成时，故本题正确答案为has。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Of the two books, I think this one is 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比那本有趣得多</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5919152" y="1821973"/>
            <a:ext cx="5153025"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much more interesting than that one</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本题考查形容词比较级的知识点。形容词或副词的比较级前可用much修饰，表示“……得多”。根据汉语提示，本题正确答案为much more interesting than that one。</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Last night, we didn’t have dinner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直到我母亲回来</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Mike knows a lot. He ____________________________________________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一定读过很多书</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479481" y="549987"/>
            <a:ext cx="523387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until my mother came back</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61001" y="4437715"/>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本题考查情态动词表推测的用法。must表示肯定的推测，意为 “一定，肯定”。而表示对过去的推测用must have done的结构。根据汉语提示，本题正确答案为must have read a lot of / lots of / many books。</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09163" y="1823867"/>
            <a:ext cx="10247192"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本题考查句型not…until…（直到……才……）。时间状语是last night，根据从句和主句时态前后呼应的原则，从句也要用相应的过去时态，故本题正确答案为until my mother came back。</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4163459" y="3237849"/>
            <a:ext cx="786591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must have read a lot of / lots of / many books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09206" y="632254"/>
            <a:ext cx="10839919"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______________________________________________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他花了一天半的时间</a:t>
            </a:r>
            <a:r>
              <a:rPr lang="en-US" altLang="zh-CN" sz="2400" dirty="0">
                <a:latin typeface="Times New Roman" panose="02020603050405020304" charset="0"/>
                <a:ea typeface="宋体" panose="02010600030101010101" pitchFamily="2" charset="-122"/>
                <a:cs typeface="Times New Roman" panose="02020603050405020304" charset="0"/>
              </a:rPr>
              <a:t>) finishing the task.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I’ve got a rough idea of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我想去哪里</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1817687" y="529096"/>
            <a:ext cx="713422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He spent one day and a half / one and a half days (in)</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98246" y="1788575"/>
            <a:ext cx="1032556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本题考查固定句型。根据空格后面的finishing可知，此处只能用“sb. spend some time (in) doing sth.”句型。根据句意，谓语动词用一般过去时，故本题正确答案为He spent one day and a half / one and a half days (in)。</a:t>
            </a:r>
            <a:endParaRPr sz="240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09181" y="462266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sz="2400" dirty="0">
                <a:solidFill>
                  <a:srgbClr val="C00000"/>
                </a:solidFill>
                <a:latin typeface="Times New Roman" panose="02020603050405020304" charset="0"/>
                <a:cs typeface="Times New Roman" panose="02020603050405020304" charset="0"/>
              </a:rPr>
              <a:t>本题考查定语从句。本题句意为“我大致知道我想去哪里了”。根据汉语提示，本题正确答案为where I want to go。</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943475" y="3558120"/>
            <a:ext cx="364807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where I want to go</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假设你是李华，于昨天（</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2021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年</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月</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日）早上</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点乘坐</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路公交车上学，在车上遗落了一个蓝色背包，里面装有你的身份证、一部黑色手机和一本书，书名为</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中国历史</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。请你写一篇寻物启事。</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923925" y="1710054"/>
            <a:ext cx="9792335" cy="3266440"/>
          </a:xfrm>
          <a:prstGeom prst="rect">
            <a:avLst/>
          </a:prstGeom>
          <a:noFill/>
        </p:spPr>
        <p:txBody>
          <a:bodyPr wrap="square" rtlCol="0" anchor="ctr">
            <a:spAutoFit/>
          </a:bodyPr>
          <a:lstStyle/>
          <a:p>
            <a:pPr algn="just">
              <a:lnSpc>
                <a:spcPct val="120000"/>
              </a:lnSpc>
            </a:pPr>
            <a:r>
              <a:rPr lang="en-US" altLang="zh-CN" sz="2800" b="1" dirty="0">
                <a:solidFill>
                  <a:srgbClr val="C00000"/>
                </a:solidFill>
                <a:latin typeface="Times New Roman" panose="02020603050405020304" charset="0"/>
                <a:cs typeface="Times New Roman" panose="02020603050405020304" charset="0"/>
              </a:rPr>
              <a:t>                                                LOST</a:t>
            </a:r>
            <a:endParaRPr lang="en-US" altLang="zh-CN" sz="2800" b="1"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September 21st, 2021</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carelessly lost a blue backpack on Bus No. 19 yesterday morning. There is a black mobile phone, my ID card and a book called Chinese History. If you happened to find it, please contact me by the number 12345678910. Many thanks to you!</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5955" y="1499728"/>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Which do you prefer, a pear or a banana?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like them           B. Sorry, I don’t know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Not at all               D. Neither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590467" y="325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根据句意，说话者询问对方想要梨还是香蕉。D项Neither（两者都不）符合对话语境，故本题正确答案为D。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I thought she was _______ better than the other 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more              B. bit            C. lot               D. far</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本题考查形容词比较级。比较级前可以用表示程度的词修饰，主要有far、much、any、a lot、a great deal、rather、a little、even、by far、a bit等。far+比较级表示“……得多”，故本题正确答案为D。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When _______ the factory is not decided.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we visited       B. will we visit         C. we will visit            D. visiting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本题考查名词性从句。根据句意及名词性从句的语法规则，由疑问句充当句子成分时，疑问语序要转为陈述语序，when we will visit the factory为句子的主语，故本题正确答案为C。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At the foot of the mountain 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stands a temple             B. a temple stands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standing a temple          D. a temple standing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本题考查倒装句。当地点状语位于句首时，句子要完全倒装。at the foot of the mountain是地点状语，句子的主语是a temple（一座寺庙），谓语是stands（坐落于）。本题句意为“一座寺庙坐落于山脚下”，时态为一般现在时，故本题正确答案为A。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9685" y="901065"/>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Neither she nor Tom and Mike _______ finished it on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has       B. have             C. is               D. should have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75131" y="46010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本题考查主谓一致。在neither…nor…的句子结构中，主谓遵循“就近原则”，即谓语动词由nor后面的人称来决定，Tom and Mike为复数，根据句意判断时态为现在完成时，故本题正确答案为B。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The house would not _______ if you had been more careful.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be burning                           B. burn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have been burned                D. burned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83870" y="4437869"/>
            <a:ext cx="104127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本题考查虚拟语气。if从句的时态为过去完成时，表示对过去事情的假设，主句的谓语动词应用“would / should / could / might+have done sth.”。本题句意为“如果你更小心一点，房子就不会被烧毁”，主句的谓语要用被动语态，故本题正确答案为C。</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570"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He doesn’t think I can solve this problem,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can I       B. does he        C. can’t I         D. doesn’t 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本题考查反义疑问句。当主句部分的主语不是第一人称时，反义疑问部分的主语和谓语与主句部分保持一致。再根据“前否后肯”的原则，本题正确答案为B。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It was _______ that my father regarded as our teacher.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he           B. him           C. his         D. she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本题考查强调句。强调句的结构为“It is / was+被强调部分+that / who+其余部分”。根据固定搭配regard…as…和句意“我爸爸以为他是我的老师”，可以得出“他”是regard的宾语，因此要用宾格him，故本题正确答案为B。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Forest fires cause _______ damage each year.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great many of                     B. a good number of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 great deal of                        D. a large number of</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本题句意为“森林火灾每年都会造成大量的损失”，这里的damage表示“损失”时为不可数名词。虽然选项都表示“大量的”，但只有C项修饰不可数名词，其余三项都只能修饰可数名词，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00912"/>
            <a:ext cx="1002914" cy="54000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The teacher told us that _______ knowledge of English is _______ 	important skill in today’s world.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the             B. the; an            C. the; the             D. a; a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根据句意“老师告诉我们英语知识是当今世界的一项重要技能”可知，这里的“knowledge”特指英语知识，且knowledge为不可数名词，所以前面只能用定冠词，而important是以元音发音开头的单词，因此要用不定冠词an，表示“一项”，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38166" y="4173220"/>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本题考查非谓语动词。主语是we，谓语是were taken，因此动词show要以非谓语的形式出现。根据句意“我们参观完学校图书馆后，被带去看操场”和短语show sb. around可知，show与主语we之间是被动关系，且show在谓语take之前发生，应该用分词完成式的被动语态，即having been done的结构，故本题正确答案为D。</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_______ around the school library, we were then taken to see the playground.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Showing        B. To show        C. Shown         D. Having been shown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84293" y="910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How do you like the TV play?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at all                               B. It’s wonderful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Yes, but only a little              D. I don’t like it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根据句意，说话者询问对方觉得电视节目怎么样。B项意为“很精彩”，符合对话语境，故本题正确答案为B。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17905" y="64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51802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根据上文“The cup costs $50 (这个杯子要50美元).”和下文“I can’t afford it (我买不起).”可以判断出说话人觉得杯子太贵了。A项“That’s quite dear (太贵了).”符合上下文语境，故本题正确答案为A。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34010"/>
            <a:ext cx="11039475" cy="2712859"/>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The cup costs $50.</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I can’t afford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That’s quite dear            B. How nice it is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That’s great                    D. What a good cup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6550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c7d6998c-a424-4fb5-904e-42e78114773e"/>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6765,&quot;width&quot;:19199}"/>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25916</Words>
  <Application>WPS 演示</Application>
  <PresentationFormat>宽屏</PresentationFormat>
  <Paragraphs>704</Paragraphs>
  <Slides>80</Slides>
  <Notes>80</Notes>
  <HiddenSlides>12</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80</vt:i4>
      </vt:variant>
    </vt:vector>
  </HeadingPairs>
  <TitlesOfParts>
    <vt:vector size="99" baseType="lpstr">
      <vt:lpstr>Arial</vt:lpstr>
      <vt:lpstr>宋体</vt:lpstr>
      <vt:lpstr>Wingdings</vt:lpstr>
      <vt:lpstr>方正公文黑体</vt:lpstr>
      <vt:lpstr>iekie pocangqiong</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122</cp:revision>
  <dcterms:created xsi:type="dcterms:W3CDTF">2021-08-19T06:32:00Z</dcterms:created>
  <dcterms:modified xsi:type="dcterms:W3CDTF">2023-03-23T07:44:57Z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