
<file path=[Content_Types].xml><?xml version="1.0" encoding="utf-8"?>
<Types xmlns="http://schemas.openxmlformats.org/package/2006/content-types">
  <Default Extension="emf" ContentType="image/x-emf"/>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tags/tag7.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tags/tag8.xml" ContentType="application/vnd.openxmlformats-officedocument.presentationml.tags+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tags/tag9.xml" ContentType="application/vnd.openxmlformats-officedocument.presentationml.tag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10.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2"/>
  </p:notesMasterIdLst>
  <p:sldIdLst>
    <p:sldId id="256" r:id="rId2"/>
    <p:sldId id="257" r:id="rId3"/>
    <p:sldId id="258" r:id="rId4"/>
    <p:sldId id="259" r:id="rId5"/>
    <p:sldId id="268" r:id="rId6"/>
    <p:sldId id="331" r:id="rId7"/>
    <p:sldId id="269" r:id="rId8"/>
    <p:sldId id="270" r:id="rId9"/>
    <p:sldId id="292" r:id="rId10"/>
    <p:sldId id="293"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348" r:id="rId27"/>
    <p:sldId id="349" r:id="rId28"/>
    <p:sldId id="350" r:id="rId29"/>
    <p:sldId id="351" r:id="rId30"/>
    <p:sldId id="352" r:id="rId31"/>
    <p:sldId id="353" r:id="rId32"/>
    <p:sldId id="385" r:id="rId33"/>
    <p:sldId id="355" r:id="rId34"/>
    <p:sldId id="332" r:id="rId35"/>
    <p:sldId id="371" r:id="rId36"/>
    <p:sldId id="295" r:id="rId37"/>
    <p:sldId id="372" r:id="rId38"/>
    <p:sldId id="373" r:id="rId39"/>
    <p:sldId id="374" r:id="rId40"/>
    <p:sldId id="375" r:id="rId41"/>
    <p:sldId id="376" r:id="rId42"/>
    <p:sldId id="439" r:id="rId43"/>
    <p:sldId id="440" r:id="rId44"/>
    <p:sldId id="301" r:id="rId45"/>
    <p:sldId id="302" r:id="rId46"/>
    <p:sldId id="437" r:id="rId47"/>
    <p:sldId id="304" r:id="rId48"/>
    <p:sldId id="357" r:id="rId49"/>
    <p:sldId id="305" r:id="rId50"/>
    <p:sldId id="358" r:id="rId51"/>
    <p:sldId id="359" r:id="rId52"/>
    <p:sldId id="360" r:id="rId53"/>
    <p:sldId id="361" r:id="rId54"/>
    <p:sldId id="362" r:id="rId55"/>
    <p:sldId id="438" r:id="rId56"/>
    <p:sldId id="363" r:id="rId57"/>
    <p:sldId id="433" r:id="rId58"/>
    <p:sldId id="364" r:id="rId59"/>
    <p:sldId id="365" r:id="rId60"/>
    <p:sldId id="436" r:id="rId61"/>
    <p:sldId id="367" r:id="rId62"/>
    <p:sldId id="368" r:id="rId63"/>
    <p:sldId id="369" r:id="rId64"/>
    <p:sldId id="370" r:id="rId65"/>
    <p:sldId id="435" r:id="rId66"/>
    <p:sldId id="307" r:id="rId67"/>
    <p:sldId id="308" r:id="rId68"/>
    <p:sldId id="377" r:id="rId69"/>
    <p:sldId id="378" r:id="rId70"/>
    <p:sldId id="380" r:id="rId71"/>
    <p:sldId id="379" r:id="rId72"/>
    <p:sldId id="381" r:id="rId73"/>
    <p:sldId id="312" r:id="rId74"/>
    <p:sldId id="382" r:id="rId75"/>
    <p:sldId id="383" r:id="rId76"/>
    <p:sldId id="384" r:id="rId77"/>
    <p:sldId id="314" r:id="rId78"/>
    <p:sldId id="315" r:id="rId79"/>
    <p:sldId id="326" r:id="rId80"/>
    <p:sldId id="430" r:id="rId81"/>
  </p:sldIdLst>
  <p:sldSz cx="12192000" cy="6858000"/>
  <p:notesSz cx="6858000" cy="9144000"/>
  <p:embeddedFontLst>
    <p:embeddedFont>
      <p:font typeface="方正公文黑体" panose="02010600030101010101" charset="-122"/>
      <p:regular r:id="rId83"/>
    </p:embeddedFont>
    <p:embeddedFont>
      <p:font typeface="Impact" panose="020B0806030902050204" pitchFamily="34" charset="0"/>
      <p:regular r:id="rId84"/>
    </p:embeddedFont>
    <p:embeddedFont>
      <p:font typeface="等线" panose="02010600030101010101" pitchFamily="2" charset="-122"/>
      <p:regular r:id="rId85"/>
      <p:bold r:id="rId86"/>
    </p:embeddedFont>
    <p:embeddedFont>
      <p:font typeface="方正大黑简体" panose="02000000000000000000" pitchFamily="2" charset="-122"/>
      <p:regular r:id="rId87"/>
    </p:embeddedFont>
    <p:embeddedFont>
      <p:font typeface="黑体" panose="02010609060101010101" pitchFamily="49" charset="-122"/>
      <p:regular r:id="rId88"/>
    </p:embeddedFont>
    <p:embeddedFont>
      <p:font typeface="微软雅黑" panose="020B0503020204020204" pitchFamily="34" charset="-122"/>
      <p:regular r:id="rId89"/>
      <p:bold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314C4C9D-AE76-4E05-B037-5A5DB805C9BD}">
          <p14:sldIdLst>
            <p14:sldId id="256"/>
          </p14:sldIdLst>
        </p14:section>
        <p14:section name="目录页" id="{008E412F-DBDA-49D6-8F52-3723921DFE03}">
          <p14:sldIdLst>
            <p14:sldId id="257"/>
          </p14:sldIdLst>
        </p14:section>
        <p14:section name="过渡页" id="{8A3C5D5E-FAF1-4CC7-AAB2-6446E7D3DE63}">
          <p14:sldIdLst>
            <p14:sldId id="258"/>
          </p14:sldIdLst>
        </p14:section>
        <p14:section name="内页" id="{8D1A6813-68F6-49A0-A239-92955AC6E8C5}">
          <p14:sldIdLst>
            <p14:sldId id="259"/>
            <p14:sldId id="268"/>
            <p14:sldId id="331"/>
            <p14:sldId id="269"/>
            <p14:sldId id="270"/>
            <p14:sldId id="292"/>
            <p14:sldId id="293"/>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85"/>
            <p14:sldId id="355"/>
            <p14:sldId id="332"/>
            <p14:sldId id="371"/>
            <p14:sldId id="295"/>
            <p14:sldId id="372"/>
            <p14:sldId id="373"/>
            <p14:sldId id="374"/>
            <p14:sldId id="375"/>
            <p14:sldId id="376"/>
            <p14:sldId id="439"/>
            <p14:sldId id="440"/>
            <p14:sldId id="301"/>
            <p14:sldId id="302"/>
            <p14:sldId id="437"/>
            <p14:sldId id="304"/>
            <p14:sldId id="357"/>
            <p14:sldId id="305"/>
            <p14:sldId id="358"/>
            <p14:sldId id="359"/>
            <p14:sldId id="360"/>
            <p14:sldId id="361"/>
            <p14:sldId id="362"/>
            <p14:sldId id="438"/>
            <p14:sldId id="363"/>
            <p14:sldId id="433"/>
            <p14:sldId id="364"/>
            <p14:sldId id="365"/>
            <p14:sldId id="436"/>
            <p14:sldId id="367"/>
            <p14:sldId id="368"/>
            <p14:sldId id="369"/>
            <p14:sldId id="370"/>
            <p14:sldId id="435"/>
            <p14:sldId id="307"/>
            <p14:sldId id="308"/>
            <p14:sldId id="377"/>
            <p14:sldId id="378"/>
            <p14:sldId id="380"/>
            <p14:sldId id="379"/>
            <p14:sldId id="381"/>
            <p14:sldId id="312"/>
            <p14:sldId id="382"/>
            <p14:sldId id="383"/>
            <p14:sldId id="384"/>
            <p14:sldId id="314"/>
            <p14:sldId id="315"/>
            <p14:sldId id="326"/>
          </p14:sldIdLst>
        </p14:section>
        <p14:section name="结束页" id="{98773F69-2DDF-47CC-BD69-D575D8CAAC6E}">
          <p14:sldIdLst>
            <p14:sldId id="430"/>
          </p14:sldIdLst>
        </p14:section>
        <p14:section name="版权页" id="{C8AD3B51-1B7B-4E69-9180-4DEC6400FEC2}">
          <p14:sldIdLst/>
        </p14:section>
      </p14:sectionLst>
    </p:ext>
    <p:ext uri="{EFAFB233-063F-42B5-8137-9DF3F51BA10A}">
      <p15:sldGuideLst xmlns:p15="http://schemas.microsoft.com/office/powerpoint/2012/main">
        <p15:guide id="1" orient="horz" pos="110" userDrawn="1">
          <p15:clr>
            <a:srgbClr val="A4A3A4"/>
          </p15:clr>
        </p15:guide>
        <p15:guide id="2" orient="horz" pos="4211" userDrawn="1">
          <p15:clr>
            <a:srgbClr val="A4A3A4"/>
          </p15:clr>
        </p15:guide>
        <p15:guide id="3" pos="81" userDrawn="1">
          <p15:clr>
            <a:srgbClr val="A4A3A4"/>
          </p15:clr>
        </p15:guide>
        <p15:guide id="4" pos="7418" userDrawn="1">
          <p15:clr>
            <a:srgbClr val="A4A3A4"/>
          </p15:clr>
        </p15:guide>
        <p15:guide id="5" orient="horz"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8787"/>
    <a:srgbClr val="209874"/>
    <a:srgbClr val="2E916A"/>
    <a:srgbClr val="ACD9C7"/>
    <a:srgbClr val="2D9C7B"/>
    <a:srgbClr val="A0D7C5"/>
    <a:srgbClr val="033455"/>
    <a:srgbClr val="D4E4A0"/>
    <a:srgbClr val="DCC975"/>
    <a:srgbClr val="F7B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107" d="100"/>
          <a:sy n="107" d="100"/>
        </p:scale>
        <p:origin x="672" y="78"/>
      </p:cViewPr>
      <p:guideLst>
        <p:guide orient="horz" pos="110"/>
        <p:guide orient="horz" pos="4211"/>
        <p:guide pos="81"/>
        <p:guide pos="7418"/>
        <p:guide orient="horz" pos="3935"/>
      </p:guideLst>
    </p:cSldViewPr>
  </p:slideViewPr>
  <p:notesTextViewPr>
    <p:cViewPr>
      <p:scale>
        <a:sx n="1" d="1"/>
        <a:sy n="1" d="1"/>
      </p:scale>
      <p:origin x="0" y="0"/>
    </p:cViewPr>
  </p:notesTextViewPr>
  <p:sorterViewPr>
    <p:cViewPr>
      <p:scale>
        <a:sx n="100" d="100"/>
        <a:sy n="100" d="100"/>
      </p:scale>
      <p:origin x="0" y="-256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8" name="文本框 7">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
        <p:nvSpPr>
          <p:cNvPr id="2" name="文本框 1">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4" name="矩形 3"/>
          <p:cNvSpPr/>
          <p:nvPr userDrawn="1"/>
        </p:nvSpPr>
        <p:spPr>
          <a:xfrm>
            <a:off x="1905"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录页">
    <p:spTree>
      <p:nvGrpSpPr>
        <p:cNvPr id="1" name=""/>
        <p:cNvGrpSpPr/>
        <p:nvPr/>
      </p:nvGrpSpPr>
      <p:grpSpPr>
        <a:xfrm>
          <a:off x="0" y="0"/>
          <a:ext cx="0" cy="0"/>
          <a:chOff x="0" y="0"/>
          <a:chExt cx="0" cy="0"/>
        </a:xfrm>
      </p:grpSpPr>
      <p:sp>
        <p:nvSpPr>
          <p:cNvPr id="4" name="矩形 3"/>
          <p:cNvSpPr/>
          <p:nvPr userDrawn="1"/>
        </p:nvSpPr>
        <p:spPr>
          <a:xfrm>
            <a:off x="0" y="4220210"/>
            <a:ext cx="12192000" cy="2637790"/>
          </a:xfrm>
          <a:prstGeom prst="rect">
            <a:avLst/>
          </a:prstGeom>
          <a:solidFill>
            <a:srgbClr val="E18787">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4" name="矩形 3"/>
          <p:cNvSpPr/>
          <p:nvPr userDrawn="1"/>
        </p:nvSpPr>
        <p:spPr>
          <a:xfrm>
            <a:off x="0"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目录页">
    <p:spTree>
      <p:nvGrpSpPr>
        <p:cNvPr id="1" name=""/>
        <p:cNvGrpSpPr/>
        <p:nvPr/>
      </p:nvGrpSpPr>
      <p:grpSpPr>
        <a:xfrm>
          <a:off x="0" y="0"/>
          <a:ext cx="0" cy="0"/>
          <a:chOff x="0" y="0"/>
          <a:chExt cx="0" cy="0"/>
        </a:xfrm>
      </p:grpSpPr>
      <p:sp>
        <p:nvSpPr>
          <p:cNvPr id="4" name="矩形 3"/>
          <p:cNvSpPr/>
          <p:nvPr userDrawn="1"/>
        </p:nvSpPr>
        <p:spPr>
          <a:xfrm>
            <a:off x="-12065" y="732790"/>
            <a:ext cx="12192000" cy="612521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
        <p:nvSpPr>
          <p:cNvPr id="5" name="矩形 4"/>
          <p:cNvSpPr/>
          <p:nvPr userDrawn="1"/>
        </p:nvSpPr>
        <p:spPr>
          <a:xfrm>
            <a:off x="-24130" y="0"/>
            <a:ext cx="12215495" cy="73279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0" y="930275"/>
            <a:ext cx="12208510" cy="0"/>
          </a:xfrm>
          <a:prstGeom prst="line">
            <a:avLst/>
          </a:prstGeom>
          <a:ln w="38100">
            <a:solidFill>
              <a:srgbClr val="E1878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 action="ppaction://hlinkshowjump?jump=nextslide"/>
          </p:cNvPr>
          <p:cNvSpPr txBox="1"/>
          <p:nvPr userDrawn="1"/>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过度页1">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1878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hlinkClick r:id="rId2" action="ppaction://hlinksldjump"/>
          </p:cNvPr>
          <p:cNvSpPr txBox="1"/>
          <p:nvPr userDrawn="1"/>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  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slide" Target="slide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slide" Target="slide3.xml"/><Relationship Id="rId7" Type="http://schemas.openxmlformats.org/officeDocument/2006/relationships/slide" Target="slide66.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slide" Target="slide44.xml"/><Relationship Id="rId5" Type="http://schemas.openxmlformats.org/officeDocument/2006/relationships/slide" Target="slide33.xml"/><Relationship Id="rId10" Type="http://schemas.openxmlformats.org/officeDocument/2006/relationships/image" Target="../media/image1.emf"/><Relationship Id="rId4" Type="http://schemas.openxmlformats.org/officeDocument/2006/relationships/slide" Target="slide10.xml"/><Relationship Id="rId9" Type="http://schemas.openxmlformats.org/officeDocument/2006/relationships/slide" Target="slide7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slide" Target="slide2.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slide" Target="slide34.xml"/></Relationships>
</file>

<file path=ppt/slides/_rels/slide4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slide" Target="slide2.xml"/><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slide" Target="slide67.xml"/></Relationships>
</file>

<file path=ppt/slides/_rels/slide7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slide" Target="slide2.xml"/><Relationship Id="rId4" Type="http://schemas.openxmlformats.org/officeDocument/2006/relationships/image" Target="../media/image2.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slide" Target="slide2.xml"/><Relationship Id="rId4" Type="http://schemas.openxmlformats.org/officeDocument/2006/relationships/image" Target="../media/image2.jpeg"/></Relationships>
</file>

<file path=ppt/slides/_rels/slide7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4528185" y="2251393"/>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sym typeface="+mn-ea"/>
              </a:rPr>
              <a:t>高职备考全真模拟试卷</a:t>
            </a:r>
            <a:endParaRPr lang="zh-CN" altLang="en-US" sz="5400" b="1" kern="5000" spc="300" dirty="0">
              <a:solidFill>
                <a:sysClr val="windowText" lastClr="000000"/>
              </a:solidFill>
              <a:cs typeface="Arial" panose="020B0604020202020204" pitchFamily="34" charset="0"/>
            </a:endParaRPr>
          </a:p>
        </p:txBody>
      </p:sp>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8" name="文本框 17"/>
          <p:cNvSpPr txBox="1"/>
          <p:nvPr/>
        </p:nvSpPr>
        <p:spPr>
          <a:xfrm>
            <a:off x="8562975" y="484823"/>
            <a:ext cx="3172460" cy="1782476"/>
          </a:xfrm>
          <a:prstGeom prst="rect">
            <a:avLst/>
          </a:prstGeom>
          <a:noFill/>
        </p:spPr>
        <p:txBody>
          <a:bodyPr wrap="square" rtlCol="0" anchor="t">
            <a:spAutoFit/>
          </a:bodyPr>
          <a:lstStyle/>
          <a:p>
            <a:pPr>
              <a:lnSpc>
                <a:spcPct val="120000"/>
              </a:lnSpc>
            </a:pPr>
            <a:r>
              <a:rPr lang="zh-CN" altLang="en-US" sz="10000" b="1" dirty="0">
                <a:solidFill>
                  <a:srgbClr val="E18787"/>
                </a:solidFill>
                <a:latin typeface="方正大黑简体" panose="02000000000000000000" charset="-122"/>
                <a:ea typeface="方正大黑简体" panose="02000000000000000000" charset="-122"/>
              </a:rPr>
              <a:t>英语</a:t>
            </a:r>
          </a:p>
        </p:txBody>
      </p:sp>
      <p:sp>
        <p:nvSpPr>
          <p:cNvPr id="19" name="文本框 18"/>
          <p:cNvSpPr txBox="1"/>
          <p:nvPr/>
        </p:nvSpPr>
        <p:spPr>
          <a:xfrm>
            <a:off x="4487545" y="3413125"/>
            <a:ext cx="7385050" cy="553085"/>
          </a:xfrm>
          <a:prstGeom prst="rect">
            <a:avLst/>
          </a:prstGeom>
          <a:noFill/>
        </p:spPr>
        <p:txBody>
          <a:bodyPr wrap="square" rtlCol="0" anchor="t">
            <a:spAutoFit/>
          </a:bodyPr>
          <a:lstStyle/>
          <a:p>
            <a:pPr>
              <a:lnSpc>
                <a:spcPct val="120000"/>
              </a:lnSpc>
            </a:pPr>
            <a:r>
              <a:rPr lang="zh-CN" altLang="en-US" sz="2500" spc="100" dirty="0">
                <a:solidFill>
                  <a:schemeClr val="bg1">
                    <a:lumMod val="65000"/>
                  </a:schemeClr>
                </a:solidFill>
                <a:uFillTx/>
                <a:cs typeface="+mn-lt"/>
              </a:rPr>
              <a:t>GAOZHI BEIKAO QUANZHEN MONI SHIJUAN</a:t>
            </a:r>
          </a:p>
        </p:txBody>
      </p:sp>
      <p:cxnSp>
        <p:nvCxnSpPr>
          <p:cNvPr id="20" name="直接连接符 19"/>
          <p:cNvCxnSpPr/>
          <p:nvPr/>
        </p:nvCxnSpPr>
        <p:spPr>
          <a:xfrm>
            <a:off x="4581525" y="337058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 </a:t>
            </a:r>
            <a:r>
              <a:rPr lang="zh-CN" altLang="en-US" sz="4400" b="1" spc="300" dirty="0">
                <a:latin typeface="+mj-ea"/>
                <a:ea typeface="+mj-ea"/>
              </a:rPr>
              <a:t>词汇与语法</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C26CA054-3B3C-35BD-59F1-01E3885BC246}"/>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 词汇与语法（20小题，共40分） 【建议用时：20 mins】</a:t>
            </a:r>
          </a:p>
        </p:txBody>
      </p:sp>
      <p:sp>
        <p:nvSpPr>
          <p:cNvPr id="4" name="文本框 3"/>
          <p:cNvSpPr txBox="1"/>
          <p:nvPr/>
        </p:nvSpPr>
        <p:spPr>
          <a:xfrm>
            <a:off x="753746" y="1302215"/>
            <a:ext cx="10990580"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中选出句中画线的单词或词组的意义。</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We had </a:t>
            </a:r>
            <a:r>
              <a:rPr lang="en-US" altLang="zh-CN" sz="2400" u="sng" dirty="0">
                <a:solidFill>
                  <a:srgbClr val="FF0000"/>
                </a:solidFill>
                <a:latin typeface="Times New Roman" panose="02020603050405020304" charset="0"/>
                <a:ea typeface="宋体" panose="02010600030101010101" pitchFamily="2" charset="-122"/>
                <a:cs typeface="Times New Roman" panose="02020603050405020304" charset="0"/>
              </a:rPr>
              <a:t>enough</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time to do the work.</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很短的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一半的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C.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很长的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足够的</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endPar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6196" y="900555"/>
            <a:ext cx="9352280"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6. Let me </a:t>
            </a:r>
            <a:r>
              <a:rPr lang="en-US" altLang="zh-CN" sz="2400" u="sng" dirty="0">
                <a:latin typeface="Times New Roman" panose="02020603050405020304" charset="0"/>
                <a:ea typeface="宋体" panose="02010600030101010101" pitchFamily="2" charset="-122"/>
                <a:cs typeface="Times New Roman" panose="02020603050405020304" charset="0"/>
              </a:rPr>
              <a:t>simplify</a:t>
            </a:r>
            <a:r>
              <a:rPr lang="en-US" altLang="zh-CN" sz="2400" dirty="0">
                <a:latin typeface="Times New Roman" panose="02020603050405020304" charset="0"/>
                <a:ea typeface="宋体" panose="02010600030101010101" pitchFamily="2" charset="-122"/>
                <a:cs typeface="Times New Roman" panose="02020603050405020304" charset="0"/>
              </a:rPr>
              <a:t> matters by giving you my answer now.</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简化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确定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明晰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解释</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simplify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简化”，根据句意“现在让我通过我的回答来简化一下问题”，</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3162"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01750" y="962728"/>
            <a:ext cx="11039475" cy="1379545"/>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7. The </a:t>
            </a:r>
            <a:r>
              <a:rPr lang="en-US" altLang="zh-CN" sz="2400" u="sng" dirty="0">
                <a:latin typeface="Times New Roman" panose="02020603050405020304" charset="0"/>
                <a:ea typeface="宋体" panose="02010600030101010101" pitchFamily="2" charset="-122"/>
                <a:cs typeface="Times New Roman" panose="02020603050405020304" charset="0"/>
              </a:rPr>
              <a:t>strength</a:t>
            </a:r>
            <a:r>
              <a:rPr lang="en-US" altLang="zh-CN" sz="2400" dirty="0">
                <a:latin typeface="Times New Roman" panose="02020603050405020304" charset="0"/>
                <a:ea typeface="宋体" panose="02010600030101010101" pitchFamily="2" charset="-122"/>
                <a:cs typeface="Times New Roman" panose="02020603050405020304" charset="0"/>
              </a:rPr>
              <a:t> of this travel plan is its low cost.</a:t>
            </a:r>
          </a:p>
          <a:p>
            <a:pPr indent="0"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强度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特点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优点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力气</a:t>
            </a:r>
          </a:p>
        </p:txBody>
      </p:sp>
      <p:sp>
        <p:nvSpPr>
          <p:cNvPr id="109" name="TextBox 4"/>
          <p:cNvSpPr txBox="1"/>
          <p:nvPr/>
        </p:nvSpPr>
        <p:spPr>
          <a:xfrm>
            <a:off x="260985" y="451572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 </a:t>
            </a:r>
            <a:r>
              <a:rPr lang="en-US" altLang="zh-CN" sz="2400" dirty="0">
                <a:solidFill>
                  <a:srgbClr val="C00000"/>
                </a:solidFill>
                <a:latin typeface="Times New Roman" panose="02020603050405020304" charset="0"/>
                <a:cs typeface="Times New Roman" panose="02020603050405020304" charset="0"/>
              </a:rPr>
              <a:t>strength</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优势，优点”，根据句意“这个旅行计划的优点在于它的费用低”，</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2237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12146" y="885325"/>
            <a:ext cx="10015854" cy="186372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8. Doctors don’t go out very often as their work </a:t>
            </a:r>
            <a:r>
              <a:rPr lang="en-US" altLang="zh-CN" sz="2400" u="sng" dirty="0">
                <a:latin typeface="Times New Roman" panose="02020603050405020304" charset="0"/>
                <a:ea typeface="宋体" panose="02010600030101010101" pitchFamily="2" charset="-122"/>
                <a:cs typeface="Times New Roman" panose="02020603050405020304" charset="0"/>
              </a:rPr>
              <a:t>takes up</a:t>
            </a:r>
            <a:r>
              <a:rPr lang="en-US" altLang="zh-CN" sz="2400" dirty="0">
                <a:latin typeface="Times New Roman" panose="02020603050405020304" charset="0"/>
                <a:ea typeface="宋体" panose="02010600030101010101" pitchFamily="2" charset="-122"/>
                <a:cs typeface="Times New Roman" panose="02020603050405020304" charset="0"/>
              </a:rPr>
              <a:t> almost all their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消磨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浪费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安排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占用</a:t>
            </a: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 </a:t>
            </a:r>
            <a:r>
              <a:rPr lang="en-US" altLang="zh-CN" sz="2400" dirty="0">
                <a:solidFill>
                  <a:srgbClr val="C00000"/>
                </a:solidFill>
                <a:latin typeface="Times New Roman" panose="02020603050405020304" charset="0"/>
                <a:cs typeface="Times New Roman" panose="02020603050405020304" charset="0"/>
              </a:rPr>
              <a:t>take up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占据，占用”，根据句意“医生不经常外出，因为他们的工作几乎占用了所有的时间”，</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70305"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8901" y="934529"/>
            <a:ext cx="1103947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9. Niagara Falls is a great tourist </a:t>
            </a:r>
            <a:r>
              <a:rPr lang="en-US" altLang="zh-CN" sz="2400" u="sng" dirty="0">
                <a:latin typeface="Times New Roman" panose="02020603050405020304" charset="0"/>
                <a:ea typeface="宋体" panose="02010600030101010101" pitchFamily="2" charset="-122"/>
                <a:cs typeface="Times New Roman" panose="02020603050405020304" charset="0"/>
              </a:rPr>
              <a:t>attraction</a:t>
            </a:r>
            <a:r>
              <a:rPr lang="en-US" altLang="zh-CN" sz="2400" dirty="0">
                <a:latin typeface="Times New Roman" panose="02020603050405020304" charset="0"/>
                <a:ea typeface="宋体" panose="02010600030101010101" pitchFamily="2" charset="-122"/>
                <a:cs typeface="Times New Roman" panose="02020603050405020304" charset="0"/>
              </a:rPr>
              <a:t>, drawing millions of visitors from all 	   over the world every year.</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项目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线路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规划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景点</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本题考查名词</a:t>
            </a:r>
            <a:r>
              <a:rPr lang="en-US" altLang="zh-CN" sz="2400" dirty="0">
                <a:solidFill>
                  <a:srgbClr val="C00000"/>
                </a:solidFill>
                <a:latin typeface="Times New Roman" panose="02020603050405020304" charset="0"/>
                <a:cs typeface="Times New Roman" panose="02020603050405020304" charset="0"/>
              </a:rPr>
              <a:t>attraction</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吸引，景点”，根据句意“尼亚加拉瀑布是一个壮观的旅游景点，每年吸引了来自世界各地的数百万游客”，</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31195" y="934529"/>
            <a:ext cx="8299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21670" y="885325"/>
            <a:ext cx="10006329" cy="142049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10. Terry, please </a:t>
            </a:r>
            <a:r>
              <a:rPr lang="en-US" altLang="zh-CN" sz="2400" u="sng" dirty="0">
                <a:latin typeface="Times New Roman" panose="02020603050405020304" charset="0"/>
                <a:ea typeface="宋体" panose="02010600030101010101" pitchFamily="2" charset="-122"/>
                <a:cs typeface="Times New Roman" panose="02020603050405020304" charset="0"/>
              </a:rPr>
              <a:t>look up</a:t>
            </a:r>
            <a:r>
              <a:rPr lang="en-US" altLang="zh-CN" sz="2400" dirty="0">
                <a:latin typeface="Times New Roman" panose="02020603050405020304" charset="0"/>
                <a:ea typeface="宋体" panose="02010600030101010101" pitchFamily="2" charset="-122"/>
                <a:cs typeface="Times New Roman" panose="02020603050405020304" charset="0"/>
              </a:rPr>
              <a:t> from your cell phone when Grandma is talking to 	    you.</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抬头看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回头看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寻找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关闭</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本题考查动词短语</a:t>
            </a:r>
            <a:r>
              <a:rPr lang="en-US" altLang="zh-CN" sz="2400" dirty="0">
                <a:solidFill>
                  <a:srgbClr val="C00000"/>
                </a:solidFill>
                <a:latin typeface="Times New Roman" panose="02020603050405020304" charset="0"/>
                <a:cs typeface="Times New Roman" panose="02020603050405020304" charset="0"/>
              </a:rPr>
              <a:t>look up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查询，抬头看”，根据句意“</a:t>
            </a:r>
            <a:r>
              <a:rPr lang="en-US" altLang="zh-CN" sz="2400" dirty="0">
                <a:solidFill>
                  <a:srgbClr val="C00000"/>
                </a:solidFill>
                <a:latin typeface="Times New Roman" panose="02020603050405020304" charset="0"/>
                <a:cs typeface="Times New Roman" panose="02020603050405020304" charset="0"/>
              </a:rPr>
              <a:t>Terry</a:t>
            </a:r>
            <a:r>
              <a:rPr lang="zh-CN" altLang="en-US" sz="2400" dirty="0">
                <a:solidFill>
                  <a:srgbClr val="C00000"/>
                </a:solidFill>
                <a:latin typeface="Times New Roman" panose="02020603050405020304" charset="0"/>
                <a:cs typeface="Times New Roman" panose="02020603050405020304" charset="0"/>
              </a:rPr>
              <a:t>，奶奶跟你说话的时候，请你放下手机抬头看”，</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98880"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1" y="885325"/>
            <a:ext cx="9790430"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11. Shakespeare’s writing is still popular today. It has </a:t>
            </a:r>
            <a:r>
              <a:rPr lang="en-US" altLang="zh-CN" sz="2400" u="sng" dirty="0">
                <a:latin typeface="Times New Roman" panose="02020603050405020304" charset="0"/>
                <a:ea typeface="宋体" panose="02010600030101010101" pitchFamily="2" charset="-122"/>
                <a:cs typeface="Times New Roman" panose="02020603050405020304" charset="0"/>
              </a:rPr>
              <a:t>stood</a:t>
            </a:r>
            <a:r>
              <a:rPr lang="en-US" altLang="zh-CN" sz="2400" dirty="0">
                <a:latin typeface="Times New Roman" panose="02020603050405020304" charset="0"/>
                <a:ea typeface="宋体" panose="02010600030101010101" pitchFamily="2" charset="-122"/>
                <a:cs typeface="Times New Roman" panose="02020603050405020304" charset="0"/>
              </a:rPr>
              <a:t> the test of 	     time.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面临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经受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提出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构成</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stand</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站立，忍受，经受”，根据句意“莎士比亚的作品至今仍很受欢迎。它经受住了时间的考验”，</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356360" y="894518"/>
            <a:ext cx="10200005" cy="1822743"/>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12. The police take advantage of dogs’ </a:t>
            </a:r>
            <a:r>
              <a:rPr lang="en-US" altLang="zh-CN" sz="2400" u="sng" dirty="0">
                <a:latin typeface="Times New Roman" panose="02020603050405020304" charset="0"/>
                <a:ea typeface="宋体" panose="02010600030101010101" pitchFamily="2" charset="-122"/>
                <a:cs typeface="Times New Roman" panose="02020603050405020304" charset="0"/>
              </a:rPr>
              <a:t>sharp</a:t>
            </a:r>
            <a:r>
              <a:rPr lang="en-US" altLang="zh-CN" sz="2400" dirty="0">
                <a:latin typeface="Times New Roman" panose="02020603050405020304" charset="0"/>
                <a:ea typeface="宋体" panose="02010600030101010101" pitchFamily="2" charset="-122"/>
                <a:cs typeface="Times New Roman" panose="02020603050405020304" charset="0"/>
              </a:rPr>
              <a:t> sense of smell to search for 	      things.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迅速的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高级的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理智的             </a:t>
            </a:r>
            <a:r>
              <a:rPr lang="en-US" altLang="zh-CN" sz="2400" dirty="0">
                <a:latin typeface="Times New Roman" panose="02020603050405020304" charset="0"/>
                <a:ea typeface="宋体" panose="02010600030101010101" pitchFamily="2" charset="-122"/>
                <a:cs typeface="Times New Roman" panose="02020603050405020304" charset="0"/>
              </a:rPr>
              <a:t>D . </a:t>
            </a:r>
            <a:r>
              <a:rPr lang="zh-CN" altLang="en-US" sz="2400" dirty="0">
                <a:latin typeface="Times New Roman" panose="02020603050405020304" charset="0"/>
                <a:ea typeface="宋体" panose="02010600030101010101" pitchFamily="2" charset="-122"/>
                <a:cs typeface="Times New Roman" panose="02020603050405020304" charset="0"/>
              </a:rPr>
              <a:t>灵敏的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sharp</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尖锐的，灵敏的”，根据句意“警察利用狗灵敏的嗅觉来搜寻东西”，</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8098" y="9099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88098" y="850471"/>
            <a:ext cx="1103947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13. It was </a:t>
            </a:r>
            <a:r>
              <a:rPr lang="en-US" altLang="zh-CN" sz="2400" u="sng" dirty="0">
                <a:latin typeface="Times New Roman" panose="02020603050405020304" charset="0"/>
                <a:ea typeface="宋体" panose="02010600030101010101" pitchFamily="2" charset="-122"/>
                <a:cs typeface="Times New Roman" panose="02020603050405020304" charset="0"/>
              </a:rPr>
              <a:t>increasingly</a:t>
            </a:r>
            <a:r>
              <a:rPr lang="en-US" altLang="zh-CN" sz="2400" dirty="0">
                <a:latin typeface="Times New Roman" panose="02020603050405020304" charset="0"/>
                <a:ea typeface="宋体" panose="02010600030101010101" pitchFamily="2" charset="-122"/>
                <a:cs typeface="Times New Roman" panose="02020603050405020304" charset="0"/>
              </a:rPr>
              <a:t> clear to us that there was a problem.</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无比地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惊人地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越发地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特别地</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a:t>
            </a:r>
            <a:r>
              <a:rPr lang="en-US" altLang="zh-CN" sz="2400" dirty="0">
                <a:solidFill>
                  <a:srgbClr val="C00000"/>
                </a:solidFill>
                <a:latin typeface="Times New Roman" panose="02020603050405020304" charset="0"/>
                <a:cs typeface="Times New Roman" panose="02020603050405020304" charset="0"/>
              </a:rPr>
              <a:t>increasingly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逐渐增多地”，根据句意“我们越发清楚地认识到这里存在着一个问题”，</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4686300" cy="6858000"/>
          </a:xfrm>
          <a:prstGeom prst="rect">
            <a:avLst/>
          </a:prstGeom>
          <a:solidFill>
            <a:srgbClr val="E18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3" action="ppaction://hlinksldjump"/>
          </p:cNvPr>
          <p:cNvSpPr txBox="1">
            <a:spLocks noChangeArrowheads="1"/>
          </p:cNvSpPr>
          <p:nvPr/>
        </p:nvSpPr>
        <p:spPr bwMode="auto">
          <a:xfrm>
            <a:off x="5644515" y="51879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 </a:t>
            </a:r>
            <a:r>
              <a:rPr lang="zh-CN" altLang="en-US" sz="3200" dirty="0">
                <a:solidFill>
                  <a:schemeClr val="tx1"/>
                </a:solidFill>
                <a:latin typeface="黑体" panose="02010609060101010101" charset="-122"/>
                <a:ea typeface="黑体" panose="02010609060101010101" charset="-122"/>
              </a:rPr>
              <a:t>补全对话</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2" name="矩形 1"/>
          <p:cNvSpPr/>
          <p:nvPr/>
        </p:nvSpPr>
        <p:spPr>
          <a:xfrm>
            <a:off x="0" y="4239260"/>
            <a:ext cx="4686300" cy="2612390"/>
          </a:xfrm>
          <a:prstGeom prst="rect">
            <a:avLst/>
          </a:prstGeom>
          <a:solidFill>
            <a:srgbClr val="FF0000">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13">
            <a:hlinkClick r:id="rId4" action="ppaction://hlinksldjump"/>
          </p:cNvPr>
          <p:cNvSpPr txBox="1">
            <a:spLocks noChangeArrowheads="1"/>
          </p:cNvSpPr>
          <p:nvPr/>
        </p:nvSpPr>
        <p:spPr bwMode="auto">
          <a:xfrm>
            <a:off x="5644515" y="13735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 </a:t>
            </a:r>
            <a:r>
              <a:rPr lang="zh-CN" altLang="en-US" sz="3200" dirty="0">
                <a:solidFill>
                  <a:schemeClr val="tx1"/>
                </a:solidFill>
                <a:latin typeface="黑体" panose="02010609060101010101" charset="-122"/>
                <a:ea typeface="黑体" panose="02010609060101010101" charset="-122"/>
              </a:rPr>
              <a:t>词汇与语法</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4" name="文本框 13">
            <a:hlinkClick r:id="rId5" action="ppaction://hlinksldjump"/>
          </p:cNvPr>
          <p:cNvSpPr txBox="1">
            <a:spLocks noChangeArrowheads="1"/>
          </p:cNvSpPr>
          <p:nvPr/>
        </p:nvSpPr>
        <p:spPr bwMode="auto">
          <a:xfrm>
            <a:off x="5644515" y="222821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III. </a:t>
            </a:r>
            <a:r>
              <a:rPr lang="zh-CN" altLang="en-US" sz="3200" dirty="0">
                <a:solidFill>
                  <a:schemeClr val="tx1"/>
                </a:solidFill>
                <a:latin typeface="黑体" panose="02010609060101010101" charset="-122"/>
                <a:ea typeface="黑体" panose="02010609060101010101" charset="-122"/>
              </a:rPr>
              <a:t>完形填空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5" name="文本框 13">
            <a:hlinkClick r:id="rId6" action="ppaction://hlinksldjump"/>
          </p:cNvPr>
          <p:cNvSpPr txBox="1">
            <a:spLocks noChangeArrowheads="1"/>
          </p:cNvSpPr>
          <p:nvPr/>
        </p:nvSpPr>
        <p:spPr bwMode="auto">
          <a:xfrm>
            <a:off x="5644515" y="30829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IV. </a:t>
            </a:r>
            <a:r>
              <a:rPr lang="zh-CN" altLang="en-US" sz="3200" dirty="0">
                <a:solidFill>
                  <a:schemeClr val="tx1"/>
                </a:solidFill>
                <a:latin typeface="黑体" panose="02010609060101010101" charset="-122"/>
                <a:ea typeface="黑体" panose="02010609060101010101" charset="-122"/>
              </a:rPr>
              <a:t>阅读理解</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6" name="文本框 13">
            <a:hlinkClick r:id="rId7" action="ppaction://hlinksldjump"/>
          </p:cNvPr>
          <p:cNvSpPr txBox="1">
            <a:spLocks noChangeArrowheads="1"/>
          </p:cNvSpPr>
          <p:nvPr/>
        </p:nvSpPr>
        <p:spPr bwMode="auto">
          <a:xfrm>
            <a:off x="5644515" y="3947477"/>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 </a:t>
            </a:r>
            <a:r>
              <a:rPr lang="zh-CN" altLang="en-US" sz="3200" dirty="0">
                <a:solidFill>
                  <a:schemeClr val="tx1"/>
                </a:solidFill>
                <a:latin typeface="黑体" panose="02010609060101010101" charset="-122"/>
                <a:ea typeface="黑体" panose="02010609060101010101" charset="-122"/>
              </a:rPr>
              <a:t>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7" name="文本框 13">
            <a:hlinkClick r:id="rId8" action="ppaction://hlinksldjump"/>
          </p:cNvPr>
          <p:cNvSpPr txBox="1">
            <a:spLocks noChangeArrowheads="1"/>
          </p:cNvSpPr>
          <p:nvPr/>
        </p:nvSpPr>
        <p:spPr bwMode="auto">
          <a:xfrm>
            <a:off x="5644515" y="47923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 </a:t>
            </a:r>
            <a:r>
              <a:rPr lang="zh-CN" altLang="en-US" sz="3200" dirty="0">
                <a:solidFill>
                  <a:schemeClr val="tx1"/>
                </a:solidFill>
                <a:latin typeface="黑体" panose="02010609060101010101" charset="-122"/>
                <a:ea typeface="黑体" panose="02010609060101010101" charset="-122"/>
              </a:rPr>
              <a:t>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9" action="ppaction://hlinksldjump"/>
          </p:cNvPr>
          <p:cNvSpPr txBox="1">
            <a:spLocks noChangeArrowheads="1"/>
          </p:cNvSpPr>
          <p:nvPr/>
        </p:nvSpPr>
        <p:spPr bwMode="auto">
          <a:xfrm>
            <a:off x="5644515" y="564705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en-US" altLang="zh-CN" sz="3200" dirty="0">
                <a:solidFill>
                  <a:schemeClr val="tx1"/>
                </a:solidFill>
                <a:latin typeface="黑体" panose="02010609060101010101" charset="-122"/>
                <a:ea typeface="黑体" panose="02010609060101010101" charset="-122"/>
              </a:rPr>
              <a:t>VII. </a:t>
            </a:r>
            <a:r>
              <a:rPr lang="zh-CN" altLang="en-US" sz="3200" dirty="0">
                <a:solidFill>
                  <a:schemeClr val="tx1"/>
                </a:solidFill>
                <a:latin typeface="黑体" panose="02010609060101010101" charset="-122"/>
                <a:ea typeface="黑体" panose="02010609060101010101" charset="-122"/>
              </a:rPr>
              <a:t>应用写作</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grpSp>
        <p:nvGrpSpPr>
          <p:cNvPr id="9" name="组合 8"/>
          <p:cNvGrpSpPr/>
          <p:nvPr/>
        </p:nvGrpSpPr>
        <p:grpSpPr>
          <a:xfrm>
            <a:off x="473075" y="3264535"/>
            <a:ext cx="3482340" cy="2966085"/>
            <a:chOff x="1221" y="2153"/>
            <a:chExt cx="6375" cy="5430"/>
          </a:xfrm>
        </p:grpSpPr>
        <p:pic>
          <p:nvPicPr>
            <p:cNvPr id="10" name="图片 9"/>
            <p:cNvPicPr>
              <a:picLocks noChangeAspect="1"/>
            </p:cNvPicPr>
            <p:nvPr/>
          </p:nvPicPr>
          <p:blipFill>
            <a:blip r:embed="rId10"/>
            <a:stretch>
              <a:fillRect/>
            </a:stretch>
          </p:blipFill>
          <p:spPr>
            <a:xfrm>
              <a:off x="1221" y="2153"/>
              <a:ext cx="6375" cy="5430"/>
            </a:xfrm>
            <a:prstGeom prst="rect">
              <a:avLst/>
            </a:prstGeom>
          </p:spPr>
        </p:pic>
        <p:sp>
          <p:nvSpPr>
            <p:cNvPr id="11" name="文本框 10"/>
            <p:cNvSpPr txBox="1"/>
            <p:nvPr/>
          </p:nvSpPr>
          <p:spPr>
            <a:xfrm>
              <a:off x="2791" y="5856"/>
              <a:ext cx="4000" cy="1045"/>
            </a:xfrm>
            <a:prstGeom prst="rect">
              <a:avLst/>
            </a:prstGeom>
            <a:noFill/>
          </p:spPr>
          <p:txBody>
            <a:bodyPr wrap="square" rtlCol="0" anchor="t">
              <a:spAutoFit/>
            </a:bodyPr>
            <a:lstStyle/>
            <a:p>
              <a:pPr>
                <a:lnSpc>
                  <a:spcPct val="120000"/>
                </a:lnSpc>
              </a:pPr>
              <a:r>
                <a:rPr lang="en-US" altLang="zh-CN" sz="2600" b="1" dirty="0">
                  <a:solidFill>
                    <a:schemeClr val="bg1"/>
                  </a:solidFill>
                </a:rPr>
                <a:t>ENGLISH</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p:bldP spid="16" grpId="0"/>
      <p:bldP spid="2" grpId="0" bldLvl="0" animBg="1"/>
      <p:bldP spid="3" grpId="0"/>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96670" y="885325"/>
            <a:ext cx="1063434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14. The postman must </a:t>
            </a:r>
            <a:r>
              <a:rPr lang="en-US" altLang="zh-CN" sz="2400" u="sng" dirty="0">
                <a:latin typeface="Times New Roman" panose="02020603050405020304" charset="0"/>
                <a:ea typeface="宋体" panose="02010600030101010101" pitchFamily="2" charset="-122"/>
                <a:cs typeface="Times New Roman" panose="02020603050405020304" charset="0"/>
              </a:rPr>
              <a:t>deliver </a:t>
            </a:r>
            <a:r>
              <a:rPr lang="en-US" altLang="zh-CN" sz="2400" dirty="0">
                <a:latin typeface="Times New Roman" panose="02020603050405020304" charset="0"/>
                <a:ea typeface="宋体" panose="02010600030101010101" pitchFamily="2" charset="-122"/>
                <a:cs typeface="Times New Roman" panose="02020603050405020304" charset="0"/>
              </a:rPr>
              <a:t>the mail, however bad the weather is.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投递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邮寄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撰写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处理</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本题考查动词</a:t>
            </a:r>
            <a:r>
              <a:rPr lang="en-US" altLang="zh-CN" sz="2400" dirty="0">
                <a:solidFill>
                  <a:srgbClr val="C00000"/>
                </a:solidFill>
                <a:latin typeface="Times New Roman" panose="02020603050405020304" charset="0"/>
                <a:cs typeface="Times New Roman" panose="02020603050405020304" charset="0"/>
              </a:rPr>
              <a:t>deliver</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运输，物流，投递”，根据句意“无论天气多么恶劣，邮递员都必须投递邮件”，故</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145223" y="9345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79545"/>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15. Managers must set targets that are </a:t>
            </a:r>
            <a:r>
              <a:rPr lang="en-US" altLang="zh-CN" sz="2400" u="sng" dirty="0">
                <a:latin typeface="Times New Roman" panose="02020603050405020304" charset="0"/>
                <a:ea typeface="宋体" panose="02010600030101010101" pitchFamily="2" charset="-122"/>
                <a:cs typeface="Times New Roman" panose="02020603050405020304" charset="0"/>
              </a:rPr>
              <a:t>realistic</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a:t>
            </a:r>
            <a:r>
              <a:rPr lang="zh-CN" altLang="en-US" sz="2400" dirty="0">
                <a:latin typeface="Times New Roman" panose="02020603050405020304" charset="0"/>
                <a:ea typeface="宋体" panose="02010600030101010101" pitchFamily="2" charset="-122"/>
                <a:cs typeface="Times New Roman" panose="02020603050405020304" charset="0"/>
              </a:rPr>
              <a:t>宏大的            </a:t>
            </a:r>
            <a:r>
              <a:rPr lang="en-US" altLang="zh-CN" sz="2400" dirty="0">
                <a:latin typeface="Times New Roman" panose="02020603050405020304" charset="0"/>
                <a:ea typeface="宋体" panose="02010600030101010101" pitchFamily="2" charset="-122"/>
                <a:cs typeface="Times New Roman" panose="02020603050405020304" charset="0"/>
              </a:rPr>
              <a:t>B. </a:t>
            </a:r>
            <a:r>
              <a:rPr lang="zh-CN" altLang="en-US" sz="2400" dirty="0">
                <a:latin typeface="Times New Roman" panose="02020603050405020304" charset="0"/>
                <a:ea typeface="宋体" panose="02010600030101010101" pitchFamily="2" charset="-122"/>
                <a:cs typeface="Times New Roman" panose="02020603050405020304" charset="0"/>
              </a:rPr>
              <a:t>务实的          </a:t>
            </a:r>
            <a:r>
              <a:rPr lang="en-US" altLang="zh-CN" sz="2400" dirty="0">
                <a:latin typeface="Times New Roman" panose="02020603050405020304" charset="0"/>
                <a:ea typeface="宋体" panose="02010600030101010101" pitchFamily="2" charset="-122"/>
                <a:cs typeface="Times New Roman" panose="02020603050405020304" charset="0"/>
              </a:rPr>
              <a:t>C. </a:t>
            </a:r>
            <a:r>
              <a:rPr lang="zh-CN" altLang="en-US" sz="2400" dirty="0">
                <a:latin typeface="Times New Roman" panose="02020603050405020304" charset="0"/>
                <a:ea typeface="宋体" panose="02010600030101010101" pitchFamily="2" charset="-122"/>
                <a:cs typeface="Times New Roman" panose="02020603050405020304" charset="0"/>
              </a:rPr>
              <a:t>理想的         </a:t>
            </a:r>
            <a:r>
              <a:rPr lang="en-US" altLang="zh-CN" sz="2400" dirty="0">
                <a:latin typeface="Times New Roman" panose="02020603050405020304" charset="0"/>
                <a:ea typeface="宋体" panose="02010600030101010101" pitchFamily="2" charset="-122"/>
                <a:cs typeface="Times New Roman" panose="02020603050405020304" charset="0"/>
              </a:rPr>
              <a:t>D. </a:t>
            </a:r>
            <a:r>
              <a:rPr lang="zh-CN" altLang="en-US" sz="2400" dirty="0">
                <a:latin typeface="Times New Roman" panose="02020603050405020304" charset="0"/>
                <a:ea typeface="宋体" panose="02010600030101010101" pitchFamily="2" charset="-122"/>
                <a:cs typeface="Times New Roman" panose="02020603050405020304" charset="0"/>
              </a:rPr>
              <a:t>遥远的</a:t>
            </a: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本题考查形容词</a:t>
            </a:r>
            <a:r>
              <a:rPr lang="en-US" altLang="zh-CN" sz="2400" dirty="0">
                <a:solidFill>
                  <a:srgbClr val="C00000"/>
                </a:solidFill>
                <a:latin typeface="Times New Roman" panose="02020603050405020304" charset="0"/>
                <a:cs typeface="Times New Roman" panose="02020603050405020304" charset="0"/>
              </a:rPr>
              <a:t>realistic</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务实的，现实主义的，逼真的”，根据句意“管理者必须设定务实的目标”，</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项符合句意。</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74045"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216895" y="548498"/>
            <a:ext cx="10200005" cy="2265941"/>
          </a:xfrm>
          <a:prstGeom prst="rect">
            <a:avLst/>
          </a:prstGeom>
          <a:noFill/>
        </p:spPr>
        <p:txBody>
          <a:bodyPr wrap="square" rtlCol="0" anchor="t">
            <a:spAutoFit/>
          </a:bodyPr>
          <a:lstStyle/>
          <a:p>
            <a:pPr indent="0" algn="just" fontAlgn="auto">
              <a:lnSpc>
                <a:spcPct val="120000"/>
              </a:lnSpc>
            </a:pP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中选出可以填入空白处的最佳答案。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zh-CN" altLang="en-US"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zh-CN" altLang="en-US" sz="2400" dirty="0">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It _______ me a long time to finish my homework last night.</a:t>
            </a:r>
          </a:p>
          <a:p>
            <a:pPr indent="0" algn="just" fontAlgn="auto">
              <a:lnSpc>
                <a:spcPct val="12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take       B. took           C. has taken            D. had taken</a:t>
            </a:r>
          </a:p>
          <a:p>
            <a:pPr indent="0" algn="just" fontAlgn="auto">
              <a:lnSpc>
                <a:spcPct val="12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B</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16. Please turn to Page 10 and read _______ story.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two           B. second            C. the second              D. the two</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本题考查序数词。根据句意“翻到第十页，读一下第二个故事”可知，应用序数词，应选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，其他选项不符合。</a:t>
            </a:r>
          </a:p>
          <a:p>
            <a:pPr marL="1259840" indent="-1259840" algn="just" fontAlgn="auto"/>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26445" y="918942"/>
            <a:ext cx="792880"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C</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1894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17. Water is important and no one can live _______ it.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besides             B. by           C. except            D. without</a:t>
            </a:r>
          </a:p>
        </p:txBody>
      </p:sp>
      <p:sp>
        <p:nvSpPr>
          <p:cNvPr id="109" name="TextBox 4"/>
          <p:cNvSpPr txBox="1"/>
          <p:nvPr/>
        </p:nvSpPr>
        <p:spPr>
          <a:xfrm>
            <a:off x="260985" y="4486759"/>
            <a:ext cx="11670030" cy="1200329"/>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本题考查介词。</a:t>
            </a:r>
            <a:r>
              <a:rPr lang="en-US" altLang="zh-CN" sz="2400" dirty="0">
                <a:solidFill>
                  <a:srgbClr val="C00000"/>
                </a:solidFill>
                <a:latin typeface="Times New Roman" panose="02020603050405020304" charset="0"/>
                <a:cs typeface="Times New Roman" panose="02020603050405020304" charset="0"/>
              </a:rPr>
              <a:t>besides</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此外”，</a:t>
            </a:r>
            <a:r>
              <a:rPr lang="en-US" altLang="zh-CN" sz="2400" dirty="0">
                <a:solidFill>
                  <a:srgbClr val="C00000"/>
                </a:solidFill>
                <a:latin typeface="Times New Roman" panose="02020603050405020304" charset="0"/>
                <a:cs typeface="Times New Roman" panose="02020603050405020304" charset="0"/>
              </a:rPr>
              <a:t>by</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被，凭借”，</a:t>
            </a:r>
            <a:r>
              <a:rPr lang="en-US" altLang="zh-CN" sz="2400" dirty="0">
                <a:solidFill>
                  <a:srgbClr val="C00000"/>
                </a:solidFill>
                <a:latin typeface="Times New Roman" panose="02020603050405020304" charset="0"/>
                <a:cs typeface="Times New Roman" panose="02020603050405020304" charset="0"/>
              </a:rPr>
              <a:t>except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除了</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之外”，</a:t>
            </a:r>
            <a:r>
              <a:rPr lang="en-US" altLang="zh-CN" sz="2400" dirty="0">
                <a:solidFill>
                  <a:srgbClr val="C00000"/>
                </a:solidFill>
                <a:latin typeface="Times New Roman" panose="02020603050405020304" charset="0"/>
                <a:cs typeface="Times New Roman" panose="02020603050405020304" charset="0"/>
              </a:rPr>
              <a:t>without</a:t>
            </a:r>
            <a:r>
              <a:rPr lang="zh-CN" altLang="en-US" sz="2400" dirty="0">
                <a:solidFill>
                  <a:srgbClr val="C00000"/>
                </a:solidFill>
                <a:latin typeface="Times New Roman" panose="02020603050405020304" charset="0"/>
                <a:cs typeface="Times New Roman" panose="02020603050405020304" charset="0"/>
                <a:sym typeface="+mn-ea"/>
              </a:rPr>
              <a:t>“</a:t>
            </a:r>
            <a:r>
              <a:rPr lang="zh-CN" altLang="en-US" sz="2400" dirty="0">
                <a:solidFill>
                  <a:srgbClr val="C00000"/>
                </a:solidFill>
                <a:latin typeface="Times New Roman" panose="02020603050405020304" charset="0"/>
                <a:cs typeface="Times New Roman" panose="02020603050405020304" charset="0"/>
              </a:rPr>
              <a:t>没有”，句意为“水非常重要，没有人能离开水生活”，故选</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18. I like playing football _______ he likes playing basketball.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when           B. because             C. while               D. as</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本题考查连词。</a:t>
            </a:r>
            <a:r>
              <a:rPr lang="en-US" altLang="zh-CN" sz="2400" dirty="0">
                <a:solidFill>
                  <a:srgbClr val="C00000"/>
                </a:solidFill>
                <a:latin typeface="Times New Roman" panose="02020603050405020304" charset="0"/>
                <a:cs typeface="Times New Roman" panose="02020603050405020304" charset="0"/>
              </a:rPr>
              <a:t>while</a:t>
            </a:r>
            <a:r>
              <a:rPr lang="zh-CN" altLang="en-US" sz="2400" dirty="0">
                <a:solidFill>
                  <a:srgbClr val="C00000"/>
                </a:solidFill>
                <a:latin typeface="Times New Roman" panose="02020603050405020304" charset="0"/>
                <a:cs typeface="Times New Roman" panose="02020603050405020304" charset="0"/>
              </a:rPr>
              <a:t>表示对比，意为“然而”，这里将两人兴趣进行对比，句意为“我喜欢踢足球而他喜欢打篮球”，可知应选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49196"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19</a:t>
            </a:r>
            <a:r>
              <a:rPr lang="en-US" altLang="zh-CN" sz="2400">
                <a:latin typeface="Times New Roman" panose="02020603050405020304" charset="0"/>
                <a:ea typeface="宋体" panose="02010600030101010101" pitchFamily="2" charset="-122"/>
                <a:cs typeface="Times New Roman" panose="02020603050405020304" charset="0"/>
              </a:rPr>
              <a:t>. He </a:t>
            </a:r>
            <a:r>
              <a:rPr lang="en-US" altLang="zh-CN" sz="2400" dirty="0">
                <a:latin typeface="Times New Roman" panose="02020603050405020304" charset="0"/>
                <a:ea typeface="宋体" panose="02010600030101010101" pitchFamily="2" charset="-122"/>
                <a:cs typeface="Times New Roman" panose="02020603050405020304" charset="0"/>
              </a:rPr>
              <a:t>seldom showed his feelings in public, _______ he?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did            B. didn’t           C. was                D. wasn’t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521970" y="4686057"/>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本题考查反义疑问句。根据</a:t>
            </a:r>
            <a:r>
              <a:rPr lang="en-US" altLang="zh-CN" sz="2400" dirty="0">
                <a:solidFill>
                  <a:srgbClr val="C00000"/>
                </a:solidFill>
                <a:latin typeface="Times New Roman" panose="02020603050405020304" charset="0"/>
                <a:cs typeface="Times New Roman" panose="02020603050405020304" charset="0"/>
              </a:rPr>
              <a:t>seldom</a:t>
            </a:r>
            <a:r>
              <a:rPr lang="zh-CN" altLang="en-US" sz="2400" dirty="0">
                <a:solidFill>
                  <a:srgbClr val="C00000"/>
                </a:solidFill>
                <a:latin typeface="Times New Roman" panose="02020603050405020304" charset="0"/>
                <a:cs typeface="Times New Roman" panose="02020603050405020304" charset="0"/>
              </a:rPr>
              <a:t>这一否定意义的词可知反问部分应用肯定，</a:t>
            </a:r>
            <a:r>
              <a:rPr lang="en-US" altLang="zh-CN" sz="2400" dirty="0">
                <a:solidFill>
                  <a:srgbClr val="C00000"/>
                </a:solidFill>
                <a:latin typeface="Times New Roman" panose="02020603050405020304" charset="0"/>
                <a:cs typeface="Times New Roman" panose="02020603050405020304" charset="0"/>
              </a:rPr>
              <a:t>showed</a:t>
            </a:r>
            <a:r>
              <a:rPr lang="zh-CN" altLang="en-US" sz="2400" dirty="0">
                <a:solidFill>
                  <a:srgbClr val="C00000"/>
                </a:solidFill>
                <a:latin typeface="Times New Roman" panose="02020603050405020304" charset="0"/>
                <a:cs typeface="Times New Roman" panose="02020603050405020304" charset="0"/>
              </a:rPr>
              <a:t>为实意动词，反问部分应加助动词</a:t>
            </a:r>
            <a:r>
              <a:rPr lang="en-US" altLang="zh-CN" sz="2400" dirty="0">
                <a:solidFill>
                  <a:srgbClr val="C00000"/>
                </a:solidFill>
                <a:latin typeface="Times New Roman" panose="02020603050405020304" charset="0"/>
                <a:cs typeface="Times New Roman" panose="02020603050405020304" charset="0"/>
              </a:rPr>
              <a:t>do</a:t>
            </a:r>
            <a:r>
              <a:rPr lang="zh-CN" altLang="en-US" sz="2400" dirty="0">
                <a:solidFill>
                  <a:srgbClr val="C00000"/>
                </a:solidFill>
                <a:latin typeface="Times New Roman" panose="02020603050405020304" charset="0"/>
                <a:cs typeface="Times New Roman" panose="02020603050405020304" charset="0"/>
              </a:rPr>
              <a:t>的过去式，故应选</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6661"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20. There are so many toys in the shop. We can’t decide _______. </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what to buy          B. when to buy        C. where to buy          D. how to buy</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483870" y="4523594"/>
            <a:ext cx="10736580" cy="46166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解析：本题考查宾语从句。根据</a:t>
            </a:r>
            <a:r>
              <a:rPr lang="en-US" altLang="zh-CN" sz="2400" dirty="0">
                <a:solidFill>
                  <a:srgbClr val="C00000"/>
                </a:solidFill>
                <a:latin typeface="Times New Roman" panose="02020603050405020304" charset="0"/>
                <a:cs typeface="Times New Roman" panose="02020603050405020304" charset="0"/>
              </a:rPr>
              <a:t>so many toys</a:t>
            </a:r>
            <a:r>
              <a:rPr lang="zh-CN" altLang="en-US" sz="2400" dirty="0">
                <a:solidFill>
                  <a:srgbClr val="C00000"/>
                </a:solidFill>
                <a:latin typeface="Times New Roman" panose="02020603050405020304" charset="0"/>
                <a:cs typeface="Times New Roman" panose="02020603050405020304" charset="0"/>
              </a:rPr>
              <a:t>可知难以选择买什么，可知应选</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283570" y="85047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531220" y="987977"/>
            <a:ext cx="1008928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21. He is the person _______ I can turn when I need help.</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whom           B. to whom             C. who                  D. on whom</a:t>
            </a:r>
          </a:p>
        </p:txBody>
      </p:sp>
      <p:sp>
        <p:nvSpPr>
          <p:cNvPr id="109" name="TextBox 4"/>
          <p:cNvSpPr txBox="1"/>
          <p:nvPr/>
        </p:nvSpPr>
        <p:spPr>
          <a:xfrm>
            <a:off x="260985" y="4486760"/>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本题考查定语从句。</a:t>
            </a:r>
            <a:r>
              <a:rPr lang="en-US" altLang="zh-CN" sz="2400" dirty="0">
                <a:solidFill>
                  <a:srgbClr val="C00000"/>
                </a:solidFill>
                <a:latin typeface="Times New Roman" panose="02020603050405020304" charset="0"/>
                <a:cs typeface="Times New Roman" panose="02020603050405020304" charset="0"/>
              </a:rPr>
              <a:t>person</a:t>
            </a:r>
            <a:r>
              <a:rPr lang="zh-CN" altLang="en-US" sz="2400" dirty="0">
                <a:solidFill>
                  <a:srgbClr val="C00000"/>
                </a:solidFill>
                <a:latin typeface="Times New Roman" panose="02020603050405020304" charset="0"/>
                <a:cs typeface="Times New Roman" panose="02020603050405020304" charset="0"/>
              </a:rPr>
              <a:t>作宾语，故用</a:t>
            </a:r>
            <a:r>
              <a:rPr lang="en-US" altLang="zh-CN" sz="2400" dirty="0">
                <a:solidFill>
                  <a:srgbClr val="C00000"/>
                </a:solidFill>
                <a:latin typeface="Times New Roman" panose="02020603050405020304" charset="0"/>
                <a:cs typeface="Times New Roman" panose="02020603050405020304" charset="0"/>
              </a:rPr>
              <a:t>whom</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to</a:t>
            </a:r>
            <a:r>
              <a:rPr lang="zh-CN" altLang="en-US" sz="2400" dirty="0">
                <a:solidFill>
                  <a:srgbClr val="C00000"/>
                </a:solidFill>
                <a:latin typeface="Times New Roman" panose="02020603050405020304" charset="0"/>
                <a:cs typeface="Times New Roman" panose="02020603050405020304" charset="0"/>
              </a:rPr>
              <a:t>提到了前面，故应用</a:t>
            </a:r>
            <a:r>
              <a:rPr lang="en-US" altLang="zh-CN" sz="2400" dirty="0">
                <a:solidFill>
                  <a:srgbClr val="C00000"/>
                </a:solidFill>
                <a:latin typeface="Times New Roman" panose="02020603050405020304" charset="0"/>
                <a:cs typeface="Times New Roman" panose="02020603050405020304" charset="0"/>
              </a:rPr>
              <a:t>to whom</a:t>
            </a:r>
            <a:r>
              <a:rPr lang="zh-CN" altLang="en-US" sz="2400" dirty="0">
                <a:solidFill>
                  <a:srgbClr val="C00000"/>
                </a:solidFill>
                <a:latin typeface="Times New Roman" panose="02020603050405020304" charset="0"/>
                <a:cs typeface="Times New Roman" panose="02020603050405020304" charset="0"/>
              </a:rPr>
              <a:t>，可知应选</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433665" y="101827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88939"/>
            <a:ext cx="10336930"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22. His suggestion _______ we should get there by bus is acceptable.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that          B. which             C. what               D. whether</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635078"/>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本题考查同位语从句。从句</a:t>
            </a:r>
            <a:r>
              <a:rPr lang="en-US" altLang="zh-CN" sz="2400" dirty="0">
                <a:solidFill>
                  <a:srgbClr val="C00000"/>
                </a:solidFill>
                <a:latin typeface="Times New Roman" panose="02020603050405020304" charset="0"/>
                <a:cs typeface="Times New Roman" panose="02020603050405020304" charset="0"/>
              </a:rPr>
              <a:t>we should get there by bus</a:t>
            </a:r>
            <a:r>
              <a:rPr lang="zh-CN" altLang="en-US" sz="2400" dirty="0">
                <a:solidFill>
                  <a:srgbClr val="C00000"/>
                </a:solidFill>
                <a:latin typeface="Times New Roman" panose="02020603050405020304" charset="0"/>
                <a:cs typeface="Times New Roman" panose="02020603050405020304" charset="0"/>
              </a:rPr>
              <a:t>不缺任何成分，可知应选择</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，句意为“他提出的我们坐公车去的建议是可以接受的”，可知应选</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43811" y="91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 </a:t>
            </a:r>
            <a:r>
              <a:rPr lang="zh-CN" altLang="en-US" sz="4400" b="1" spc="300" dirty="0">
                <a:latin typeface="+mj-ea"/>
                <a:ea typeface="+mj-ea"/>
              </a:rPr>
              <a:t>补全对话</a:t>
            </a:r>
            <a:endParaRPr sz="4400" b="1" spc="300" dirty="0">
              <a:latin typeface="+mj-ea"/>
              <a:ea typeface="+mj-ea"/>
            </a:endParaRPr>
          </a:p>
        </p:txBody>
      </p:sp>
      <p:sp>
        <p:nvSpPr>
          <p:cNvPr id="2" name="文本框 1">
            <a:hlinkClick r:id="rId5" action="ppaction://hlinksldjump"/>
            <a:extLst>
              <a:ext uri="{FF2B5EF4-FFF2-40B4-BE49-F238E27FC236}">
                <a16:creationId xmlns:a16="http://schemas.microsoft.com/office/drawing/2014/main" id="{8B039215-BD62-D4B1-4054-A0A74C04B26D}"/>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900912"/>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23. I have two friends. But _______ of them has a bike to lend to me.</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either             B. neither               C. none             D. all</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本题考查代词。题目的关键词是</a:t>
            </a:r>
            <a:r>
              <a:rPr lang="en-US" altLang="zh-CN" sz="2400" dirty="0">
                <a:solidFill>
                  <a:srgbClr val="C00000"/>
                </a:solidFill>
                <a:latin typeface="Times New Roman" panose="02020603050405020304" charset="0"/>
                <a:cs typeface="Times New Roman" panose="02020603050405020304" charset="0"/>
              </a:rPr>
              <a:t>two</a:t>
            </a:r>
            <a:r>
              <a:rPr lang="zh-CN" altLang="en-US" sz="2400" dirty="0">
                <a:solidFill>
                  <a:srgbClr val="C00000"/>
                </a:solidFill>
                <a:latin typeface="Times New Roman" panose="02020603050405020304" charset="0"/>
                <a:cs typeface="Times New Roman" panose="02020603050405020304" charset="0"/>
              </a:rPr>
              <a:t>和</a:t>
            </a:r>
            <a:r>
              <a:rPr lang="en-US" altLang="zh-CN" sz="2400" dirty="0">
                <a:solidFill>
                  <a:srgbClr val="C00000"/>
                </a:solidFill>
                <a:latin typeface="Times New Roman" panose="02020603050405020304" charset="0"/>
                <a:cs typeface="Times New Roman" panose="02020603050405020304" charset="0"/>
              </a:rPr>
              <a:t>but</a:t>
            </a:r>
            <a:r>
              <a:rPr lang="zh-CN" altLang="en-US" sz="2400" dirty="0">
                <a:solidFill>
                  <a:srgbClr val="C00000"/>
                </a:solidFill>
                <a:latin typeface="Times New Roman" panose="02020603050405020304" charset="0"/>
                <a:cs typeface="Times New Roman" panose="02020603050405020304" charset="0"/>
              </a:rPr>
              <a:t>，应用否定形式，“两者都不”用</a:t>
            </a:r>
            <a:r>
              <a:rPr lang="en-US" altLang="zh-CN" sz="2400" dirty="0">
                <a:solidFill>
                  <a:srgbClr val="C00000"/>
                </a:solidFill>
                <a:latin typeface="Times New Roman" panose="02020603050405020304" charset="0"/>
                <a:cs typeface="Times New Roman" panose="02020603050405020304" charset="0"/>
              </a:rPr>
              <a:t>neither</a:t>
            </a:r>
            <a:r>
              <a:rPr lang="zh-CN" altLang="en-US" sz="2400" dirty="0">
                <a:solidFill>
                  <a:srgbClr val="C00000"/>
                </a:solidFill>
                <a:latin typeface="Times New Roman" panose="02020603050405020304" charset="0"/>
                <a:cs typeface="Times New Roman" panose="02020603050405020304" charset="0"/>
              </a:rPr>
              <a:t>，可知应选</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11662" y="900912"/>
            <a:ext cx="1002914" cy="54000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426445" y="850471"/>
            <a:ext cx="1020000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24. There were 200 students _______ part in the sports meeting yesterday.</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taken            B. took            C. take             D. taking</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48675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本题考查分词。</a:t>
            </a:r>
            <a:r>
              <a:rPr lang="en-US" altLang="zh-CN" sz="2400" dirty="0">
                <a:solidFill>
                  <a:srgbClr val="C00000"/>
                </a:solidFill>
                <a:latin typeface="Times New Roman" panose="02020603050405020304" charset="0"/>
                <a:cs typeface="Times New Roman" panose="02020603050405020304" charset="0"/>
              </a:rPr>
              <a:t>taking</a:t>
            </a:r>
            <a:r>
              <a:rPr lang="zh-CN" altLang="en-US" sz="2400" dirty="0">
                <a:solidFill>
                  <a:srgbClr val="C00000"/>
                </a:solidFill>
                <a:latin typeface="Times New Roman" panose="02020603050405020304" charset="0"/>
                <a:cs typeface="Times New Roman" panose="02020603050405020304" charset="0"/>
              </a:rPr>
              <a:t>做定语修饰</a:t>
            </a:r>
            <a:r>
              <a:rPr lang="en-US" altLang="zh-CN" sz="2400" dirty="0">
                <a:solidFill>
                  <a:srgbClr val="C00000"/>
                </a:solidFill>
                <a:latin typeface="Times New Roman" panose="02020603050405020304" charset="0"/>
                <a:cs typeface="Times New Roman" panose="02020603050405020304" charset="0"/>
              </a:rPr>
              <a:t>students</a:t>
            </a:r>
            <a:r>
              <a:rPr lang="zh-CN" altLang="en-US" sz="2400" dirty="0">
                <a:solidFill>
                  <a:srgbClr val="C00000"/>
                </a:solidFill>
                <a:latin typeface="Times New Roman" panose="02020603050405020304" charset="0"/>
                <a:cs typeface="Times New Roman" panose="02020603050405020304" charset="0"/>
              </a:rPr>
              <a:t>，表示参加运动会的学生，主句里面只能有一个主谓宾或主系表结构，前面已经有系动词</a:t>
            </a:r>
            <a:r>
              <a:rPr lang="en-US" altLang="zh-CN" sz="2400" dirty="0">
                <a:solidFill>
                  <a:srgbClr val="C00000"/>
                </a:solidFill>
                <a:latin typeface="Times New Roman" panose="02020603050405020304" charset="0"/>
                <a:cs typeface="Times New Roman" panose="02020603050405020304" charset="0"/>
              </a:rPr>
              <a:t>were</a:t>
            </a:r>
            <a:r>
              <a:rPr lang="zh-CN" altLang="en-US" sz="2400" dirty="0">
                <a:solidFill>
                  <a:srgbClr val="C00000"/>
                </a:solidFill>
                <a:latin typeface="Times New Roman" panose="02020603050405020304" charset="0"/>
                <a:cs typeface="Times New Roman" panose="02020603050405020304" charset="0"/>
              </a:rPr>
              <a:t>，后面的动词短语</a:t>
            </a:r>
            <a:r>
              <a:rPr lang="en-US" altLang="zh-CN" sz="2400" dirty="0">
                <a:solidFill>
                  <a:srgbClr val="C00000"/>
                </a:solidFill>
                <a:latin typeface="Times New Roman" panose="02020603050405020304" charset="0"/>
                <a:cs typeface="Times New Roman" panose="02020603050405020304" charset="0"/>
              </a:rPr>
              <a:t>take part in</a:t>
            </a:r>
            <a:r>
              <a:rPr lang="zh-CN" altLang="en-US" sz="2400" dirty="0">
                <a:solidFill>
                  <a:srgbClr val="C00000"/>
                </a:solidFill>
                <a:latin typeface="Times New Roman" panose="02020603050405020304" charset="0"/>
                <a:cs typeface="Times New Roman" panose="02020603050405020304" charset="0"/>
              </a:rPr>
              <a:t>要变成</a:t>
            </a:r>
            <a:r>
              <a:rPr lang="en-US" altLang="zh-CN" sz="2400" dirty="0">
                <a:solidFill>
                  <a:srgbClr val="C00000"/>
                </a:solidFill>
                <a:latin typeface="Times New Roman" panose="02020603050405020304" charset="0"/>
                <a:cs typeface="Times New Roman" panose="02020603050405020304" charset="0"/>
              </a:rPr>
              <a:t>-</a:t>
            </a:r>
            <a:r>
              <a:rPr lang="en-US" altLang="zh-CN" sz="2400" dirty="0" err="1">
                <a:solidFill>
                  <a:srgbClr val="C00000"/>
                </a:solidFill>
                <a:latin typeface="Times New Roman" panose="02020603050405020304" charset="0"/>
                <a:cs typeface="Times New Roman" panose="02020603050405020304" charset="0"/>
              </a:rPr>
              <a:t>ing</a:t>
            </a:r>
            <a:r>
              <a:rPr lang="zh-CN" altLang="en-US" sz="2400" dirty="0">
                <a:solidFill>
                  <a:srgbClr val="C00000"/>
                </a:solidFill>
                <a:latin typeface="Times New Roman" panose="02020603050405020304" charset="0"/>
                <a:cs typeface="Times New Roman" panose="02020603050405020304" charset="0"/>
              </a:rPr>
              <a:t>形式作定语，可知应选</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302136" y="90091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306277" y="4471789"/>
            <a:ext cx="11670030"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本题考查副词，根据分析法，该句可还原为</a:t>
            </a:r>
            <a:r>
              <a:rPr lang="en-US" altLang="zh-CN" sz="2400" dirty="0">
                <a:solidFill>
                  <a:srgbClr val="C00000"/>
                </a:solidFill>
                <a:latin typeface="Times New Roman" panose="02020603050405020304" charset="0"/>
                <a:cs typeface="Times New Roman" panose="02020603050405020304" charset="0"/>
              </a:rPr>
              <a:t>He finished the work by himself surprisingly</a:t>
            </a:r>
            <a:r>
              <a:rPr lang="zh-CN" altLang="en-US" sz="2400" dirty="0">
                <a:solidFill>
                  <a:srgbClr val="C00000"/>
                </a:solidFill>
                <a:latin typeface="Times New Roman" panose="02020603050405020304" charset="0"/>
                <a:cs typeface="Times New Roman" panose="02020603050405020304" charset="0"/>
              </a:rPr>
              <a:t>，句意为“他出人意料地独立完成了这项工作”，可知应选</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868721" y="880860"/>
            <a:ext cx="11039475" cy="1383264"/>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25. _______, he finished the work all by himself.</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Surprised             B. Surprising             C. Surprisingly            D. Surprise</a:t>
            </a:r>
          </a:p>
        </p:txBody>
      </p:sp>
      <p:sp>
        <p:nvSpPr>
          <p:cNvPr id="7" name="TextBox 4"/>
          <p:cNvSpPr txBox="1"/>
          <p:nvPr/>
        </p:nvSpPr>
        <p:spPr>
          <a:xfrm>
            <a:off x="746193" y="8988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57825" y="220474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III. </a:t>
            </a:r>
            <a:r>
              <a:rPr lang="zh-CN" altLang="en-US" sz="4400" b="1" spc="300" dirty="0">
                <a:latin typeface="+mj-ea"/>
                <a:ea typeface="+mj-ea"/>
              </a:rPr>
              <a:t>完形填空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4C8314AB-5E20-961F-0ACB-139E55DC7A0D}"/>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5877" y="3848186"/>
            <a:ext cx="8657798"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26. A. wondered      B. knew        C. learned         D. decided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27. A. cookies          B. works      C. result            D. iron</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III. 完形填空（15小题，共30分） 【建议用时：20 mins】</a:t>
            </a:r>
          </a:p>
        </p:txBody>
      </p:sp>
      <p:sp>
        <p:nvSpPr>
          <p:cNvPr id="4" name="文本框 3"/>
          <p:cNvSpPr txBox="1"/>
          <p:nvPr/>
        </p:nvSpPr>
        <p:spPr>
          <a:xfrm>
            <a:off x="292539" y="913235"/>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阅读下列短文，并掌握其大意。然后从各题所给的四个选项中，选出一个最佳答案。</a:t>
            </a:r>
            <a:endParaRPr lang="en-US" altLang="zh-CN" sz="2400" b="1" dirty="0">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539553" y="1636115"/>
            <a:ext cx="11276329"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Good ideas often start with a really silly question. One day, when Bill Bowerman was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making waffles (</a:t>
            </a:r>
            <a:r>
              <a:rPr lang="zh-CN" altLang="en-US" sz="2400" dirty="0">
                <a:latin typeface="Times New Roman" panose="02020603050405020304" charset="0"/>
                <a:ea typeface="宋体" panose="02010600030101010101" pitchFamily="2" charset="-122"/>
                <a:cs typeface="Times New Roman" panose="02020603050405020304" charset="0"/>
              </a:rPr>
              <a:t>华夫饼</a:t>
            </a:r>
            <a:r>
              <a:rPr lang="en-US" altLang="zh-CN" sz="2400" dirty="0">
                <a:latin typeface="Times New Roman" panose="02020603050405020304" charset="0"/>
                <a:ea typeface="宋体" panose="02010600030101010101" pitchFamily="2" charset="-122"/>
                <a:cs typeface="Times New Roman" panose="02020603050405020304" charset="0"/>
              </a:rPr>
              <a:t>), he </a:t>
            </a:r>
            <a:r>
              <a:rPr lang="en-US" altLang="zh-CN" sz="2400" u="sng" dirty="0">
                <a:latin typeface="Times New Roman" panose="02020603050405020304" charset="0"/>
                <a:ea typeface="宋体" panose="02010600030101010101" pitchFamily="2" charset="-122"/>
                <a:cs typeface="Times New Roman" panose="02020603050405020304" charset="0"/>
              </a:rPr>
              <a:t>26</a:t>
            </a:r>
            <a:r>
              <a:rPr lang="en-US" altLang="zh-CN" sz="2400" dirty="0">
                <a:latin typeface="Times New Roman" panose="02020603050405020304" charset="0"/>
                <a:ea typeface="宋体" panose="02010600030101010101" pitchFamily="2" charset="-122"/>
                <a:cs typeface="Times New Roman" panose="02020603050405020304" charset="0"/>
              </a:rPr>
              <a:t> what would happen if he poured rubber into his waffle iron . Later, he tried it and the </a:t>
            </a:r>
            <a:r>
              <a:rPr lang="en-US" altLang="zh-CN" sz="2400" u="sng" dirty="0">
                <a:latin typeface="Times New Roman" panose="02020603050405020304" charset="0"/>
                <a:ea typeface="宋体" panose="02010600030101010101" pitchFamily="2" charset="-122"/>
                <a:cs typeface="Times New Roman" panose="02020603050405020304" charset="0"/>
              </a:rPr>
              <a:t>27</a:t>
            </a:r>
            <a:r>
              <a:rPr lang="en-US" altLang="zh-CN" sz="2400" dirty="0">
                <a:latin typeface="Times New Roman" panose="02020603050405020304" charset="0"/>
                <a:ea typeface="宋体" panose="02010600030101010101" pitchFamily="2" charset="-122"/>
                <a:cs typeface="Times New Roman" panose="02020603050405020304" charset="0"/>
              </a:rPr>
              <a:t> looked something like the bottom of most sports shoes we see today. </a:t>
            </a:r>
          </a:p>
        </p:txBody>
      </p:sp>
      <p:sp>
        <p:nvSpPr>
          <p:cNvPr id="6" name="TextBox 4"/>
          <p:cNvSpPr txBox="1"/>
          <p:nvPr/>
        </p:nvSpPr>
        <p:spPr>
          <a:xfrm>
            <a:off x="1542600" y="3835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文本框 10">
            <a:hlinkClick r:id="rId3" action="ppaction://hlinksldjump"/>
          </p:cNvPr>
          <p:cNvSpPr txBox="1"/>
          <p:nvPr/>
        </p:nvSpPr>
        <p:spPr>
          <a:xfrm>
            <a:off x="4958518" y="55422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9" name="TextBox 4"/>
          <p:cNvSpPr txBox="1"/>
          <p:nvPr/>
        </p:nvSpPr>
        <p:spPr>
          <a:xfrm>
            <a:off x="1530582" y="43086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6"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5155" y="763131"/>
            <a:ext cx="10405745" cy="1723549"/>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本题考查词义辨析和联系上下文。从四个选项，可以推断出是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wondered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，句意为“他想知道把橡胶倒进模具会发生什么”。</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本题考查逻辑推理。从上一句推断出，橡胶倒进了模具不可能会是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cookies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iron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works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，排除完只剩下</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result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3057" y="697456"/>
            <a:ext cx="11276329" cy="1383264"/>
          </a:xfrm>
          <a:prstGeom prst="rect">
            <a:avLst/>
          </a:prstGeom>
          <a:noFill/>
        </p:spPr>
        <p:txBody>
          <a:bodyPr wrap="square" rtlCol="0" anchor="t">
            <a:spAutoFit/>
          </a:bodyPr>
          <a:lstStyle/>
          <a:p>
            <a:pPr indent="0"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When he took this </a:t>
            </a:r>
            <a:r>
              <a:rPr lang="en-US" altLang="zh-CN" sz="2400" u="sng" dirty="0">
                <a:latin typeface="Times New Roman" panose="02020603050405020304" charset="0"/>
                <a:ea typeface="宋体" panose="02010600030101010101" pitchFamily="2" charset="-122"/>
                <a:cs typeface="Times New Roman" panose="02020603050405020304" charset="0"/>
              </a:rPr>
              <a:t>28</a:t>
            </a:r>
            <a:r>
              <a:rPr lang="en-US" altLang="zh-CN" sz="2400" dirty="0">
                <a:latin typeface="Times New Roman" panose="02020603050405020304" charset="0"/>
                <a:ea typeface="宋体" panose="02010600030101010101" pitchFamily="2" charset="-122"/>
                <a:cs typeface="Times New Roman" panose="02020603050405020304" charset="0"/>
              </a:rPr>
              <a:t> to several shoe companies, he was</a:t>
            </a:r>
            <a:r>
              <a:rPr lang="en-US" altLang="zh-CN" sz="2400" u="sng" dirty="0">
                <a:latin typeface="Times New Roman" panose="02020603050405020304" charset="0"/>
                <a:ea typeface="宋体" panose="02010600030101010101" pitchFamily="2" charset="-122"/>
                <a:cs typeface="Times New Roman" panose="02020603050405020304" charset="0"/>
              </a:rPr>
              <a:t> 29 </a:t>
            </a:r>
            <a:r>
              <a:rPr lang="en-US" altLang="zh-CN" sz="2400" dirty="0">
                <a:latin typeface="Times New Roman" panose="02020603050405020304" charset="0"/>
                <a:ea typeface="宋体" panose="02010600030101010101" pitchFamily="2" charset="-122"/>
                <a:cs typeface="Times New Roman" panose="02020603050405020304" charset="0"/>
              </a:rPr>
              <a:t>. In fact, every single company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 30 </a:t>
            </a:r>
            <a:r>
              <a:rPr lang="en-US" altLang="zh-CN" sz="2400" dirty="0">
                <a:latin typeface="Times New Roman" panose="02020603050405020304" charset="0"/>
                <a:ea typeface="宋体" panose="02010600030101010101" pitchFamily="2" charset="-122"/>
                <a:cs typeface="Times New Roman" panose="02020603050405020304" charset="0"/>
              </a:rPr>
              <a:t>his idea. Though rather discouraged, Bowerman went on to </a:t>
            </a:r>
            <a:r>
              <a:rPr lang="en-US" altLang="zh-CN" sz="2400" u="sng" dirty="0">
                <a:latin typeface="Times New Roman" panose="02020603050405020304" charset="0"/>
                <a:ea typeface="宋体" panose="02010600030101010101" pitchFamily="2" charset="-122"/>
                <a:cs typeface="Times New Roman" panose="02020603050405020304" charset="0"/>
              </a:rPr>
              <a:t>31</a:t>
            </a:r>
            <a:r>
              <a:rPr lang="en-US" altLang="zh-CN" sz="2400" dirty="0">
                <a:latin typeface="Times New Roman" panose="02020603050405020304" charset="0"/>
                <a:ea typeface="宋体" panose="02010600030101010101" pitchFamily="2" charset="-122"/>
                <a:cs typeface="Times New Roman" panose="02020603050405020304" charset="0"/>
              </a:rPr>
              <a:t> his own company, making NIKE sports shoes.</a:t>
            </a:r>
          </a:p>
        </p:txBody>
      </p:sp>
      <p:sp>
        <p:nvSpPr>
          <p:cNvPr id="4" name="文本框 3"/>
          <p:cNvSpPr txBox="1"/>
          <p:nvPr/>
        </p:nvSpPr>
        <p:spPr>
          <a:xfrm>
            <a:off x="1643018" y="3349606"/>
            <a:ext cx="9638638" cy="1826462"/>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28. A. question            B. idea             C. shoe                     D. food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29. A. shouted at         B. stared at       C. pointed at            D. laughed at</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30. A. changed            B. praised         C. refused                D. had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31. A. close                 B. start              C. visit                     D. sell</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599631" y="3357458"/>
            <a:ext cx="9149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 </a:t>
            </a:r>
          </a:p>
        </p:txBody>
      </p:sp>
      <p:sp>
        <p:nvSpPr>
          <p:cNvPr id="6" name="TextBox 4"/>
          <p:cNvSpPr txBox="1"/>
          <p:nvPr/>
        </p:nvSpPr>
        <p:spPr>
          <a:xfrm>
            <a:off x="1541813" y="37408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541812" y="425322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TextBox 4"/>
          <p:cNvSpPr txBox="1"/>
          <p:nvPr/>
        </p:nvSpPr>
        <p:spPr>
          <a:xfrm>
            <a:off x="1541813" y="46366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695325" y="942975"/>
            <a:ext cx="10496550" cy="3139321"/>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根据上下文，他试验完之后，看到这个像运动鞋鞋底的结果，就带着这个想法去鞋厂，而不是带着鞋去，因为他并没有制作出鞋子。</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从后文</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rather discouraged</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推断出，他的这个点子应该是不被接受的，四个选项中，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laughed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被嘲笑”符合语境。</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联系上下文，推断出他的想法被每一个公司拒绝了。</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本题考查逻辑推理。从</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though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这个词转折的效果看，推断出他没有放弃，而是开创了自己的公司，用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start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979" y="363250"/>
            <a:ext cx="10837872"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Sometimes good ideas grow out of frustration (</a:t>
            </a:r>
            <a:r>
              <a:rPr lang="zh-CN" altLang="en-US" sz="2400" dirty="0">
                <a:latin typeface="Times New Roman" panose="02020603050405020304" charset="0"/>
                <a:ea typeface="宋体" panose="02010600030101010101" pitchFamily="2" charset="-122"/>
                <a:cs typeface="Times New Roman" panose="02020603050405020304" charset="0"/>
              </a:rPr>
              <a:t>沮丧</a:t>
            </a:r>
            <a:r>
              <a:rPr lang="en-US" altLang="zh-CN" sz="2400" dirty="0">
                <a:latin typeface="Times New Roman" panose="02020603050405020304" charset="0"/>
                <a:ea typeface="宋体" panose="02010600030101010101" pitchFamily="2" charset="-122"/>
                <a:cs typeface="Times New Roman" panose="02020603050405020304" charset="0"/>
              </a:rPr>
              <a:t>). When Fred Smith was a student at Yale University, he needed to have some paperwork </a:t>
            </a:r>
            <a:r>
              <a:rPr lang="en-US" altLang="zh-CN" sz="2400" u="sng" dirty="0">
                <a:latin typeface="Times New Roman" panose="02020603050405020304" charset="0"/>
                <a:ea typeface="宋体" panose="02010600030101010101" pitchFamily="2" charset="-122"/>
                <a:cs typeface="Times New Roman" panose="02020603050405020304" charset="0"/>
              </a:rPr>
              <a:t>32</a:t>
            </a:r>
            <a:r>
              <a:rPr lang="en-US" altLang="zh-CN" sz="2400" dirty="0">
                <a:latin typeface="Times New Roman" panose="02020603050405020304" charset="0"/>
                <a:ea typeface="宋体" panose="02010600030101010101" pitchFamily="2" charset="-122"/>
                <a:cs typeface="Times New Roman" panose="02020603050405020304" charset="0"/>
              </a:rPr>
              <a:t> across the country the next day. But Smith found out that overnight delivery was </a:t>
            </a:r>
            <a:r>
              <a:rPr lang="en-US" altLang="zh-CN" sz="2400" u="sng" dirty="0">
                <a:latin typeface="Times New Roman" panose="02020603050405020304" charset="0"/>
                <a:ea typeface="宋体" panose="02010600030101010101" pitchFamily="2" charset="-122"/>
                <a:cs typeface="Times New Roman" panose="02020603050405020304" charset="0"/>
              </a:rPr>
              <a:t>33</a:t>
            </a:r>
            <a:r>
              <a:rPr lang="en-US" altLang="zh-CN" sz="2400" dirty="0">
                <a:latin typeface="Times New Roman" panose="02020603050405020304" charset="0"/>
                <a:ea typeface="宋体" panose="02010600030101010101" pitchFamily="2" charset="-122"/>
                <a:cs typeface="Times New Roman" panose="02020603050405020304" charset="0"/>
              </a:rPr>
              <a:t> . He wondered why there could not be such kind of </a:t>
            </a:r>
            <a:r>
              <a:rPr lang="en-US" altLang="zh-CN" sz="2400" u="sng" dirty="0">
                <a:latin typeface="Times New Roman" panose="02020603050405020304" charset="0"/>
                <a:ea typeface="宋体" panose="02010600030101010101" pitchFamily="2" charset="-122"/>
                <a:cs typeface="Times New Roman" panose="02020603050405020304" charset="0"/>
              </a:rPr>
              <a:t>34</a:t>
            </a:r>
            <a:r>
              <a:rPr lang="en-US" altLang="zh-CN" sz="2400" dirty="0">
                <a:latin typeface="Times New Roman" panose="02020603050405020304" charset="0"/>
                <a:ea typeface="宋体" panose="02010600030101010101" pitchFamily="2" charset="-122"/>
                <a:cs typeface="Times New Roman" panose="02020603050405020304" charset="0"/>
              </a:rPr>
              <a:t> to have mails delivered within a short time.</a:t>
            </a:r>
          </a:p>
        </p:txBody>
      </p:sp>
      <p:sp>
        <p:nvSpPr>
          <p:cNvPr id="4" name="文本框 3"/>
          <p:cNvSpPr txBox="1"/>
          <p:nvPr/>
        </p:nvSpPr>
        <p:spPr>
          <a:xfrm>
            <a:off x="1764342" y="2968544"/>
            <a:ext cx="9703758" cy="1383264"/>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32. A. mailed                B. printed             C. known             D. spread</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33. A. expensive           B. reasonable       C. impossible       D. regular</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34. A. paperwork          B. homework       C. project              D. service</a:t>
            </a:r>
          </a:p>
        </p:txBody>
      </p:sp>
      <p:sp>
        <p:nvSpPr>
          <p:cNvPr id="5" name="TextBox 4"/>
          <p:cNvSpPr txBox="1"/>
          <p:nvPr/>
        </p:nvSpPr>
        <p:spPr>
          <a:xfrm>
            <a:off x="1616397" y="3061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1616396" y="3491089"/>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0" name="文本框 9">
            <a:hlinkClick r:id="rId3" action="ppaction://hlinksldjump"/>
          </p:cNvPr>
          <p:cNvSpPr txBox="1"/>
          <p:nvPr/>
        </p:nvSpPr>
        <p:spPr>
          <a:xfrm>
            <a:off x="5248273" y="595304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8" name="TextBox 4"/>
          <p:cNvSpPr txBox="1"/>
          <p:nvPr/>
        </p:nvSpPr>
        <p:spPr>
          <a:xfrm>
            <a:off x="1616396" y="3889456"/>
            <a:ext cx="1030606"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81355" y="1587758"/>
            <a:ext cx="10829925" cy="1876425"/>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从下文的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delivery</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投递”可以推断出这里是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mailed</a:t>
            </a:r>
            <a:r>
              <a:rPr lang="en-US" altLang="zh-CN" sz="2400" dirty="0">
                <a:solidFill>
                  <a:srgbClr val="C00000"/>
                </a:solidFill>
                <a:latin typeface="宋体" panose="02010600030101010101" pitchFamily="2" charset="-122"/>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邮寄”。</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本题考查逻辑推理。从下文的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could not 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一句中可推断出，连夜投递是不可能的。</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本题考查词义辨析。快递服务用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service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 补全对话（5小题，共10分） 【建议用时：5 mins】</a:t>
            </a:r>
          </a:p>
        </p:txBody>
      </p:sp>
      <p:sp>
        <p:nvSpPr>
          <p:cNvPr id="6" name="文本框 5"/>
          <p:cNvSpPr txBox="1"/>
          <p:nvPr/>
        </p:nvSpPr>
        <p:spPr>
          <a:xfrm>
            <a:off x="1297305" y="1018540"/>
            <a:ext cx="10274300" cy="4225925"/>
          </a:xfrm>
          <a:prstGeom prst="rect">
            <a:avLst/>
          </a:prstGeom>
          <a:noFill/>
        </p:spPr>
        <p:txBody>
          <a:bodyPr wrap="square" rtlCol="0" anchor="t">
            <a:spAutoFit/>
          </a:bodyPr>
          <a:lstStyle/>
          <a:p>
            <a:pPr algn="just" fontAlgn="auto">
              <a:lnSpc>
                <a:spcPct val="14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阅读下列简短对话，从</a:t>
            </a:r>
            <a:r>
              <a:rPr lang="en-US" altLang="zh-CN" sz="2400" b="1" dirty="0">
                <a:latin typeface="Times New Roman" panose="02020603050405020304" charset="0"/>
                <a:ea typeface="宋体" panose="02010600030101010101" pitchFamily="2" charset="-122"/>
                <a:cs typeface="Times New Roman" panose="02020603050405020304" charset="0"/>
              </a:rPr>
              <a:t>A</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B</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C</a:t>
            </a:r>
            <a:r>
              <a:rPr lang="zh-CN" altLang="en-US" sz="2400" b="1" dirty="0">
                <a:latin typeface="Times New Roman" panose="02020603050405020304" charset="0"/>
                <a:ea typeface="宋体" panose="02010600030101010101" pitchFamily="2" charset="-122"/>
                <a:cs typeface="Times New Roman" panose="02020603050405020304" charset="0"/>
              </a:rPr>
              <a:t>、</a:t>
            </a:r>
            <a:r>
              <a:rPr lang="en-US" altLang="zh-CN" sz="2400" b="1" dirty="0">
                <a:latin typeface="Times New Roman" panose="02020603050405020304" charset="0"/>
                <a:ea typeface="宋体" panose="02010600030101010101" pitchFamily="2" charset="-122"/>
                <a:cs typeface="Times New Roman" panose="02020603050405020304" charset="0"/>
              </a:rPr>
              <a:t>D</a:t>
            </a:r>
            <a:r>
              <a:rPr lang="zh-CN" altLang="en-US" sz="2400" b="1" dirty="0">
                <a:latin typeface="Times New Roman" panose="02020603050405020304" charset="0"/>
                <a:ea typeface="宋体" panose="02010600030101010101" pitchFamily="2" charset="-122"/>
                <a:cs typeface="Times New Roman" panose="02020603050405020304" charset="0"/>
              </a:rPr>
              <a:t>中选出最佳答案，将对话补全。</a:t>
            </a:r>
          </a:p>
          <a:p>
            <a:pPr algn="just" fontAlgn="auto">
              <a:lnSpc>
                <a:spcPct val="140000"/>
              </a:lnSpc>
            </a:pPr>
            <a:r>
              <a:rPr lang="zh-CN" altLang="en-US" sz="2400" dirty="0">
                <a:latin typeface="Times New Roman" panose="02020603050405020304" charset="0"/>
                <a:ea typeface="宋体" panose="02010600030101010101" pitchFamily="2" charset="-122"/>
                <a:cs typeface="Times New Roman" panose="02020603050405020304" charset="0"/>
              </a:rPr>
              <a:t>  </a:t>
            </a: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rPr>
              <a:t> </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例：  </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M: How’s everything going?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W: Fine, thanks. How are you doing?</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M: _______.</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A. I’m 16                                B. Yes, it is good</a:t>
            </a:r>
          </a:p>
          <a:p>
            <a:pPr algn="just" fontAlgn="auto">
              <a:lnSpc>
                <a:spcPct val="140000"/>
              </a:lnSpc>
            </a:pP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           C. See you then                      D. Oh, not too bad</a:t>
            </a:r>
          </a:p>
          <a:p>
            <a:pPr algn="just" fontAlgn="auto">
              <a:lnSpc>
                <a:spcPct val="140000"/>
              </a:lnSpc>
            </a:pP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           答案是</a:t>
            </a:r>
            <a:r>
              <a:rPr lang="en-US" altLang="zh-CN" sz="2400" dirty="0">
                <a:solidFill>
                  <a:srgbClr val="FF0000"/>
                </a:solidFill>
                <a:latin typeface="Times New Roman" panose="02020603050405020304" charset="0"/>
                <a:ea typeface="宋体" panose="02010600030101010101" pitchFamily="2" charset="-122"/>
                <a:cs typeface="Times New Roman" panose="02020603050405020304" charset="0"/>
              </a:rPr>
              <a:t>D</a:t>
            </a:r>
            <a:r>
              <a:rPr lang="zh-CN" altLang="en-US" sz="2400" dirty="0">
                <a:solidFill>
                  <a:srgbClr val="FF0000"/>
                </a:solidFill>
                <a:latin typeface="Times New Roman" panose="02020603050405020304" charset="0"/>
                <a:ea typeface="宋体" panose="02010600030101010101" pitchFamily="2" charset="-122"/>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60" y="288003"/>
            <a:ext cx="11276329"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He decided to design one. Smith did so and turned his design into a class project. His business professor gave him only a C for his efforts. </a:t>
            </a:r>
            <a:r>
              <a:rPr lang="en-US" altLang="zh-CN" sz="2400" u="sng" dirty="0">
                <a:latin typeface="Times New Roman" panose="02020603050405020304" charset="0"/>
                <a:ea typeface="宋体" panose="02010600030101010101" pitchFamily="2" charset="-122"/>
                <a:cs typeface="Times New Roman" panose="02020603050405020304" charset="0"/>
              </a:rPr>
              <a:t>35</a:t>
            </a:r>
            <a:r>
              <a:rPr lang="en-US" altLang="zh-CN" sz="2400" dirty="0">
                <a:latin typeface="Times New Roman" panose="02020603050405020304" charset="0"/>
                <a:ea typeface="宋体" panose="02010600030101010101" pitchFamily="2" charset="-122"/>
                <a:cs typeface="Times New Roman" panose="02020603050405020304" charset="0"/>
              </a:rPr>
              <a:t> , Smith did not lose heart. He improved the design and </a:t>
            </a:r>
            <a:r>
              <a:rPr lang="en-US" altLang="zh-CN" sz="2400" u="sng" dirty="0">
                <a:latin typeface="Times New Roman" panose="02020603050405020304" charset="0"/>
                <a:ea typeface="宋体" panose="02010600030101010101" pitchFamily="2" charset="-122"/>
                <a:cs typeface="Times New Roman" panose="02020603050405020304" charset="0"/>
              </a:rPr>
              <a:t>36</a:t>
            </a:r>
            <a:r>
              <a:rPr lang="en-US" altLang="zh-CN" sz="2400" dirty="0">
                <a:latin typeface="Times New Roman" panose="02020603050405020304" charset="0"/>
                <a:ea typeface="宋体" panose="02010600030101010101" pitchFamily="2" charset="-122"/>
                <a:cs typeface="Times New Roman" panose="02020603050405020304" charset="0"/>
              </a:rPr>
              <a:t> turned it into one of the first and most successful overnight mail services in the world—FedEx.</a:t>
            </a:r>
          </a:p>
        </p:txBody>
      </p:sp>
      <p:sp>
        <p:nvSpPr>
          <p:cNvPr id="4" name="文本框 3"/>
          <p:cNvSpPr txBox="1"/>
          <p:nvPr/>
        </p:nvSpPr>
        <p:spPr>
          <a:xfrm>
            <a:off x="1513177" y="2932429"/>
            <a:ext cx="9241026" cy="940066"/>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35. A. Besides        B. However      C. Therefore           D. Then</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36. A. finally 	    B. easily 	      C. hopefully 	 D. possibly</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478473" y="289722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1437797" y="338124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707072" y="1471037"/>
            <a:ext cx="9608503" cy="1722120"/>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根据上下文教授不认可他，他也没有失去信心，用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however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本题考查逻辑推理。通过一步一步的努力，最后成功了，用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finally</a:t>
            </a:r>
            <a:r>
              <a:rPr lang="zh-CN" altLang="en-US" sz="20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08" y="556471"/>
            <a:ext cx="11276329"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We know today that each of these ideas led to a </a:t>
            </a:r>
            <a:r>
              <a:rPr lang="en-US" altLang="zh-CN" sz="2400" u="sng" dirty="0">
                <a:latin typeface="Times New Roman" panose="02020603050405020304" charset="0"/>
                <a:ea typeface="宋体" panose="02010600030101010101" pitchFamily="2" charset="-122"/>
                <a:cs typeface="Times New Roman" panose="02020603050405020304" charset="0"/>
              </a:rPr>
              <a:t>37</a:t>
            </a:r>
            <a:r>
              <a:rPr lang="en-US" altLang="zh-CN" sz="2400" dirty="0">
                <a:latin typeface="Times New Roman" panose="02020603050405020304" charset="0"/>
                <a:ea typeface="宋体" panose="02010600030101010101" pitchFamily="2" charset="-122"/>
                <a:cs typeface="Times New Roman" panose="02020603050405020304" charset="0"/>
              </a:rPr>
              <a:t> product or service that has changed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the way we live. The best questions are usually open-ended and are often </a:t>
            </a:r>
            <a:r>
              <a:rPr lang="en-US" altLang="zh-CN" sz="2400" u="sng" dirty="0">
                <a:latin typeface="Times New Roman" panose="02020603050405020304" charset="0"/>
                <a:ea typeface="宋体" panose="02010600030101010101" pitchFamily="2" charset="-122"/>
                <a:cs typeface="Times New Roman" panose="02020603050405020304" charset="0"/>
              </a:rPr>
              <a:t>38</a:t>
            </a:r>
            <a:r>
              <a:rPr lang="en-US" altLang="zh-CN" sz="2400" dirty="0">
                <a:latin typeface="Times New Roman" panose="02020603050405020304" charset="0"/>
                <a:ea typeface="宋体" panose="02010600030101010101" pitchFamily="2" charset="-122"/>
                <a:cs typeface="Times New Roman" panose="02020603050405020304" charset="0"/>
              </a:rPr>
              <a:t> . Children are not afraid to ask such questions, but </a:t>
            </a:r>
            <a:r>
              <a:rPr lang="en-US" altLang="zh-CN" sz="2400" u="sng" dirty="0">
                <a:latin typeface="Times New Roman" panose="02020603050405020304" charset="0"/>
                <a:ea typeface="宋体" panose="02010600030101010101" pitchFamily="2" charset="-122"/>
                <a:cs typeface="Times New Roman" panose="02020603050405020304" charset="0"/>
              </a:rPr>
              <a:t>39</a:t>
            </a:r>
            <a:r>
              <a:rPr lang="en-US" altLang="zh-CN" sz="2400" dirty="0">
                <a:latin typeface="Times New Roman" panose="02020603050405020304" charset="0"/>
                <a:ea typeface="宋体" panose="02010600030101010101" pitchFamily="2" charset="-122"/>
                <a:cs typeface="Times New Roman" panose="02020603050405020304" charset="0"/>
              </a:rPr>
              <a:t> often are. Think how </a:t>
            </a:r>
            <a:r>
              <a:rPr lang="en-US" altLang="zh-CN" sz="2400" u="sng" dirty="0">
                <a:latin typeface="Times New Roman" panose="02020603050405020304" charset="0"/>
                <a:ea typeface="宋体" panose="02010600030101010101" pitchFamily="2" charset="-122"/>
                <a:cs typeface="Times New Roman" panose="02020603050405020304" charset="0"/>
              </a:rPr>
              <a:t>40</a:t>
            </a:r>
            <a:r>
              <a:rPr lang="en-US" altLang="zh-CN" sz="2400" dirty="0">
                <a:latin typeface="Times New Roman" panose="02020603050405020304" charset="0"/>
                <a:ea typeface="宋体" panose="02010600030101010101" pitchFamily="2" charset="-122"/>
                <a:cs typeface="Times New Roman" panose="02020603050405020304" charset="0"/>
              </a:rPr>
              <a:t> the world might be if people never asked “silly” questions!</a:t>
            </a:r>
          </a:p>
        </p:txBody>
      </p:sp>
      <p:sp>
        <p:nvSpPr>
          <p:cNvPr id="4" name="文本框 3"/>
          <p:cNvSpPr txBox="1"/>
          <p:nvPr/>
        </p:nvSpPr>
        <p:spPr>
          <a:xfrm>
            <a:off x="1701463" y="2806516"/>
            <a:ext cx="9521440" cy="1826462"/>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37. A. funny            B. terrible            C. traditional          D. successful</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38. A. valuable        B. common          C. silly                   D. perfect </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39. A. adults            B. students           C. designers           D. workers</a:t>
            </a:r>
          </a:p>
          <a:p>
            <a:pP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 40. A. beautiful 	     B. different          C. peaceful 	     D. fair</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1628727" y="280651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0" name="文本框 9">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4" name="文本框 13">
            <a:hlinkClick r:id="rId4" action="ppaction://hlinksldjump"/>
          </p:cNvPr>
          <p:cNvSpPr txBox="1"/>
          <p:nvPr/>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1628725" y="326313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1" name="TextBox 4"/>
          <p:cNvSpPr txBox="1"/>
          <p:nvPr/>
        </p:nvSpPr>
        <p:spPr>
          <a:xfrm>
            <a:off x="1628725" y="371974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2" name="TextBox 4"/>
          <p:cNvSpPr txBox="1"/>
          <p:nvPr/>
        </p:nvSpPr>
        <p:spPr>
          <a:xfrm>
            <a:off x="1628726" y="41445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707072" y="1609725"/>
            <a:ext cx="10199053" cy="2400657"/>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根据上文两个案例，得出产品最后是成功的，故选</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successful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本题考查逻辑推理。从下文可以推断出是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silly question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本题考查反义词。与上一句的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children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对应，这里可以推断出是</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adults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本题考查逻辑推理。通过逻辑推断，用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different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altLang="zh-CN" sz="4400" b="1" spc="300" dirty="0">
                <a:latin typeface="+mj-ea"/>
                <a:ea typeface="+mj-ea"/>
              </a:rPr>
              <a:t>IV. </a:t>
            </a:r>
            <a:r>
              <a:rPr lang="zh-CN" altLang="en-US" sz="4400" b="1" spc="300" dirty="0">
                <a:latin typeface="+mj-ea"/>
                <a:ea typeface="+mj-ea"/>
              </a:rPr>
              <a:t>阅读理解</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D8B97E39-6841-5F3A-27D9-252AABDAEC9C}"/>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IV. 阅读理解（15小题，共30分） 【建议用时：25 mins】</a:t>
            </a:r>
          </a:p>
        </p:txBody>
      </p:sp>
      <p:sp>
        <p:nvSpPr>
          <p:cNvPr id="2" name="文本框 1"/>
          <p:cNvSpPr txBox="1"/>
          <p:nvPr/>
        </p:nvSpPr>
        <p:spPr>
          <a:xfrm>
            <a:off x="295910" y="2162473"/>
            <a:ext cx="11668125" cy="3746988"/>
          </a:xfrm>
          <a:prstGeom prst="rect">
            <a:avLst/>
          </a:prstGeom>
          <a:noFill/>
        </p:spPr>
        <p:txBody>
          <a:bodyPr wrap="square" rtlCol="0" anchor="ctr">
            <a:spAutoFit/>
          </a:bodyPr>
          <a:lstStyle/>
          <a:p>
            <a:pPr>
              <a:lnSpc>
                <a:spcPct val="120000"/>
              </a:lnSpc>
            </a:pPr>
            <a:r>
              <a:rPr lang="en-US" altLang="zh-CN" sz="2400" b="1"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A</a:t>
            </a:r>
          </a:p>
          <a:p>
            <a:pPr algn="just">
              <a:lnSpc>
                <a:spcPct val="120000"/>
              </a:lnSpc>
            </a:pPr>
            <a:r>
              <a:rPr lang="en-US" altLang="zh-CN" sz="2800" b="1" dirty="0">
                <a:solidFill>
                  <a:schemeClr val="tx1">
                    <a:lumMod val="75000"/>
                    <a:lumOff val="25000"/>
                  </a:schemeClr>
                </a:solidFill>
                <a:latin typeface="Times New Roman" panose="02020603050405020304" charset="0"/>
                <a:cs typeface="Times New Roman" panose="02020603050405020304" charset="0"/>
              </a:rPr>
              <a:t>    </a:t>
            </a:r>
            <a:r>
              <a:rPr lang="en-US" altLang="zh-CN" sz="2400" dirty="0">
                <a:solidFill>
                  <a:schemeClr val="tx1">
                    <a:lumMod val="75000"/>
                    <a:lumOff val="25000"/>
                  </a:schemeClr>
                </a:solidFill>
                <a:latin typeface="Times New Roman" panose="02020603050405020304" charset="0"/>
                <a:cs typeface="Times New Roman" panose="02020603050405020304" charset="0"/>
              </a:rPr>
              <a:t>   In the town of Whitesburg, Mick Polly, who owns a toy business, is known as the bike man. Over the past five years, Mick has built hundreds of bicycles for kids who need them.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day in 2011, a 13-year-old boy with a broken bike walked by Mick’s house. “I was working in my garage, and he asked if I could fix it,” says Mick.</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Mick asked the boy to leave the bike with him and he then sent an online message to look for some used bicycle parts. The town’s former police chief saw the message and </a:t>
            </a:r>
            <a:r>
              <a:rPr lang="en-US" altLang="zh-CN" sz="2400" u="sng" dirty="0">
                <a:solidFill>
                  <a:schemeClr val="tx1">
                    <a:lumMod val="75000"/>
                    <a:lumOff val="25000"/>
                  </a:schemeClr>
                </a:solidFill>
                <a:latin typeface="Times New Roman" panose="02020603050405020304" charset="0"/>
                <a:cs typeface="Times New Roman" panose="02020603050405020304" charset="0"/>
              </a:rPr>
              <a:t>donated</a:t>
            </a:r>
            <a:r>
              <a:rPr lang="en-US" altLang="zh-CN" sz="2400" dirty="0">
                <a:solidFill>
                  <a:schemeClr val="tx1">
                    <a:lumMod val="75000"/>
                    <a:lumOff val="25000"/>
                  </a:schemeClr>
                </a:solidFill>
                <a:latin typeface="Times New Roman" panose="02020603050405020304" charset="0"/>
                <a:cs typeface="Times New Roman" panose="02020603050405020304" charset="0"/>
              </a:rPr>
              <a:t> two used bicycles to him. Mick took parts from each to fix a new set of wheels for the boy.</a:t>
            </a:r>
          </a:p>
        </p:txBody>
      </p:sp>
      <p:sp>
        <p:nvSpPr>
          <p:cNvPr id="6" name="文本框 5"/>
          <p:cNvSpPr txBox="1"/>
          <p:nvPr/>
        </p:nvSpPr>
        <p:spPr>
          <a:xfrm>
            <a:off x="295910" y="1052152"/>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阅读下列短文，并做短文后的题目。从四个选项中，选出能回答所提问题或完成所</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给句子的最佳答案。</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3881" y="669845"/>
            <a:ext cx="10606088" cy="492885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Soon after, Mick repaired a bike for the boy’s brother and rebuilt one for his sister. Word spread, and within a year, he had fixed up dozens of bikes for local kids whose parents could not afford to buy new ones.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“People were dropping off bikes,” says Mick. He stores the bikes and bike parts in his garage. “I take off good wheels, seats or bells and use them.”</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Up to now, the bike man has repaired hundreds of bicycles and given away nearly 700 rebuilt ones. The bikes are free for the kids only if they promise two things: They have to remember those who offer the bike parts and they have to study hard in school.</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Mick also hopes that bikes will get kids off sofas. “Hopefully these kids can get some exercise,” he says.</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780618"/>
            <a:ext cx="10862945"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41. Who does Mick build bikes for?</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Teachers.           B. Himself.          C. Parents.          D. Children.</a:t>
            </a:r>
          </a:p>
        </p:txBody>
      </p:sp>
      <p:sp>
        <p:nvSpPr>
          <p:cNvPr id="109" name="TextBox 4"/>
          <p:cNvSpPr txBox="1"/>
          <p:nvPr/>
        </p:nvSpPr>
        <p:spPr>
          <a:xfrm>
            <a:off x="735890" y="3429000"/>
            <a:ext cx="10532185"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细节判断题。问题</a:t>
            </a:r>
            <a:r>
              <a:rPr lang="en-US" altLang="zh-CN" sz="2400" dirty="0">
                <a:solidFill>
                  <a:srgbClr val="C00000"/>
                </a:solidFill>
                <a:latin typeface="Times New Roman" panose="02020603050405020304" charset="0"/>
                <a:cs typeface="Times New Roman" panose="02020603050405020304" charset="0"/>
              </a:rPr>
              <a:t>Who does Mick build bikes for?</a:t>
            </a:r>
            <a:r>
              <a:rPr lang="zh-CN" altLang="en-US" sz="2400" dirty="0">
                <a:solidFill>
                  <a:srgbClr val="C00000"/>
                </a:solidFill>
                <a:latin typeface="Times New Roman" panose="02020603050405020304" charset="0"/>
                <a:cs typeface="Times New Roman" panose="02020603050405020304" charset="0"/>
              </a:rPr>
              <a:t>意为“</a:t>
            </a:r>
            <a:r>
              <a:rPr lang="en-US" altLang="zh-CN" sz="2400" dirty="0">
                <a:solidFill>
                  <a:srgbClr val="C00000"/>
                </a:solidFill>
                <a:latin typeface="Times New Roman" panose="02020603050405020304" charset="0"/>
                <a:cs typeface="Times New Roman" panose="02020603050405020304" charset="0"/>
              </a:rPr>
              <a:t>Mick</a:t>
            </a:r>
            <a:r>
              <a:rPr lang="zh-CN" altLang="en-US" sz="2400" dirty="0">
                <a:solidFill>
                  <a:srgbClr val="C00000"/>
                </a:solidFill>
                <a:latin typeface="Times New Roman" panose="02020603050405020304" charset="0"/>
                <a:cs typeface="Times New Roman" panose="02020603050405020304" charset="0"/>
              </a:rPr>
              <a:t>为谁制造了自行车”，根据第一段最后一句</a:t>
            </a:r>
            <a:r>
              <a:rPr lang="en-US" altLang="zh-CN" sz="2400" dirty="0">
                <a:solidFill>
                  <a:srgbClr val="C00000"/>
                </a:solidFill>
                <a:latin typeface="Times New Roman" panose="02020603050405020304" charset="0"/>
                <a:cs typeface="Times New Roman" panose="02020603050405020304" charset="0"/>
              </a:rPr>
              <a:t>Over the past five years, Mick has built hundreds of bicycles for kids who need them</a:t>
            </a:r>
            <a:r>
              <a:rPr lang="zh-CN" altLang="en-US" sz="2400" dirty="0">
                <a:solidFill>
                  <a:srgbClr val="C00000"/>
                </a:solidFill>
                <a:latin typeface="Times New Roman" panose="02020603050405020304" charset="0"/>
                <a:cs typeface="Times New Roman" panose="02020603050405020304" charset="0"/>
              </a:rPr>
              <a:t>可知，在过去的五年里，</a:t>
            </a:r>
            <a:r>
              <a:rPr lang="en-US" altLang="zh-CN" sz="2400" dirty="0">
                <a:solidFill>
                  <a:srgbClr val="C00000"/>
                </a:solidFill>
                <a:latin typeface="Times New Roman" panose="02020603050405020304" charset="0"/>
                <a:cs typeface="Times New Roman" panose="02020603050405020304" charset="0"/>
              </a:rPr>
              <a:t>Mick</a:t>
            </a:r>
            <a:r>
              <a:rPr lang="zh-CN" altLang="en-US" sz="2400" dirty="0">
                <a:solidFill>
                  <a:srgbClr val="C00000"/>
                </a:solidFill>
                <a:latin typeface="Times New Roman" panose="02020603050405020304" charset="0"/>
                <a:cs typeface="Times New Roman" panose="02020603050405020304" charset="0"/>
              </a:rPr>
              <a:t>为有需要的孩子们制造了数百辆的自行车。故答案为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7817" y="826937"/>
            <a:ext cx="562444"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1615" y="468109"/>
            <a:ext cx="10862945" cy="1822743"/>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42. Which of the following can replace the underlined word “donated” in 	  	   Paragraph 3?</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lent             B. gave              C. showed                D. sold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1136090" y="3708452"/>
            <a:ext cx="9608110" cy="193802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猜测词义题。根据第三段</a:t>
            </a:r>
            <a:r>
              <a:rPr lang="en-US" altLang="zh-CN" sz="2400" dirty="0">
                <a:solidFill>
                  <a:srgbClr val="C00000"/>
                </a:solidFill>
                <a:latin typeface="Times New Roman" panose="02020603050405020304" charset="0"/>
                <a:cs typeface="Times New Roman" panose="02020603050405020304" charset="0"/>
              </a:rPr>
              <a:t>sent an online message to look for some used bicycle parts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Mick</a:t>
            </a:r>
            <a:r>
              <a:rPr lang="zh-CN" altLang="en-US" sz="2400" dirty="0">
                <a:solidFill>
                  <a:srgbClr val="C00000"/>
                </a:solidFill>
                <a:latin typeface="Times New Roman" panose="02020603050405020304" charset="0"/>
                <a:cs typeface="Times New Roman" panose="02020603050405020304" charset="0"/>
              </a:rPr>
              <a:t>在网上发布信息寻找二手自行车零件。猜测</a:t>
            </a:r>
            <a:r>
              <a:rPr lang="en-US" altLang="zh-CN" sz="2400" dirty="0">
                <a:solidFill>
                  <a:srgbClr val="C00000"/>
                </a:solidFill>
                <a:latin typeface="Times New Roman" panose="02020603050405020304" charset="0"/>
                <a:cs typeface="Times New Roman" panose="02020603050405020304" charset="0"/>
              </a:rPr>
              <a:t>donate</a:t>
            </a:r>
            <a:r>
              <a:rPr lang="zh-CN" altLang="en-US" sz="2400" dirty="0">
                <a:solidFill>
                  <a:srgbClr val="C00000"/>
                </a:solidFill>
                <a:latin typeface="Times New Roman" panose="02020603050405020304" charset="0"/>
                <a:cs typeface="Times New Roman" panose="02020603050405020304" charset="0"/>
              </a:rPr>
              <a:t>为“捐赠”，最接近于</a:t>
            </a:r>
            <a:r>
              <a:rPr lang="en-US" altLang="zh-CN" sz="2400" dirty="0">
                <a:solidFill>
                  <a:srgbClr val="C00000"/>
                </a:solidFill>
                <a:latin typeface="Times New Roman" panose="02020603050405020304" charset="0"/>
                <a:cs typeface="Times New Roman" panose="02020603050405020304" charset="0"/>
              </a:rPr>
              <a:t>give</a:t>
            </a:r>
            <a:r>
              <a:rPr lang="zh-CN" altLang="en-US" sz="2400" dirty="0">
                <a:solidFill>
                  <a:srgbClr val="C00000"/>
                </a:solidFill>
                <a:latin typeface="Times New Roman" panose="02020603050405020304" charset="0"/>
                <a:cs typeface="Times New Roman" panose="02020603050405020304" charset="0"/>
              </a:rPr>
              <a:t>，其余三项的意思分别为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项“借”、</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项“展示”、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项“卖”。故答案为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21615" y="4861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9780" y="858520"/>
            <a:ext cx="10862945"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43. Mick keeps bikes in his garage because he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can get useful parts        B. enjoys collecting them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can save money             D. hopes to sell them</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617855" y="3835106"/>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细节判断题。根据第五段</a:t>
            </a:r>
            <a:r>
              <a:rPr lang="en-US" altLang="zh-CN" sz="2400" dirty="0">
                <a:solidFill>
                  <a:srgbClr val="C00000"/>
                </a:solidFill>
                <a:latin typeface="Times New Roman" panose="02020603050405020304" charset="0"/>
                <a:cs typeface="Times New Roman" panose="02020603050405020304" charset="0"/>
              </a:rPr>
              <a:t>He stores the bikes and bike parts in his garage. “I take off good wheels, seats or bells and use them”</a:t>
            </a:r>
            <a:r>
              <a:rPr lang="zh-CN" altLang="en-US" sz="2400" dirty="0">
                <a:solidFill>
                  <a:srgbClr val="C00000"/>
                </a:solidFill>
                <a:latin typeface="Times New Roman" panose="02020603050405020304" charset="0"/>
                <a:cs typeface="Times New Roman" panose="02020603050405020304" charset="0"/>
              </a:rPr>
              <a:t>可知，他把自行车和自行车零件存放在他的车库里，利用可用的零件。故答案为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17855"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75255"/>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1. M: Have a nice weekend!</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Thanks.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All right                               B. You too</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You’re so kind                     D. With pleasure</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30487" y="688340"/>
            <a:ext cx="1030605" cy="521970"/>
          </a:xfrm>
          <a:prstGeom prst="rect">
            <a:avLst/>
          </a:prstGeom>
          <a:noFill/>
        </p:spPr>
        <p:txBody>
          <a:bodyPr wrap="square" rtlCol="0">
            <a:spAutoFit/>
          </a:bodyPr>
          <a:lstStyle/>
          <a:p>
            <a:pPr algn="ctr"/>
            <a:r>
              <a:rPr lang="en-US" altLang="zh-CN" sz="2800" dirty="0">
                <a:solidFill>
                  <a:srgbClr val="C00000"/>
                </a:solidFill>
                <a:latin typeface="Times New Roman" panose="02020603050405020304" charset="0"/>
                <a:cs typeface="Times New Roman" panose="02020603050405020304" charset="0"/>
              </a:rPr>
              <a:t>B</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742315" y="4209415"/>
            <a:ext cx="10668000" cy="233553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Have a nice weekend!</a:t>
            </a:r>
            <a:r>
              <a:rPr lang="zh-CN" altLang="en-US" sz="2400" dirty="0">
                <a:solidFill>
                  <a:srgbClr val="C00000"/>
                </a:solidFill>
                <a:latin typeface="Times New Roman" panose="02020603050405020304" charset="0"/>
                <a:cs typeface="Times New Roman" panose="02020603050405020304" charset="0"/>
              </a:rPr>
              <a:t>（祝你周末愉快！）结合选项，</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项“好的”和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项“你真好”不够贴切；而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项“乐意效劳”通常是用来回答对方的请求；</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项“你也一样”更符合对话情景和习惯表达。因此，答案是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p>
          <a:p>
            <a:pPr marL="1259840" indent="-1259840" algn="just" fontAlgn="auto">
              <a:lnSpc>
                <a:spcPts val="3500"/>
              </a:lnSpc>
            </a:pP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1200" y="855845"/>
            <a:ext cx="10862945"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44. If kids want to get bikes from Mick free, they have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become top students                B. admire their teachers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work hard in school                 D. respect their parents</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20700" y="3383790"/>
            <a:ext cx="1085088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细节判断题。根据第六段最后一句话</a:t>
            </a:r>
            <a:r>
              <a:rPr lang="en-US" altLang="zh-CN" sz="2400" dirty="0">
                <a:solidFill>
                  <a:srgbClr val="C00000"/>
                </a:solidFill>
                <a:latin typeface="Times New Roman" panose="02020603050405020304" charset="0"/>
                <a:cs typeface="Times New Roman" panose="02020603050405020304" charset="0"/>
              </a:rPr>
              <a:t>they have to remember those who offer the bike parts and they have to study hard in school</a:t>
            </a:r>
            <a:r>
              <a:rPr lang="zh-CN" altLang="en-US" sz="2400" dirty="0">
                <a:solidFill>
                  <a:srgbClr val="C00000"/>
                </a:solidFill>
                <a:latin typeface="Times New Roman" panose="02020603050405020304" charset="0"/>
                <a:cs typeface="Times New Roman" panose="02020603050405020304" charset="0"/>
              </a:rPr>
              <a:t>可知，孩子们要努力学习，才能从</a:t>
            </a:r>
            <a:r>
              <a:rPr lang="en-US" altLang="zh-CN" sz="2400" dirty="0">
                <a:solidFill>
                  <a:srgbClr val="C00000"/>
                </a:solidFill>
                <a:latin typeface="Times New Roman" panose="02020603050405020304" charset="0"/>
                <a:cs typeface="Times New Roman" panose="02020603050405020304" charset="0"/>
              </a:rPr>
              <a:t>Mick</a:t>
            </a:r>
            <a:r>
              <a:rPr lang="zh-CN" altLang="en-US" sz="2400" dirty="0">
                <a:solidFill>
                  <a:srgbClr val="C00000"/>
                </a:solidFill>
                <a:latin typeface="Times New Roman" panose="02020603050405020304" charset="0"/>
                <a:cs typeface="Times New Roman" panose="02020603050405020304" charset="0"/>
              </a:rPr>
              <a:t>那里免费得到自行车。故答案为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790575" y="876550"/>
            <a:ext cx="6381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40" y="855845"/>
            <a:ext cx="11040110"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45. What kind of person is Mick?</a:t>
            </a:r>
          </a:p>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Strict.           B. Humorous.         C. Serious.            D. Warm-hearted.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94360" y="3578273"/>
            <a:ext cx="10850880" cy="230695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主旨大意题。问题</a:t>
            </a:r>
            <a:r>
              <a:rPr lang="en-US" altLang="zh-CN" sz="2400" dirty="0">
                <a:solidFill>
                  <a:srgbClr val="C00000"/>
                </a:solidFill>
                <a:latin typeface="Times New Roman" panose="02020603050405020304" charset="0"/>
                <a:cs typeface="Times New Roman" panose="02020603050405020304" charset="0"/>
              </a:rPr>
              <a:t>What kind of person is Mick?</a:t>
            </a:r>
            <a:r>
              <a:rPr lang="zh-CN" altLang="en-US" sz="2400" dirty="0">
                <a:solidFill>
                  <a:srgbClr val="C00000"/>
                </a:solidFill>
                <a:latin typeface="Times New Roman" panose="02020603050405020304" charset="0"/>
                <a:cs typeface="Times New Roman" panose="02020603050405020304" charset="0"/>
              </a:rPr>
              <a:t>意为“</a:t>
            </a:r>
            <a:r>
              <a:rPr lang="en-US" altLang="zh-CN" sz="2400" dirty="0">
                <a:solidFill>
                  <a:srgbClr val="C00000"/>
                </a:solidFill>
                <a:latin typeface="Times New Roman" panose="02020603050405020304" charset="0"/>
                <a:cs typeface="Times New Roman" panose="02020603050405020304" charset="0"/>
              </a:rPr>
              <a:t>Mike</a:t>
            </a:r>
            <a:r>
              <a:rPr lang="zh-CN" altLang="en-US" sz="2400" dirty="0">
                <a:solidFill>
                  <a:srgbClr val="C00000"/>
                </a:solidFill>
                <a:latin typeface="Times New Roman" panose="02020603050405020304" charset="0"/>
                <a:cs typeface="Times New Roman" panose="02020603050405020304" charset="0"/>
              </a:rPr>
              <a:t>是一个怎样的人”，根据倒数第二段</a:t>
            </a:r>
            <a:r>
              <a:rPr lang="en-US" altLang="zh-CN" sz="2400" dirty="0">
                <a:solidFill>
                  <a:srgbClr val="C00000"/>
                </a:solidFill>
                <a:latin typeface="Times New Roman" panose="02020603050405020304" charset="0"/>
                <a:cs typeface="Times New Roman" panose="02020603050405020304" charset="0"/>
              </a:rPr>
              <a:t>Up to now, the bike man has repaired hundreds of bicycles and given away nearly 700 rebuilt ones. The bikes are free for the kids only if they promise two things</a:t>
            </a:r>
            <a:r>
              <a:rPr lang="zh-CN" altLang="en-US" sz="2400" dirty="0">
                <a:solidFill>
                  <a:srgbClr val="C00000"/>
                </a:solidFill>
                <a:latin typeface="Times New Roman" panose="02020603050405020304" charset="0"/>
                <a:cs typeface="Times New Roman" panose="02020603050405020304" charset="0"/>
              </a:rPr>
              <a:t>可知，</a:t>
            </a:r>
            <a:r>
              <a:rPr lang="en-US" altLang="zh-CN" sz="2400" dirty="0">
                <a:solidFill>
                  <a:srgbClr val="C00000"/>
                </a:solidFill>
                <a:latin typeface="Times New Roman" panose="02020603050405020304" charset="0"/>
                <a:cs typeface="Times New Roman" panose="02020603050405020304" charset="0"/>
              </a:rPr>
              <a:t>Mick</a:t>
            </a:r>
            <a:r>
              <a:rPr lang="zh-CN" altLang="en-US" sz="2400" dirty="0">
                <a:solidFill>
                  <a:srgbClr val="C00000"/>
                </a:solidFill>
                <a:latin typeface="Times New Roman" panose="02020603050405020304" charset="0"/>
                <a:cs typeface="Times New Roman" panose="02020603050405020304" charset="0"/>
              </a:rPr>
              <a:t>已经修理了数百辆自行车，并捐赠了近</a:t>
            </a:r>
            <a:r>
              <a:rPr lang="en-US" altLang="zh-CN" sz="2400" dirty="0">
                <a:solidFill>
                  <a:srgbClr val="C00000"/>
                </a:solidFill>
                <a:latin typeface="Times New Roman" panose="02020603050405020304" charset="0"/>
                <a:cs typeface="Times New Roman" panose="02020603050405020304" charset="0"/>
              </a:rPr>
              <a:t>700</a:t>
            </a:r>
            <a:r>
              <a:rPr lang="zh-CN" altLang="en-US" sz="2400" dirty="0">
                <a:solidFill>
                  <a:srgbClr val="C00000"/>
                </a:solidFill>
                <a:latin typeface="Times New Roman" panose="02020603050405020304" charset="0"/>
                <a:cs typeface="Times New Roman" panose="02020603050405020304" charset="0"/>
              </a:rPr>
              <a:t>辆重组的自行车。可见，他是一位热心肠的人。故答案为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698818" y="87655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3851" y="389044"/>
            <a:ext cx="11315700"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B</a:t>
            </a:r>
          </a:p>
          <a:p>
            <a:pPr algn="ctr">
              <a:lnSpc>
                <a:spcPct val="120000"/>
              </a:lnSpc>
            </a:pP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The word “hot” usually means “having a lot of heat”. Many people think that “cold” is something completely separated from heat. But this is not true. “Cold” simply means “having a little heat”.</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Your life depends on heat. In fact, every living thing depends on it. Without heat, every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living thing would be frozen to death. All living things get their heat from the sun, which provides the conditions in which life is possible.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Since the very beginning of history, man has been able to make his own heat. He has been able to release the sun’s heat that is hidden in things such as wood, coal and oil. And he has been able to use this heat.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47662" y="1327783"/>
            <a:ext cx="11115675" cy="3192780"/>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Heat has made civilization (</a:t>
            </a:r>
            <a:r>
              <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Times New Roman" panose="02020603050405020304" charset="0"/>
              </a:rPr>
              <a:t>文明</a:t>
            </a:r>
            <a:r>
              <a:rPr lang="en-US" altLang="zh-CN" sz="2400" dirty="0">
                <a:solidFill>
                  <a:schemeClr val="tx1">
                    <a:lumMod val="75000"/>
                    <a:lumOff val="25000"/>
                  </a:schemeClr>
                </a:solidFill>
                <a:latin typeface="Times New Roman" panose="02020603050405020304" charset="0"/>
                <a:cs typeface="Times New Roman" panose="02020603050405020304" charset="0"/>
              </a:rPr>
              <a:t>) possible. With heat, man could melt metals. As man learned to use metals and fuels, industries grew. As a result, engines were invented. These are machines that change heat energy into mechanical energy. Engines can do the work of many men. Without engines industrial civilization is impossible.</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Yet although the first engines were built in the 17th century, men were still wondering</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about the nature of heat. “What is it?” they asked. Not until the early years of the 19th century did they find the right answer.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46. What can we learn about “cold” and “heat” according to Paragraph 1?</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“Cold” has nothing to do with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Coldness and heat are two separate things.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Coldness and heat are related in some way.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“Cold” is as important as “heat” to people.</a:t>
            </a:r>
          </a:p>
        </p:txBody>
      </p:sp>
      <p:sp>
        <p:nvSpPr>
          <p:cNvPr id="109" name="TextBox 4"/>
          <p:cNvSpPr txBox="1"/>
          <p:nvPr/>
        </p:nvSpPr>
        <p:spPr>
          <a:xfrm>
            <a:off x="581035" y="3790950"/>
            <a:ext cx="10616866"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细节理解题。根据第一段可以找到相关信息：很多人认为冷是跟热完全隔离的一种东西。但是这是不对的。冷仅仅意味着有一点点热量。因此排除</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选项。</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选项在文章里没有提及。</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14410" y="1177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8710" y="1159340"/>
            <a:ext cx="1075621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47. What’s the main idea of Paragraph 2?</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Life is better without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Life is impossible without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Life is better if there is more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Life is impossible in the cold season.</a:t>
            </a:r>
          </a:p>
        </p:txBody>
      </p:sp>
      <p:sp>
        <p:nvSpPr>
          <p:cNvPr id="109" name="TextBox 4"/>
          <p:cNvSpPr txBox="1"/>
          <p:nvPr/>
        </p:nvSpPr>
        <p:spPr>
          <a:xfrm>
            <a:off x="876310" y="3872199"/>
            <a:ext cx="10616866"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主旨大义题。这是考第二段的段落大意。很明显第二段的第一句已经表明该段的主题：</a:t>
            </a:r>
            <a:r>
              <a:rPr lang="en-US" altLang="zh-CN" sz="2400" dirty="0">
                <a:solidFill>
                  <a:srgbClr val="C00000"/>
                </a:solidFill>
                <a:latin typeface="Times New Roman" panose="02020603050405020304" charset="0"/>
                <a:cs typeface="Times New Roman" panose="02020603050405020304" charset="0"/>
              </a:rPr>
              <a:t>Your life depends on heat</a:t>
            </a:r>
            <a:r>
              <a:rPr lang="zh-CN" altLang="en-US" sz="2400" dirty="0">
                <a:solidFill>
                  <a:srgbClr val="C00000"/>
                </a:solidFill>
                <a:latin typeface="Times New Roman" panose="02020603050405020304" charset="0"/>
                <a:cs typeface="Times New Roman" panose="02020603050405020304" charset="0"/>
              </a:rPr>
              <a:t>，所以答案为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52510" y="11593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80921" y="370867"/>
            <a:ext cx="10612537"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48. Which is the most important for industrial civilization according to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Metal.           B. Engine.          C. Fuel.          D. Heat.</a:t>
            </a:r>
          </a:p>
        </p:txBody>
      </p:sp>
      <p:sp>
        <p:nvSpPr>
          <p:cNvPr id="109" name="TextBox 4"/>
          <p:cNvSpPr txBox="1"/>
          <p:nvPr/>
        </p:nvSpPr>
        <p:spPr>
          <a:xfrm>
            <a:off x="498542" y="2714182"/>
            <a:ext cx="10502833"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细节理解题。根据问题的关键词</a:t>
            </a:r>
            <a:r>
              <a:rPr lang="en-US" altLang="zh-CN" sz="2400" dirty="0">
                <a:solidFill>
                  <a:srgbClr val="C00000"/>
                </a:solidFill>
                <a:latin typeface="Times New Roman" panose="02020603050405020304" charset="0"/>
                <a:cs typeface="Times New Roman" panose="02020603050405020304" charset="0"/>
              </a:rPr>
              <a:t>civilization</a:t>
            </a:r>
            <a:r>
              <a:rPr lang="zh-CN" altLang="en-US" sz="2400" dirty="0">
                <a:solidFill>
                  <a:srgbClr val="C00000"/>
                </a:solidFill>
                <a:latin typeface="Times New Roman" panose="02020603050405020304" charset="0"/>
                <a:cs typeface="Times New Roman" panose="02020603050405020304" charset="0"/>
              </a:rPr>
              <a:t>在文中的位置，找到第四</a:t>
            </a:r>
          </a:p>
          <a:p>
            <a:pPr marL="1259840" indent="-1259840" algn="just" fontAlgn="auto"/>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段，可以排除前面三个选项，确定答案为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80921" y="4470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236335"/>
            <a:ext cx="10555387" cy="2269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49. When did people find the nature of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From the beginning of this century.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B. At the end of last century.</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In the 19th century. </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D. In the 17th century.</a:t>
            </a:r>
          </a:p>
        </p:txBody>
      </p:sp>
      <p:sp>
        <p:nvSpPr>
          <p:cNvPr id="109" name="TextBox 4"/>
          <p:cNvSpPr txBox="1"/>
          <p:nvPr/>
        </p:nvSpPr>
        <p:spPr>
          <a:xfrm>
            <a:off x="799699" y="3072847"/>
            <a:ext cx="9764229"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细节理解题。根据问题的关键短语</a:t>
            </a:r>
            <a:r>
              <a:rPr lang="en-US" altLang="zh-CN" sz="2400" dirty="0">
                <a:solidFill>
                  <a:srgbClr val="C00000"/>
                </a:solidFill>
                <a:latin typeface="Times New Roman" panose="02020603050405020304" charset="0"/>
                <a:cs typeface="Times New Roman" panose="02020603050405020304" charset="0"/>
              </a:rPr>
              <a:t>the nature of heat</a:t>
            </a:r>
            <a:r>
              <a:rPr lang="zh-CN" altLang="en-US" sz="2400" dirty="0">
                <a:solidFill>
                  <a:srgbClr val="C00000"/>
                </a:solidFill>
                <a:latin typeface="Times New Roman" panose="02020603050405020304" charset="0"/>
                <a:cs typeface="Times New Roman" panose="02020603050405020304" charset="0"/>
              </a:rPr>
              <a:t>在句中的位置，可以找到最后一段，最后一句</a:t>
            </a:r>
            <a:r>
              <a:rPr lang="en-US" altLang="zh-CN" sz="2400" dirty="0">
                <a:solidFill>
                  <a:srgbClr val="C00000"/>
                </a:solidFill>
                <a:latin typeface="Times New Roman" panose="02020603050405020304" charset="0"/>
                <a:cs typeface="Times New Roman" panose="02020603050405020304" charset="0"/>
              </a:rPr>
              <a:t>Not until the early years of the 19th century did they find the right answer</a:t>
            </a:r>
            <a:r>
              <a:rPr lang="zh-CN" altLang="en-US" sz="2400" dirty="0">
                <a:solidFill>
                  <a:srgbClr val="C00000"/>
                </a:solidFill>
                <a:latin typeface="Times New Roman" panose="02020603050405020304" charset="0"/>
                <a:cs typeface="Times New Roman" panose="02020603050405020304" charset="0"/>
              </a:rPr>
              <a:t>就是答案，所以答案为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71137" y="23633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9083" y="824450"/>
            <a:ext cx="10500442"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50. What is the best title of the passage?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Industrial Civilization                    B. The Form of Heat</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Hot and Cold                                  D. Nature of Heat</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723265" y="3439283"/>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主旨大意题。该题可以用排除法来确定答案，</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项“工业文明”，</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项“热的形态”，</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项“热和冷”，</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项“热的本质”，前面三项都是以偏概全，只有</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选项是本文的主题。</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832125" y="8334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5636" y="456291"/>
            <a:ext cx="11540728" cy="5038725"/>
          </a:xfrm>
          <a:prstGeom prst="rect">
            <a:avLst/>
          </a:prstGeom>
          <a:noFill/>
        </p:spPr>
        <p:txBody>
          <a:bodyPr wrap="square" rtlCol="0" anchor="ctr">
            <a:spAutoFit/>
          </a:bodyPr>
          <a:lstStyle/>
          <a:p>
            <a:pPr algn="ctr">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a:t>
            </a:r>
            <a:r>
              <a:rPr lang="en-US" altLang="zh-CN" sz="2800" b="1" dirty="0">
                <a:solidFill>
                  <a:schemeClr val="tx1">
                    <a:lumMod val="75000"/>
                    <a:lumOff val="25000"/>
                  </a:schemeClr>
                </a:solidFill>
                <a:latin typeface="Times New Roman" panose="02020603050405020304" charset="0"/>
                <a:cs typeface="Times New Roman" panose="02020603050405020304" charset="0"/>
              </a:rPr>
              <a:t>C</a:t>
            </a:r>
            <a:endParaRPr lang="en-US" altLang="zh-CN" sz="2400" b="1" dirty="0">
              <a:solidFill>
                <a:schemeClr val="tx1">
                  <a:lumMod val="75000"/>
                  <a:lumOff val="25000"/>
                </a:schemeClr>
              </a:solidFill>
              <a:latin typeface="Times New Roman" panose="02020603050405020304" charset="0"/>
              <a:cs typeface="Times New Roman" panose="02020603050405020304" charset="0"/>
            </a:endParaRP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One night in December 2011, a bear came into the city of Vancouver in Canada. It walked through the city streets. Then it found some food outside a restaurant and started eating. In the morning, someone saw the bear and called the police. The police came and took it to the mountains outside the city. Luckily, the bear was safe. But what happens in other countries when big animals come into cities?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Moscow in Russia, there are 35,000 homeless dogs. The dogs live in parks, markets and train stations. Some dogs live in groups and others live alone. Many people in Moscow like the dogs. They give them food and water. Some people make small houses for the dogs in their gardens. This helps the dogs in winter, when the temperature in Moscow is -10℃ and there is </a:t>
            </a:r>
            <a:r>
              <a:rPr lang="en-US" altLang="zh-CN" sz="2400" dirty="0" err="1">
                <a:solidFill>
                  <a:schemeClr val="tx1">
                    <a:lumMod val="75000"/>
                    <a:lumOff val="25000"/>
                  </a:schemeClr>
                </a:solidFill>
                <a:latin typeface="Times New Roman" panose="02020603050405020304" charset="0"/>
                <a:cs typeface="Times New Roman" panose="02020603050405020304" charset="0"/>
              </a:rPr>
              <a:t>alot</a:t>
            </a:r>
            <a:r>
              <a:rPr lang="en-US" altLang="zh-CN" sz="2400" dirty="0">
                <a:solidFill>
                  <a:schemeClr val="tx1">
                    <a:lumMod val="75000"/>
                    <a:lumOff val="25000"/>
                  </a:schemeClr>
                </a:solidFill>
                <a:latin typeface="Times New Roman" panose="02020603050405020304" charset="0"/>
                <a:cs typeface="Times New Roman" panose="02020603050405020304" charset="0"/>
              </a:rPr>
              <a:t> of snow and ice. </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6015" y="622300"/>
            <a:ext cx="10274300" cy="2616807"/>
          </a:xfrm>
          <a:prstGeom prst="rect">
            <a:avLst/>
          </a:prstGeom>
          <a:noFill/>
        </p:spPr>
        <p:txBody>
          <a:bodyPr wrap="square" rtlCol="0" anchor="t">
            <a:spAutoFit/>
          </a:bodyPr>
          <a:lstStyle/>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 2. M: What does Mary look like?</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algn="just" fontAlgn="auto">
              <a:lnSpc>
                <a:spcPct val="14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A. She likes smiling                       B. She likes dancing</a:t>
            </a:r>
          </a:p>
          <a:p>
            <a:pPr algn="just" fontAlgn="auto">
              <a:lnSpc>
                <a:spcPct val="140000"/>
              </a:lnSpc>
            </a:pPr>
            <a:r>
              <a:rPr lang="en-US" altLang="zh-CN" sz="2400" dirty="0">
                <a:latin typeface="Times New Roman" panose="02020603050405020304" charset="0"/>
                <a:ea typeface="宋体" panose="02010600030101010101" pitchFamily="2" charset="-122"/>
                <a:cs typeface="Times New Roman" panose="02020603050405020304" charset="0"/>
              </a:rPr>
              <a:t>          C. She’s tall                                    D. She’s friendly</a:t>
            </a:r>
            <a:endParaRPr lang="zh-CN" altLang="en-US" sz="2400" dirty="0">
              <a:latin typeface="宋体" panose="02010600030101010101" pitchFamily="2" charset="-122"/>
              <a:ea typeface="宋体" panose="02010600030101010101" pitchFamily="2" charset="-122"/>
              <a:cs typeface="宋体" panose="02010600030101010101" pitchFamily="2" charset="-122"/>
            </a:endParaRPr>
          </a:p>
        </p:txBody>
      </p:sp>
      <p:sp>
        <p:nvSpPr>
          <p:cNvPr id="105" name="TextBox 4"/>
          <p:cNvSpPr txBox="1"/>
          <p:nvPr/>
        </p:nvSpPr>
        <p:spPr>
          <a:xfrm>
            <a:off x="974090" y="72122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r>
              <a:rPr lang="en-US" altLang="zh-CN" sz="2800" dirty="0">
                <a:solidFill>
                  <a:srgbClr val="C00000"/>
                </a:solidFill>
                <a:latin typeface="Times New Roman" panose="02020603050405020304" charset="0"/>
                <a:cs typeface="Times New Roman" panose="02020603050405020304" charset="0"/>
              </a:rPr>
              <a:t> </a:t>
            </a:r>
            <a:endParaRPr lang="en-US" sz="2800" dirty="0">
              <a:solidFill>
                <a:srgbClr val="C00000"/>
              </a:solidFill>
              <a:latin typeface="Times New Roman" panose="02020603050405020304" charset="0"/>
              <a:cs typeface="Times New Roman" panose="02020603050405020304" charset="0"/>
            </a:endParaRPr>
          </a:p>
        </p:txBody>
      </p:sp>
      <p:sp>
        <p:nvSpPr>
          <p:cNvPr id="109" name="TextBox 4"/>
          <p:cNvSpPr txBox="1"/>
          <p:nvPr/>
        </p:nvSpPr>
        <p:spPr>
          <a:xfrm>
            <a:off x="287655" y="4533265"/>
            <a:ext cx="11550650" cy="1437640"/>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What does Mary look like?</a:t>
            </a:r>
            <a:r>
              <a:rPr lang="zh-CN" altLang="en-US" sz="2400" dirty="0">
                <a:solidFill>
                  <a:srgbClr val="C00000"/>
                </a:solidFill>
                <a:latin typeface="Times New Roman" panose="02020603050405020304" charset="0"/>
                <a:cs typeface="Times New Roman" panose="02020603050405020304" charset="0"/>
              </a:rPr>
              <a:t>（</a:t>
            </a:r>
            <a:r>
              <a:rPr lang="en-US" altLang="zh-CN" sz="2400" dirty="0">
                <a:solidFill>
                  <a:srgbClr val="C00000"/>
                </a:solidFill>
                <a:latin typeface="Times New Roman" panose="02020603050405020304" charset="0"/>
                <a:cs typeface="Times New Roman" panose="02020603050405020304" charset="0"/>
              </a:rPr>
              <a:t>Mary</a:t>
            </a:r>
            <a:r>
              <a:rPr lang="zh-CN" altLang="en-US" sz="2400" dirty="0">
                <a:solidFill>
                  <a:srgbClr val="C00000"/>
                </a:solidFill>
                <a:latin typeface="Times New Roman" panose="02020603050405020304" charset="0"/>
                <a:cs typeface="Times New Roman" panose="02020603050405020304" charset="0"/>
              </a:rPr>
              <a:t>长什么样？）结合选项，说话人想知道</a:t>
            </a:r>
            <a:r>
              <a:rPr lang="en-US" altLang="zh-CN" sz="2400" dirty="0">
                <a:solidFill>
                  <a:srgbClr val="C00000"/>
                </a:solidFill>
                <a:latin typeface="Times New Roman" panose="02020603050405020304" charset="0"/>
                <a:cs typeface="Times New Roman" panose="02020603050405020304" charset="0"/>
              </a:rPr>
              <a:t>Mary</a:t>
            </a:r>
            <a:r>
              <a:rPr lang="zh-CN" altLang="en-US" sz="2400" dirty="0">
                <a:solidFill>
                  <a:srgbClr val="C00000"/>
                </a:solidFill>
                <a:latin typeface="Times New Roman" panose="02020603050405020304" charset="0"/>
                <a:cs typeface="Times New Roman" panose="02020603050405020304" charset="0"/>
              </a:rPr>
              <a:t>的模样，</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项“她喜欢笑”、</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项“她喜欢舞蹈”以及</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项“她很友好”均不妥当，而</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项“她很高”是对</a:t>
            </a:r>
            <a:r>
              <a:rPr lang="en-US" altLang="zh-CN" sz="2400" dirty="0">
                <a:solidFill>
                  <a:srgbClr val="C00000"/>
                </a:solidFill>
                <a:latin typeface="Times New Roman" panose="02020603050405020304" charset="0"/>
                <a:cs typeface="Times New Roman" panose="02020603050405020304" charset="0"/>
              </a:rPr>
              <a:t>Mary</a:t>
            </a:r>
            <a:r>
              <a:rPr lang="zh-CN" altLang="en-US" sz="2400" dirty="0">
                <a:solidFill>
                  <a:srgbClr val="C00000"/>
                </a:solidFill>
                <a:latin typeface="Times New Roman" panose="02020603050405020304" charset="0"/>
                <a:cs typeface="Times New Roman" panose="02020603050405020304" charset="0"/>
              </a:rPr>
              <a:t>模样的形容。因此，答案是</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blinds(horizontal)">
                                      <p:cBhvr>
                                        <p:cTn id="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705210"/>
            <a:ext cx="11391900" cy="4521835"/>
          </a:xfrm>
          <a:prstGeom prst="rect">
            <a:avLst/>
          </a:prstGeom>
          <a:noFill/>
        </p:spPr>
        <p:txBody>
          <a:bodyPr wrap="square" rtlCol="0" anchor="ctr">
            <a:spAutoFit/>
          </a:bodyPr>
          <a:lstStyle/>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In Cape Town in South Africa, large monkeys come into the city when they are hungry. </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They go into gardens and eat fruits from trees. They even go into houses and take food from fridges! They are strong animals and they might frighten people. But the city can be dangerous for them too. Sometimes, cars and buses kill the big monkeys in accidents. Human food is very bad for their teeth because it has a lot of sugar. Now, there are Monkey Monitors working in Cape Town. Their job is to find monkeys in the city and return them to the mountains.</a:t>
            </a:r>
          </a:p>
          <a:p>
            <a:pPr algn="just">
              <a:lnSpc>
                <a:spcPct val="120000"/>
              </a:lnSpc>
            </a:pPr>
            <a:r>
              <a:rPr lang="en-US" altLang="zh-CN" sz="2400" dirty="0">
                <a:solidFill>
                  <a:schemeClr val="tx1">
                    <a:lumMod val="75000"/>
                    <a:lumOff val="25000"/>
                  </a:schemeClr>
                </a:solidFill>
                <a:latin typeface="Times New Roman" panose="02020603050405020304" charset="0"/>
                <a:cs typeface="Times New Roman" panose="02020603050405020304" charset="0"/>
              </a:rPr>
              <a:t>      Of course, small animals like cats are seen every day in the cities, but they are usually harmless. When big animals come into cities to find food, however, they can be dangerous. We need to find ways of stopping them coming into the city without hurting them.</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6063" y="855460"/>
            <a:ext cx="9764229" cy="1383264"/>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51. What did the person in Vancouver do when he saw the bear?</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He called the police.          B. He called friends for help.</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He drove it away.                D. He took it to mountains.</a:t>
            </a:r>
          </a:p>
        </p:txBody>
      </p:sp>
      <p:sp>
        <p:nvSpPr>
          <p:cNvPr id="109" name="TextBox 4"/>
          <p:cNvSpPr txBox="1"/>
          <p:nvPr/>
        </p:nvSpPr>
        <p:spPr>
          <a:xfrm>
            <a:off x="766097" y="3370931"/>
            <a:ext cx="976422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细节理解题。根据问题中的关键词</a:t>
            </a:r>
            <a:r>
              <a:rPr lang="en-US" altLang="zh-CN" sz="2400" dirty="0">
                <a:solidFill>
                  <a:srgbClr val="C00000"/>
                </a:solidFill>
                <a:latin typeface="Times New Roman" panose="02020603050405020304" charset="0"/>
                <a:cs typeface="Times New Roman" panose="02020603050405020304" charset="0"/>
              </a:rPr>
              <a:t>Vancouver</a:t>
            </a:r>
            <a:r>
              <a:rPr lang="zh-CN" altLang="en-US" sz="2400" dirty="0">
                <a:solidFill>
                  <a:srgbClr val="C00000"/>
                </a:solidFill>
                <a:latin typeface="Times New Roman" panose="02020603050405020304" charset="0"/>
                <a:cs typeface="Times New Roman" panose="02020603050405020304" charset="0"/>
              </a:rPr>
              <a:t>在文中所在的位置，可以在第一段找到该题的相关信息</a:t>
            </a:r>
            <a:r>
              <a:rPr lang="en-US" altLang="zh-CN" sz="2400" dirty="0">
                <a:solidFill>
                  <a:srgbClr val="C00000"/>
                </a:solidFill>
                <a:latin typeface="Times New Roman" panose="02020603050405020304" charset="0"/>
                <a:cs typeface="Times New Roman" panose="02020603050405020304" charset="0"/>
              </a:rPr>
              <a:t>in the morning, someone saw the bear and called the police</a:t>
            </a:r>
            <a:r>
              <a:rPr lang="zh-CN" altLang="en-US" sz="2400" dirty="0">
                <a:solidFill>
                  <a:srgbClr val="C00000"/>
                </a:solidFill>
                <a:latin typeface="Times New Roman" panose="02020603050405020304" charset="0"/>
                <a:cs typeface="Times New Roman" panose="02020603050405020304" charset="0"/>
              </a:rPr>
              <a:t>，所以答案为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p>
        </p:txBody>
      </p:sp>
      <p:sp>
        <p:nvSpPr>
          <p:cNvPr id="13" name="TextBox 4"/>
          <p:cNvSpPr txBox="1"/>
          <p:nvPr/>
        </p:nvSpPr>
        <p:spPr>
          <a:xfrm>
            <a:off x="965475" y="91440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72221"/>
            <a:ext cx="9764229"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52. What do people in Moscow do for dogs in the gardens?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They make snowmen.               B. They plant trees.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They build small houses. 	     D. They find partners.</a:t>
            </a:r>
          </a:p>
        </p:txBody>
      </p:sp>
      <p:sp>
        <p:nvSpPr>
          <p:cNvPr id="109" name="TextBox 4"/>
          <p:cNvSpPr txBox="1"/>
          <p:nvPr/>
        </p:nvSpPr>
        <p:spPr>
          <a:xfrm>
            <a:off x="474094" y="3948711"/>
            <a:ext cx="11106108" cy="156845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细节理解题。根据问题中的关键词</a:t>
            </a:r>
            <a:r>
              <a:rPr lang="en-US" altLang="zh-CN" sz="2400" dirty="0">
                <a:solidFill>
                  <a:srgbClr val="C00000"/>
                </a:solidFill>
                <a:latin typeface="Times New Roman" panose="02020603050405020304" charset="0"/>
                <a:cs typeface="Times New Roman" panose="02020603050405020304" charset="0"/>
              </a:rPr>
              <a:t>Moscow</a:t>
            </a:r>
            <a:r>
              <a:rPr lang="zh-CN" altLang="en-US" sz="2400" dirty="0">
                <a:solidFill>
                  <a:srgbClr val="C00000"/>
                </a:solidFill>
                <a:latin typeface="Times New Roman" panose="02020603050405020304" charset="0"/>
                <a:cs typeface="Times New Roman" panose="02020603050405020304" charset="0"/>
              </a:rPr>
              <a:t>在文中所在的位置，可以在第二段找到该题的相关信息</a:t>
            </a:r>
            <a:r>
              <a:rPr lang="en-US" altLang="zh-CN" sz="2400" dirty="0">
                <a:solidFill>
                  <a:srgbClr val="C00000"/>
                </a:solidFill>
                <a:latin typeface="Times New Roman" panose="02020603050405020304" charset="0"/>
                <a:cs typeface="Times New Roman" panose="02020603050405020304" charset="0"/>
              </a:rPr>
              <a:t>Many people in Moscow like the dogs. They give them food and water. Some people make small houses for the dogs</a:t>
            </a:r>
            <a:r>
              <a:rPr lang="zh-CN" altLang="en-US" sz="2400" dirty="0">
                <a:solidFill>
                  <a:srgbClr val="C00000"/>
                </a:solidFill>
                <a:latin typeface="Times New Roman" panose="02020603050405020304" charset="0"/>
                <a:cs typeface="Times New Roman" panose="02020603050405020304" charset="0"/>
              </a:rPr>
              <a:t>，所以答案为</a:t>
            </a:r>
            <a:r>
              <a:rPr lang="en-US" altLang="zh-CN" sz="2400" dirty="0">
                <a:solidFill>
                  <a:srgbClr val="C00000"/>
                </a:solidFill>
                <a:latin typeface="Times New Roman" panose="02020603050405020304" charset="0"/>
                <a:cs typeface="Times New Roman" panose="02020603050405020304" charset="0"/>
              </a:rPr>
              <a:t>C</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79775" y="12426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3885" y="719860"/>
            <a:ext cx="10692365" cy="1822743"/>
          </a:xfrm>
          <a:prstGeom prst="rect">
            <a:avLst/>
          </a:prstGeom>
          <a:noFill/>
        </p:spPr>
        <p:txBody>
          <a:bodyPr wrap="square">
            <a:spAutoFit/>
          </a:bodyPr>
          <a:lstStyle/>
          <a:p>
            <a:pPr indent="0" algn="just" fontAlgn="auto">
              <a:lnSpc>
                <a:spcPct val="120000"/>
              </a:lnSpc>
            </a:pPr>
            <a:endPar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endParaRP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53. Large monkeys in Cape Town sometimes die from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sweet food             B. car accidents</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great hunger           D. harmful food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455044" y="3644515"/>
            <a:ext cx="1052307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推理判断题。根据问题中的关键词</a:t>
            </a:r>
            <a:r>
              <a:rPr lang="en-US" altLang="zh-CN" sz="2400" dirty="0">
                <a:solidFill>
                  <a:srgbClr val="C00000"/>
                </a:solidFill>
                <a:latin typeface="Times New Roman" panose="02020603050405020304" charset="0"/>
                <a:cs typeface="Times New Roman" panose="02020603050405020304" charset="0"/>
              </a:rPr>
              <a:t>Cape Town</a:t>
            </a:r>
            <a:r>
              <a:rPr lang="zh-CN" altLang="en-US" sz="2400" dirty="0">
                <a:solidFill>
                  <a:srgbClr val="C00000"/>
                </a:solidFill>
                <a:latin typeface="Times New Roman" panose="02020603050405020304" charset="0"/>
                <a:cs typeface="Times New Roman" panose="02020603050405020304" charset="0"/>
              </a:rPr>
              <a:t>在文中所在的位置，可以在第三段找到该题的相关信息</a:t>
            </a:r>
            <a:r>
              <a:rPr lang="en-US" altLang="zh-CN" sz="2400" dirty="0">
                <a:solidFill>
                  <a:srgbClr val="C00000"/>
                </a:solidFill>
                <a:latin typeface="Times New Roman" panose="02020603050405020304" charset="0"/>
                <a:cs typeface="Times New Roman" panose="02020603050405020304" charset="0"/>
              </a:rPr>
              <a:t>Sometimes, cars and buses kill the big monkeys in accidents</a:t>
            </a:r>
            <a:r>
              <a:rPr lang="zh-CN" altLang="en-US" sz="2400" dirty="0">
                <a:solidFill>
                  <a:srgbClr val="C00000"/>
                </a:solidFill>
                <a:latin typeface="Times New Roman" panose="02020603050405020304" charset="0"/>
                <a:cs typeface="Times New Roman" panose="02020603050405020304" charset="0"/>
              </a:rPr>
              <a:t>，所以推理出</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答案。</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065722" y="116848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12903" y="492320"/>
            <a:ext cx="11125199" cy="1379545"/>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54. Big animals often come to cities to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destroy gardens              B. find a place to live</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have a walk                    D. look for food</a:t>
            </a:r>
            <a:endParaRPr lang="zh-CN" altLang="en-US" sz="22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109" name="TextBox 4"/>
          <p:cNvSpPr txBox="1"/>
          <p:nvPr/>
        </p:nvSpPr>
        <p:spPr>
          <a:xfrm>
            <a:off x="579478" y="3535624"/>
            <a:ext cx="1088862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细节理解题。根据问题中的关键句子</a:t>
            </a:r>
            <a:r>
              <a:rPr lang="en-US" altLang="zh-CN" sz="2400" dirty="0">
                <a:solidFill>
                  <a:srgbClr val="C00000"/>
                </a:solidFill>
                <a:latin typeface="Times New Roman" panose="02020603050405020304" charset="0"/>
                <a:cs typeface="Times New Roman" panose="02020603050405020304" charset="0"/>
              </a:rPr>
              <a:t>big animals come into cities</a:t>
            </a:r>
            <a:r>
              <a:rPr lang="zh-CN" altLang="en-US" sz="2400" dirty="0">
                <a:solidFill>
                  <a:srgbClr val="C00000"/>
                </a:solidFill>
                <a:latin typeface="Times New Roman" panose="02020603050405020304" charset="0"/>
                <a:cs typeface="Times New Roman" panose="02020603050405020304" charset="0"/>
              </a:rPr>
              <a:t>在文中所在的位置，可以在最后一段找到该题的相关信息</a:t>
            </a:r>
            <a:r>
              <a:rPr lang="en-US" altLang="zh-CN" sz="2400" dirty="0">
                <a:solidFill>
                  <a:srgbClr val="C00000"/>
                </a:solidFill>
                <a:latin typeface="Times New Roman" panose="02020603050405020304" charset="0"/>
                <a:cs typeface="Times New Roman" panose="02020603050405020304" charset="0"/>
              </a:rPr>
              <a:t>When big animals come into cities to find food</a:t>
            </a:r>
            <a:r>
              <a:rPr lang="zh-CN" altLang="en-US" sz="2400" dirty="0">
                <a:solidFill>
                  <a:srgbClr val="C00000"/>
                </a:solidFill>
                <a:latin typeface="Times New Roman" panose="02020603050405020304" charset="0"/>
                <a:cs typeface="Times New Roman" panose="02020603050405020304" charset="0"/>
              </a:rPr>
              <a:t>，所以答案为</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1220656" y="5116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2723" y="1163059"/>
            <a:ext cx="10699227" cy="1826462"/>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 55. The author suggests that we should prevent big animals entering cities but 	     NOT _______.</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 hurt them                      B. frighten them</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C. kill them                        D. protect them</a:t>
            </a:r>
          </a:p>
        </p:txBody>
      </p:sp>
      <p:sp>
        <p:nvSpPr>
          <p:cNvPr id="109" name="TextBox 4"/>
          <p:cNvSpPr txBox="1"/>
          <p:nvPr/>
        </p:nvSpPr>
        <p:spPr>
          <a:xfrm>
            <a:off x="792451" y="3765539"/>
            <a:ext cx="10888622"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细节理解题。根据问题中的</a:t>
            </a:r>
            <a:r>
              <a:rPr lang="en-US" altLang="zh-CN" sz="2400" dirty="0">
                <a:solidFill>
                  <a:srgbClr val="C00000"/>
                </a:solidFill>
                <a:latin typeface="Times New Roman" panose="02020603050405020304" charset="0"/>
                <a:cs typeface="Times New Roman" panose="02020603050405020304" charset="0"/>
              </a:rPr>
              <a:t>big animals entering cities</a:t>
            </a:r>
            <a:r>
              <a:rPr lang="zh-CN" altLang="en-US" sz="2400" dirty="0">
                <a:solidFill>
                  <a:srgbClr val="C00000"/>
                </a:solidFill>
                <a:latin typeface="Times New Roman" panose="02020603050405020304" charset="0"/>
                <a:cs typeface="Times New Roman" panose="02020603050405020304" charset="0"/>
              </a:rPr>
              <a:t>在文中所在的位置，可以在最后一段找到相关信息</a:t>
            </a:r>
            <a:r>
              <a:rPr lang="en-US" altLang="zh-CN" sz="2400" dirty="0">
                <a:solidFill>
                  <a:srgbClr val="C00000"/>
                </a:solidFill>
                <a:latin typeface="Times New Roman" panose="02020603050405020304" charset="0"/>
                <a:cs typeface="Times New Roman" panose="02020603050405020304" charset="0"/>
              </a:rPr>
              <a:t>We need to find ways of stopping them coming into the city without hurting them</a:t>
            </a:r>
            <a:r>
              <a:rPr lang="zh-CN" altLang="en-US" sz="2400" dirty="0">
                <a:solidFill>
                  <a:srgbClr val="C00000"/>
                </a:solidFill>
                <a:latin typeface="Times New Roman" panose="02020603050405020304" charset="0"/>
                <a:cs typeface="Times New Roman" panose="02020603050405020304" charset="0"/>
              </a:rPr>
              <a:t>，因此可以确定答案为</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3" name="TextBox 4"/>
          <p:cNvSpPr txBox="1"/>
          <p:nvPr/>
        </p:nvSpPr>
        <p:spPr>
          <a:xfrm>
            <a:off x="968898" y="118108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48275" y="22523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 </a:t>
            </a:r>
            <a:r>
              <a:rPr lang="zh-CN" altLang="en-US" sz="4400" b="1" spc="300" dirty="0">
                <a:latin typeface="+mj-ea"/>
                <a:ea typeface="+mj-ea"/>
              </a:rPr>
              <a:t>语法填空</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26297DF6-BB5E-A89E-0E26-020694823B6D}"/>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 语法填空（10小题，共15分） 【建议用时：15 mins】</a:t>
            </a:r>
          </a:p>
        </p:txBody>
      </p:sp>
      <p:sp>
        <p:nvSpPr>
          <p:cNvPr id="5" name="文本框 4"/>
          <p:cNvSpPr txBox="1"/>
          <p:nvPr/>
        </p:nvSpPr>
        <p:spPr>
          <a:xfrm>
            <a:off x="129540" y="1080064"/>
            <a:ext cx="11276329" cy="936347"/>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阅读下面短文，按照句子结构的语法性和上下文连贯的要求，在空格处填入一个适</a:t>
            </a:r>
          </a:p>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当的词或使用括号中词语的正确形式填空。</a:t>
            </a:r>
          </a:p>
        </p:txBody>
      </p:sp>
      <p:sp>
        <p:nvSpPr>
          <p:cNvPr id="6" name="文本框 5"/>
          <p:cNvSpPr txBox="1"/>
          <p:nvPr/>
        </p:nvSpPr>
        <p:spPr>
          <a:xfrm>
            <a:off x="1239520" y="2360061"/>
            <a:ext cx="9561830"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During my second month of nursing school, Professor Smith gave us a test, I did it smoothly until I read the last question: “What is the name of the </a:t>
            </a:r>
          </a:p>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56                       </a:t>
            </a:r>
            <a:r>
              <a:rPr lang="en-US" altLang="zh-CN" sz="2400" dirty="0">
                <a:latin typeface="Times New Roman" panose="02020603050405020304" charset="0"/>
                <a:ea typeface="宋体" panose="02010600030101010101" pitchFamily="2" charset="-122"/>
                <a:cs typeface="Times New Roman" panose="02020603050405020304" charset="0"/>
              </a:rPr>
              <a:t> (clean) in this building?” </a:t>
            </a:r>
            <a:r>
              <a:rPr lang="en-US" altLang="zh-CN" sz="2400" u="sng" dirty="0">
                <a:latin typeface="Times New Roman" panose="02020603050405020304" charset="0"/>
                <a:ea typeface="宋体" panose="02010600030101010101" pitchFamily="2" charset="-122"/>
                <a:cs typeface="Times New Roman" panose="02020603050405020304" charset="0"/>
              </a:rPr>
              <a:t>57                  </a:t>
            </a:r>
            <a:r>
              <a:rPr lang="en-US" altLang="zh-CN" sz="2400" dirty="0">
                <a:latin typeface="Times New Roman" panose="02020603050405020304" charset="0"/>
                <a:ea typeface="宋体" panose="02010600030101010101" pitchFamily="2" charset="-122"/>
                <a:cs typeface="Times New Roman" panose="02020603050405020304" charset="0"/>
              </a:rPr>
              <a:t> (sure) this was some kind of joke. I had seen the woman several </a:t>
            </a:r>
            <a:r>
              <a:rPr lang="en-US" altLang="zh-CN" sz="2400" u="sng" dirty="0">
                <a:latin typeface="Times New Roman" panose="02020603050405020304" charset="0"/>
                <a:ea typeface="宋体" panose="02010600030101010101" pitchFamily="2" charset="-122"/>
                <a:cs typeface="Times New Roman" panose="02020603050405020304" charset="0"/>
              </a:rPr>
              <a:t>58                  </a:t>
            </a:r>
            <a:r>
              <a:rPr lang="en-US" altLang="zh-CN" sz="2400" dirty="0">
                <a:latin typeface="Times New Roman" panose="02020603050405020304" charset="0"/>
                <a:ea typeface="宋体" panose="02010600030101010101" pitchFamily="2" charset="-122"/>
                <a:cs typeface="Times New Roman" panose="02020603050405020304" charset="0"/>
              </a:rPr>
              <a:t> (time), but how could I know her name?</a:t>
            </a:r>
          </a:p>
        </p:txBody>
      </p:sp>
      <p:sp>
        <p:nvSpPr>
          <p:cNvPr id="7" name="TextBox 4"/>
          <p:cNvSpPr txBox="1"/>
          <p:nvPr/>
        </p:nvSpPr>
        <p:spPr>
          <a:xfrm>
            <a:off x="1617202" y="3233281"/>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cleaner</a:t>
            </a:r>
          </a:p>
        </p:txBody>
      </p:sp>
      <p:sp>
        <p:nvSpPr>
          <p:cNvPr id="8" name="TextBox 4"/>
          <p:cNvSpPr txBox="1"/>
          <p:nvPr/>
        </p:nvSpPr>
        <p:spPr>
          <a:xfrm>
            <a:off x="7742776" y="3688856"/>
            <a:ext cx="162317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times</a:t>
            </a:r>
          </a:p>
        </p:txBody>
      </p:sp>
      <p:sp>
        <p:nvSpPr>
          <p:cNvPr id="11" name="文本框 10">
            <a:hlinkClick r:id="rId3" action="ppaction://hlinksldjump"/>
          </p:cNvPr>
          <p:cNvSpPr txBox="1"/>
          <p:nvPr/>
        </p:nvSpPr>
        <p:spPr>
          <a:xfrm>
            <a:off x="5019673" y="5743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0" name="TextBox 4"/>
          <p:cNvSpPr txBox="1"/>
          <p:nvPr/>
        </p:nvSpPr>
        <p:spPr>
          <a:xfrm>
            <a:off x="7196687" y="3169144"/>
            <a:ext cx="19099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Surely</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8"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533400" y="933450"/>
            <a:ext cx="10854055" cy="2769989"/>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56.【</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本题考查词性转换。空格在定冠词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后，填入名词，根据句意“清</a:t>
            </a:r>
          </a:p>
          <a:p>
            <a:pPr indent="0" algn="just" fontAlgn="auto">
              <a:spcAft>
                <a:spcPts val="1200"/>
              </a:spcAft>
            </a:pP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洁工的名字是什么”，故此题正确答案为：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cleaner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57.【</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本题考查形容词词性变化。填入词在句首修饰整个句子，需填入副词，故此题正确答案为：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Surely</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58.【</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本题考查可数名词的单复数变化。填入词跟在</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several</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后面，表示“几次”，应用名词的复数形式，故此题正确答案为：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times</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2338" y="545346"/>
            <a:ext cx="10305237" cy="1383264"/>
          </a:xfrm>
          <a:prstGeom prst="rect">
            <a:avLst/>
          </a:prstGeom>
          <a:noFill/>
        </p:spPr>
        <p:txBody>
          <a:bodyPr wrap="square" rtlCol="0" anchor="t">
            <a:spAutoFit/>
          </a:bodyPr>
          <a:lstStyle/>
          <a:p>
            <a:pPr indent="0" algn="just" fontAlgn="auto">
              <a:lnSpc>
                <a:spcPct val="120000"/>
              </a:lnSpc>
            </a:pPr>
            <a:r>
              <a:rPr lang="en-US" altLang="zh-CN" sz="2400" u="sng" dirty="0">
                <a:latin typeface="Times New Roman" panose="02020603050405020304" charset="0"/>
                <a:ea typeface="宋体" panose="02010600030101010101" pitchFamily="2" charset="-122"/>
                <a:cs typeface="Times New Roman" panose="02020603050405020304" charset="0"/>
              </a:rPr>
              <a:t>59                </a:t>
            </a:r>
            <a:r>
              <a:rPr lang="en-US" altLang="zh-CN" sz="2400" dirty="0">
                <a:latin typeface="Times New Roman" panose="02020603050405020304" charset="0"/>
                <a:ea typeface="宋体" panose="02010600030101010101" pitchFamily="2" charset="-122"/>
                <a:cs typeface="Times New Roman" panose="02020603050405020304" charset="0"/>
              </a:rPr>
              <a:t> (leave) the last question blank, I handed </a:t>
            </a:r>
            <a:r>
              <a:rPr lang="en-US" altLang="zh-CN" sz="2400" u="sng" dirty="0">
                <a:latin typeface="Times New Roman" panose="02020603050405020304" charset="0"/>
                <a:ea typeface="宋体" panose="02010600030101010101" pitchFamily="2" charset="-122"/>
                <a:cs typeface="Times New Roman" panose="02020603050405020304" charset="0"/>
              </a:rPr>
              <a:t>60               </a:t>
            </a:r>
            <a:r>
              <a:rPr lang="en-US" altLang="zh-CN" sz="2400" dirty="0">
                <a:latin typeface="Times New Roman" panose="02020603050405020304" charset="0"/>
                <a:ea typeface="宋体" panose="02010600030101010101" pitchFamily="2" charset="-122"/>
                <a:cs typeface="Times New Roman" panose="02020603050405020304" charset="0"/>
              </a:rPr>
              <a:t> my paper. Before class ended, one student asked </a:t>
            </a:r>
            <a:r>
              <a:rPr lang="en-US" altLang="zh-CN" sz="2400" u="sng" dirty="0">
                <a:latin typeface="Times New Roman" panose="02020603050405020304" charset="0"/>
                <a:ea typeface="宋体" panose="02010600030101010101" pitchFamily="2" charset="-122"/>
                <a:cs typeface="Times New Roman" panose="02020603050405020304" charset="0"/>
              </a:rPr>
              <a:t>61                      </a:t>
            </a:r>
            <a:r>
              <a:rPr lang="en-US" altLang="zh-CN" sz="2400" dirty="0">
                <a:latin typeface="Times New Roman" panose="02020603050405020304" charset="0"/>
                <a:ea typeface="宋体" panose="02010600030101010101" pitchFamily="2" charset="-122"/>
                <a:cs typeface="Times New Roman" panose="02020603050405020304" charset="0"/>
              </a:rPr>
              <a:t> the last question would affect </a:t>
            </a:r>
            <a:r>
              <a:rPr lang="en-US" altLang="zh-CN" sz="2400" u="sng" dirty="0">
                <a:latin typeface="Times New Roman" panose="02020603050405020304" charset="0"/>
                <a:ea typeface="宋体" panose="02010600030101010101" pitchFamily="2" charset="-122"/>
                <a:cs typeface="Times New Roman" panose="02020603050405020304" charset="0"/>
              </a:rPr>
              <a:t>62              </a:t>
            </a:r>
            <a:r>
              <a:rPr lang="en-US" altLang="zh-CN" sz="2400" dirty="0">
                <a:latin typeface="Times New Roman" panose="02020603050405020304" charset="0"/>
                <a:ea typeface="宋体" panose="02010600030101010101" pitchFamily="2" charset="-122"/>
                <a:cs typeface="Times New Roman" panose="02020603050405020304" charset="0"/>
              </a:rPr>
              <a:t> (we) test result. </a:t>
            </a:r>
          </a:p>
        </p:txBody>
      </p:sp>
      <p:sp>
        <p:nvSpPr>
          <p:cNvPr id="5" name="TextBox 4"/>
          <p:cNvSpPr txBox="1"/>
          <p:nvPr/>
        </p:nvSpPr>
        <p:spPr>
          <a:xfrm>
            <a:off x="930275" y="556895"/>
            <a:ext cx="189992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Leaving</a:t>
            </a:r>
          </a:p>
        </p:txBody>
      </p:sp>
      <p:sp>
        <p:nvSpPr>
          <p:cNvPr id="6" name="TextBox 4"/>
          <p:cNvSpPr txBox="1"/>
          <p:nvPr/>
        </p:nvSpPr>
        <p:spPr>
          <a:xfrm>
            <a:off x="8147006" y="545346"/>
            <a:ext cx="146321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a:t>
            </a:r>
          </a:p>
        </p:txBody>
      </p:sp>
      <p:sp>
        <p:nvSpPr>
          <p:cNvPr id="10" name="文本框 9">
            <a:hlinkClick r:id="rId3" action="ppaction://hlinksldjump"/>
          </p:cNvPr>
          <p:cNvSpPr txBox="1"/>
          <p:nvPr/>
        </p:nvSpPr>
        <p:spPr>
          <a:xfrm>
            <a:off x="5033057" y="4981491"/>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7" name="TextBox 4"/>
          <p:cNvSpPr txBox="1"/>
          <p:nvPr/>
        </p:nvSpPr>
        <p:spPr>
          <a:xfrm>
            <a:off x="5516586" y="975368"/>
            <a:ext cx="2700952"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whether/if</a:t>
            </a:r>
          </a:p>
        </p:txBody>
      </p:sp>
      <p:sp>
        <p:nvSpPr>
          <p:cNvPr id="8" name="TextBox 4"/>
          <p:cNvSpPr txBox="1"/>
          <p:nvPr/>
        </p:nvSpPr>
        <p:spPr>
          <a:xfrm>
            <a:off x="1615483" y="1410517"/>
            <a:ext cx="187539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our</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831850" y="325370"/>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3. W: So kind of you to help me with the luggage.</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M: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I like it                    B. It’s my duty</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Never mind             D. My pleasure </a:t>
            </a:r>
          </a:p>
        </p:txBody>
      </p:sp>
      <p:sp>
        <p:nvSpPr>
          <p:cNvPr id="36" name="TextBox 4"/>
          <p:cNvSpPr txBox="1"/>
          <p:nvPr/>
        </p:nvSpPr>
        <p:spPr>
          <a:xfrm>
            <a:off x="723817" y="3434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37" name="TextBox 4"/>
          <p:cNvSpPr txBox="1"/>
          <p:nvPr/>
        </p:nvSpPr>
        <p:spPr>
          <a:xfrm>
            <a:off x="309245" y="4425315"/>
            <a:ext cx="11550650" cy="1886585"/>
          </a:xfrm>
          <a:prstGeom prst="rect">
            <a:avLst/>
          </a:prstGeom>
          <a:noFill/>
        </p:spPr>
        <p:txBody>
          <a:bodyPr wrap="square" rtlCol="0">
            <a:spAutoFit/>
          </a:bodyPr>
          <a:lstStyle/>
          <a:p>
            <a:pPr marL="1259840" indent="-1259840" algn="just" fontAlgn="auto">
              <a:lnSpc>
                <a:spcPts val="3500"/>
              </a:lnSpc>
            </a:pPr>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So kind of you to help me with the luggage</a:t>
            </a:r>
            <a:r>
              <a:rPr lang="zh-CN" altLang="en-US" sz="2400" dirty="0">
                <a:solidFill>
                  <a:srgbClr val="C00000"/>
                </a:solidFill>
                <a:latin typeface="Times New Roman" panose="02020603050405020304" charset="0"/>
                <a:cs typeface="Times New Roman" panose="02020603050405020304" charset="0"/>
              </a:rPr>
              <a:t>（你能帮我拿行李真是太好了）结合选项，前三项的意思分别是“我喜欢”“这是我的职责”以及“没关系”均不符合语境，而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a:t>
            </a:r>
            <a:r>
              <a:rPr lang="en-US" altLang="zh-CN" sz="2400" dirty="0">
                <a:solidFill>
                  <a:srgbClr val="C00000"/>
                </a:solidFill>
                <a:latin typeface="Times New Roman" panose="02020603050405020304" charset="0"/>
                <a:cs typeface="Times New Roman" panose="02020603050405020304" charset="0"/>
              </a:rPr>
              <a:t>My pleasure</a:t>
            </a:r>
            <a:r>
              <a:rPr lang="zh-CN" altLang="en-US" sz="2400" dirty="0">
                <a:solidFill>
                  <a:srgbClr val="C00000"/>
                </a:solidFill>
                <a:latin typeface="Times New Roman" panose="02020603050405020304" charset="0"/>
                <a:cs typeface="Times New Roman" panose="02020603050405020304" charset="0"/>
              </a:rPr>
              <a:t>意为“乐意效劳”，通常用于应答感谢。因此，答案是</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circle(i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781050" y="809625"/>
            <a:ext cx="9935210" cy="3508653"/>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59.【</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本题考查的是非谓语动词。动词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leave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与主语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 </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是主动关系，应填入现在分词作状语，故此题正确答案为：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Leaving</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60.【</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本题考查词组搭配。词组 </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hand 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上交”，</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hand out“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分发”，根据上下文意思，应该是“我交了试卷”，故此题正确答案为：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61.【</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本题考查宾语从句连接代词，根据句意“学生问最后那个问题是否影响成绩”。故此题正确答案为：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whether/if</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62.【</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本题考查代词变化。填入词修饰名词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test result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作定语，应填入形容词性物主代词，故此题正确答案为：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our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5223" y="587927"/>
            <a:ext cx="10706490" cy="1826462"/>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“Absolutely,” said  </a:t>
            </a:r>
            <a:r>
              <a:rPr lang="en-US" altLang="zh-CN" sz="2400" u="sng" dirty="0">
                <a:latin typeface="Times New Roman" panose="02020603050405020304" charset="0"/>
                <a:ea typeface="宋体" panose="02010600030101010101" pitchFamily="2" charset="-122"/>
                <a:cs typeface="Times New Roman" panose="02020603050405020304" charset="0"/>
              </a:rPr>
              <a:t>63             </a:t>
            </a:r>
            <a:r>
              <a:rPr lang="en-US" altLang="zh-CN" sz="2400" dirty="0">
                <a:latin typeface="Times New Roman" panose="02020603050405020304" charset="0"/>
                <a:ea typeface="宋体" panose="02010600030101010101" pitchFamily="2" charset="-122"/>
                <a:cs typeface="Times New Roman" panose="02020603050405020304" charset="0"/>
              </a:rPr>
              <a:t> professor. “In your future life you </a:t>
            </a:r>
            <a:r>
              <a:rPr lang="en-US" altLang="zh-CN" sz="2400" u="sng" dirty="0">
                <a:latin typeface="Times New Roman" panose="02020603050405020304" charset="0"/>
                <a:ea typeface="宋体" panose="02010600030101010101" pitchFamily="2" charset="-122"/>
                <a:cs typeface="Times New Roman" panose="02020603050405020304" charset="0"/>
              </a:rPr>
              <a:t>64                   </a:t>
            </a:r>
            <a:r>
              <a:rPr lang="en-US" altLang="zh-CN" sz="2400" dirty="0">
                <a:latin typeface="Times New Roman" panose="02020603050405020304" charset="0"/>
                <a:ea typeface="宋体" panose="02010600030101010101" pitchFamily="2" charset="-122"/>
                <a:cs typeface="Times New Roman" panose="02020603050405020304" charset="0"/>
              </a:rPr>
              <a:t> (meet) many people. All are </a:t>
            </a:r>
            <a:r>
              <a:rPr lang="en-US" altLang="zh-CN" sz="2400" u="sng" dirty="0">
                <a:latin typeface="Times New Roman" panose="02020603050405020304" charset="0"/>
                <a:ea typeface="宋体" panose="02010600030101010101" pitchFamily="2" charset="-122"/>
                <a:cs typeface="Times New Roman" panose="02020603050405020304" charset="0"/>
              </a:rPr>
              <a:t>65                            </a:t>
            </a:r>
            <a:r>
              <a:rPr lang="en-US" altLang="zh-CN" sz="2400" dirty="0">
                <a:latin typeface="Times New Roman" panose="02020603050405020304" charset="0"/>
                <a:ea typeface="宋体" panose="02010600030101010101" pitchFamily="2" charset="-122"/>
                <a:cs typeface="Times New Roman" panose="02020603050405020304" charset="0"/>
              </a:rPr>
              <a:t> (importance). They deserve (</a:t>
            </a:r>
            <a:r>
              <a:rPr lang="zh-CN" altLang="en-US" sz="2400" dirty="0">
                <a:latin typeface="Times New Roman" panose="02020603050405020304" charset="0"/>
                <a:ea typeface="宋体" panose="02010600030101010101" pitchFamily="2" charset="-122"/>
                <a:cs typeface="Times New Roman" panose="02020603050405020304" charset="0"/>
              </a:rPr>
              <a:t>值得</a:t>
            </a:r>
            <a:r>
              <a:rPr lang="en-US" altLang="zh-CN" sz="2400" dirty="0">
                <a:latin typeface="Times New Roman" panose="02020603050405020304" charset="0"/>
                <a:ea typeface="宋体" panose="02010600030101010101" pitchFamily="2" charset="-122"/>
                <a:cs typeface="Times New Roman" panose="02020603050405020304" charset="0"/>
              </a:rPr>
              <a:t>) your attention and care, even if all you do is smile and say ‘hello’.” I have never forgotten that lesson.</a:t>
            </a:r>
          </a:p>
        </p:txBody>
      </p:sp>
      <p:sp>
        <p:nvSpPr>
          <p:cNvPr id="5" name="TextBox 4"/>
          <p:cNvSpPr txBox="1"/>
          <p:nvPr/>
        </p:nvSpPr>
        <p:spPr>
          <a:xfrm>
            <a:off x="3448533" y="552437"/>
            <a:ext cx="1456840"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6" name="TextBox 4"/>
          <p:cNvSpPr txBox="1"/>
          <p:nvPr/>
        </p:nvSpPr>
        <p:spPr>
          <a:xfrm>
            <a:off x="9111108" y="587927"/>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will meet</a:t>
            </a:r>
          </a:p>
        </p:txBody>
      </p:sp>
      <p:sp>
        <p:nvSpPr>
          <p:cNvPr id="10" name="文本框 9">
            <a:hlinkClick r:id="rId3" action="ppaction://hlinksldjump"/>
          </p:cNvPr>
          <p:cNvSpPr txBox="1"/>
          <p:nvPr/>
        </p:nvSpPr>
        <p:spPr>
          <a:xfrm>
            <a:off x="5105398" y="5224305"/>
            <a:ext cx="1219200" cy="558038"/>
          </a:xfrm>
          <a:prstGeom prst="rect">
            <a:avLst/>
          </a:prstGeom>
          <a:solidFill>
            <a:srgbClr val="C00000"/>
          </a:solidFill>
        </p:spPr>
        <p:txBody>
          <a:bodyPr wrap="square" rtlCol="0" anchor="ctr">
            <a:spAutoFit/>
          </a:bodyPr>
          <a:lstStyle/>
          <a:p>
            <a:pPr>
              <a:lnSpc>
                <a:spcPct val="120000"/>
              </a:lnSpc>
            </a:pPr>
            <a:r>
              <a:rPr lang="zh-CN" altLang="en-US" sz="2800" b="1" dirty="0">
                <a:solidFill>
                  <a:schemeClr val="bg1"/>
                </a:solidFill>
              </a:rPr>
              <a:t> </a:t>
            </a:r>
            <a:r>
              <a:rPr lang="zh-CN" altLang="en-US" sz="2800" b="1" dirty="0">
                <a:solidFill>
                  <a:schemeClr val="bg1"/>
                </a:solidFill>
                <a:latin typeface="宋体" panose="02010600030101010101" pitchFamily="2" charset="-122"/>
                <a:ea typeface="宋体" panose="02010600030101010101" pitchFamily="2" charset="-122"/>
              </a:rPr>
              <a:t>解 析</a:t>
            </a:r>
          </a:p>
        </p:txBody>
      </p:sp>
      <p:sp>
        <p:nvSpPr>
          <p:cNvPr id="13" name="文本框 12">
            <a:hlinkClick r:id="rId4" action="ppaction://hlinksldjump"/>
          </p:cNvPr>
          <p:cNvSpPr txBox="1"/>
          <p:nvPr/>
        </p:nvSpPr>
        <p:spPr>
          <a:xfrm>
            <a:off x="10704830" y="6237605"/>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8" name="TextBox 4"/>
          <p:cNvSpPr txBox="1"/>
          <p:nvPr/>
        </p:nvSpPr>
        <p:spPr>
          <a:xfrm>
            <a:off x="4013151" y="977938"/>
            <a:ext cx="218449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important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5" name="矩形 4"/>
          <p:cNvSpPr/>
          <p:nvPr/>
        </p:nvSpPr>
        <p:spPr>
          <a:xfrm>
            <a:off x="428625" y="1289149"/>
            <a:ext cx="10854055" cy="2616101"/>
          </a:xfrm>
          <a:prstGeom prst="rect">
            <a:avLst/>
          </a:prstGeom>
          <a:noFill/>
        </p:spPr>
        <p:txBody>
          <a:bodyPr wrap="square">
            <a:spAutoFit/>
          </a:bodyPr>
          <a:lstStyle/>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63.【</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本题考查冠词用法。在名词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professor</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前，需填入定冠词指代前文提及的</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professor Smith</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the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64.【</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本题考查动词的时态变化。句中有时间状语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in the future“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将来”，本句应填入将来时态，故此题正确答案为：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will meet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a:p>
            <a:pPr indent="0" algn="just" fontAlgn="auto">
              <a:spcAft>
                <a:spcPts val="1200"/>
              </a:spcAft>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65.【</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解析</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本题考查名词词性变化。在系动词</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be</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后，用形容词作表语，</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important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表示“重要的”，故此题正确答案为：</a:t>
            </a: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important</a:t>
            </a:r>
            <a:r>
              <a:rPr lang="zh-CN" altLang="en-US" sz="2400" dirty="0">
                <a:solidFill>
                  <a:srgbClr val="C00000"/>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786400" y="2214272"/>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 </a:t>
            </a:r>
            <a:r>
              <a:rPr lang="zh-CN" altLang="en-US" sz="4400" b="1" spc="300" dirty="0">
                <a:latin typeface="+mj-ea"/>
                <a:ea typeface="+mj-ea"/>
              </a:rPr>
              <a:t>完成句子</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D2DB43C9-6938-F4AF-9D95-0E67ECE3ACB6}"/>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3841" y="1815465"/>
            <a:ext cx="10659110" cy="493148"/>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66. I am satisfied with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他所说的话</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25" name="文本框 24"/>
          <p:cNvSpPr txBox="1"/>
          <p:nvPr/>
        </p:nvSpPr>
        <p:spPr>
          <a:xfrm>
            <a:off x="129540" y="33020"/>
            <a:ext cx="12406630" cy="610870"/>
          </a:xfrm>
          <a:prstGeom prst="rect">
            <a:avLst/>
          </a:prstGeom>
          <a:noFill/>
        </p:spPr>
        <p:txBody>
          <a:bodyPr wrap="square" rtlCol="0">
            <a:spAutoFit/>
          </a:bodyPr>
          <a:lstStyle/>
          <a:p>
            <a:pPr algn="l">
              <a:lnSpc>
                <a:spcPct val="130000"/>
              </a:lnSpc>
              <a:buClrTx/>
              <a:buSzTx/>
              <a:buFontTx/>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 完成句子（5小题，共15分） 【建议用时：15 mins】</a:t>
            </a:r>
          </a:p>
        </p:txBody>
      </p:sp>
      <p:sp>
        <p:nvSpPr>
          <p:cNvPr id="15" name="TextBox 4"/>
          <p:cNvSpPr txBox="1"/>
          <p:nvPr/>
        </p:nvSpPr>
        <p:spPr>
          <a:xfrm>
            <a:off x="4947602" y="1846948"/>
            <a:ext cx="5153025" cy="461665"/>
          </a:xfrm>
          <a:prstGeom prst="rect">
            <a:avLst/>
          </a:prstGeom>
          <a:noFill/>
        </p:spPr>
        <p:txBody>
          <a:bodyPr wrap="square" rtlCol="0">
            <a:spAutoFit/>
          </a:bodyPr>
          <a:lstStyle/>
          <a:p>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what he said</a:t>
            </a:r>
          </a:p>
        </p:txBody>
      </p:sp>
      <p:sp>
        <p:nvSpPr>
          <p:cNvPr id="6" name="文本框 5"/>
          <p:cNvSpPr txBox="1"/>
          <p:nvPr/>
        </p:nvSpPr>
        <p:spPr>
          <a:xfrm>
            <a:off x="615232" y="939687"/>
            <a:ext cx="11276329" cy="493148"/>
          </a:xfrm>
          <a:prstGeom prst="rect">
            <a:avLst/>
          </a:prstGeom>
          <a:noFill/>
        </p:spPr>
        <p:txBody>
          <a:bodyPr wrap="square" rtlCol="0" anchor="t">
            <a:spAutoFit/>
          </a:bodyPr>
          <a:lstStyle/>
          <a:p>
            <a:pPr indent="0" algn="just" fontAlgn="auto">
              <a:lnSpc>
                <a:spcPct val="120000"/>
              </a:lnSpc>
            </a:pPr>
            <a:r>
              <a:rPr lang="zh-CN" altLang="en-US" sz="2400" b="1" dirty="0">
                <a:latin typeface="Times New Roman" panose="02020603050405020304" charset="0"/>
                <a:ea typeface="宋体" panose="02010600030101010101" pitchFamily="2" charset="-122"/>
                <a:cs typeface="Times New Roman" panose="02020603050405020304" charset="0"/>
              </a:rPr>
              <a:t>根据所给汉语提示，完成英语句子。</a:t>
            </a:r>
          </a:p>
        </p:txBody>
      </p:sp>
      <p:sp>
        <p:nvSpPr>
          <p:cNvPr id="8" name="TextBox 4"/>
          <p:cNvSpPr txBox="1"/>
          <p:nvPr/>
        </p:nvSpPr>
        <p:spPr>
          <a:xfrm>
            <a:off x="1119823" y="3429000"/>
            <a:ext cx="9952354" cy="1200329"/>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本题由介词</a:t>
            </a:r>
            <a:r>
              <a:rPr lang="en-US" altLang="zh-CN" sz="2400" dirty="0">
                <a:solidFill>
                  <a:srgbClr val="C00000"/>
                </a:solidFill>
                <a:latin typeface="Times New Roman" panose="02020603050405020304" charset="0"/>
                <a:cs typeface="Times New Roman" panose="02020603050405020304" charset="0"/>
              </a:rPr>
              <a:t>with</a:t>
            </a:r>
            <a:r>
              <a:rPr lang="zh-CN" altLang="en-US" sz="2400" dirty="0">
                <a:solidFill>
                  <a:srgbClr val="C00000"/>
                </a:solidFill>
                <a:latin typeface="Times New Roman" panose="02020603050405020304" charset="0"/>
                <a:cs typeface="Times New Roman" panose="02020603050405020304" charset="0"/>
              </a:rPr>
              <a:t>可以判断此题考查的是</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连接宾语从句的用法。</a:t>
            </a:r>
            <a:r>
              <a:rPr lang="en-US" altLang="zh-CN" sz="2400" dirty="0">
                <a:solidFill>
                  <a:srgbClr val="C00000"/>
                </a:solidFill>
                <a:latin typeface="Times New Roman" panose="02020603050405020304" charset="0"/>
                <a:cs typeface="Times New Roman" panose="02020603050405020304" charset="0"/>
              </a:rPr>
              <a:t>what</a:t>
            </a:r>
            <a:r>
              <a:rPr lang="zh-CN" altLang="en-US" sz="2400" dirty="0">
                <a:solidFill>
                  <a:srgbClr val="C00000"/>
                </a:solidFill>
                <a:latin typeface="Times New Roman" panose="02020603050405020304" charset="0"/>
                <a:cs typeface="Times New Roman" panose="02020603050405020304" charset="0"/>
              </a:rPr>
              <a:t>连接名词性从句时其意是“所</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的”，故本题答案为：</a:t>
            </a:r>
            <a:r>
              <a:rPr lang="en-US" altLang="zh-CN" sz="2400" dirty="0">
                <a:solidFill>
                  <a:srgbClr val="C00000"/>
                </a:solidFill>
                <a:latin typeface="Times New Roman" panose="02020603050405020304" charset="0"/>
                <a:cs typeface="Times New Roman" panose="02020603050405020304" charset="0"/>
              </a:rPr>
              <a:t>what he said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5"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3814" y="646849"/>
            <a:ext cx="11025610" cy="3152338"/>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67. My duty is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这些孩子们</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68. We were all excited at the news that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我们的校队赢了</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5" name="TextBox 4"/>
          <p:cNvSpPr txBox="1"/>
          <p:nvPr/>
        </p:nvSpPr>
        <p:spPr>
          <a:xfrm>
            <a:off x="2830047" y="657103"/>
            <a:ext cx="5233874"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 children / these children </a:t>
            </a:r>
          </a:p>
        </p:txBody>
      </p:sp>
      <p:sp>
        <p:nvSpPr>
          <p:cNvPr id="13" name="TextBox 4"/>
          <p:cNvSpPr txBox="1"/>
          <p:nvPr/>
        </p:nvSpPr>
        <p:spPr>
          <a:xfrm>
            <a:off x="809163" y="4207426"/>
            <a:ext cx="9952354"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本题考查的是同位语从句的用法。由</a:t>
            </a:r>
            <a:r>
              <a:rPr lang="en-US" altLang="zh-CN" sz="2400" dirty="0">
                <a:solidFill>
                  <a:srgbClr val="C00000"/>
                </a:solidFill>
                <a:latin typeface="Times New Roman" panose="02020603050405020304" charset="0"/>
                <a:cs typeface="Times New Roman" panose="02020603050405020304" charset="0"/>
              </a:rPr>
              <a:t>that</a:t>
            </a:r>
            <a:r>
              <a:rPr lang="zh-CN" altLang="en-US" sz="2400" dirty="0">
                <a:solidFill>
                  <a:srgbClr val="C00000"/>
                </a:solidFill>
                <a:latin typeface="Times New Roman" panose="02020603050405020304" charset="0"/>
                <a:cs typeface="Times New Roman" panose="02020603050405020304" charset="0"/>
              </a:rPr>
              <a:t>引导的同位语从句是用来说明</a:t>
            </a:r>
            <a:r>
              <a:rPr lang="en-US" altLang="zh-CN" sz="2400" dirty="0">
                <a:solidFill>
                  <a:srgbClr val="C00000"/>
                </a:solidFill>
                <a:latin typeface="Times New Roman" panose="02020603050405020304" charset="0"/>
                <a:cs typeface="Times New Roman" panose="02020603050405020304" charset="0"/>
              </a:rPr>
              <a:t>news</a:t>
            </a:r>
            <a:r>
              <a:rPr lang="zh-CN" altLang="en-US" sz="2400" dirty="0">
                <a:solidFill>
                  <a:srgbClr val="C00000"/>
                </a:solidFill>
                <a:latin typeface="Times New Roman" panose="02020603050405020304" charset="0"/>
                <a:cs typeface="Times New Roman" panose="02020603050405020304" charset="0"/>
              </a:rPr>
              <a:t>的内容，从句中的时态要与主句中的时态保持一致，根据题意可知本题的正确答案为：</a:t>
            </a:r>
            <a:r>
              <a:rPr lang="en-US" altLang="zh-CN" sz="2400" dirty="0">
                <a:solidFill>
                  <a:srgbClr val="C00000"/>
                </a:solidFill>
                <a:latin typeface="Times New Roman" panose="02020603050405020304" charset="0"/>
                <a:cs typeface="Times New Roman" panose="02020603050405020304" charset="0"/>
              </a:rPr>
              <a:t>our school team/group won</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4" name="TextBox 4"/>
          <p:cNvSpPr txBox="1"/>
          <p:nvPr/>
        </p:nvSpPr>
        <p:spPr>
          <a:xfrm>
            <a:off x="854618" y="1673555"/>
            <a:ext cx="10247192"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本题考查的是名词作表语的用法。此题的正确答案为：</a:t>
            </a:r>
            <a:r>
              <a:rPr lang="en-US" altLang="zh-CN" sz="2400" dirty="0">
                <a:solidFill>
                  <a:srgbClr val="C00000"/>
                </a:solidFill>
                <a:latin typeface="Times New Roman" panose="02020603050405020304" charset="0"/>
                <a:cs typeface="Times New Roman" panose="02020603050405020304" charset="0"/>
              </a:rPr>
              <a:t>the children / these children</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5" name="TextBox 4"/>
          <p:cNvSpPr txBox="1"/>
          <p:nvPr/>
        </p:nvSpPr>
        <p:spPr>
          <a:xfrm>
            <a:off x="5125548" y="2832769"/>
            <a:ext cx="6847378"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r>
              <a:rPr lang="en-US" altLang="zh-CN" sz="2800" dirty="0">
                <a:solidFill>
                  <a:srgbClr val="C00000"/>
                </a:solidFill>
                <a:latin typeface="Times New Roman" panose="02020603050405020304" charset="0"/>
                <a:cs typeface="Times New Roman" panose="02020603050405020304" charset="0"/>
              </a:rPr>
              <a:t>our school team/group won</a:t>
            </a:r>
            <a:endParaRPr lang="en-US" sz="28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in)">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circle(i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30466" y="708769"/>
            <a:ext cx="10509800" cy="3595536"/>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69. The more you read,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你懂的就越多</a:t>
            </a:r>
            <a:r>
              <a:rPr lang="en-US" altLang="zh-CN" sz="24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70. Only in this way _________________________________ (</a:t>
            </a:r>
            <a:r>
              <a:rPr lang="zh-CN" altLang="en-US" sz="2400" dirty="0">
                <a:latin typeface="Times New Roman" panose="02020603050405020304" charset="0"/>
                <a:ea typeface="宋体" panose="02010600030101010101" pitchFamily="2" charset="-122"/>
                <a:cs typeface="Times New Roman" panose="02020603050405020304" charset="0"/>
              </a:rPr>
              <a:t>你才能完成任务</a:t>
            </a:r>
            <a:r>
              <a:rPr lang="en-US" altLang="zh-CN" sz="2400" dirty="0">
                <a:latin typeface="Times New Roman" panose="02020603050405020304" charset="0"/>
                <a:ea typeface="宋体" panose="02010600030101010101" pitchFamily="2" charset="-122"/>
                <a:cs typeface="Times New Roman" panose="02020603050405020304" charset="0"/>
              </a:rPr>
              <a:t>).</a:t>
            </a:r>
          </a:p>
        </p:txBody>
      </p:sp>
      <p:sp>
        <p:nvSpPr>
          <p:cNvPr id="13" name="TextBox 4"/>
          <p:cNvSpPr txBox="1"/>
          <p:nvPr/>
        </p:nvSpPr>
        <p:spPr>
          <a:xfrm>
            <a:off x="4842578" y="594660"/>
            <a:ext cx="4144963"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the more you will understand</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8" name="TextBox 4"/>
          <p:cNvSpPr txBox="1"/>
          <p:nvPr/>
        </p:nvSpPr>
        <p:spPr>
          <a:xfrm>
            <a:off x="933215" y="2014368"/>
            <a:ext cx="10325569"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本题考查的是固定句型“</a:t>
            </a:r>
            <a:r>
              <a:rPr lang="en-US" altLang="zh-CN" sz="2400" dirty="0">
                <a:solidFill>
                  <a:srgbClr val="C00000"/>
                </a:solidFill>
                <a:latin typeface="Times New Roman" panose="02020603050405020304" charset="0"/>
                <a:cs typeface="Times New Roman" panose="02020603050405020304" charset="0"/>
              </a:rPr>
              <a:t>the +</a:t>
            </a:r>
            <a:r>
              <a:rPr lang="zh-CN" altLang="en-US" sz="2400" dirty="0">
                <a:solidFill>
                  <a:srgbClr val="C00000"/>
                </a:solidFill>
                <a:latin typeface="Times New Roman" panose="02020603050405020304" charset="0"/>
                <a:cs typeface="Times New Roman" panose="02020603050405020304" charset="0"/>
              </a:rPr>
              <a:t>比较级</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主</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谓，</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比较级</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主</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谓”的用法。懂的道理或者是知识均为抽象性的，要用</a:t>
            </a:r>
            <a:r>
              <a:rPr lang="en-US" altLang="zh-CN" sz="2400" dirty="0">
                <a:solidFill>
                  <a:srgbClr val="C00000"/>
                </a:solidFill>
                <a:latin typeface="Times New Roman" panose="02020603050405020304" charset="0"/>
                <a:cs typeface="Times New Roman" panose="02020603050405020304" charset="0"/>
              </a:rPr>
              <a:t>much</a:t>
            </a:r>
            <a:r>
              <a:rPr lang="zh-CN" altLang="en-US" sz="2400" dirty="0">
                <a:solidFill>
                  <a:srgbClr val="C00000"/>
                </a:solidFill>
                <a:latin typeface="Times New Roman" panose="02020603050405020304" charset="0"/>
                <a:cs typeface="Times New Roman" panose="02020603050405020304" charset="0"/>
              </a:rPr>
              <a:t>的比较级</a:t>
            </a:r>
            <a:r>
              <a:rPr lang="en-US" altLang="zh-CN" sz="2400" dirty="0">
                <a:solidFill>
                  <a:srgbClr val="C00000"/>
                </a:solidFill>
                <a:latin typeface="Times New Roman" panose="02020603050405020304" charset="0"/>
                <a:cs typeface="Times New Roman" panose="02020603050405020304" charset="0"/>
              </a:rPr>
              <a:t>more</a:t>
            </a:r>
            <a:r>
              <a:rPr lang="zh-CN" altLang="en-US" sz="2400" dirty="0">
                <a:solidFill>
                  <a:srgbClr val="C00000"/>
                </a:solidFill>
                <a:latin typeface="Times New Roman" panose="02020603050405020304" charset="0"/>
                <a:cs typeface="Times New Roman" panose="02020603050405020304" charset="0"/>
              </a:rPr>
              <a:t>，由句意可知本题的正确答案为：</a:t>
            </a:r>
            <a:r>
              <a:rPr lang="en-US" altLang="zh-CN" sz="2400" dirty="0">
                <a:solidFill>
                  <a:srgbClr val="C00000"/>
                </a:solidFill>
                <a:latin typeface="Times New Roman" panose="02020603050405020304" charset="0"/>
                <a:cs typeface="Times New Roman" panose="02020603050405020304" charset="0"/>
              </a:rPr>
              <a:t>the more you will understand</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9" name="TextBox 4"/>
          <p:cNvSpPr txBox="1"/>
          <p:nvPr/>
        </p:nvSpPr>
        <p:spPr>
          <a:xfrm>
            <a:off x="347193" y="4728547"/>
            <a:ext cx="10911591" cy="829945"/>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本题考查的是</a:t>
            </a:r>
            <a:r>
              <a:rPr lang="en-US" altLang="zh-CN" sz="2400" dirty="0">
                <a:solidFill>
                  <a:srgbClr val="C00000"/>
                </a:solidFill>
                <a:latin typeface="Times New Roman" panose="02020603050405020304" charset="0"/>
                <a:cs typeface="Times New Roman" panose="02020603050405020304" charset="0"/>
              </a:rPr>
              <a:t>only</a:t>
            </a:r>
            <a:r>
              <a:rPr lang="zh-CN" altLang="en-US" sz="2400" dirty="0">
                <a:solidFill>
                  <a:srgbClr val="C00000"/>
                </a:solidFill>
                <a:latin typeface="Times New Roman" panose="02020603050405020304" charset="0"/>
                <a:cs typeface="Times New Roman" panose="02020603050405020304" charset="0"/>
              </a:rPr>
              <a:t>位于句首且修饰用作状语的副词、短语或句子时要用部分倒装。根据句意可得出本题答案为：</a:t>
            </a:r>
            <a:r>
              <a:rPr lang="en-US" altLang="zh-CN" sz="2400" dirty="0">
                <a:solidFill>
                  <a:srgbClr val="C00000"/>
                </a:solidFill>
                <a:latin typeface="Times New Roman" panose="02020603050405020304" charset="0"/>
                <a:cs typeface="Times New Roman" panose="02020603050405020304" charset="0"/>
              </a:rPr>
              <a:t>can you finish the/this task</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2" name="TextBox 4"/>
          <p:cNvSpPr txBox="1"/>
          <p:nvPr/>
        </p:nvSpPr>
        <p:spPr>
          <a:xfrm>
            <a:off x="4449879" y="3644174"/>
            <a:ext cx="4254812" cy="579967"/>
          </a:xfrm>
          <a:prstGeom prst="rect">
            <a:avLst/>
          </a:prstGeom>
          <a:noFill/>
        </p:spPr>
        <p:txBody>
          <a:bodyPr wrap="square" rtlCol="0">
            <a:spAutoFit/>
          </a:bodyPr>
          <a:lstStyle/>
          <a:p>
            <a:pPr>
              <a:lnSpc>
                <a:spcPct val="150000"/>
              </a:lnSpc>
            </a:pPr>
            <a:r>
              <a:rPr lang="en-US" altLang="zh-CN" sz="2400" dirty="0">
                <a:solidFill>
                  <a:srgbClr val="C00000"/>
                </a:solidFill>
                <a:latin typeface="Times New Roman" panose="02020603050405020304" charset="0"/>
                <a:ea typeface="宋体" panose="02010600030101010101" pitchFamily="2" charset="-122"/>
                <a:cs typeface="Times New Roman" panose="02020603050405020304" charset="0"/>
              </a:rPr>
              <a:t>can you finish the/this task</a:t>
            </a:r>
            <a:endParaRPr lang="en-US" sz="2400" dirty="0">
              <a:solidFill>
                <a:srgbClr val="C00000"/>
              </a:solidFill>
              <a:latin typeface="Times New Roman" panose="02020603050405020304" charset="0"/>
              <a:ea typeface="宋体" panose="02010600030101010101" pitchFamily="2" charset="-122"/>
              <a:cs typeface="Times New Roman" panose="02020603050405020304" charset="0"/>
            </a:endParaRPr>
          </a:p>
        </p:txBody>
      </p:sp>
      <p:sp>
        <p:nvSpPr>
          <p:cNvPr id="2" name="文本框 1">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P spid="9"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195850" y="2261897"/>
            <a:ext cx="8242010" cy="835998"/>
          </a:xfrm>
          <a:prstGeom prst="rect">
            <a:avLst/>
          </a:prstGeom>
          <a:noFill/>
        </p:spPr>
        <p:txBody>
          <a:bodyPr wrap="square" rtlCol="0" anchor="ctr">
            <a:spAutoFit/>
          </a:bodyPr>
          <a:lstStyle/>
          <a:p>
            <a:pPr algn="ctr">
              <a:lnSpc>
                <a:spcPct val="120000"/>
              </a:lnSpc>
            </a:pPr>
            <a:r>
              <a:rPr lang="en-US" sz="4400" b="1" spc="300" dirty="0">
                <a:latin typeface="+mj-ea"/>
                <a:ea typeface="+mj-ea"/>
              </a:rPr>
              <a:t>VII. </a:t>
            </a:r>
            <a:r>
              <a:rPr lang="zh-CN" altLang="en-US" sz="4400" b="1" spc="300" dirty="0">
                <a:latin typeface="+mj-ea"/>
                <a:ea typeface="+mj-ea"/>
              </a:rPr>
              <a:t>应用写作</a:t>
            </a:r>
            <a:endParaRPr sz="4400" b="1" spc="300" dirty="0">
              <a:latin typeface="+mj-ea"/>
              <a:ea typeface="+mj-ea"/>
            </a:endParaRPr>
          </a:p>
        </p:txBody>
      </p:sp>
      <p:pic>
        <p:nvPicPr>
          <p:cNvPr id="3" name="图片 2"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 name="文本框 1">
            <a:hlinkClick r:id="rId5" action="ppaction://hlinksldjump"/>
            <a:extLst>
              <a:ext uri="{FF2B5EF4-FFF2-40B4-BE49-F238E27FC236}">
                <a16:creationId xmlns:a16="http://schemas.microsoft.com/office/drawing/2014/main" id="{9418DD1A-F8B7-6DDA-BF7A-D4411A61EA70}"/>
              </a:ext>
            </a:extLst>
          </p:cNvPr>
          <p:cNvSpPr txBox="1"/>
          <p:nvPr/>
        </p:nvSpPr>
        <p:spPr>
          <a:xfrm>
            <a:off x="0" y="62471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目</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10870"/>
          </a:xfrm>
          <a:prstGeom prst="rect">
            <a:avLst/>
          </a:prstGeom>
          <a:noFill/>
        </p:spPr>
        <p:txBody>
          <a:bodyPr wrap="square" rtlCol="0">
            <a:spAutoFit/>
          </a:bodyPr>
          <a:lstStyle/>
          <a:p>
            <a:pPr>
              <a:lnSpc>
                <a:spcPct val="130000"/>
              </a:lnSpc>
            </a:pP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VII. </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应用写作（</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小题，共</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10</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分） </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a:t>
            </a: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建议用时：</a:t>
            </a:r>
            <a:r>
              <a:rPr lang="en-US" altLang="zh-CN"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20 mins】</a:t>
            </a:r>
            <a:endPar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endParaRPr>
          </a:p>
        </p:txBody>
      </p:sp>
      <p:sp>
        <p:nvSpPr>
          <p:cNvPr id="4" name="矩形 3"/>
          <p:cNvSpPr/>
          <p:nvPr/>
        </p:nvSpPr>
        <p:spPr>
          <a:xfrm>
            <a:off x="435927" y="1527037"/>
            <a:ext cx="11167745" cy="2692660"/>
          </a:xfrm>
          <a:prstGeom prst="rect">
            <a:avLst/>
          </a:prstGeom>
          <a:noFill/>
        </p:spPr>
        <p:txBody>
          <a:bodyPr wrap="square">
            <a:spAutoFit/>
          </a:bodyPr>
          <a:lstStyle/>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71.【</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写作内容</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假设你是班长李明。你们班将于下周日到森林公园野餐，定于当天上午九点钟在校门口集合，乘公共汽车前往。请你用英语给班上的外国留学生写一封电子邮件，告知上述安排。</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写作要求</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正文约</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40</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个英文单词，文中不可出现你自己的真实姓名、学校名称等</a:t>
            </a:r>
          </a:p>
          <a:p>
            <a:pPr indent="0" algn="just" fontAlgn="auto">
              <a:lnSpc>
                <a:spcPct val="120000"/>
              </a:lnSpc>
            </a:pP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a:t>
            </a:r>
          </a:p>
          <a:p>
            <a:pPr indent="0" algn="just" fontAlgn="auto">
              <a:lnSpc>
                <a:spcPct val="120000"/>
              </a:lnSpc>
            </a:pP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评分标准</a:t>
            </a:r>
            <a:r>
              <a:rPr lang="en-US" altLang="zh-CN"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a:t>
            </a:r>
            <a:r>
              <a:rPr lang="zh-CN" altLang="en-US" sz="2400" dirty="0">
                <a:solidFill>
                  <a:schemeClr val="tx1">
                    <a:lumMod val="75000"/>
                    <a:lumOff val="25000"/>
                  </a:schemeClr>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信息完整，语言规范，语篇连贯。</a:t>
            </a:r>
            <a:endParaRPr lang="zh-CN" altLang="en-US" sz="2400" dirty="0">
              <a:solidFill>
                <a:schemeClr val="tx1">
                  <a:lumMod val="75000"/>
                  <a:lumOff val="25000"/>
                </a:schemeClr>
              </a:solidFill>
              <a:latin typeface="宋体" panose="02010600030101010101" pitchFamily="2" charset="-122"/>
              <a:ea typeface="宋体" panose="02010600030101010101" pitchFamily="2" charset="-122"/>
              <a:cs typeface="+mn-ea"/>
              <a:sym typeface="iekie pocangqiong" panose="02000503000000000000" pitchFamily="2" charset="-122"/>
            </a:endParaRPr>
          </a:p>
        </p:txBody>
      </p:sp>
      <p:sp>
        <p:nvSpPr>
          <p:cNvPr id="2" name="文本框 1">
            <a:hlinkClick r:id="rId3" action="ppaction://hlinksldjump"/>
          </p:cNvPr>
          <p:cNvSpPr txBox="1"/>
          <p:nvPr/>
        </p:nvSpPr>
        <p:spPr>
          <a:xfrm>
            <a:off x="4465954" y="5150675"/>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文本框 10">
            <a:hlinkClick r:id="rId3" action="ppaction://hlinksldjump"/>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返  回</a:t>
            </a:r>
          </a:p>
        </p:txBody>
      </p:sp>
      <p:sp>
        <p:nvSpPr>
          <p:cNvPr id="4" name="文本框 3"/>
          <p:cNvSpPr txBox="1"/>
          <p:nvPr/>
        </p:nvSpPr>
        <p:spPr>
          <a:xfrm>
            <a:off x="522604" y="581329"/>
            <a:ext cx="1714500" cy="476669"/>
          </a:xfrm>
          <a:prstGeom prst="rect">
            <a:avLst/>
          </a:prstGeom>
          <a:solidFill>
            <a:srgbClr val="C00000"/>
          </a:solidFill>
        </p:spPr>
        <p:txBody>
          <a:bodyPr wrap="square" rtlCol="0" anchor="ctr">
            <a:spAutoFit/>
          </a:bodyPr>
          <a:lstStyle/>
          <a:p>
            <a:pPr>
              <a:lnSpc>
                <a:spcPct val="120000"/>
              </a:lnSpc>
            </a:pPr>
            <a:r>
              <a:rPr lang="zh-CN" altLang="en-US" sz="2400" b="1" dirty="0">
                <a:solidFill>
                  <a:schemeClr val="bg1"/>
                </a:solidFill>
                <a:latin typeface="宋体" panose="02010600030101010101" pitchFamily="2" charset="-122"/>
                <a:ea typeface="宋体" panose="02010600030101010101" pitchFamily="2" charset="-122"/>
                <a:cs typeface="Times New Roman" panose="02020603050405020304" charset="0"/>
              </a:rPr>
              <a:t> 参考例文</a:t>
            </a:r>
          </a:p>
        </p:txBody>
      </p:sp>
      <p:sp>
        <p:nvSpPr>
          <p:cNvPr id="2" name="文本框 1"/>
          <p:cNvSpPr txBox="1"/>
          <p:nvPr/>
        </p:nvSpPr>
        <p:spPr>
          <a:xfrm>
            <a:off x="990600" y="1958984"/>
            <a:ext cx="9792335" cy="3149580"/>
          </a:xfrm>
          <a:prstGeom prst="rect">
            <a:avLst/>
          </a:prstGeom>
          <a:noFill/>
        </p:spPr>
        <p:txBody>
          <a:bodyPr wrap="square" rtlCol="0" anchor="ctr">
            <a:spAutoFit/>
          </a:bodyPr>
          <a:lstStyle/>
          <a:p>
            <a:pPr algn="just">
              <a:lnSpc>
                <a:spcPct val="120000"/>
              </a:lnSpc>
            </a:pPr>
            <a:r>
              <a:rPr lang="en-US" altLang="zh-CN" sz="2800" dirty="0">
                <a:solidFill>
                  <a:srgbClr val="C00000"/>
                </a:solidFill>
                <a:latin typeface="Times New Roman" panose="02020603050405020304" charset="0"/>
                <a:cs typeface="Times New Roman" panose="02020603050405020304" charset="0"/>
              </a:rPr>
              <a:t>Dear foreign friends,</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Our classmates will go to the Forest Park to have a picnic next Sunday morning. We will gather at the gate of the school at 9:00 </a:t>
            </a:r>
            <a:r>
              <a:rPr lang="en-US" altLang="zh-CN" sz="2800" dirty="0" err="1">
                <a:solidFill>
                  <a:srgbClr val="C00000"/>
                </a:solidFill>
                <a:latin typeface="Times New Roman" panose="02020603050405020304" charset="0"/>
                <a:cs typeface="Times New Roman" panose="02020603050405020304" charset="0"/>
              </a:rPr>
              <a:t>a.m.and</a:t>
            </a:r>
            <a:r>
              <a:rPr lang="en-US" altLang="zh-CN" sz="2800" dirty="0">
                <a:solidFill>
                  <a:srgbClr val="C00000"/>
                </a:solidFill>
                <a:latin typeface="Times New Roman" panose="02020603050405020304" charset="0"/>
                <a:cs typeface="Times New Roman" panose="02020603050405020304" charset="0"/>
              </a:rPr>
              <a:t> we will go there by bus. Please attend the activity on time.</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Your monitor,</a:t>
            </a:r>
          </a:p>
          <a:p>
            <a:pPr algn="just">
              <a:lnSpc>
                <a:spcPct val="120000"/>
              </a:lnSpc>
            </a:pPr>
            <a:r>
              <a:rPr lang="en-US" altLang="zh-CN" sz="2800" dirty="0">
                <a:solidFill>
                  <a:srgbClr val="C00000"/>
                </a:solidFill>
                <a:latin typeface="Times New Roman" panose="02020603050405020304" charset="0"/>
                <a:cs typeface="Times New Roman" panose="02020603050405020304" charset="0"/>
              </a:rPr>
              <a:t>                                                                                              Li Ming</a:t>
            </a:r>
            <a:endParaRPr lang="en-US" altLang="zh-CN" sz="2400" dirty="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p:cNvSpPr txBox="1"/>
          <p:nvPr/>
        </p:nvSpPr>
        <p:spPr>
          <a:xfrm>
            <a:off x="1114107" y="634740"/>
            <a:ext cx="8410893"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4.	M: What a beautiful cup you’ve bought!</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Not at all                                    B. Thank you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You’re great                               D. I don’t believe it</a:t>
            </a:r>
            <a:endParaRPr lang="zh-CN" altLang="en-US" sz="2400" dirty="0">
              <a:latin typeface="Times New Roman" panose="02020603050405020304" charset="0"/>
              <a:ea typeface="宋体" panose="02010600030101010101" pitchFamily="2" charset="-122"/>
              <a:cs typeface="Times New Roman" panose="02020603050405020304" charset="0"/>
            </a:endParaRPr>
          </a:p>
        </p:txBody>
      </p:sp>
      <p:sp>
        <p:nvSpPr>
          <p:cNvPr id="109" name="TextBox 4"/>
          <p:cNvSpPr txBox="1"/>
          <p:nvPr/>
        </p:nvSpPr>
        <p:spPr>
          <a:xfrm>
            <a:off x="260985" y="4391509"/>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    </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做题时考生要注意中西方文化的差异，避免使用中式英语。</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项“一点都不”和</a:t>
            </a:r>
            <a:r>
              <a:rPr lang="en-US" altLang="zh-CN" sz="2400" dirty="0">
                <a:solidFill>
                  <a:srgbClr val="C00000"/>
                </a:solidFill>
                <a:latin typeface="Times New Roman" panose="02020603050405020304" charset="0"/>
                <a:cs typeface="Times New Roman" panose="02020603050405020304" charset="0"/>
              </a:rPr>
              <a:t>D</a:t>
            </a:r>
            <a:r>
              <a:rPr lang="zh-CN" altLang="en-US" sz="2400" dirty="0">
                <a:solidFill>
                  <a:srgbClr val="C00000"/>
                </a:solidFill>
                <a:latin typeface="Times New Roman" panose="02020603050405020304" charset="0"/>
                <a:cs typeface="Times New Roman" panose="02020603050405020304" charset="0"/>
              </a:rPr>
              <a:t>项“我不相信”都是典型的中国人应答夸奖的句子。而西方人则是大方地用</a:t>
            </a:r>
            <a:r>
              <a:rPr lang="en-US" altLang="zh-CN" sz="2400" dirty="0">
                <a:solidFill>
                  <a:srgbClr val="C00000"/>
                </a:solidFill>
                <a:latin typeface="Times New Roman" panose="02020603050405020304" charset="0"/>
                <a:cs typeface="Times New Roman" panose="02020603050405020304" charset="0"/>
              </a:rPr>
              <a:t>Thank you</a:t>
            </a:r>
            <a:r>
              <a:rPr lang="zh-CN" altLang="en-US" sz="2400" dirty="0">
                <a:solidFill>
                  <a:srgbClr val="C00000"/>
                </a:solidFill>
                <a:latin typeface="Times New Roman" panose="02020603050405020304" charset="0"/>
                <a:cs typeface="Times New Roman" panose="02020603050405020304" charset="0"/>
              </a:rPr>
              <a:t>接受对方的赞扬。因此，答案是</a:t>
            </a:r>
            <a:r>
              <a:rPr lang="en-US" altLang="zh-CN" sz="2400" dirty="0">
                <a:solidFill>
                  <a:srgbClr val="C00000"/>
                </a:solidFill>
                <a:latin typeface="Times New Roman" panose="02020603050405020304" charset="0"/>
                <a:cs typeface="Times New Roman" panose="02020603050405020304" charset="0"/>
              </a:rPr>
              <a:t>B</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105" name="TextBox 4"/>
          <p:cNvSpPr txBox="1"/>
          <p:nvPr/>
        </p:nvSpPr>
        <p:spPr>
          <a:xfrm>
            <a:off x="1017905" y="64894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ircle(i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5" name="矩形 14"/>
          <p:cNvSpPr/>
          <p:nvPr/>
        </p:nvSpPr>
        <p:spPr>
          <a:xfrm>
            <a:off x="0" y="4465955"/>
            <a:ext cx="12192000" cy="2404745"/>
          </a:xfrm>
          <a:prstGeom prst="rect">
            <a:avLst/>
          </a:prstGeom>
          <a:solidFill>
            <a:srgbClr val="C00000">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13386" y="1476621"/>
            <a:ext cx="3886810" cy="3310890"/>
            <a:chOff x="1233" y="2093"/>
            <a:chExt cx="6375" cy="5430"/>
          </a:xfrm>
          <a:noFill/>
        </p:grpSpPr>
        <p:pic>
          <p:nvPicPr>
            <p:cNvPr id="8" name="图片 7"/>
            <p:cNvPicPr>
              <a:picLocks noChangeAspect="1"/>
            </p:cNvPicPr>
            <p:nvPr/>
          </p:nvPicPr>
          <p:blipFill>
            <a:blip r:embed="rId4"/>
            <a:stretch>
              <a:fillRect/>
            </a:stretch>
          </p:blipFill>
          <p:spPr>
            <a:xfrm>
              <a:off x="1233" y="2093"/>
              <a:ext cx="6375" cy="5430"/>
            </a:xfrm>
            <a:prstGeom prst="rect">
              <a:avLst/>
            </a:prstGeom>
            <a:grpFill/>
          </p:spPr>
        </p:pic>
        <p:sp>
          <p:nvSpPr>
            <p:cNvPr id="10" name="文本框 9"/>
            <p:cNvSpPr txBox="1"/>
            <p:nvPr/>
          </p:nvSpPr>
          <p:spPr>
            <a:xfrm>
              <a:off x="2791" y="5856"/>
              <a:ext cx="4000" cy="936"/>
            </a:xfrm>
            <a:prstGeom prst="rect">
              <a:avLst/>
            </a:prstGeom>
            <a:grpFill/>
          </p:spPr>
          <p:txBody>
            <a:bodyPr wrap="square" rtlCol="0" anchor="t">
              <a:spAutoFit/>
            </a:bodyPr>
            <a:lstStyle/>
            <a:p>
              <a:pPr>
                <a:lnSpc>
                  <a:spcPct val="120000"/>
                </a:lnSpc>
              </a:pPr>
              <a:r>
                <a:rPr lang="en-US" altLang="zh-CN" sz="2600" b="1" dirty="0">
                  <a:solidFill>
                    <a:schemeClr val="bg1"/>
                  </a:solidFill>
                </a:rPr>
                <a:t>ENGLISH</a:t>
              </a:r>
            </a:p>
          </p:txBody>
        </p:sp>
      </p:grpSp>
      <p:sp>
        <p:nvSpPr>
          <p:cNvPr id="14" name="矩形 13"/>
          <p:cNvSpPr/>
          <p:nvPr/>
        </p:nvSpPr>
        <p:spPr>
          <a:xfrm>
            <a:off x="0" y="5291455"/>
            <a:ext cx="12192000" cy="1579245"/>
          </a:xfrm>
          <a:prstGeom prst="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970" y="635"/>
            <a:ext cx="4542155" cy="348615"/>
          </a:xfrm>
          <a:prstGeom prst="rect">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59"/>
          <p:cNvSpPr>
            <a:spLocks noChangeArrowheads="1"/>
          </p:cNvSpPr>
          <p:nvPr>
            <p:custDataLst>
              <p:tags r:id="rId1"/>
            </p:custDataLst>
          </p:nvPr>
        </p:nvSpPr>
        <p:spPr bwMode="auto">
          <a:xfrm>
            <a:off x="4823394" y="2456525"/>
            <a:ext cx="6859228"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extBox 4"/>
          <p:cNvSpPr txBox="1"/>
          <p:nvPr/>
        </p:nvSpPr>
        <p:spPr>
          <a:xfrm>
            <a:off x="260985" y="4346575"/>
            <a:ext cx="11670030" cy="1198880"/>
          </a:xfrm>
          <a:prstGeom prst="rect">
            <a:avLst/>
          </a:prstGeom>
          <a:noFill/>
        </p:spPr>
        <p:txBody>
          <a:bodyPr wrap="square" rtlCol="0">
            <a:spAutoFit/>
          </a:bodyPr>
          <a:lstStyle/>
          <a:p>
            <a:pPr marL="1259840" indent="-1259840" algn="just" fontAlgn="auto"/>
            <a:r>
              <a:rPr lang="zh-CN" altLang="en-US" sz="2400"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	</a:t>
            </a:r>
            <a:r>
              <a:rPr lang="zh-CN" altLang="en-US" sz="2400" dirty="0">
                <a:solidFill>
                  <a:srgbClr val="C00000"/>
                </a:solidFill>
                <a:latin typeface="Times New Roman" panose="02020603050405020304" charset="0"/>
                <a:cs typeface="Times New Roman" panose="02020603050405020304" charset="0"/>
              </a:rPr>
              <a:t>根据</a:t>
            </a:r>
            <a:r>
              <a:rPr lang="en-US" altLang="zh-CN" sz="2400" dirty="0">
                <a:solidFill>
                  <a:srgbClr val="C00000"/>
                </a:solidFill>
                <a:latin typeface="Times New Roman" panose="02020603050405020304" charset="0"/>
                <a:cs typeface="Times New Roman" panose="02020603050405020304" charset="0"/>
              </a:rPr>
              <a:t>I will have an English test tomorrow</a:t>
            </a:r>
            <a:r>
              <a:rPr lang="zh-CN" altLang="en-US" sz="2400" dirty="0">
                <a:solidFill>
                  <a:srgbClr val="C00000"/>
                </a:solidFill>
                <a:latin typeface="Times New Roman" panose="02020603050405020304" charset="0"/>
                <a:cs typeface="Times New Roman" panose="02020603050405020304" charset="0"/>
              </a:rPr>
              <a:t>（我明天要考英语），可以得知该考试还没举行，说话人想预祝成功。</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项“祝你好运”最符合对话情景。因此，答案是</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a:t>
            </a:r>
            <a:endParaRPr lang="en-US" sz="2400" dirty="0">
              <a:solidFill>
                <a:srgbClr val="C00000"/>
              </a:solidFill>
              <a:latin typeface="Times New Roman" panose="02020603050405020304" charset="0"/>
              <a:cs typeface="Times New Roman" panose="02020603050405020304" charset="0"/>
            </a:endParaRPr>
          </a:p>
        </p:txBody>
      </p:sp>
      <p:sp>
        <p:nvSpPr>
          <p:cNvPr id="6" name="文本框 5"/>
          <p:cNvSpPr txBox="1"/>
          <p:nvPr/>
        </p:nvSpPr>
        <p:spPr>
          <a:xfrm>
            <a:off x="977817" y="314575"/>
            <a:ext cx="11039475" cy="2269660"/>
          </a:xfrm>
          <a:prstGeom prst="rect">
            <a:avLst/>
          </a:prstGeom>
          <a:noFill/>
        </p:spPr>
        <p:txBody>
          <a:bodyPr wrap="square" rtlCol="0" anchor="t">
            <a:spAutoFit/>
          </a:bodyPr>
          <a:lstStyle/>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 5. M: I will have an English test tomorrow.</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W: _______.</a:t>
            </a:r>
          </a:p>
          <a:p>
            <a:pPr indent="0" algn="just" fontAlgn="auto">
              <a:lnSpc>
                <a:spcPct val="120000"/>
              </a:lnSpc>
            </a:pPr>
            <a:endParaRPr lang="en-US" altLang="zh-CN" sz="2400" dirty="0">
              <a:latin typeface="Times New Roman" panose="02020603050405020304" charset="0"/>
              <a:ea typeface="宋体" panose="02010600030101010101" pitchFamily="2" charset="-122"/>
              <a:cs typeface="Times New Roman" panose="02020603050405020304" charset="0"/>
            </a:endParaRP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A. Good luck                              B. Best wishes </a:t>
            </a:r>
          </a:p>
          <a:p>
            <a:pPr indent="0" algn="just" fontAlgn="auto">
              <a:lnSpc>
                <a:spcPct val="120000"/>
              </a:lnSpc>
            </a:pPr>
            <a:r>
              <a:rPr lang="en-US" altLang="zh-CN" sz="2400" dirty="0">
                <a:latin typeface="Times New Roman" panose="02020603050405020304" charset="0"/>
                <a:ea typeface="宋体" panose="02010600030101010101" pitchFamily="2" charset="-122"/>
                <a:cs typeface="Times New Roman" panose="02020603050405020304" charset="0"/>
              </a:rPr>
              <a:t>          C. Well done                               D. It’s a pity</a:t>
            </a:r>
          </a:p>
        </p:txBody>
      </p:sp>
      <p:sp>
        <p:nvSpPr>
          <p:cNvPr id="7" name="TextBox 4"/>
          <p:cNvSpPr txBox="1"/>
          <p:nvPr/>
        </p:nvSpPr>
        <p:spPr>
          <a:xfrm>
            <a:off x="846455" y="352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3" name="文本框 2">
            <a:hlinkClick r:id="" action="ppaction://hlinkshowjump?jump=nextslide"/>
          </p:cNvPr>
          <p:cNvSpPr txBox="1"/>
          <p:nvPr userDrawn="1"/>
        </p:nvSpPr>
        <p:spPr>
          <a:xfrm>
            <a:off x="10716260" y="6170930"/>
            <a:ext cx="1475740" cy="610870"/>
          </a:xfrm>
          <a:prstGeom prst="rect">
            <a:avLst/>
          </a:prstGeom>
          <a:solidFill>
            <a:srgbClr val="E18787"/>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buClrTx/>
              <a:buSzTx/>
              <a:buFontTx/>
            </a:pPr>
            <a:r>
              <a:rPr lang="zh-CN" altLang="en-US" sz="2600" dirty="0">
                <a:solidFill>
                  <a:schemeClr val="bg1"/>
                </a:solidFill>
                <a:latin typeface="方正公文黑体" panose="02000500000000000000" charset="-122"/>
                <a:ea typeface="方正公文黑体" panose="02000500000000000000" charset="-122"/>
                <a:cs typeface="方正公文黑体" panose="02000500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circle(in)">
                                      <p:cBhvr>
                                        <p:cTn id="12" dur="2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COMMONDATA" val="eyJoZGlkIjoiMjhjNGUxNWFjMjhlNDdjNWVkN2JmMzA2Y2JjZmYzMTUifQ=="/>
  <p:tag name="KSO_WPP_MARK_KEY" val="3feef828-2158-4317-89f5-aa7905524922"/>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36</TotalTime>
  <Words>6952</Words>
  <Application>Microsoft Office PowerPoint</Application>
  <PresentationFormat>宽屏</PresentationFormat>
  <Paragraphs>517</Paragraphs>
  <Slides>80</Slides>
  <Notes>80</Notes>
  <HiddenSlides>9</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80</vt:i4>
      </vt:variant>
    </vt:vector>
  </HeadingPairs>
  <TitlesOfParts>
    <vt:vector size="90" baseType="lpstr">
      <vt:lpstr>微软雅黑</vt:lpstr>
      <vt:lpstr>黑体</vt:lpstr>
      <vt:lpstr>等线</vt:lpstr>
      <vt:lpstr>Impact</vt:lpstr>
      <vt:lpstr>Times New Roman</vt:lpstr>
      <vt:lpstr>方正大黑简体</vt:lpstr>
      <vt:lpstr>宋体</vt:lpstr>
      <vt:lpstr>方正公文黑体</vt:lpstr>
      <vt:lpstr>Arial</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116</cp:revision>
  <dcterms:created xsi:type="dcterms:W3CDTF">2021-08-19T06:32:00Z</dcterms:created>
  <dcterms:modified xsi:type="dcterms:W3CDTF">2023-09-02T03:16:49Z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2052-11.1.0.12980</vt:lpwstr>
  </property>
</Properties>
</file>