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20.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1.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2.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23.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24.xml" ContentType="application/vnd.openxmlformats-officedocument.presentationml.tags+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6"/>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62" r:id="rId42"/>
    <p:sldId id="363" r:id="rId43"/>
    <p:sldId id="364" r:id="rId44"/>
    <p:sldId id="365" r:id="rId45"/>
    <p:sldId id="429" r:id="rId46"/>
    <p:sldId id="366" r:id="rId47"/>
    <p:sldId id="430" r:id="rId48"/>
    <p:sldId id="307" r:id="rId49"/>
    <p:sldId id="308" r:id="rId50"/>
    <p:sldId id="377" r:id="rId51"/>
    <p:sldId id="378" r:id="rId52"/>
    <p:sldId id="380" r:id="rId53"/>
    <p:sldId id="379" r:id="rId54"/>
    <p:sldId id="381" r:id="rId55"/>
    <p:sldId id="312" r:id="rId56"/>
    <p:sldId id="382" r:id="rId57"/>
    <p:sldId id="383" r:id="rId58"/>
    <p:sldId id="384" r:id="rId59"/>
    <p:sldId id="314" r:id="rId60"/>
    <p:sldId id="315" r:id="rId61"/>
    <p:sldId id="326" r:id="rId62"/>
    <p:sldId id="431" r:id="rId63"/>
    <p:sldId id="432" r:id="rId64"/>
    <p:sldId id="433" r:id="rId65"/>
    <p:sldId id="434" r:id="rId66"/>
    <p:sldId id="435" r:id="rId67"/>
    <p:sldId id="436" r:id="rId68"/>
    <p:sldId id="437" r:id="rId69"/>
    <p:sldId id="438" r:id="rId70"/>
    <p:sldId id="439" r:id="rId71"/>
    <p:sldId id="440" r:id="rId72"/>
    <p:sldId id="441" r:id="rId73"/>
    <p:sldId id="442" r:id="rId74"/>
    <p:sldId id="284" r:id="rId75"/>
  </p:sldIdLst>
  <p:sldSz cx="12192000" cy="6858000"/>
  <p:notesSz cx="6858000" cy="9144000"/>
  <p:embeddedFontLst>
    <p:embeddedFont>
      <p:font typeface="方正公文黑体" panose="02000500000000000000"/>
      <p:regular r:id="rId77"/>
    </p:embeddedFont>
    <p:embeddedFont>
      <p:font typeface="Impact" panose="020B0806030902050204" pitchFamily="34" charset="0"/>
      <p:regular r:id="rId78"/>
    </p:embeddedFont>
    <p:embeddedFont>
      <p:font typeface="等线" panose="02010600030101010101" pitchFamily="2" charset="-122"/>
      <p:regular r:id="rId79"/>
      <p:bold r:id="rId80"/>
    </p:embeddedFont>
    <p:embeddedFont>
      <p:font typeface="方正大黑简体" panose="02000000000000000000" pitchFamily="2" charset="-122"/>
      <p:regular r:id="rId81"/>
    </p:embeddedFont>
    <p:embeddedFont>
      <p:font typeface="方正黑体简体" panose="03000509000000000000" pitchFamily="65" charset="-122"/>
      <p:regular r:id="rId82"/>
    </p:embeddedFont>
    <p:embeddedFont>
      <p:font typeface="黑体" panose="02010609060101010101" pitchFamily="49" charset="-122"/>
      <p:regular r:id="rId83"/>
    </p:embeddedFont>
    <p:embeddedFont>
      <p:font typeface="微软雅黑" panose="020B0503020204020204" pitchFamily="34" charset="-122"/>
      <p:regular r:id="rId84"/>
      <p:bold r:id="rId85"/>
    </p:embeddedFont>
  </p:embeddedFontLst>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29"/>
            <p14:sldId id="366"/>
            <p14:sldId id="430"/>
            <p14:sldId id="307"/>
            <p14:sldId id="308"/>
            <p14:sldId id="377"/>
            <p14:sldId id="378"/>
            <p14:sldId id="380"/>
            <p14:sldId id="379"/>
            <p14:sldId id="381"/>
            <p14:sldId id="312"/>
            <p14:sldId id="382"/>
            <p14:sldId id="383"/>
            <p14:sldId id="384"/>
            <p14:sldId id="314"/>
            <p14:sldId id="315"/>
            <p14:sldId id="326"/>
            <p14:sldId id="431"/>
            <p14:sldId id="432"/>
            <p14:sldId id="433"/>
            <p14:sldId id="434"/>
            <p14:sldId id="435"/>
            <p14:sldId id="436"/>
            <p14:sldId id="437"/>
            <p14:sldId id="438"/>
            <p14:sldId id="439"/>
            <p14:sldId id="440"/>
            <p14:sldId id="441"/>
            <p14:sldId id="44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2" userDrawn="1">
          <p15:clr>
            <a:srgbClr val="A4A3A4"/>
          </p15:clr>
        </p15:guide>
        <p15:guide id="4" pos="7391" userDrawn="1">
          <p15:clr>
            <a:srgbClr val="A4A3A4"/>
          </p15:clr>
        </p15:guide>
        <p15:guide id="5"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6"/>
      </p:cViewPr>
      <p:guideLst>
        <p:guide orient="horz" pos="110"/>
        <p:guide orient="horz" pos="4211"/>
        <p:guide pos="82"/>
        <p:guide pos="7391"/>
        <p:guide orient="horz" pos="39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8.fntdata"/><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7.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6.fntdata"/><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51435"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13" name="矩形 12"/>
          <p:cNvSpPr/>
          <p:nvPr userDrawn="1"/>
        </p:nvSpPr>
        <p:spPr>
          <a:xfrm>
            <a:off x="-12383"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4" name="文本框 13">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9" name="矩形 8"/>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24130" y="619506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endParaRPr lang="zh-CN" sz="2600" dirty="0">
              <a:solidFill>
                <a:schemeClr val="bg1"/>
              </a:solidFill>
              <a:latin typeface="方正黑体简体" panose="02010600030101010101" charset="-122"/>
              <a:ea typeface="方正黑体简体" panose="02010600030101010101" charset="-122"/>
              <a:cs typeface="方正黑体简体" panose="02010600030101010101"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2.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59.xml"/><Relationship Id="rId4" Type="http://schemas.openxmlformats.org/officeDocument/2006/relationships/slide" Target="slide3.xml"/><Relationship Id="rId9" Type="http://schemas.openxmlformats.org/officeDocument/2006/relationships/slide" Target="slide5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12.xml"/><Relationship Id="rId7" Type="http://schemas.openxmlformats.org/officeDocument/2006/relationships/notesSlide" Target="../notesSlides/notesSlide4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tags" Target="../tags/tag17.xml"/><Relationship Id="rId7" Type="http://schemas.openxmlformats.org/officeDocument/2006/relationships/notesSlide" Target="../notesSlides/notesSlide46.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7.xml"/><Relationship Id="rId5" Type="http://schemas.openxmlformats.org/officeDocument/2006/relationships/tags" Target="../tags/tag19.xml"/><Relationship Id="rId4" Type="http://schemas.openxmlformats.org/officeDocument/2006/relationships/tags" Target="../tags/tag18.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slide" Target="slide49.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2.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People who win at the end always have a positive </a:t>
            </a:r>
            <a:r>
              <a:rPr lang="en-US" altLang="zh-CN" sz="2400" u="sng" dirty="0">
                <a:latin typeface="Times New Roman" panose="02020603050405020304" charset="0"/>
                <a:ea typeface="宋体" panose="02010600030101010101" pitchFamily="2" charset="-122"/>
                <a:cs typeface="Times New Roman" panose="02020603050405020304" charset="0"/>
              </a:rPr>
              <a:t>attitude</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状态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态度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想法</a:t>
            </a:r>
            <a:r>
              <a:rPr lang="en-US" altLang="zh-CN" sz="2400" dirty="0">
                <a:latin typeface="Times New Roman" panose="02020603050405020304" charset="0"/>
                <a:ea typeface="宋体" panose="02010600030101010101" pitchFamily="2" charset="-122"/>
                <a:cs typeface="Times New Roman" panose="02020603050405020304" charset="0"/>
              </a:rPr>
              <a:t>	D. </a:t>
            </a:r>
            <a:r>
              <a:rPr lang="zh-CN" altLang="en-US" sz="2400" dirty="0">
                <a:latin typeface="Times New Roman" panose="02020603050405020304" charset="0"/>
                <a:ea typeface="宋体" panose="02010600030101010101" pitchFamily="2" charset="-122"/>
                <a:cs typeface="Times New Roman" panose="02020603050405020304" charset="0"/>
              </a:rPr>
              <a:t>习惯</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attitude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态度”，结合句意“最后胜利的人总是有积极的态度”，</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4112" y="909927"/>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62752"/>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teacher has just found a mistake on the front </a:t>
            </a:r>
            <a:r>
              <a:rPr lang="en-US" altLang="zh-CN" sz="2400" u="sng" dirty="0">
                <a:latin typeface="Times New Roman" panose="02020603050405020304" charset="0"/>
                <a:ea typeface="宋体" panose="02010600030101010101" pitchFamily="2" charset="-122"/>
                <a:cs typeface="Times New Roman" panose="02020603050405020304" charset="0"/>
              </a:rPr>
              <a:t>cover</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覆盖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封面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盖子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包装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cover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封面”，结合句意“老师刚才在封面上发现了一处错误”，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3180" y="817814"/>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You should read the </a:t>
            </a:r>
            <a:r>
              <a:rPr lang="en-US" altLang="zh-CN" sz="2400" u="sng" dirty="0">
                <a:latin typeface="Times New Roman" panose="02020603050405020304" charset="0"/>
                <a:ea typeface="宋体" panose="02010600030101010101" pitchFamily="2" charset="-122"/>
                <a:cs typeface="Times New Roman" panose="02020603050405020304" charset="0"/>
              </a:rPr>
              <a:t>instructions</a:t>
            </a:r>
            <a:r>
              <a:rPr lang="en-US" altLang="zh-CN" sz="2400" dirty="0">
                <a:latin typeface="Times New Roman" panose="02020603050405020304" charset="0"/>
                <a:ea typeface="宋体" panose="02010600030101010101" pitchFamily="2" charset="-122"/>
                <a:cs typeface="Times New Roman" panose="02020603050405020304" charset="0"/>
              </a:rPr>
              <a:t> carefully before taking the medicine.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说明书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介绍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知识</a:t>
            </a:r>
          </a:p>
        </p:txBody>
      </p:sp>
      <p:sp>
        <p:nvSpPr>
          <p:cNvPr id="109" name="TextBox 4"/>
          <p:cNvSpPr txBox="1"/>
          <p:nvPr/>
        </p:nvSpPr>
        <p:spPr>
          <a:xfrm>
            <a:off x="356235" y="43343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instructions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说明书”，结合句意“在吃药前你应该仔细阅读说明书”，</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1016308"/>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didn’t know what to do, so she asked him for </a:t>
            </a:r>
            <a:r>
              <a:rPr lang="en-US" altLang="zh-CN" sz="2400" u="sng" dirty="0">
                <a:latin typeface="Times New Roman" panose="02020603050405020304" charset="0"/>
                <a:ea typeface="宋体" panose="02010600030101010101" pitchFamily="2" charset="-122"/>
                <a:cs typeface="Times New Roman" panose="02020603050405020304" charset="0"/>
              </a:rPr>
              <a:t>professional</a:t>
            </a:r>
            <a:r>
              <a:rPr lang="en-US" altLang="zh-CN" sz="2400" dirty="0">
                <a:latin typeface="Times New Roman" panose="02020603050405020304" charset="0"/>
                <a:ea typeface="宋体" panose="02010600030101010101" pitchFamily="2" charset="-122"/>
                <a:cs typeface="Times New Roman" panose="02020603050405020304" charset="0"/>
              </a:rPr>
              <a:t> advice.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客观的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有用的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积极的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专业的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professional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专业的”，结合句意“她不知道要做什么，于是向他寻求专业的建议”，</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9998" y="10163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 10. Winter is not a </a:t>
            </a:r>
            <a:r>
              <a:rPr lang="en-US" altLang="zh-CN" sz="2400" u="sng" dirty="0">
                <a:latin typeface="Times New Roman" panose="02020603050405020304" charset="0"/>
                <a:ea typeface="宋体" panose="02010600030101010101" pitchFamily="2" charset="-122"/>
                <a:cs typeface="Times New Roman" panose="02020603050405020304" charset="0"/>
              </a:rPr>
              <a:t>suitable</a:t>
            </a:r>
            <a:r>
              <a:rPr lang="en-US" altLang="zh-CN" sz="2400" dirty="0">
                <a:latin typeface="Times New Roman" panose="02020603050405020304" charset="0"/>
                <a:ea typeface="宋体" panose="02010600030101010101" pitchFamily="2" charset="-122"/>
                <a:cs typeface="Times New Roman" panose="02020603050405020304" charset="0"/>
              </a:rPr>
              <a:t> season to travel there.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开心的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整齐的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合适的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温暖的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suitable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合适的”，结合句意“冬天并不适合去那里旅行”，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5470"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Mike wants to </a:t>
            </a:r>
            <a:r>
              <a:rPr lang="en-US" altLang="zh-CN" sz="2400" u="sng" dirty="0">
                <a:latin typeface="Times New Roman" panose="02020603050405020304" charset="0"/>
                <a:ea typeface="宋体" panose="02010600030101010101" pitchFamily="2" charset="-122"/>
                <a:cs typeface="Times New Roman" panose="02020603050405020304" charset="0"/>
              </a:rPr>
              <a:t>see</a:t>
            </a:r>
            <a:r>
              <a:rPr lang="en-US" altLang="zh-CN" sz="2400" dirty="0">
                <a:latin typeface="Times New Roman" panose="02020603050405020304" charset="0"/>
                <a:ea typeface="宋体" panose="02010600030101010101" pitchFamily="2" charset="-122"/>
                <a:cs typeface="Times New Roman" panose="02020603050405020304" charset="0"/>
              </a:rPr>
              <a:t> his father </a:t>
            </a:r>
            <a:r>
              <a:rPr lang="en-US" altLang="zh-CN" sz="2400" u="sng" dirty="0">
                <a:latin typeface="Times New Roman" panose="02020603050405020304" charset="0"/>
                <a:ea typeface="宋体" panose="02010600030101010101" pitchFamily="2" charset="-122"/>
                <a:cs typeface="Times New Roman" panose="02020603050405020304" charset="0"/>
              </a:rPr>
              <a:t>off</a:t>
            </a:r>
            <a:r>
              <a:rPr lang="en-US" altLang="zh-CN" sz="2400" dirty="0">
                <a:latin typeface="Times New Roman" panose="02020603050405020304" charset="0"/>
                <a:ea typeface="宋体" panose="02010600030101010101" pitchFamily="2" charset="-122"/>
                <a:cs typeface="Times New Roman" panose="02020603050405020304" charset="0"/>
              </a:rPr>
              <a:t> at the airport.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取消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邮寄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送行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看见</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see sb. off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给某人送行”，结合句意“</a:t>
            </a:r>
            <a:r>
              <a:rPr lang="en-US" altLang="zh-CN" sz="2400" dirty="0">
                <a:solidFill>
                  <a:srgbClr val="C00000"/>
                </a:solidFill>
                <a:latin typeface="Times New Roman" panose="02020603050405020304" charset="0"/>
                <a:cs typeface="Times New Roman" panose="02020603050405020304" charset="0"/>
              </a:rPr>
              <a:t>Mike</a:t>
            </a:r>
            <a:r>
              <a:rPr lang="zh-CN" altLang="en-US" sz="2400" dirty="0">
                <a:solidFill>
                  <a:srgbClr val="C00000"/>
                </a:solidFill>
                <a:latin typeface="Times New Roman" panose="02020603050405020304" charset="0"/>
                <a:cs typeface="Times New Roman" panose="02020603050405020304" charset="0"/>
              </a:rPr>
              <a:t>想去机场为他父亲送行”，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teacher </a:t>
            </a:r>
            <a:r>
              <a:rPr lang="en-US" altLang="zh-CN" sz="2400" u="sng" dirty="0">
                <a:latin typeface="Times New Roman" panose="02020603050405020304" charset="0"/>
                <a:ea typeface="宋体" panose="02010600030101010101" pitchFamily="2" charset="-122"/>
                <a:cs typeface="Times New Roman" panose="02020603050405020304" charset="0"/>
              </a:rPr>
              <a:t>offered</a:t>
            </a:r>
            <a:r>
              <a:rPr lang="en-US" altLang="zh-CN" sz="2400" dirty="0">
                <a:latin typeface="Times New Roman" panose="02020603050405020304" charset="0"/>
                <a:ea typeface="宋体" panose="02010600030101010101" pitchFamily="2" charset="-122"/>
                <a:cs typeface="Times New Roman" panose="02020603050405020304" charset="0"/>
              </a:rPr>
              <a:t> tips on reading skills.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提供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提起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出价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建议</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offer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提供”，结合句意“老师提供了一些阅读技巧”，</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7620"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Could you </a:t>
            </a:r>
            <a:r>
              <a:rPr lang="en-US" altLang="zh-CN" sz="2400" u="sng" dirty="0">
                <a:latin typeface="Times New Roman" panose="02020603050405020304" charset="0"/>
                <a:ea typeface="宋体" panose="02010600030101010101" pitchFamily="2" charset="-122"/>
                <a:cs typeface="Times New Roman" panose="02020603050405020304" charset="0"/>
              </a:rPr>
              <a:t>excuse</a:t>
            </a:r>
            <a:r>
              <a:rPr lang="en-US" altLang="zh-CN" sz="2400" dirty="0">
                <a:latin typeface="Times New Roman" panose="02020603050405020304" charset="0"/>
                <a:ea typeface="宋体" panose="02010600030101010101" pitchFamily="2" charset="-122"/>
                <a:cs typeface="Times New Roman" panose="02020603050405020304" charset="0"/>
              </a:rPr>
              <a:t> me for a short while, please?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麻烦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想起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理解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原谅</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excuse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原谅”，结合句意“抱歉，我能失陪一下吗”，</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581015" y="3740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5" action="ppaction://hlinksldjump"/>
          </p:cNvPr>
          <p:cNvSpPr txBox="1">
            <a:spLocks noChangeArrowheads="1"/>
          </p:cNvSpPr>
          <p:nvPr/>
        </p:nvSpPr>
        <p:spPr bwMode="auto">
          <a:xfrm>
            <a:off x="5581015" y="117475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p>
        </p:txBody>
      </p:sp>
      <p:sp>
        <p:nvSpPr>
          <p:cNvPr id="4" name="文本框 13">
            <a:hlinkClick r:id="rId6" action="ppaction://hlinksldjump"/>
          </p:cNvPr>
          <p:cNvSpPr txBox="1">
            <a:spLocks noChangeArrowheads="1"/>
          </p:cNvSpPr>
          <p:nvPr/>
        </p:nvSpPr>
        <p:spPr bwMode="auto">
          <a:xfrm>
            <a:off x="5581015" y="19754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77622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577272"/>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581015" y="437769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581015" y="51784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4" name="文本框 13">
            <a:hlinkClick r:id="rId12" action="ppaction://hlinksldjump"/>
          </p:cNvPr>
          <p:cNvSpPr txBox="1">
            <a:spLocks noChangeArrowheads="1"/>
          </p:cNvSpPr>
          <p:nvPr>
            <p:custDataLst>
              <p:tags r:id="rId1"/>
            </p:custDataLst>
          </p:nvPr>
        </p:nvSpPr>
        <p:spPr bwMode="auto">
          <a:xfrm>
            <a:off x="5581015" y="59791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People’s lives, which we must take </a:t>
            </a:r>
            <a:r>
              <a:rPr lang="en-US" altLang="zh-CN" sz="2400" u="sng" dirty="0">
                <a:latin typeface="Times New Roman" panose="02020603050405020304" charset="0"/>
                <a:ea typeface="宋体" panose="02010600030101010101" pitchFamily="2" charset="-122"/>
                <a:cs typeface="Times New Roman" panose="02020603050405020304" charset="0"/>
              </a:rPr>
              <a:t>seriously</a:t>
            </a:r>
            <a:r>
              <a:rPr lang="en-US" altLang="zh-CN" sz="2400" dirty="0">
                <a:latin typeface="Times New Roman" panose="02020603050405020304" charset="0"/>
                <a:ea typeface="宋体" panose="02010600030101010101" pitchFamily="2" charset="-122"/>
                <a:cs typeface="Times New Roman" panose="02020603050405020304" charset="0"/>
              </a:rPr>
              <a:t>, are above everything else.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乐观地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积极地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严肃地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满意地</a:t>
            </a:r>
          </a:p>
        </p:txBody>
      </p:sp>
      <p:sp>
        <p:nvSpPr>
          <p:cNvPr id="109" name="TextBox 4"/>
          <p:cNvSpPr txBox="1"/>
          <p:nvPr/>
        </p:nvSpPr>
        <p:spPr>
          <a:xfrm>
            <a:off x="422910" y="4410559"/>
            <a:ext cx="1119759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seriously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严肃地”，结合句意“人的生命高于一切，我们必须严肃对待”，</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19986"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It is a great pleasure to </a:t>
            </a:r>
            <a:r>
              <a:rPr lang="en-US" altLang="zh-CN" sz="2400" u="sng" dirty="0">
                <a:latin typeface="Times New Roman" panose="02020603050405020304" charset="0"/>
                <a:ea typeface="宋体" panose="02010600030101010101" pitchFamily="2" charset="-122"/>
                <a:cs typeface="Times New Roman" panose="02020603050405020304" charset="0"/>
              </a:rPr>
              <a:t>hear from</a:t>
            </a:r>
            <a:r>
              <a:rPr lang="en-US" altLang="zh-CN" sz="2400" dirty="0">
                <a:latin typeface="Times New Roman" panose="02020603050405020304" charset="0"/>
                <a:ea typeface="宋体" panose="02010600030101010101" pitchFamily="2" charset="-122"/>
                <a:cs typeface="Times New Roman" panose="02020603050405020304" charset="0"/>
              </a:rPr>
              <a:t> a friend in this small village.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收到</a:t>
            </a:r>
            <a:r>
              <a:rPr lang="en-US" altLang="zh-CN" sz="2400" dirty="0">
                <a:latin typeface="宋体" panose="02010600030101010101" pitchFamily="2" charset="-122"/>
                <a:ea typeface="宋体" panose="02010600030101010101" pitchFamily="2" charset="-122"/>
                <a:cs typeface="Times New Roman" panose="02020603050405020304" charset="0"/>
              </a:rPr>
              <a:t>……</a:t>
            </a:r>
            <a:r>
              <a:rPr lang="zh-CN" altLang="en-US" sz="2400" dirty="0">
                <a:latin typeface="Times New Roman" panose="02020603050405020304" charset="0"/>
                <a:ea typeface="宋体" panose="02010600030101010101" pitchFamily="2" charset="-122"/>
                <a:cs typeface="Times New Roman" panose="02020603050405020304" charset="0"/>
              </a:rPr>
              <a:t>的消息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听到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听从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接受</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本题考查动词词组</a:t>
            </a:r>
            <a:r>
              <a:rPr lang="en-US" altLang="zh-CN" sz="2400" dirty="0">
                <a:solidFill>
                  <a:srgbClr val="C00000"/>
                </a:solidFill>
                <a:latin typeface="Times New Roman" panose="02020603050405020304" charset="0"/>
                <a:cs typeface="Times New Roman" panose="02020603050405020304" charset="0"/>
              </a:rPr>
              <a:t>hear from</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收到某人的消息”，结合句意“在这个小村庄能收到朋友的消息是一件很开心的事情”，</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5236" y="8655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6857" y="3797588"/>
            <a:ext cx="9077368"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school         B. garden          C. factory             D. hospital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longest        B. farthest         C. sweetest           D. happiest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paid             B. pay               C. cost                  D. spent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Finally        B. Suddenly      C. Directly            D. Aimlessly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完形填空（</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30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Long ago there was a hardworking bear. His favorite food was grapes. In his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he planted a lot of grapes. In order to find out how to grow the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grapes, the bear went to the library, searched the Internet and </a:t>
            </a:r>
            <a:r>
              <a:rPr lang="en-US" altLang="zh-CN" sz="2400" u="sng" dirty="0">
                <a:latin typeface="Times New Roman" panose="02020603050405020304" charset="0"/>
                <a:ea typeface="宋体" panose="02010600030101010101" pitchFamily="2" charset="-122"/>
                <a:cs typeface="Times New Roman" panose="02020603050405020304" charset="0"/>
              </a:rPr>
              <a:t>18</a:t>
            </a:r>
            <a:r>
              <a:rPr lang="en-US" altLang="zh-CN" sz="2400" dirty="0">
                <a:latin typeface="Times New Roman" panose="02020603050405020304" charset="0"/>
                <a:ea typeface="宋体" panose="02010600030101010101" pitchFamily="2" charset="-122"/>
                <a:cs typeface="Times New Roman" panose="02020603050405020304" charset="0"/>
              </a:rPr>
              <a:t> a special visit to grape experts.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 he got the answer—to have love!</a:t>
            </a:r>
          </a:p>
        </p:txBody>
      </p:sp>
      <p:sp>
        <p:nvSpPr>
          <p:cNvPr id="6" name="TextBox 4"/>
          <p:cNvSpPr txBox="1"/>
          <p:nvPr/>
        </p:nvSpPr>
        <p:spPr>
          <a:xfrm>
            <a:off x="1827247" y="38623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1827746" y="427806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8" name="TextBox 4"/>
          <p:cNvSpPr txBox="1"/>
          <p:nvPr/>
        </p:nvSpPr>
        <p:spPr>
          <a:xfrm>
            <a:off x="1866618" y="473003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2" name="TextBox 4"/>
          <p:cNvSpPr txBox="1"/>
          <p:nvPr/>
        </p:nvSpPr>
        <p:spPr>
          <a:xfrm>
            <a:off x="1866616" y="513874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705710"/>
            <a:ext cx="10458450" cy="498475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本题考查词义辨析和逻辑推理。从最后一段</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came back to his grape garden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得知，熊是在他的花园里种葡萄。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school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factory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hospital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这三个词的意思都不符合题意。故本题正确答案为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本题考查词义辨析。句子要表达“为了找到种出最甜的葡萄的方法”，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longest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意为“最长的”，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farthest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意为“最远的”，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happiest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意为“最高兴的”，这三个词的意思都不符合题意。空格前有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sweet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的最高级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sweetest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本题考查时态及固定搭配。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pay a visit to sb.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为固定搭配，意为“拜访某人”。全文时态为过去时，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的过去式为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paid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finally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意为“最后，终于”；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suddenly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意为“突然地”；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directly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意为“直接地”；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aimlessly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意为“毫无目的地”。此处要表达“最终，他得到了答案”。故本题正确答案为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8930" y="512020"/>
            <a:ext cx="1153413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But what is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 The bear decided to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some of the most loving ones. Of course mothers are the most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Mother Pig,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her piglet, said to the bear, “You want to show love to someone? Then you should feed them.” The bear listened carefully and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every word on his notebook.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are also very loving. Father Sheep said, “You want to show love to someone?</a:t>
            </a:r>
          </a:p>
        </p:txBody>
      </p:sp>
      <p:sp>
        <p:nvSpPr>
          <p:cNvPr id="4" name="文本框 3"/>
          <p:cNvSpPr txBox="1"/>
          <p:nvPr/>
        </p:nvSpPr>
        <p:spPr>
          <a:xfrm>
            <a:off x="1001458" y="2703045"/>
            <a:ext cx="10399967" cy="2712859"/>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dream                	B. idea                     C. love                       D. grape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look for              	B. learn from           C. hear from              D. learn to</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hardworking      	B. good-looking      C. open-minded        D. loving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feed                    	B. feeding               C. fed                        D. have fed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looked up           	B. cut down            C. wrote down           D. followed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Mothers              	B. Fathers               C. Sisters                   D. Cousins</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875728" y="36051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875728" y="399013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2" name="TextBox 4"/>
          <p:cNvSpPr txBox="1"/>
          <p:nvPr/>
        </p:nvSpPr>
        <p:spPr>
          <a:xfrm>
            <a:off x="875728" y="44338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3" name="TextBox 4"/>
          <p:cNvSpPr txBox="1"/>
          <p:nvPr/>
        </p:nvSpPr>
        <p:spPr>
          <a:xfrm>
            <a:off x="875729" y="48854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277416" y="391279"/>
            <a:ext cx="11543109" cy="5785485"/>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本题考查逻辑推理和词义辨析。根据上下文推断出，熊想知道“什么是爱”。故本题正确答案为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for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意为“寻找”；</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learn from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意为“向某人学习”；</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hear from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意为“收到某人的消息”；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learn to</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意为“学习做</a:t>
            </a:r>
            <a:r>
              <a:rPr lang="en-US" altLang="zh-CN" sz="20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，后加动词原形。根据下文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some of the most loving people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（一些最有爱的人），推断熊决定向最有爱的人学习。</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learn from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hardworking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意为“勤奋的”；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good-looking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意为“好看的”；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open-minded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意为“思想开明的”；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loving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意为“有爱的”。此处要表达“母亲是最有爱的”。故本题正确答案为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本题考查非谓语动词。通过分析，此处为非谓语动词，主句的主语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Mother Pig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之间是主动关系，表示伴随，因此用现在分词作状语，</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的现在分词为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feeding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本题考查逻辑推理和词义辨析。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looked up</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意为“查找；向上看”；</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cut down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意为“消减；砍倒”；</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wrote down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意为“写下”；</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followed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意为“跟着；遵循”。从</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listened carefully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every word on his notebook</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可以得知，此处要表达的是“熊听得很认真并在笔记本上写下每一句话”。故本题正确答案为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本题考查联系上下文和逻辑推理。从下文的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Father Sheep said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（羊爸爸说），可以推断出此处要表达“父亲也是有爱的”。故本题正确答案为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you should protect them.” The young man in love looked very loving. He said, “What is love? Being with her when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needs a shoulder to lean on.” The priest seemed to know much about love. He said, “Love is tolerance (</a:t>
            </a:r>
            <a:r>
              <a:rPr lang="zh-CN" altLang="en-US" sz="2400" dirty="0">
                <a:latin typeface="Times New Roman" panose="02020603050405020304" charset="0"/>
                <a:ea typeface="宋体" panose="02010600030101010101" pitchFamily="2" charset="-122"/>
                <a:cs typeface="Times New Roman" panose="02020603050405020304" charset="0"/>
              </a:rPr>
              <a:t>忍受</a:t>
            </a:r>
            <a:r>
              <a:rPr lang="en-US" altLang="zh-CN" sz="2400" dirty="0">
                <a:latin typeface="Times New Roman" panose="02020603050405020304" charset="0"/>
                <a:ea typeface="宋体" panose="02010600030101010101" pitchFamily="2" charset="-122"/>
                <a:cs typeface="Times New Roman" panose="02020603050405020304" charset="0"/>
              </a:rPr>
              <a:t>) and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Although the answer was a little hard to understand, the bear took notes, word by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4" name="文本框 3"/>
          <p:cNvSpPr txBox="1"/>
          <p:nvPr/>
        </p:nvSpPr>
        <p:spPr>
          <a:xfrm>
            <a:off x="1029046" y="2636740"/>
            <a:ext cx="9200453"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she              B. her                 C. he                       D. it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patience      B. kindness        C. quiet                   D. sadness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time            B. hand               C. word                  D. bike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75730" y="2694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875730" y="309679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875729" y="35349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90575" y="1081921"/>
            <a:ext cx="10372725" cy="335343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本题考查联系上下文和逻辑推理。根据上文的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Being with 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（陪伴她）可以得知，此处要表达“当她需要依靠的时候”。故本题正确答案为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本题考查联系上下文和词义辨析。基于最后一段提到的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more the bear understood about tolerance and patience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得知，此处也应为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tolerance and patience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（忍耐和耐心）。故本题正确答案为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word by word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意为“逐字逐句地”。故本题正确答案为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251" y="340690"/>
            <a:ext cx="11276329"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bear followed his notes when he came back to his grape garden. He watered the grapes, fertilized the soil, caught worms and put up shelves. The riper the grapes became, the more the bear understood about tolerance and patience. At last, the bear got a good </a:t>
            </a:r>
            <a:r>
              <a:rPr lang="en-US" altLang="zh-CN" sz="2400" u="sng" dirty="0">
                <a:latin typeface="Times New Roman" panose="02020603050405020304" charset="0"/>
                <a:ea typeface="宋体" panose="02010600030101010101" pitchFamily="2" charset="-122"/>
                <a:cs typeface="Times New Roman" panose="02020603050405020304" charset="0"/>
              </a:rPr>
              <a:t>29 </a:t>
            </a:r>
            <a:r>
              <a:rPr lang="en-US" altLang="zh-CN" sz="2400" dirty="0">
                <a:latin typeface="Times New Roman" panose="02020603050405020304" charset="0"/>
                <a:ea typeface="宋体" panose="02010600030101010101" pitchFamily="2" charset="-122"/>
                <a:cs typeface="Times New Roman" panose="02020603050405020304" charset="0"/>
              </a:rPr>
              <a:t>and could eat the grapes, feeling perfectly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970878" y="3449212"/>
            <a:ext cx="8716048" cy="97726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advice	 B. harvest	 C. basket	 D. finish</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satisfying	 B. satisfied	 C. satisfy	 D. satisfaction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858520" y="349504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58520" y="3913505"/>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1143000"/>
            <a:ext cx="10854055" cy="283019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本题考查联系上下文和固定用法。通过下文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could eat the grapes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（可以吃葡萄）得知，葡萄有收成了。此处意为“最终，葡萄有了个好收成”。故本题正确答案为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本题考查词义辨析和逻辑推理。根据上文，葡萄有了好收成，熊通过自己的努力终于可以吃葡萄了，因此熊感到很满足。</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satisfying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意为“令人满意的”；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satisfied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意为“感到满意的”；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satisfy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是动词原形，意为“满足，令人满意”；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satisfaction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为名词。故本题正确答案为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372746" y="1749360"/>
            <a:ext cx="11199493" cy="4595495"/>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longest distance between two people is that you are still using your mobile phone when I am right here having a coffee with you. This is becoming a very common situation, isn’t it?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With the development of science and technology, instead of feeling more connected, people feel more and more lonely. Today we can see many people unable to get their eyes off the phones in restaurants, in elevators, on subways, on buses, on roads, and so on. People would rather immerse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沉浸</a:t>
            </a:r>
            <a:r>
              <a:rPr lang="en-US" altLang="zh-CN" sz="2400" dirty="0">
                <a:solidFill>
                  <a:schemeClr val="tx1">
                    <a:lumMod val="75000"/>
                    <a:lumOff val="25000"/>
                  </a:schemeClr>
                </a:solidFill>
                <a:latin typeface="Times New Roman" panose="02020603050405020304" charset="0"/>
                <a:cs typeface="Times New Roman" panose="02020603050405020304" charset="0"/>
              </a:rPr>
              <a:t>) themselves in their own world than have face-to-face communication with others. They have been given a new name—phubbers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低头族”</a:t>
            </a:r>
            <a:r>
              <a:rPr lang="en-US" altLang="zh-CN" sz="2400" dirty="0">
                <a:solidFill>
                  <a:schemeClr val="tx1">
                    <a:lumMod val="75000"/>
                    <a:lumOff val="25000"/>
                  </a:schemeClr>
                </a:solidFill>
                <a:latin typeface="Times New Roman" panose="02020603050405020304" charset="0"/>
                <a:cs typeface="Times New Roman" panose="02020603050405020304" charset="0"/>
              </a:rPr>
              <a: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6750" y="558951"/>
            <a:ext cx="10648949" cy="496506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can be blind to the things around them, and cut themselves off from the world around them. More and more teachers report that their students spend a lot of time playing phone games which have a bad </a:t>
            </a:r>
            <a:r>
              <a:rPr lang="en-US" altLang="zh-CN" sz="2400" u="sng" dirty="0">
                <a:solidFill>
                  <a:schemeClr val="tx1">
                    <a:lumMod val="75000"/>
                    <a:lumOff val="25000"/>
                  </a:schemeClr>
                </a:solidFill>
                <a:latin typeface="Times New Roman" panose="02020603050405020304" charset="0"/>
                <a:cs typeface="Times New Roman" panose="02020603050405020304" charset="0"/>
              </a:rPr>
              <a:t>effect</a:t>
            </a:r>
            <a:r>
              <a:rPr lang="en-US" altLang="zh-CN" sz="2400" dirty="0">
                <a:solidFill>
                  <a:schemeClr val="tx1">
                    <a:lumMod val="75000"/>
                    <a:lumOff val="25000"/>
                  </a:schemeClr>
                </a:solidFill>
                <a:latin typeface="Times New Roman" panose="02020603050405020304" charset="0"/>
                <a:cs typeface="Times New Roman" panose="02020603050405020304" charset="0"/>
              </a:rPr>
              <a:t> on their study. Some teachers also complain that they have to stop in the middle of the class to deal with phone problems. Besides, phubbing can lead to health problems. For example, staring at cell phones for a long time will damage your eyesight gradually, according to some research.</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Phubbers, please look up! Drop the mobile phone, and return to the normal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正常的</a:t>
            </a:r>
            <a:r>
              <a:rPr lang="en-US" altLang="zh-CN" sz="2400" dirty="0">
                <a:solidFill>
                  <a:schemeClr val="tx1">
                    <a:lumMod val="75000"/>
                    <a:lumOff val="25000"/>
                  </a:schemeClr>
                </a:solidFill>
                <a:latin typeface="Times New Roman" panose="02020603050405020304" charset="0"/>
                <a:cs typeface="Times New Roman" panose="02020603050405020304" charset="0"/>
              </a:rPr>
              <a:t>) life! When lowering the head, we can no longer see the blue sky, white clouds and green trees. Let’s enjoy the beauty of nature. Only when we use the phones reasonably can we find the happiness of our real life.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What is the author’s opinion about phubbing?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Phubbing is good for our health.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When we are phubbing, we can’t have coffee with our friends.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We should use mobile phones in a reasonable way.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Playing phone games does harm to our eyesight immediately.</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主旨大意题。根据全文的描述以及最后一段</a:t>
            </a:r>
            <a:r>
              <a:rPr lang="en-US" altLang="zh-CN" sz="2400" dirty="0">
                <a:solidFill>
                  <a:srgbClr val="C00000"/>
                </a:solidFill>
                <a:latin typeface="Times New Roman" panose="02020603050405020304" charset="0"/>
                <a:cs typeface="Times New Roman" panose="02020603050405020304" charset="0"/>
              </a:rPr>
              <a:t>Only when we use the phones reasonably can we find the happiness of our real life</a:t>
            </a:r>
            <a:r>
              <a:rPr lang="zh-CN" altLang="en-US" sz="2400" dirty="0">
                <a:solidFill>
                  <a:srgbClr val="C00000"/>
                </a:solidFill>
                <a:latin typeface="Times New Roman" panose="02020603050405020304" charset="0"/>
                <a:cs typeface="Times New Roman" panose="02020603050405020304" charset="0"/>
              </a:rPr>
              <a:t>得知，作者认为我们要合理地使用手机。故此题答案为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88975" y="845185"/>
            <a:ext cx="8947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Paragraph 2, people _______ as the society develops.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feel empty and lonely           B. prefer face-to-face communication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use mobile phones                D. take part in more outdoor activities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细节判断题。根据第二段第一句</a:t>
            </a:r>
            <a:r>
              <a:rPr lang="en-US" altLang="zh-CN" sz="2400" dirty="0">
                <a:solidFill>
                  <a:srgbClr val="C00000"/>
                </a:solidFill>
                <a:latin typeface="Times New Roman" panose="02020603050405020304" charset="0"/>
                <a:cs typeface="Times New Roman" panose="02020603050405020304" charset="0"/>
              </a:rPr>
              <a:t>With the development of science and technology, instead of feeling more connected, people feel more and more lonely</a:t>
            </a:r>
            <a:r>
              <a:rPr lang="zh-CN" altLang="en-US" sz="2400" dirty="0">
                <a:solidFill>
                  <a:srgbClr val="C00000"/>
                </a:solidFill>
                <a:latin typeface="Times New Roman" panose="02020603050405020304" charset="0"/>
                <a:cs typeface="Times New Roman" panose="02020603050405020304" charset="0"/>
              </a:rPr>
              <a:t>可知，“随着科技的发展，人们没有感觉关系更紧密，反而感到更孤单”。故此题答案为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02310" y="486410"/>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“effect” in Paragraph 3 probably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change produced by an action                B. a mood of happiness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movements                                                D. efforts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55485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词义猜测题。根据上下文可确定</a:t>
            </a:r>
            <a:r>
              <a:rPr lang="en-US" altLang="zh-CN" sz="2400" dirty="0">
                <a:solidFill>
                  <a:srgbClr val="C00000"/>
                </a:solidFill>
                <a:latin typeface="Times New Roman" panose="02020603050405020304" charset="0"/>
                <a:cs typeface="Times New Roman" panose="02020603050405020304" charset="0"/>
              </a:rPr>
              <a:t>effect</a:t>
            </a:r>
            <a:r>
              <a:rPr lang="zh-CN" altLang="en-US" sz="2400" dirty="0">
                <a:solidFill>
                  <a:srgbClr val="C00000"/>
                </a:solidFill>
                <a:latin typeface="Times New Roman" panose="02020603050405020304" charset="0"/>
                <a:cs typeface="Times New Roman" panose="02020603050405020304" charset="0"/>
              </a:rPr>
              <a:t>是“影响”的意思，</a:t>
            </a:r>
            <a:r>
              <a:rPr lang="en-US" altLang="zh-CN" sz="2400" dirty="0">
                <a:solidFill>
                  <a:srgbClr val="C00000"/>
                </a:solidFill>
                <a:latin typeface="Times New Roman" panose="02020603050405020304" charset="0"/>
                <a:cs typeface="Times New Roman" panose="02020603050405020304" charset="0"/>
              </a:rPr>
              <a:t>a change produced by an action</a:t>
            </a:r>
            <a:r>
              <a:rPr lang="zh-CN" altLang="en-US" sz="2400" dirty="0">
                <a:solidFill>
                  <a:srgbClr val="C00000"/>
                </a:solidFill>
                <a:latin typeface="Times New Roman" panose="02020603050405020304" charset="0"/>
                <a:cs typeface="Times New Roman" panose="02020603050405020304" charset="0"/>
              </a:rPr>
              <a:t>（事件导致的改变）最符合题意。故此题答案为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9135" y="900430"/>
            <a:ext cx="795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265" y="87655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From the passage we know overusing mobile phones may 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shortsightedness             B. stomachache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sleeplessness                  D. depression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细节判断题。根据第三段最后一句</a:t>
            </a:r>
            <a:r>
              <a:rPr lang="en-US" altLang="zh-CN" sz="2400" dirty="0">
                <a:solidFill>
                  <a:srgbClr val="C00000"/>
                </a:solidFill>
                <a:latin typeface="Times New Roman" panose="02020603050405020304" charset="0"/>
                <a:cs typeface="Times New Roman" panose="02020603050405020304" charset="0"/>
              </a:rPr>
              <a:t>staring at cell phones for a long time will damage your eyesight gradually</a:t>
            </a:r>
            <a:r>
              <a:rPr lang="zh-CN" altLang="en-US" sz="2400" dirty="0">
                <a:solidFill>
                  <a:srgbClr val="C00000"/>
                </a:solidFill>
                <a:latin typeface="Times New Roman" panose="02020603050405020304" charset="0"/>
                <a:cs typeface="Times New Roman" panose="02020603050405020304" charset="0"/>
              </a:rPr>
              <a:t>可知，长时间盯着手机会使视力受损。故此题答案为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05790" y="87630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8992" y="813461"/>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Dangerous Phubbers           B. The Harm of Phubbing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Students’ Health                  D. How to Protect Your Eyes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主旨大意题。根据对全文主题的把握，文章的中心思想是阐述沉迷手机的害处。</a:t>
            </a:r>
            <a:r>
              <a:rPr lang="en-US" altLang="zh-CN" sz="2400" dirty="0">
                <a:solidFill>
                  <a:srgbClr val="C00000"/>
                </a:solidFill>
                <a:latin typeface="Times New Roman" panose="02020603050405020304" charset="0"/>
                <a:cs typeface="Times New Roman" panose="02020603050405020304" charset="0"/>
              </a:rPr>
              <a:t>Dangerous Phubbers</a:t>
            </a:r>
            <a:r>
              <a:rPr lang="zh-CN" altLang="en-US" sz="2400" dirty="0">
                <a:solidFill>
                  <a:srgbClr val="C00000"/>
                </a:solidFill>
                <a:latin typeface="Times New Roman" panose="02020603050405020304" charset="0"/>
                <a:cs typeface="Times New Roman" panose="02020603050405020304" charset="0"/>
              </a:rPr>
              <a:t>意为“危险的‘低头族’”；</a:t>
            </a:r>
            <a:r>
              <a:rPr lang="en-US" altLang="zh-CN" sz="2400" dirty="0">
                <a:solidFill>
                  <a:srgbClr val="C00000"/>
                </a:solidFill>
                <a:latin typeface="Times New Roman" panose="02020603050405020304" charset="0"/>
                <a:cs typeface="Times New Roman" panose="02020603050405020304" charset="0"/>
              </a:rPr>
              <a:t>Students’ Health</a:t>
            </a:r>
            <a:r>
              <a:rPr lang="zh-CN" altLang="en-US" sz="2400" dirty="0">
                <a:solidFill>
                  <a:srgbClr val="C00000"/>
                </a:solidFill>
                <a:latin typeface="Times New Roman" panose="02020603050405020304" charset="0"/>
                <a:cs typeface="Times New Roman" panose="02020603050405020304" charset="0"/>
              </a:rPr>
              <a:t>意为“学生的健康”；</a:t>
            </a:r>
            <a:r>
              <a:rPr lang="en-US" altLang="zh-CN" sz="2400" dirty="0">
                <a:solidFill>
                  <a:srgbClr val="C00000"/>
                </a:solidFill>
                <a:latin typeface="Times New Roman" panose="02020603050405020304" charset="0"/>
                <a:cs typeface="Times New Roman" panose="02020603050405020304" charset="0"/>
              </a:rPr>
              <a:t>How to Protect Your Eyes</a:t>
            </a:r>
            <a:r>
              <a:rPr lang="zh-CN" altLang="en-US" sz="2400" dirty="0">
                <a:solidFill>
                  <a:srgbClr val="C00000"/>
                </a:solidFill>
                <a:latin typeface="Times New Roman" panose="02020603050405020304" charset="0"/>
                <a:cs typeface="Times New Roman" panose="02020603050405020304" charset="0"/>
              </a:rPr>
              <a:t>意为“如何保护眼睛”。这三项均不符合文章主旨。故此题答案为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3265" y="85598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8175" y="524446"/>
            <a:ext cx="11115675" cy="4559518"/>
          </a:xfrm>
          <a:prstGeom prst="rect">
            <a:avLst/>
          </a:prstGeom>
          <a:noFill/>
        </p:spPr>
        <p:txBody>
          <a:bodyPr wrap="square" rtlCol="0" anchor="ctr">
            <a:spAutoFit/>
          </a:bodyPr>
          <a:lstStyle/>
          <a:p>
            <a:pPr algn="ctr">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Dr. Zhong Nanshan is one of the most famous medical scientists in China. He was born in a medical family in October 1936 in Nanjing, Jiangsu Province. Both his father and mother were famous medical experts in China.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Zhong Nanshan was a child, his parents paid much attention to family education. His father was very strict with him while his mother was very kind and patient. Both of them devoted themselves to their medical career and set a good example for him. Once his father said to him, “We come to the world, and we must leave something valuable to the world. That’s the value of being alive.”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802027"/>
            <a:ext cx="11115675"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When Zhong Nanshan was 11 years old, his mother promised him a bike if he got a high score in the school exam. That was not easy because Zhong was naughty and didn’t do well in his lessons. With hard work he finally achieved the goal and his mother kept her promise and bought him a bike even though the family had a hard life. Zhong Nanshan was deeply moved. It made him realize that if you made a promise, you must try your best to keep it. “Do your best to get good results, and you will win the respect from others,” said Zhong Nanshan.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Good family education is always the greatest wealth for children. It’s not about the money but the spirit of the family.</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182245"/>
            <a:ext cx="10888762" cy="452183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From the passage we know Zhong Nanshan’s parents were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teachers        B. workers        C. doctors           D. managers</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According to the passage, which of the following is NOT true?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Zhong Nanshan’s parents were too busy to take care of their son.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Zhong Nanshan is a famous medical scientist in China.</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Zhong Nanshan was moved by his mother’s spirit of keeping her promise.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Zhong Nanshan did well in the school exam.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1198232"/>
            <a:ext cx="8940717"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细节判断题。根据第一段可知，钟南山出生于医学世家，他的父母都是中国有名的医学专家。故此题答案为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315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6" name="TextBox 4"/>
          <p:cNvSpPr txBox="1"/>
          <p:nvPr/>
        </p:nvSpPr>
        <p:spPr>
          <a:xfrm>
            <a:off x="1004487" y="4742058"/>
            <a:ext cx="8759742"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细节判断题。根据第二段第一句</a:t>
            </a:r>
            <a:r>
              <a:rPr lang="en-US" altLang="zh-CN" sz="2400" dirty="0">
                <a:solidFill>
                  <a:srgbClr val="C00000"/>
                </a:solidFill>
                <a:latin typeface="Times New Roman" panose="02020603050405020304" charset="0"/>
                <a:cs typeface="Times New Roman" panose="02020603050405020304" charset="0"/>
              </a:rPr>
              <a:t>his parents paid much attention to family education</a:t>
            </a:r>
            <a:r>
              <a:rPr lang="zh-CN" altLang="en-US" sz="2400" dirty="0">
                <a:solidFill>
                  <a:srgbClr val="C00000"/>
                </a:solidFill>
                <a:latin typeface="Times New Roman" panose="02020603050405020304" charset="0"/>
                <a:cs typeface="Times New Roman" panose="02020603050405020304" charset="0"/>
              </a:rPr>
              <a:t>可知，钟南山的父母虽然奉献于医疗事业，但仍非常重视家庭教育，因此忙于工作而没有照顾钟南山是错误的说法。故此题答案为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17575" y="2423160"/>
            <a:ext cx="877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2" y="186273"/>
            <a:ext cx="10703895"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When Zhong Nanshan was 11, his mother promised that she would buy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 for him.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pair of sunglasses                     B. a bicycle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new book                                  D. a coat</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According to Zhong Nanshan, if we want to be respected by others, we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should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work hard and be responsible                      B. do things carelessly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only learn from other people                        D. take our parents’ advice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238126" y="2163203"/>
            <a:ext cx="1184910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细节判断题。根据第三段第一句</a:t>
            </a:r>
            <a:r>
              <a:rPr lang="en-US" altLang="zh-CN" sz="2400" dirty="0">
                <a:solidFill>
                  <a:srgbClr val="C00000"/>
                </a:solidFill>
                <a:latin typeface="Times New Roman" panose="02020603050405020304" charset="0"/>
                <a:cs typeface="Times New Roman" panose="02020603050405020304" charset="0"/>
              </a:rPr>
              <a:t>his mother promised him a bike</a:t>
            </a:r>
            <a:r>
              <a:rPr lang="zh-CN" altLang="en-US" sz="2400" dirty="0">
                <a:solidFill>
                  <a:srgbClr val="C00000"/>
                </a:solidFill>
                <a:latin typeface="Times New Roman" panose="02020603050405020304" charset="0"/>
                <a:cs typeface="Times New Roman" panose="02020603050405020304" charset="0"/>
              </a:rPr>
              <a:t>可知，他的母亲答应买一辆自行车给他。</a:t>
            </a:r>
            <a:r>
              <a:rPr lang="en-US" altLang="zh-CN" sz="2400" dirty="0">
                <a:solidFill>
                  <a:srgbClr val="C00000"/>
                </a:solidFill>
                <a:latin typeface="Times New Roman" panose="02020603050405020304" charset="0"/>
                <a:cs typeface="Times New Roman" panose="02020603050405020304" charset="0"/>
              </a:rPr>
              <a:t>bike</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bicycle</a:t>
            </a:r>
            <a:r>
              <a:rPr lang="zh-CN" altLang="en-US" sz="2400" dirty="0">
                <a:solidFill>
                  <a:srgbClr val="C00000"/>
                </a:solidFill>
                <a:latin typeface="Times New Roman" panose="02020603050405020304" charset="0"/>
                <a:cs typeface="Times New Roman" panose="02020603050405020304" charset="0"/>
              </a:rPr>
              <a:t>都是“自行车”的意思。故此题答案为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50"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568900" y="5213688"/>
            <a:ext cx="1009909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细节判断题。根据第三段最后一句</a:t>
            </a:r>
            <a:r>
              <a:rPr lang="en-US" altLang="zh-CN" sz="2400" dirty="0">
                <a:solidFill>
                  <a:srgbClr val="C00000"/>
                </a:solidFill>
                <a:latin typeface="Times New Roman" panose="02020603050405020304" charset="0"/>
                <a:cs typeface="Times New Roman" panose="02020603050405020304" charset="0"/>
              </a:rPr>
              <a:t>Do your best to get good results, and you will win the respect from others</a:t>
            </a:r>
            <a:r>
              <a:rPr lang="zh-CN" altLang="en-US" sz="2400" dirty="0">
                <a:solidFill>
                  <a:srgbClr val="C00000"/>
                </a:solidFill>
                <a:latin typeface="Times New Roman" panose="02020603050405020304" charset="0"/>
                <a:cs typeface="Times New Roman" panose="02020603050405020304" charset="0"/>
              </a:rPr>
              <a:t>可知，钟南山认为，要想得到别人的尊重，自己就要尽全力取得成绩。故此题答案为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1087637" y="3269847"/>
            <a:ext cx="84336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33465"/>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What is the author’s attitude towards family education?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Parents don’t need to set a good example for children.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child of a medical family knows the value of being alive.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Money is always the greatest wealth for children.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Family education is very important for children’s growth.</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958672"/>
            <a:ext cx="1042551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主旨大意题。根据对全文主题的把握以及文中最后一段的描述，</a:t>
            </a:r>
            <a:r>
              <a:rPr lang="en-US" altLang="zh-CN" sz="2400" dirty="0">
                <a:solidFill>
                  <a:srgbClr val="C00000"/>
                </a:solidFill>
                <a:latin typeface="Times New Roman" panose="02020603050405020304" charset="0"/>
                <a:cs typeface="Times New Roman" panose="02020603050405020304" charset="0"/>
              </a:rPr>
              <a:t>Good family education is always the greatest wealth for children</a:t>
            </a:r>
            <a:r>
              <a:rPr lang="zh-CN" altLang="en-US" sz="2400" dirty="0">
                <a:solidFill>
                  <a:srgbClr val="C00000"/>
                </a:solidFill>
                <a:latin typeface="Times New Roman" panose="02020603050405020304" charset="0"/>
                <a:cs typeface="Times New Roman" panose="02020603050405020304" charset="0"/>
              </a:rPr>
              <a:t>（好的家庭教育是孩子最大的财富）符合文章的中心大意，因此</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项符合作者对家庭教育的观点，其余三项均不符合主旨。故此题答案为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760" y="8974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53060" y="1288415"/>
            <a:ext cx="11654155" cy="2749550"/>
          </a:xfrm>
          <a:prstGeom prst="rect">
            <a:avLst/>
          </a:prstGeom>
          <a:noFill/>
        </p:spPr>
        <p:txBody>
          <a:bodyPr wrap="square" rtlCol="0" anchor="ctr">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topic “How much privacy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隐私</a:t>
            </a:r>
            <a:r>
              <a:rPr lang="en-US" altLang="zh-CN" sz="2400" dirty="0">
                <a:solidFill>
                  <a:schemeClr val="tx1">
                    <a:lumMod val="75000"/>
                    <a:lumOff val="25000"/>
                  </a:schemeClr>
                </a:solidFill>
                <a:latin typeface="Times New Roman" panose="02020603050405020304" charset="0"/>
                <a:cs typeface="Times New Roman" panose="02020603050405020304" charset="0"/>
              </a:rPr>
              <a:t>) can a photo reveal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暴露</a:t>
            </a:r>
            <a:r>
              <a:rPr lang="en-US" altLang="zh-CN" sz="2400" dirty="0">
                <a:solidFill>
                  <a:schemeClr val="tx1">
                    <a:lumMod val="75000"/>
                    <a:lumOff val="25000"/>
                  </a:schemeClr>
                </a:solidFill>
                <a:latin typeface="Times New Roman" panose="02020603050405020304" charset="0"/>
                <a:cs typeface="Times New Roman" panose="02020603050405020304" charset="0"/>
              </a:rPr>
              <a:t>)” has been trending on the Internet. It’s important you know who exactly can view your privacy.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group chats, some people may post their original photos.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         </a:t>
            </a:r>
            <a:r>
              <a:rPr lang="en-US" altLang="zh-CN" sz="2400" dirty="0">
                <a:solidFill>
                  <a:schemeClr val="tx1">
                    <a:lumMod val="75000"/>
                    <a:lumOff val="25000"/>
                  </a:schemeClr>
                </a:solidFill>
                <a:latin typeface="Times New Roman" panose="02020603050405020304" charset="0"/>
                <a:cs typeface="Times New Roman" panose="02020603050405020304" charset="0"/>
              </a:rPr>
              <a:t> Photos often contain a lot of information and various traces left by digital cameras or photo processing software.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It can detail when the photo was taken and can also contain the exact GPS coordinates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坐标</a:t>
            </a:r>
            <a:r>
              <a:rPr lang="en-US" altLang="zh-CN" sz="2400" dirty="0">
                <a:solidFill>
                  <a:schemeClr val="tx1">
                    <a:lumMod val="75000"/>
                    <a:lumOff val="25000"/>
                  </a:schemeClr>
                </a:solidFill>
                <a:latin typeface="Times New Roman" panose="02020603050405020304" charset="0"/>
                <a:cs typeface="Times New Roman" panose="02020603050405020304" charset="0"/>
              </a:rPr>
              <a:t>) of the location where a photo was taken.</a:t>
            </a:r>
          </a:p>
        </p:txBody>
      </p:sp>
      <p:sp>
        <p:nvSpPr>
          <p:cNvPr id="6" name="文本框 5"/>
          <p:cNvSpPr txBox="1"/>
          <p:nvPr>
            <p:custDataLst>
              <p:tags r:id="rId1"/>
            </p:custDataLst>
          </p:nvPr>
        </p:nvSpPr>
        <p:spPr>
          <a:xfrm>
            <a:off x="541655" y="500337"/>
            <a:ext cx="11276329"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016000" y="4184333"/>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p>
        </p:txBody>
      </p:sp>
      <p:sp>
        <p:nvSpPr>
          <p:cNvPr id="13" name="TextBox 4"/>
          <p:cNvSpPr txBox="1"/>
          <p:nvPr>
            <p:custDataLst>
              <p:tags r:id="rId3"/>
            </p:custDataLst>
          </p:nvPr>
        </p:nvSpPr>
        <p:spPr>
          <a:xfrm>
            <a:off x="8432800" y="22199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4"/>
            </p:custDataLst>
          </p:nvPr>
        </p:nvSpPr>
        <p:spPr>
          <a:xfrm>
            <a:off x="1271604" y="29832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8" action="ppaction://hlinksldjump"/>
          </p:cNvPr>
          <p:cNvSpPr txBox="1"/>
          <p:nvPr>
            <p:custDataLst>
              <p:tags r:id="rId5"/>
            </p:custDataLst>
          </p:nvPr>
        </p:nvSpPr>
        <p:spPr>
          <a:xfrm>
            <a:off x="5074283" y="612258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细节过渡题。根据空白处上一句“有些人会在群聊中发布自己的原图”可知，D项“But that may give away your home address and other information (但这可能会泄露你的家庭地址和其他信息).”符合语境，故此题正确答案为D。</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归纳总结题。根据前文“图片中往往包含大量的信息，以及数码相机或照片处理软件留下的各种痕迹”和后一句“EXIF能够详细显示照片拍摄于何时，甚至还能囊括照片拍摄地点的精确GPS坐标”可知，C项“This data is called Exchangeable Image File Format (这些数据被称为可交换图像文件格式).”符合语境，故此题正确答案为C。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8162" y="350565"/>
            <a:ext cx="11115675"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take a scenic picture from your window and send the original picture to a group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        </a:t>
            </a:r>
            <a:r>
              <a:rPr lang="en-US" altLang="zh-CN" sz="2400" dirty="0">
                <a:solidFill>
                  <a:schemeClr val="tx1">
                    <a:lumMod val="75000"/>
                    <a:lumOff val="25000"/>
                  </a:schemeClr>
                </a:solidFill>
                <a:latin typeface="Times New Roman" panose="02020603050405020304" charset="0"/>
                <a:cs typeface="Times New Roman" panose="02020603050405020304" charset="0"/>
              </a:rPr>
              <a:t> They may even accurately infer your house number by analyzing the shooting time and angle.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       </a:t>
            </a:r>
            <a:r>
              <a:rPr lang="en-US" altLang="zh-CN" sz="2400" dirty="0">
                <a:solidFill>
                  <a:schemeClr val="tx1">
                    <a:lumMod val="75000"/>
                    <a:lumOff val="25000"/>
                  </a:schemeClr>
                </a:solidFill>
                <a:latin typeface="Times New Roman" panose="02020603050405020304" charset="0"/>
                <a:cs typeface="Times New Roman" panose="02020603050405020304" charset="0"/>
              </a:rPr>
              <a:t> The most effective way is to avoid sending original photos in group chats. To deal with the problem at its root, we can delete and remove a picture’s data on a computer. If you’re using an Android, you can go to the setting menu and switch the services off for the camera.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         </a:t>
            </a:r>
            <a:r>
              <a:rPr lang="en-US" altLang="zh-CN" sz="2400" dirty="0">
                <a:solidFill>
                  <a:schemeClr val="tx1">
                    <a:lumMod val="75000"/>
                    <a:lumOff val="25000"/>
                  </a:schemeClr>
                </a:solidFill>
                <a:latin typeface="Times New Roman" panose="02020603050405020304" charset="0"/>
                <a:cs typeface="Times New Roman" panose="02020603050405020304" charset="0"/>
              </a:rPr>
              <a:t> What comes with your edited images is photos without stored location data.</a:t>
            </a:r>
          </a:p>
        </p:txBody>
      </p:sp>
      <p:sp>
        <p:nvSpPr>
          <p:cNvPr id="2" name="TextBox 4"/>
          <p:cNvSpPr txBox="1"/>
          <p:nvPr>
            <p:custDataLst>
              <p:tags r:id="rId1"/>
            </p:custDataLst>
          </p:nvPr>
        </p:nvSpPr>
        <p:spPr>
          <a:xfrm>
            <a:off x="2299335" y="86423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TextBox 4"/>
          <p:cNvSpPr txBox="1"/>
          <p:nvPr>
            <p:custDataLst>
              <p:tags r:id="rId2"/>
            </p:custDataLst>
          </p:nvPr>
        </p:nvSpPr>
        <p:spPr>
          <a:xfrm>
            <a:off x="1341755" y="170688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5" name="TextBox 4"/>
          <p:cNvSpPr txBox="1"/>
          <p:nvPr>
            <p:custDataLst>
              <p:tags r:id="rId3"/>
            </p:custDataLst>
          </p:nvPr>
        </p:nvSpPr>
        <p:spPr>
          <a:xfrm>
            <a:off x="1341755" y="346456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0" name="文本框 9">
            <a:hlinkClick r:id="rId8" action="ppaction://hlinksldjump"/>
          </p:cNvPr>
          <p:cNvSpPr txBox="1"/>
          <p:nvPr>
            <p:custDataLst>
              <p:tags r:id="rId4"/>
            </p:custDataLst>
          </p:nvPr>
        </p:nvSpPr>
        <p:spPr>
          <a:xfrm>
            <a:off x="5146673" y="608258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6" name="文本框 5"/>
          <p:cNvSpPr txBox="1"/>
          <p:nvPr>
            <p:custDataLst>
              <p:tags r:id="rId5"/>
            </p:custDataLst>
          </p:nvPr>
        </p:nvSpPr>
        <p:spPr>
          <a:xfrm>
            <a:off x="1016000" y="4065588"/>
            <a:ext cx="1033399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It means that you are releasing your location data to all strangers in the group.</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There is one more thing you can do: Photoshop your photos before you share it.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This data is called Exchangeable Image File Format (EXIF).</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But that may give away your home address and other information.</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So how do we protect our privacy when sending photos?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499745" y="369570"/>
            <a:ext cx="11425555" cy="587756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细节过渡题。根据空白处上一句“如果你在窗口拍了一张风景照片，然后将原图发送到群聊中”可知，A项“It means that you are releasing your location data to all strangers in the group (就意味着你正向群里所有的陌生人发布你的位置信息).”符合语境，故此题正确答案为A。</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归纳总结题。根据下文描述中“保护隐私最有效的方法，是避免在群聊中发送原图。从根本上解决隐私暴露的问题，我们可以在计算机上删除图片的EXIF数据”可知，E项“So how do we protect our privacy when sending photos (那么，在发送照片时，我们该如何保护自己的隐私呢)?”符合语境，故此题正确答案为E。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细节过渡题。根据前文所谈到的方法以及空白处下一句“编辑后的图像就不会存储位置数据了”可知，B项“There is one more thing you can do, photoshop your photos before you share it (你还可以做一件事来保护隐私，分享照片前先用编辑软件处理一下).”符合语境，故此题正确答案为B。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667068" y="2706202"/>
            <a:ext cx="1085786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Do you know where the world’s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(long) sea bridge is? It is in China. The world’s longest sea bridge opened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October 24, 2018. The bridge is in the south of China,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(connect) Hong Kong SAR, Macao SAR and Zhuhai City. </a:t>
            </a: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took 5 years to design the bridge and 8 years to build it.</a:t>
            </a:r>
          </a:p>
        </p:txBody>
      </p:sp>
      <p:sp>
        <p:nvSpPr>
          <p:cNvPr id="7" name="TextBox 4"/>
          <p:cNvSpPr txBox="1"/>
          <p:nvPr/>
        </p:nvSpPr>
        <p:spPr>
          <a:xfrm>
            <a:off x="5578417" y="2617862"/>
            <a:ext cx="167010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longest</a:t>
            </a:r>
          </a:p>
        </p:txBody>
      </p:sp>
      <p:sp>
        <p:nvSpPr>
          <p:cNvPr id="8" name="TextBox 4"/>
          <p:cNvSpPr txBox="1"/>
          <p:nvPr/>
        </p:nvSpPr>
        <p:spPr>
          <a:xfrm>
            <a:off x="5934073" y="3150142"/>
            <a:ext cx="1752601"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3955415" y="3584575"/>
            <a:ext cx="19786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connecting</a:t>
            </a:r>
          </a:p>
        </p:txBody>
      </p:sp>
      <p:sp>
        <p:nvSpPr>
          <p:cNvPr id="12" name="TextBox 4"/>
          <p:cNvSpPr txBox="1"/>
          <p:nvPr/>
        </p:nvSpPr>
        <p:spPr>
          <a:xfrm>
            <a:off x="2692400" y="4009390"/>
            <a:ext cx="20339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I have to go now. Please remember me to your parents.</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 See you.</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See you.</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Good bye                        B. Why not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I have no time                 D. Thanks, I will</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Please remember me to your parents</a:t>
            </a:r>
            <a:r>
              <a:rPr lang="zh-CN" altLang="en-US" sz="2400" dirty="0">
                <a:solidFill>
                  <a:srgbClr val="C00000"/>
                </a:solidFill>
                <a:latin typeface="Times New Roman" panose="02020603050405020304" charset="0"/>
                <a:cs typeface="Times New Roman" panose="02020603050405020304" charset="0"/>
              </a:rPr>
              <a:t>（请代我向你父母问好）可以判断出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项“谢谢，我会的”符合上下文。因此，答案是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74028" y="447675"/>
            <a:ext cx="10856277" cy="53543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本题考查形容词的最高级。第一句中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world’s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，为特指。句子要表达“你知道世界上最长的海上大桥在哪吗”，并且文中第三句也再次提及</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world’s longest sea bridge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需改为形容词的最高级形式。故此题正确答案为：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longest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本题考查介词。从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October 24, 2018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可知，此处作为时间状语，具体到某一天用介词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本题考查非谓语动词中的现在分词。分析句子成分后得知，主句是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bridge is in the south of China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，主句的主语是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bridge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connect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作非谓语，与主语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bridge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是主动关系，因此此处应用现在分词。故此题正确答案为：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connecting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本题考查代词。分析句子后得知，此处应用形式主语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引导，句型为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 takes/took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，意为“花费时间做某事”，真正的主语为后面的动词不定式。故此题正确答案为：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5671" y="581215"/>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55-kilometer-long bridge is one of the most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(amaze) projects in China. It is a key part of the Greater Bay Area (</a:t>
            </a:r>
            <a:r>
              <a:rPr lang="zh-CN" altLang="en-US" sz="2400" dirty="0">
                <a:latin typeface="Times New Roman" panose="02020603050405020304" charset="0"/>
                <a:ea typeface="宋体" panose="02010600030101010101" pitchFamily="2" charset="-122"/>
                <a:cs typeface="Times New Roman" panose="02020603050405020304" charset="0"/>
              </a:rPr>
              <a:t>大湾区</a:t>
            </a:r>
            <a:r>
              <a:rPr lang="en-US" altLang="zh-CN" sz="2400" dirty="0">
                <a:latin typeface="Times New Roman" panose="02020603050405020304" charset="0"/>
                <a:ea typeface="宋体" panose="02010600030101010101" pitchFamily="2" charset="-122"/>
                <a:cs typeface="Times New Roman" panose="02020603050405020304" charset="0"/>
              </a:rPr>
              <a:t>) plan of the Chinese government. With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51          </a:t>
            </a:r>
            <a:r>
              <a:rPr lang="en-US" altLang="zh-CN" sz="2400" dirty="0">
                <a:latin typeface="Times New Roman" panose="02020603050405020304" charset="0"/>
                <a:ea typeface="宋体" panose="02010600030101010101" pitchFamily="2" charset="-122"/>
                <a:cs typeface="Times New Roman" panose="02020603050405020304" charset="0"/>
              </a:rPr>
              <a:t> help of the bridge, Hong Kong SAR, Macao SAR and other 9 cities in the mainland are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(close) connected. Before the bridge was completed, people needed 3 hours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(travel) from Zhuhai to Hong Kong SAR.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7190105" y="545465"/>
            <a:ext cx="157289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amazing</a:t>
            </a:r>
          </a:p>
        </p:txBody>
      </p:sp>
      <p:sp>
        <p:nvSpPr>
          <p:cNvPr id="6" name="TextBox 4"/>
          <p:cNvSpPr txBox="1"/>
          <p:nvPr/>
        </p:nvSpPr>
        <p:spPr>
          <a:xfrm>
            <a:off x="1399220" y="14534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7" name="TextBox 4"/>
          <p:cNvSpPr txBox="1"/>
          <p:nvPr/>
        </p:nvSpPr>
        <p:spPr>
          <a:xfrm>
            <a:off x="2939093" y="1832869"/>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closely</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3077523" y="2340453"/>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travel</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76250" y="561975"/>
            <a:ext cx="10854055" cy="461581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本题考查形容词。所给</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amaze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为动词，此处连接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one of the most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projects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，应把动词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amaze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转换为形容词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amazing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，形容词作定语修饰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projects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one of 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形容词最高级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名词，意为“最</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的</a:t>
            </a:r>
            <a:r>
              <a:rPr lang="en-US" altLang="zh-CN" sz="2400" dirty="0">
                <a:solidFill>
                  <a:srgbClr val="C00000"/>
                </a:solidFill>
                <a:latin typeface="宋体" panose="02010600030101010101" pitchFamily="2" charset="-122"/>
                <a:ea typeface="宋体" panose="02010600030101010101" pitchFamily="2" charset="-122"/>
                <a:cs typeface="宋体" panose="02010600030101010101" pitchFamily="2" charset="-122"/>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之一”。故此题正确答案为：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amazing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本题考查定冠词及固定搭配。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with the help of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为固定搭配，意为“在</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的帮助下”。故此题正确答案为：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本题考查副词。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close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为形容词或动词，此处置于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connected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中间，应用副词修饰动词，意为“被紧密连接起来”。故此题正确答案为：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closely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本题考查非谓语动词中的动词不定式。</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need+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时间</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do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意为“做某事需要多少时间”，此处动词不定式作状语。故此题正确答案为：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travel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0942" y="849523"/>
            <a:ext cx="10711132"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Now they need only about 30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(minute). It is widely believed that the economic development in this area will be better and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(good) in the future.</a:t>
            </a: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5070152" y="837201"/>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minutes</a:t>
            </a:r>
          </a:p>
        </p:txBody>
      </p:sp>
      <p:sp>
        <p:nvSpPr>
          <p:cNvPr id="6" name="TextBox 4"/>
          <p:cNvSpPr txBox="1"/>
          <p:nvPr/>
        </p:nvSpPr>
        <p:spPr>
          <a:xfrm>
            <a:off x="7904795" y="1278310"/>
            <a:ext cx="11630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better </a:t>
            </a:r>
          </a:p>
        </p:txBody>
      </p:sp>
      <p:sp>
        <p:nvSpPr>
          <p:cNvPr id="10" name="文本框 9">
            <a:hlinkClick r:id="rId3" action="ppaction://hlinksldjump"/>
          </p:cNvPr>
          <p:cNvSpPr txBox="1"/>
          <p:nvPr/>
        </p:nvSpPr>
        <p:spPr>
          <a:xfrm>
            <a:off x="4668676" y="373951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minute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是可数名词，用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修饰，要改为复数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minutes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minutes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本题考查形容词的比较级。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better and better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意为“越来越好”。故此题正确答案为：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better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53403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Lucy is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两个女孩中较高的那个</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完成句子（</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15 mins】</a:t>
            </a:r>
          </a:p>
        </p:txBody>
      </p:sp>
      <p:sp>
        <p:nvSpPr>
          <p:cNvPr id="15" name="TextBox 4"/>
          <p:cNvSpPr txBox="1"/>
          <p:nvPr/>
        </p:nvSpPr>
        <p:spPr>
          <a:xfrm>
            <a:off x="2558415" y="1689458"/>
            <a:ext cx="507111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taller of the two girls </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510457" y="946623"/>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本题考查比较级。主语</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动词</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比较级</a:t>
            </a:r>
            <a:r>
              <a:rPr lang="en-US" altLang="zh-CN" sz="2400" dirty="0">
                <a:solidFill>
                  <a:srgbClr val="C00000"/>
                </a:solidFill>
                <a:latin typeface="Times New Roman" panose="02020603050405020304" charset="0"/>
                <a:cs typeface="Times New Roman" panose="02020603050405020304" charset="0"/>
              </a:rPr>
              <a:t>+of the two…</a:t>
            </a:r>
            <a:r>
              <a:rPr lang="zh-CN" altLang="en-US" sz="2400" dirty="0">
                <a:solidFill>
                  <a:srgbClr val="C00000"/>
                </a:solidFill>
                <a:latin typeface="Times New Roman" panose="02020603050405020304" charset="0"/>
                <a:cs typeface="Times New Roman" panose="02020603050405020304" charset="0"/>
              </a:rPr>
              <a:t>意为“两者中更</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的那个”。根据汉语提示，本题的正确答案为：</a:t>
            </a:r>
            <a:r>
              <a:rPr lang="en-US" altLang="zh-CN" sz="2400" dirty="0">
                <a:solidFill>
                  <a:srgbClr val="C00000"/>
                </a:solidFill>
                <a:latin typeface="Times New Roman" panose="02020603050405020304" charset="0"/>
                <a:cs typeface="Times New Roman" panose="02020603050405020304" charset="0"/>
              </a:rPr>
              <a:t>the taller of the two girls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81100" y="620590"/>
            <a:ext cx="10434907" cy="319278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The babies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被照顾得很好</a:t>
            </a:r>
            <a:r>
              <a:rPr lang="en-US" altLang="zh-CN" sz="2400" dirty="0">
                <a:latin typeface="Times New Roman" panose="02020603050405020304" charset="0"/>
                <a:ea typeface="宋体" panose="02010600030101010101" pitchFamily="2" charset="-122"/>
                <a:cs typeface="Times New Roman" panose="02020603050405020304" charset="0"/>
              </a:rPr>
              <a:t>) by 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他刚才说的话</a:t>
            </a:r>
            <a:r>
              <a:rPr lang="en-US" altLang="zh-CN" sz="2400" dirty="0">
                <a:latin typeface="Times New Roman" panose="02020603050405020304" charset="0"/>
                <a:ea typeface="宋体" panose="02010600030101010101" pitchFamily="2" charset="-122"/>
                <a:cs typeface="Times New Roman" panose="02020603050405020304" charset="0"/>
              </a:rPr>
              <a:t>) surprised us all. </a:t>
            </a:r>
          </a:p>
        </p:txBody>
      </p:sp>
      <p:sp>
        <p:nvSpPr>
          <p:cNvPr id="5" name="TextBox 4"/>
          <p:cNvSpPr txBox="1"/>
          <p:nvPr/>
        </p:nvSpPr>
        <p:spPr>
          <a:xfrm>
            <a:off x="2943225" y="582705"/>
            <a:ext cx="502920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are/were taken good care of</a:t>
            </a:r>
          </a:p>
        </p:txBody>
      </p:sp>
      <p:sp>
        <p:nvSpPr>
          <p:cNvPr id="13" name="TextBox 4"/>
          <p:cNvSpPr txBox="1"/>
          <p:nvPr/>
        </p:nvSpPr>
        <p:spPr>
          <a:xfrm>
            <a:off x="1119823" y="442027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本题考查主语从句。句中的</a:t>
            </a:r>
            <a:r>
              <a:rPr lang="en-US" altLang="zh-CN" sz="2400" dirty="0">
                <a:solidFill>
                  <a:srgbClr val="C00000"/>
                </a:solidFill>
                <a:latin typeface="Times New Roman" panose="02020603050405020304" charset="0"/>
                <a:cs typeface="Times New Roman" panose="02020603050405020304" charset="0"/>
              </a:rPr>
              <a:t>surprised</a:t>
            </a:r>
            <a:r>
              <a:rPr lang="zh-CN" altLang="en-US" sz="2400" dirty="0">
                <a:solidFill>
                  <a:srgbClr val="C00000"/>
                </a:solidFill>
                <a:latin typeface="Times New Roman" panose="02020603050405020304" charset="0"/>
                <a:cs typeface="Times New Roman" panose="02020603050405020304" charset="0"/>
              </a:rPr>
              <a:t>是谓语，</a:t>
            </a:r>
            <a:r>
              <a:rPr lang="en-US" altLang="zh-CN" sz="2400" dirty="0">
                <a:solidFill>
                  <a:srgbClr val="C00000"/>
                </a:solidFill>
                <a:latin typeface="Times New Roman" panose="02020603050405020304" charset="0"/>
                <a:cs typeface="Times New Roman" panose="02020603050405020304" charset="0"/>
              </a:rPr>
              <a:t>us all</a:t>
            </a:r>
            <a:r>
              <a:rPr lang="zh-CN" altLang="en-US" sz="2400" dirty="0">
                <a:solidFill>
                  <a:srgbClr val="C00000"/>
                </a:solidFill>
                <a:latin typeface="Times New Roman" panose="02020603050405020304" charset="0"/>
                <a:cs typeface="Times New Roman" panose="02020603050405020304" charset="0"/>
              </a:rPr>
              <a:t>是宾语，分析句子成分得知，此处缺主语，“他刚刚说的话”用引导词</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引导，故本题正确答案为：</a:t>
            </a:r>
            <a:r>
              <a:rPr lang="en-US" altLang="zh-CN" sz="2400" dirty="0">
                <a:solidFill>
                  <a:srgbClr val="C00000"/>
                </a:solidFill>
                <a:latin typeface="Times New Roman" panose="02020603050405020304" charset="0"/>
                <a:cs typeface="Times New Roman" panose="02020603050405020304" charset="0"/>
              </a:rPr>
              <a:t>What he just said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1058546" y="143686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本题考查固定搭配和被动语态。句意为“婴儿被她照顾得很好”，此处应用被动，婴儿</a:t>
            </a:r>
            <a:r>
              <a:rPr lang="en-US" altLang="zh-CN" sz="2400" dirty="0">
                <a:solidFill>
                  <a:srgbClr val="C00000"/>
                </a:solidFill>
                <a:latin typeface="Times New Roman" panose="02020603050405020304" charset="0"/>
                <a:cs typeface="Times New Roman" panose="02020603050405020304" charset="0"/>
              </a:rPr>
              <a:t>babies</a:t>
            </a:r>
            <a:r>
              <a:rPr lang="zh-CN" altLang="en-US" sz="2400" dirty="0">
                <a:solidFill>
                  <a:srgbClr val="C00000"/>
                </a:solidFill>
                <a:latin typeface="Times New Roman" panose="02020603050405020304" charset="0"/>
                <a:cs typeface="Times New Roman" panose="02020603050405020304" charset="0"/>
              </a:rPr>
              <a:t>是复数，</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动词用</a:t>
            </a:r>
            <a:r>
              <a:rPr lang="en-US" altLang="zh-CN" sz="2400" dirty="0">
                <a:solidFill>
                  <a:srgbClr val="C00000"/>
                </a:solidFill>
                <a:latin typeface="Times New Roman" panose="02020603050405020304" charset="0"/>
                <a:cs typeface="Times New Roman" panose="02020603050405020304" charset="0"/>
              </a:rPr>
              <a:t>are/were</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are/were taken good care of</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1502410" y="3233420"/>
            <a:ext cx="53943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he just said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His sister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已经学舞蹈八年了</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Get up early tomorrow, 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否则你会错过火车</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3114675" y="490425"/>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has learned dancing for eight years </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1058546" y="1473434"/>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本题考查现在完成时。根据句意，“他的姐姐已经学舞蹈八年了”，时态为现在完成时，时间状语为</a:t>
            </a:r>
            <a:r>
              <a:rPr lang="en-US" altLang="zh-CN" sz="2400" dirty="0">
                <a:solidFill>
                  <a:srgbClr val="C00000"/>
                </a:solidFill>
                <a:latin typeface="Times New Roman" panose="02020603050405020304" charset="0"/>
                <a:cs typeface="Times New Roman" panose="02020603050405020304" charset="0"/>
              </a:rPr>
              <a:t>for+</a:t>
            </a:r>
            <a:r>
              <a:rPr lang="zh-CN" altLang="en-US" sz="2400" dirty="0">
                <a:solidFill>
                  <a:srgbClr val="C00000"/>
                </a:solidFill>
                <a:latin typeface="Times New Roman" panose="02020603050405020304" charset="0"/>
                <a:cs typeface="Times New Roman" panose="02020603050405020304" charset="0"/>
              </a:rPr>
              <a:t>一段时间。故本题的正确答案为：</a:t>
            </a:r>
            <a:r>
              <a:rPr lang="en-US" altLang="zh-CN" sz="2400" dirty="0">
                <a:solidFill>
                  <a:srgbClr val="C00000"/>
                </a:solidFill>
                <a:latin typeface="Times New Roman" panose="02020603050405020304" charset="0"/>
                <a:cs typeface="Times New Roman" panose="02020603050405020304" charset="0"/>
              </a:rPr>
              <a:t>has learned dancing for eight years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本题考查连词。祈使句后连接</a:t>
            </a:r>
            <a:r>
              <a:rPr lang="en-US" altLang="zh-CN" sz="2400" dirty="0">
                <a:solidFill>
                  <a:srgbClr val="C00000"/>
                </a:solidFill>
                <a:latin typeface="Times New Roman" panose="02020603050405020304" charset="0"/>
                <a:cs typeface="Times New Roman" panose="02020603050405020304" charset="0"/>
              </a:rPr>
              <a:t>or</a:t>
            </a:r>
            <a:r>
              <a:rPr lang="zh-CN" altLang="en-US" sz="2400" dirty="0">
                <a:solidFill>
                  <a:srgbClr val="C00000"/>
                </a:solidFill>
                <a:latin typeface="Times New Roman" panose="02020603050405020304" charset="0"/>
                <a:cs typeface="Times New Roman" panose="02020603050405020304" charset="0"/>
              </a:rPr>
              <a:t>，表示“否则”。句意为“明天早点起来，否则你会错过火车”。故本题的正确答案为：</a:t>
            </a:r>
            <a:r>
              <a:rPr lang="en-US" altLang="zh-CN" sz="2400" dirty="0">
                <a:solidFill>
                  <a:srgbClr val="C00000"/>
                </a:solidFill>
                <a:latin typeface="Times New Roman" panose="02020603050405020304" charset="0"/>
                <a:cs typeface="Times New Roman" panose="02020603050405020304" charset="0"/>
              </a:rPr>
              <a:t>or you will miss the train</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5000625" y="313116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or you will miss the train</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rId3" action="ppaction://hlinksldjump"/>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You look worried. What’s wrong with you?</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My mother hurt her fingers while working.</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It’s a pity                                         B. I’m sorry to hear that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Call for a doctor at once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83615" y="7241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My mother hurt her fingers while working</a:t>
            </a:r>
            <a:r>
              <a:rPr lang="zh-CN" altLang="en-US" sz="2400" dirty="0">
                <a:solidFill>
                  <a:srgbClr val="C00000"/>
                </a:solidFill>
                <a:latin typeface="Times New Roman" panose="02020603050405020304" charset="0"/>
                <a:cs typeface="Times New Roman" panose="02020603050405020304" charset="0"/>
              </a:rPr>
              <a:t>（我母亲在工作中弄伤了手指），可以得知对方遭遇了不幸，说话人需表达遗憾和同情。</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I’m sorry to hear that.</a:t>
            </a:r>
            <a:r>
              <a:rPr lang="zh-CN" altLang="en-US" sz="2400" dirty="0">
                <a:solidFill>
                  <a:srgbClr val="C00000"/>
                </a:solidFill>
                <a:latin typeface="Times New Roman" panose="02020603050405020304" charset="0"/>
                <a:cs typeface="Times New Roman" panose="02020603050405020304" charset="0"/>
              </a:rPr>
              <a:t>（听到这个我很难过）最符合对话情景。因此，答案是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应用写作（</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634682" y="1203007"/>
            <a:ext cx="11167745" cy="319278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假设你是李华，作为舞蹈社的一员，你要参加学校举办的中国文化周活动（</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Chinese Culture Week</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），所以不能参加下周一下午的英语课。请你给外教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Ms.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写一张请假条。</a:t>
            </a: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a:p>
            <a:pPr indent="0" algn="just" fontAlgn="auto">
              <a:lnSpc>
                <a:spcPct val="120000"/>
              </a:lnSpc>
            </a:pP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1256029" y="1534125"/>
            <a:ext cx="9324976" cy="3599255"/>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Ms. Smith,</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sorry to tell you that I will be absent from your English class next Monday afternoon. As a member of the Dancing Club, I’ll give a performance in the Chinese Culture Week of our school. So I have to ask a day’s leave and hope you could agree. I’ll make up for the missing lessons as soon as I get back.</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endParaRPr lang="zh-CN" alt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b="1"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I’d like to have a walk in the park near my house _______ Sunday 	morning.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at 		B. on		 C. in 		D. /</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本题考查介词。从 Sunday morning（周日的早上）得知与介词搭配的是具体某一天的早上，因此用介词 on。故此题正确答案为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I read an English book yesterday. _______ book is very interesting.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 		B. An		 C. The		 D. /</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本题考查冠词。根据分析法，后句中的 English book 是第二次提及，因此要用定冠词 the 进行修饰。故此题正确答案为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It was in the classroom _______ I found your wallet yesterday afternoon.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which		 B. that 		C. where 		D. when</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本题考查强调句。根据分析法，强调句的句型是“It is/was+ 被强调部分+that/who+ 从句”，句子中被强调的部分为 in the classroom，因此，后面用 that 进行连接。故此题正确答案为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There are few eggs and vegetables in the fridge,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it 	B. isn’t there 		C. is there 	D. are there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本题考查反义疑问句。根据分析法，前句是 there be 结构，并含有否定意义的词 few（很少，极少），遵循“前肯后否，前否后肯”的原则，且 be 动词为 are。故此题正确答案为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_______ a living in the big city, he worked as a shop assistant in the 		department store.</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Making 	B. To make 	C. Made 	D. Having made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本题考查非谓语动词。根据分析法，句子要表达的语意是“为了在大城市谋生，他在一家百货商店当售货员”，动词不定式 To make a living 作目的状语放在句首。故此题正确答案为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The young mother advised that her child _______ more books and take 		  more exercises.</a:t>
            </a:r>
          </a:p>
          <a:p>
            <a:pPr marL="457200" lvl="1"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read 	B. to read 		C. have read 		D. reading</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本题考查虚拟语气。根据分析法及句意，由 The mother advised that（母亲建议）的表达，可知这是虚拟语气用于宾语从句的句型之一，主语用 advise 这个动词表达建议，后面的从句用虚拟语气，句型为“主语+advise+that+ 从句主语 +（should）+ 谓语”，should 可省略。故此题正确答案为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Lily, how about joining in the Chinese Summer Camp?</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That’s great                                 B. It is right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Not at all                                     D. Have a good time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7" name="TextBox 4"/>
          <p:cNvSpPr txBox="1"/>
          <p:nvPr/>
        </p:nvSpPr>
        <p:spPr>
          <a:xfrm>
            <a:off x="309245" y="4284720"/>
            <a:ext cx="11039475"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How about joining in the Chinese Summer Camp?</a:t>
            </a:r>
            <a:r>
              <a:rPr lang="zh-CN" altLang="en-US" sz="2400" dirty="0">
                <a:solidFill>
                  <a:srgbClr val="C00000"/>
                </a:solidFill>
                <a:latin typeface="Times New Roman" panose="02020603050405020304" charset="0"/>
                <a:cs typeface="Times New Roman" panose="02020603050405020304" charset="0"/>
              </a:rPr>
              <a:t>（参加汉语夏令营怎么样？）可以得知对方提出了邀请和建议。</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项“那是对的”、</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项“没关系”和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项“玩得开心”均不符合题意。</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项“那太好了”符合对话情景。因此，答案是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Look at the dark clouds in the sky. It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is going to rain 		B. rain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rains 			D. rained</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本题考查时态。根据前句“看天上的乌云”可知，说话者根据已有的现象对未来进行推测“要下雨了”。从四个选项中，可选出 A 项的一般将来时。故此题正确答案为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Tom took some food with him _______ he felt hungry during the long 		  journey.</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so that 		B. if 		C. in case		 D. such as</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本题考查连词。根据分析法及句意，前半句表达“Tom 带了一些食物”，后半句表达“他在长途旅行中感到饿”。A 项 so that“以便”，B 项if“如果”，C 项 in case“以防”，D 项 such as“例如”，由此可筛选出 C 是正确答案。故此题正确答案为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She _______ to school by bike. Now she prefers to take a bus.</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used to going 		B. is used to going</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used to go 		D. is used to go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26783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本题考查固定搭配。根据分析法及句意，句子要表达“她过去骑自行车上学，现在她更喜欢坐公交车”。A 项，无此表达；B 项 be used to doing 指习惯于做某事；C 项 used to do 指过去经常或反复做某事，而现在已不这样做了；D 项 be used to do 指被用来做某事，是被动语态。故此题正确答案为 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Under the big lemon tree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lies a black cat 			B. a black cat lies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does a black cat lie 		D. lying the black cat</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本题考查倒装句。Under the big lemon tree 是介词短语，作状语位于句首引导全部倒装，因此要把整个谓语 lies 置于主语 a black cat 之前。故此题正确答案为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35475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I’m sorry to interrupt you, but you can’t get on the bus without wearing a mask.</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know                               B. It’s not my fault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I’m terribly sorry                         D. I will not do this</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but you can’t get on the bus without wearing a mask</a:t>
            </a:r>
            <a:r>
              <a:rPr lang="zh-CN" altLang="en-US" sz="2400" dirty="0">
                <a:solidFill>
                  <a:srgbClr val="C00000"/>
                </a:solidFill>
                <a:latin typeface="Times New Roman" panose="02020603050405020304" charset="0"/>
                <a:cs typeface="Times New Roman" panose="02020603050405020304" charset="0"/>
              </a:rPr>
              <a:t>（不佩戴口罩不能上公交车），可知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项“真对不起”最恰当。</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项“我不知道”、</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项“这不是我的错”和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项“我不会做这种事情”均不符合题意。因此，答案是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He is very kind. He helps to take care of the elderly people living alone</a:t>
            </a:r>
            <a:r>
              <a:rPr lang="zh-CN" altLang="en-US" sz="2400" dirty="0">
                <a:solidFill>
                  <a:srgbClr val="C00000"/>
                </a:solidFill>
                <a:latin typeface="Times New Roman" panose="02020603050405020304" charset="0"/>
                <a:cs typeface="Times New Roman" panose="02020603050405020304" charset="0"/>
              </a:rPr>
              <a:t>（他很友善，帮忙照顾那些独居老人）可以判断出说话者表达的是对他的看法。</a:t>
            </a:r>
            <a:r>
              <a:rPr lang="en-US" altLang="zh-CN" sz="2400" dirty="0">
                <a:solidFill>
                  <a:srgbClr val="C00000"/>
                </a:solidFill>
                <a:latin typeface="Times New Roman" panose="02020603050405020304" charset="0"/>
                <a:cs typeface="Times New Roman" panose="02020603050405020304" charset="0"/>
              </a:rPr>
              <a:t>D </a:t>
            </a:r>
            <a:r>
              <a:rPr lang="zh-CN" altLang="en-US" sz="2400" dirty="0">
                <a:solidFill>
                  <a:srgbClr val="C00000"/>
                </a:solidFill>
                <a:latin typeface="Times New Roman" panose="02020603050405020304" charset="0"/>
                <a:cs typeface="Times New Roman" panose="02020603050405020304" charset="0"/>
              </a:rPr>
              <a:t>项“你认为他怎么样”符合上下文。</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项“一切都好吗？”、</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项“你能看到什么？”和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项“这是他的吗？”均不符合对话情景。因此，答案是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He is very kind. He helps to take care of the elderly people living alone.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How is everything going                              B. What can you see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Is it his                                                          D. What do you think of him </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7ac7265b-5c61-4ada-abfa-77c432d1660e"/>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17</TotalTime>
  <Words>7394</Words>
  <Application>Microsoft Office PowerPoint</Application>
  <PresentationFormat>宽屏</PresentationFormat>
  <Paragraphs>497</Paragraphs>
  <Slides>74</Slides>
  <Notes>74</Notes>
  <HiddenSlides>10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74</vt:i4>
      </vt:variant>
    </vt:vector>
  </HeadingPairs>
  <TitlesOfParts>
    <vt:vector size="85" baseType="lpstr">
      <vt:lpstr>微软雅黑</vt:lpstr>
      <vt:lpstr>黑体</vt:lpstr>
      <vt:lpstr>等线</vt:lpstr>
      <vt:lpstr>Impact</vt:lpstr>
      <vt:lpstr>Times New Roman</vt:lpstr>
      <vt:lpstr>方正黑体简体</vt:lpstr>
      <vt:lpstr>方正大黑简体</vt:lpstr>
      <vt:lpstr>宋体</vt:lpstr>
      <vt:lpstr>Arial</vt:lpstr>
      <vt:lpstr>方正公文黑体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123</cp:revision>
  <dcterms:created xsi:type="dcterms:W3CDTF">2021-08-19T06:32:00Z</dcterms:created>
  <dcterms:modified xsi:type="dcterms:W3CDTF">2023-09-02T03:23:44Z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