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20.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21.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ags/tag22.xml" ContentType="application/vnd.openxmlformats-officedocument.presentationml.tag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tags/tag23.xml" ContentType="application/vnd.openxmlformats-officedocument.presentationml.tags+xml"/>
  <Override PartName="/ppt/notesSlides/notesSlide65.xml" ContentType="application/vnd.openxmlformats-officedocument.presentationml.notesSlide+xml"/>
  <Override PartName="/ppt/tags/tag24.xml" ContentType="application/vnd.openxmlformats-officedocument.presentationml.tags+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tags/tag25.xml" ContentType="application/vnd.openxmlformats-officedocument.presentationml.tags+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9"/>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431" r:id="rId30"/>
    <p:sldId id="432" r:id="rId31"/>
    <p:sldId id="375" r:id="rId32"/>
    <p:sldId id="376" r:id="rId33"/>
    <p:sldId id="301" r:id="rId34"/>
    <p:sldId id="302" r:id="rId35"/>
    <p:sldId id="303" r:id="rId36"/>
    <p:sldId id="304" r:id="rId37"/>
    <p:sldId id="357" r:id="rId38"/>
    <p:sldId id="305" r:id="rId39"/>
    <p:sldId id="358" r:id="rId40"/>
    <p:sldId id="359" r:id="rId41"/>
    <p:sldId id="360" r:id="rId42"/>
    <p:sldId id="361" r:id="rId43"/>
    <p:sldId id="362" r:id="rId44"/>
    <p:sldId id="363" r:id="rId45"/>
    <p:sldId id="433" r:id="rId46"/>
    <p:sldId id="364" r:id="rId47"/>
    <p:sldId id="365" r:id="rId48"/>
    <p:sldId id="483" r:id="rId49"/>
    <p:sldId id="366" r:id="rId50"/>
    <p:sldId id="482" r:id="rId51"/>
    <p:sldId id="307" r:id="rId52"/>
    <p:sldId id="308" r:id="rId53"/>
    <p:sldId id="377" r:id="rId54"/>
    <p:sldId id="378" r:id="rId55"/>
    <p:sldId id="380" r:id="rId56"/>
    <p:sldId id="379" r:id="rId57"/>
    <p:sldId id="381" r:id="rId58"/>
    <p:sldId id="312" r:id="rId59"/>
    <p:sldId id="382" r:id="rId60"/>
    <p:sldId id="383" r:id="rId61"/>
    <p:sldId id="384" r:id="rId62"/>
    <p:sldId id="314" r:id="rId63"/>
    <p:sldId id="315" r:id="rId64"/>
    <p:sldId id="326" r:id="rId65"/>
    <p:sldId id="484" r:id="rId66"/>
    <p:sldId id="471" r:id="rId67"/>
    <p:sldId id="472" r:id="rId68"/>
    <p:sldId id="473" r:id="rId69"/>
    <p:sldId id="474" r:id="rId70"/>
    <p:sldId id="475" r:id="rId71"/>
    <p:sldId id="476" r:id="rId72"/>
    <p:sldId id="477" r:id="rId73"/>
    <p:sldId id="478" r:id="rId74"/>
    <p:sldId id="479" r:id="rId75"/>
    <p:sldId id="480" r:id="rId76"/>
    <p:sldId id="481" r:id="rId77"/>
    <p:sldId id="430" r:id="rId78"/>
  </p:sldIdLst>
  <p:sldSz cx="12192000" cy="6858000"/>
  <p:notesSz cx="6858000" cy="9144000"/>
  <p:embeddedFontLst>
    <p:embeddedFont>
      <p:font typeface="方正公文黑体" panose="02000500000000000000"/>
      <p:regular r:id="rId80"/>
    </p:embeddedFont>
    <p:embeddedFont>
      <p:font typeface="Impact" panose="020B0806030902050204" pitchFamily="34" charset="0"/>
      <p:regular r:id="rId81"/>
    </p:embeddedFont>
    <p:embeddedFont>
      <p:font typeface="等线" panose="02010600030101010101" pitchFamily="2" charset="-122"/>
      <p:regular r:id="rId82"/>
      <p:bold r:id="rId83"/>
    </p:embeddedFont>
    <p:embeddedFont>
      <p:font typeface="方正大黑简体" panose="02000000000000000000" pitchFamily="2" charset="-122"/>
      <p:regular r:id="rId84"/>
    </p:embeddedFont>
    <p:embeddedFont>
      <p:font typeface="方正黑体简体" panose="03000509000000000000" pitchFamily="65" charset="-122"/>
      <p:regular r:id="rId85"/>
    </p:embeddedFont>
    <p:embeddedFont>
      <p:font typeface="黑体" panose="02010609060101010101" pitchFamily="49" charset="-122"/>
      <p:regular r:id="rId86"/>
    </p:embeddedFont>
    <p:embeddedFont>
      <p:font typeface="微软雅黑" panose="020B0503020204020204" pitchFamily="34" charset="-122"/>
      <p:regular r:id="rId87"/>
      <p:bold r:id="rId88"/>
    </p:embeddedFont>
  </p:embeddedFontLst>
  <p:custDataLst>
    <p:tags r:id="rId8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431"/>
            <p14:sldId id="432"/>
            <p14:sldId id="375"/>
            <p14:sldId id="376"/>
            <p14:sldId id="301"/>
            <p14:sldId id="302"/>
            <p14:sldId id="303"/>
            <p14:sldId id="304"/>
            <p14:sldId id="357"/>
            <p14:sldId id="305"/>
            <p14:sldId id="358"/>
            <p14:sldId id="359"/>
            <p14:sldId id="360"/>
            <p14:sldId id="361"/>
            <p14:sldId id="362"/>
            <p14:sldId id="363"/>
            <p14:sldId id="433"/>
            <p14:sldId id="364"/>
            <p14:sldId id="365"/>
            <p14:sldId id="483"/>
            <p14:sldId id="366"/>
            <p14:sldId id="482"/>
            <p14:sldId id="307"/>
            <p14:sldId id="308"/>
            <p14:sldId id="377"/>
            <p14:sldId id="378"/>
            <p14:sldId id="380"/>
            <p14:sldId id="379"/>
            <p14:sldId id="381"/>
            <p14:sldId id="312"/>
            <p14:sldId id="382"/>
            <p14:sldId id="383"/>
            <p14:sldId id="384"/>
            <p14:sldId id="314"/>
            <p14:sldId id="315"/>
            <p14:sldId id="326"/>
            <p14:sldId id="484"/>
            <p14:sldId id="471"/>
            <p14:sldId id="472"/>
            <p14:sldId id="473"/>
            <p14:sldId id="474"/>
            <p14:sldId id="475"/>
            <p14:sldId id="476"/>
            <p14:sldId id="477"/>
            <p14:sldId id="478"/>
            <p14:sldId id="479"/>
            <p14:sldId id="480"/>
            <p14:sldId id="481"/>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32" userDrawn="1">
          <p15:clr>
            <a:srgbClr val="A4A3A4"/>
          </p15:clr>
        </p15:guide>
        <p15:guide id="2" orient="horz" pos="4211" userDrawn="1">
          <p15:clr>
            <a:srgbClr val="A4A3A4"/>
          </p15:clr>
        </p15:guide>
        <p15:guide id="3" pos="82" userDrawn="1">
          <p15:clr>
            <a:srgbClr val="A4A3A4"/>
          </p15:clr>
        </p15:guide>
        <p15:guide id="4" pos="7407"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32"/>
        <p:guide orient="horz" pos="4211"/>
        <p:guide pos="82"/>
        <p:guide pos="7407"/>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5.fntdata"/><Relationship Id="rId89" Type="http://schemas.openxmlformats.org/officeDocument/2006/relationships/tags" Target="tags/tag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1.fntdata"/><Relationship Id="rId85" Type="http://schemas.openxmlformats.org/officeDocument/2006/relationships/font" Target="fonts/font6.fntdata"/><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4.fntdata"/><Relationship Id="rId88" Type="http://schemas.openxmlformats.org/officeDocument/2006/relationships/font" Target="fonts/font9.fntdata"/><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2.fntdata"/><Relationship Id="rId86"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8.fntdata"/><Relationship Id="rId61" Type="http://schemas.openxmlformats.org/officeDocument/2006/relationships/slide" Target="slides/slide60.xml"/><Relationship Id="rId82" Type="http://schemas.openxmlformats.org/officeDocument/2006/relationships/font" Target="fonts/font3.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8" name="文本框 7">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
        <p:nvSpPr>
          <p:cNvPr id="2" name="文本框 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endParaRP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1.xml"/><Relationship Id="rId3" Type="http://schemas.openxmlformats.org/officeDocument/2006/relationships/notesSlide" Target="../notesSlides/notesSlide2.xml"/><Relationship Id="rId7" Type="http://schemas.openxmlformats.org/officeDocument/2006/relationships/slide" Target="slide33.xml"/><Relationship Id="rId12" Type="http://schemas.openxmlformats.org/officeDocument/2006/relationships/slide" Target="slide65.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62.xml"/><Relationship Id="rId4" Type="http://schemas.openxmlformats.org/officeDocument/2006/relationships/slide" Target="slide3.xml"/><Relationship Id="rId9" Type="http://schemas.openxmlformats.org/officeDocument/2006/relationships/slide" Target="slide5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tags" Target="../tags/tag12.xml"/><Relationship Id="rId7" Type="http://schemas.openxmlformats.org/officeDocument/2006/relationships/notesSlide" Target="../notesSlides/notesSlide47.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s>
</file>

<file path=ppt/slides/_rels/slide4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8" Type="http://schemas.openxmlformats.org/officeDocument/2006/relationships/slide" Target="slide50.xml"/><Relationship Id="rId3" Type="http://schemas.openxmlformats.org/officeDocument/2006/relationships/tags" Target="../tags/tag17.xml"/><Relationship Id="rId7" Type="http://schemas.openxmlformats.org/officeDocument/2006/relationships/notesSlide" Target="../notesSlides/notesSlide49.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Layout" Target="../slideLayouts/slideLayout7.xml"/><Relationship Id="rId5" Type="http://schemas.openxmlformats.org/officeDocument/2006/relationships/tags" Target="../tags/tag19.xml"/><Relationship Id="rId4" Type="http://schemas.openxmlformats.org/officeDocument/2006/relationships/tags" Target="../tags/tag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2.jpeg"/></Relationships>
</file>

<file path=ppt/slides/_rels/slide52.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slide" Target="slide52.xml"/></Relationships>
</file>

<file path=ppt/slides/_rels/slide57.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image" Target="../media/image2.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63.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83756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When will her new book </a:t>
            </a:r>
            <a:r>
              <a:rPr lang="en-US" altLang="zh-CN" sz="2400" u="sng" dirty="0">
                <a:latin typeface="Times New Roman" panose="02020603050405020304" charset="0"/>
                <a:ea typeface="宋体" panose="02010600030101010101" pitchFamily="2" charset="-122"/>
                <a:cs typeface="Times New Roman" panose="02020603050405020304" charset="0"/>
              </a:rPr>
              <a:t>come out</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出现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出版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出门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发生</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come out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出版”，结合句意“她的新书什么时候出版？”，</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72738"/>
            <a:ext cx="11039475" cy="142049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project wasted a </a:t>
            </a:r>
            <a:r>
              <a:rPr lang="en-US" altLang="zh-CN" sz="2400" u="sng" dirty="0">
                <a:latin typeface="Times New Roman" panose="02020603050405020304" charset="0"/>
                <a:ea typeface="宋体" panose="02010600030101010101" pitchFamily="2" charset="-122"/>
                <a:cs typeface="Times New Roman" panose="02020603050405020304" charset="0"/>
              </a:rPr>
              <a:t>considerable</a:t>
            </a:r>
            <a:r>
              <a:rPr lang="en-US" altLang="zh-CN" sz="2400" dirty="0">
                <a:latin typeface="Times New Roman" panose="02020603050405020304" charset="0"/>
                <a:ea typeface="宋体" panose="02010600030101010101" pitchFamily="2" charset="-122"/>
                <a:cs typeface="Times New Roman" panose="02020603050405020304" charset="0"/>
              </a:rPr>
              <a:t> amount of time and money.</a:t>
            </a: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谨慎的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周到的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大量的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体贴的</a:t>
            </a: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considerable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相当多的，大量的”，结合句意“这项工程浪费了大量的时间和金钱”，</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Try to </a:t>
            </a:r>
            <a:r>
              <a:rPr lang="en-US" altLang="zh-CN" sz="2400" u="sng" dirty="0">
                <a:latin typeface="Times New Roman" panose="02020603050405020304" charset="0"/>
                <a:ea typeface="宋体" panose="02010600030101010101" pitchFamily="2" charset="-122"/>
                <a:cs typeface="Times New Roman" panose="02020603050405020304" charset="0"/>
              </a:rPr>
              <a:t>estimate</a:t>
            </a:r>
            <a:r>
              <a:rPr lang="en-US" altLang="zh-CN" sz="2400" dirty="0">
                <a:latin typeface="Times New Roman" panose="02020603050405020304" charset="0"/>
                <a:ea typeface="宋体" panose="02010600030101010101" pitchFamily="2" charset="-122"/>
                <a:cs typeface="Times New Roman" panose="02020603050405020304" charset="0"/>
              </a:rPr>
              <a:t> how many steps it will take to get to a close object.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估计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计算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预测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统计</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estimate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估计”，结合句意“估计一下需要多少步才能达到一个近距离的目标”，</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Follow the </a:t>
            </a:r>
            <a:r>
              <a:rPr lang="en-US" altLang="zh-CN" sz="2400" u="sng" dirty="0">
                <a:latin typeface="Times New Roman" panose="02020603050405020304" charset="0"/>
                <a:ea typeface="宋体" panose="02010600030101010101" pitchFamily="2" charset="-122"/>
                <a:cs typeface="Times New Roman" panose="02020603050405020304" charset="0"/>
              </a:rPr>
              <a:t>instructions</a:t>
            </a:r>
            <a:r>
              <a:rPr lang="en-US" altLang="zh-CN" sz="2400" dirty="0">
                <a:latin typeface="Times New Roman" panose="02020603050405020304" charset="0"/>
                <a:ea typeface="宋体" panose="02010600030101010101" pitchFamily="2" charset="-122"/>
                <a:cs typeface="Times New Roman" panose="02020603050405020304" charset="0"/>
              </a:rPr>
              <a:t> on the packet carefully.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手册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讲义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命令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说明</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instruction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说明”，结合句意“仔细按照包装上的说明操作”，</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Mr. Li explained the math problem </a:t>
            </a:r>
            <a:r>
              <a:rPr lang="en-US" altLang="zh-CN" sz="2400" u="sng" dirty="0">
                <a:latin typeface="Times New Roman" panose="02020603050405020304" charset="0"/>
                <a:ea typeface="宋体" panose="02010600030101010101" pitchFamily="2" charset="-122"/>
                <a:cs typeface="Times New Roman" panose="02020603050405020304" charset="0"/>
              </a:rPr>
              <a:t>by means of</a:t>
            </a:r>
            <a:r>
              <a:rPr lang="en-US" altLang="zh-CN" sz="2400" dirty="0">
                <a:latin typeface="Times New Roman" panose="02020603050405020304" charset="0"/>
                <a:ea typeface="宋体" panose="02010600030101010101" pitchFamily="2" charset="-122"/>
                <a:cs typeface="Times New Roman" panose="02020603050405020304" charset="0"/>
              </a:rPr>
              <a:t> an example.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想象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凭借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打算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假设</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本题考查介词短语</a:t>
            </a:r>
            <a:r>
              <a:rPr lang="en-US" altLang="zh-CN" sz="2400" dirty="0">
                <a:solidFill>
                  <a:srgbClr val="C00000"/>
                </a:solidFill>
                <a:latin typeface="Times New Roman" panose="02020603050405020304" charset="0"/>
                <a:cs typeface="Times New Roman" panose="02020603050405020304" charset="0"/>
              </a:rPr>
              <a:t>by means of</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凭借，用”，结合句意“李老师凭借一个例子解释了数学问题”，</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He’s known to be an </a:t>
            </a:r>
            <a:r>
              <a:rPr lang="en-US" altLang="zh-CN" sz="2400" u="sng" dirty="0">
                <a:latin typeface="Times New Roman" panose="02020603050405020304" charset="0"/>
                <a:ea typeface="宋体" panose="02010600030101010101" pitchFamily="2" charset="-122"/>
                <a:cs typeface="Times New Roman" panose="02020603050405020304" charset="0"/>
              </a:rPr>
              <a:t>outstanding</a:t>
            </a:r>
            <a:r>
              <a:rPr lang="en-US" altLang="zh-CN" sz="2400" dirty="0">
                <a:latin typeface="Times New Roman" panose="02020603050405020304" charset="0"/>
                <a:ea typeface="宋体" panose="02010600030101010101" pitchFamily="2" charset="-122"/>
                <a:cs typeface="Times New Roman" panose="02020603050405020304" charset="0"/>
              </a:rPr>
              <a:t> physicist.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杰出的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显现的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有名的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有用的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outstanding</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杰出的”，结合句意“他被公认为是一名杰出的物理学家”，</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That performance was </a:t>
            </a:r>
            <a:r>
              <a:rPr lang="en-US" altLang="zh-CN" sz="2400" u="sng" dirty="0">
                <a:latin typeface="Times New Roman" panose="02020603050405020304" charset="0"/>
                <a:ea typeface="宋体" panose="02010600030101010101" pitchFamily="2" charset="-122"/>
                <a:cs typeface="Times New Roman" panose="02020603050405020304" charset="0"/>
              </a:rPr>
              <a:t>pretty</a:t>
            </a:r>
            <a:r>
              <a:rPr lang="en-US" altLang="zh-CN" sz="2400" dirty="0">
                <a:latin typeface="Times New Roman" panose="02020603050405020304" charset="0"/>
                <a:ea typeface="宋体" panose="02010600030101010101" pitchFamily="2" charset="-122"/>
                <a:cs typeface="Times New Roman" panose="02020603050405020304" charset="0"/>
              </a:rPr>
              <a:t> impressive.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略微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极其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十分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完全</a:t>
            </a:r>
          </a:p>
        </p:txBody>
      </p:sp>
      <p:sp>
        <p:nvSpPr>
          <p:cNvPr id="109" name="TextBox 4"/>
          <p:cNvSpPr txBox="1"/>
          <p:nvPr/>
        </p:nvSpPr>
        <p:spPr>
          <a:xfrm>
            <a:off x="260985" y="4486759"/>
            <a:ext cx="1167003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解析：本题考查副词</a:t>
            </a:r>
            <a:r>
              <a:rPr lang="en-US" altLang="zh-CN" sz="2400" dirty="0">
                <a:solidFill>
                  <a:srgbClr val="C00000"/>
                </a:solidFill>
                <a:latin typeface="Times New Roman" panose="02020603050405020304" charset="0"/>
                <a:cs typeface="Times New Roman" panose="02020603050405020304" charset="0"/>
              </a:rPr>
              <a:t>pretty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十分”，结合句意“那场表演十分精彩”，</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We’ve cut down a lot of trees to </a:t>
            </a:r>
            <a:r>
              <a:rPr lang="en-US" altLang="zh-CN" sz="2400" u="sng" dirty="0">
                <a:latin typeface="Times New Roman" panose="02020603050405020304" charset="0"/>
                <a:ea typeface="宋体" panose="02010600030101010101" pitchFamily="2" charset="-122"/>
                <a:cs typeface="Times New Roman" panose="02020603050405020304" charset="0"/>
              </a:rPr>
              <a:t>make room for</a:t>
            </a:r>
            <a:r>
              <a:rPr lang="en-US" altLang="zh-CN" sz="2400" dirty="0">
                <a:latin typeface="Times New Roman" panose="02020603050405020304" charset="0"/>
                <a:ea typeface="宋体" panose="02010600030101010101" pitchFamily="2" charset="-122"/>
                <a:cs typeface="Times New Roman" panose="02020603050405020304" charset="0"/>
              </a:rPr>
              <a:t> farms.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建造房屋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预订房间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制作家具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腾出空间</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make room for</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给</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留出空间”，结合句意“我们砍伐了许多树木来给农场腾出空间”，</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44515" y="292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5"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6" action="ppaction://hlinksldjump"/>
          </p:cNvPr>
          <p:cNvSpPr txBox="1">
            <a:spLocks noChangeArrowheads="1"/>
          </p:cNvSpPr>
          <p:nvPr/>
        </p:nvSpPr>
        <p:spPr bwMode="auto">
          <a:xfrm>
            <a:off x="5644515" y="18853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44515" y="2681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44515" y="347821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644515" y="42741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644515" y="507047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文本框 13">
            <a:hlinkClick r:id="rId12" action="ppaction://hlinksldjump"/>
          </p:cNvPr>
          <p:cNvSpPr txBox="1">
            <a:spLocks noChangeArrowheads="1"/>
          </p:cNvSpPr>
          <p:nvPr>
            <p:custDataLst>
              <p:tags r:id="rId1"/>
            </p:custDataLst>
          </p:nvPr>
        </p:nvSpPr>
        <p:spPr bwMode="auto">
          <a:xfrm>
            <a:off x="5717540" y="5866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She </a:t>
            </a:r>
            <a:r>
              <a:rPr lang="en-US" altLang="zh-CN" sz="2400" u="sng" dirty="0">
                <a:latin typeface="Times New Roman" panose="02020603050405020304" charset="0"/>
                <a:ea typeface="宋体" panose="02010600030101010101" pitchFamily="2" charset="-122"/>
                <a:cs typeface="Times New Roman" panose="02020603050405020304" charset="0"/>
              </a:rPr>
              <a:t>narrowly</a:t>
            </a:r>
            <a:r>
              <a:rPr lang="en-US" altLang="zh-CN" sz="2400" dirty="0">
                <a:latin typeface="Times New Roman" panose="02020603050405020304" charset="0"/>
                <a:ea typeface="宋体" panose="02010600030101010101" pitchFamily="2" charset="-122"/>
                <a:cs typeface="Times New Roman" panose="02020603050405020304" charset="0"/>
              </a:rPr>
              <a:t> escaped injury.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勉强地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狭隘地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仔细地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严密地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a:t>
            </a:r>
            <a:r>
              <a:rPr lang="en-US" altLang="zh-CN" sz="2400" dirty="0">
                <a:solidFill>
                  <a:srgbClr val="C00000"/>
                </a:solidFill>
                <a:latin typeface="Times New Roman" panose="02020603050405020304" charset="0"/>
                <a:cs typeface="Times New Roman" panose="02020603050405020304" charset="0"/>
              </a:rPr>
              <a:t>narrowly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勉强地”，结合句意“她勉强地躲过了受伤”，</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I’m having </a:t>
            </a:r>
            <a:r>
              <a:rPr lang="en-US" altLang="zh-CN" sz="2400" u="sng" dirty="0">
                <a:latin typeface="Times New Roman" panose="02020603050405020304" charset="0"/>
                <a:ea typeface="宋体" panose="02010600030101010101" pitchFamily="2" charset="-122"/>
                <a:cs typeface="Times New Roman" panose="02020603050405020304" charset="0"/>
              </a:rPr>
              <a:t>treatment</a:t>
            </a:r>
            <a:r>
              <a:rPr lang="en-US" altLang="zh-CN" sz="2400" dirty="0">
                <a:latin typeface="Times New Roman" panose="02020603050405020304" charset="0"/>
                <a:ea typeface="宋体" panose="02010600030101010101" pitchFamily="2" charset="-122"/>
                <a:cs typeface="Times New Roman" panose="02020603050405020304" charset="0"/>
              </a:rPr>
              <a:t> for my back problem.</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处理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待遇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治疗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看法</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treatment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治疗”，结合句意“我正接受背部疾患的治疗”，</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1901" y="4151104"/>
            <a:ext cx="971621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though         B. because                   C. if                       D. when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drive fast     B. drive carelessly       C. slow down        D. speed up</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deer             B. rabbit                       C. dog                    D. boy</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457835" y="905479"/>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p>
        </p:txBody>
      </p:sp>
      <p:sp>
        <p:nvSpPr>
          <p:cNvPr id="5" name="文本框 4"/>
          <p:cNvSpPr txBox="1"/>
          <p:nvPr/>
        </p:nvSpPr>
        <p:spPr>
          <a:xfrm>
            <a:off x="382245" y="1732902"/>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I tend to go slowly when I drive in the mountains of my home because the forest scenery is beautiful no matter what the season is. This morning I was driving slower than usual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an early March snow had turned the roads slippery (</a:t>
            </a:r>
            <a:r>
              <a:rPr lang="zh-CN" altLang="en-US" sz="2400" dirty="0">
                <a:latin typeface="Times New Roman" panose="02020603050405020304" charset="0"/>
                <a:ea typeface="宋体" panose="02010600030101010101" pitchFamily="2" charset="-122"/>
                <a:cs typeface="Times New Roman" panose="02020603050405020304" charset="0"/>
              </a:rPr>
              <a:t>滑的</a:t>
            </a:r>
            <a:r>
              <a:rPr lang="en-US" altLang="zh-CN" sz="2400" dirty="0">
                <a:latin typeface="Times New Roman" panose="02020603050405020304" charset="0"/>
                <a:ea typeface="宋体" panose="02010600030101010101" pitchFamily="2" charset="-122"/>
                <a:cs typeface="Times New Roman" panose="02020603050405020304" charset="0"/>
              </a:rPr>
              <a:t>). Going up a mountain road, I had to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as I rounded a sharp snowy curve (</a:t>
            </a:r>
            <a:r>
              <a:rPr lang="zh-CN" altLang="en-US" sz="2400" dirty="0">
                <a:latin typeface="Times New Roman" panose="02020603050405020304" charset="0"/>
                <a:ea typeface="宋体" panose="02010600030101010101" pitchFamily="2" charset="-122"/>
                <a:cs typeface="Times New Roman" panose="02020603050405020304" charset="0"/>
              </a:rPr>
              <a:t>弯道</a:t>
            </a:r>
            <a:r>
              <a:rPr lang="en-US" altLang="zh-CN" sz="2400" dirty="0">
                <a:latin typeface="Times New Roman" panose="02020603050405020304" charset="0"/>
                <a:ea typeface="宋体" panose="02010600030101010101" pitchFamily="2" charset="-122"/>
                <a:cs typeface="Times New Roman" panose="02020603050405020304" charset="0"/>
              </a:rPr>
              <a:t>). That was when I saw a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standing in the middle of the road. </a:t>
            </a:r>
          </a:p>
        </p:txBody>
      </p:sp>
      <p:sp>
        <p:nvSpPr>
          <p:cNvPr id="6" name="TextBox 4"/>
          <p:cNvSpPr txBox="1"/>
          <p:nvPr/>
        </p:nvSpPr>
        <p:spPr>
          <a:xfrm>
            <a:off x="1580790" y="423667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1" name="文本框 10">
            <a:hlinkClick r:id="rId3" action="ppaction://hlinksldjump"/>
          </p:cNvPr>
          <p:cNvSpPr txBox="1"/>
          <p:nvPr/>
        </p:nvSpPr>
        <p:spPr>
          <a:xfrm>
            <a:off x="5410810" y="5823339"/>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9" name="TextBox 4"/>
          <p:cNvSpPr txBox="1"/>
          <p:nvPr/>
        </p:nvSpPr>
        <p:spPr>
          <a:xfrm>
            <a:off x="1604908" y="469035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TextBox 4"/>
          <p:cNvSpPr txBox="1"/>
          <p:nvPr/>
        </p:nvSpPr>
        <p:spPr>
          <a:xfrm>
            <a:off x="1629026" y="514404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61950" y="891818"/>
            <a:ext cx="10458450" cy="372300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本题主要考查原因状语从句。根据句意，这天早上开车比平时更慢的原因是一场三月初的雪使得路面更滑了。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because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引导原因状语从句。故本题正确答案为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本题主要考查动词短语词义辨析。句意为“在我转弯的时候，我不得不放慢速度。”</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项意为“开得快”；</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项意为“开车粗心大意”；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项意为“放慢速度”；</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项意为“加快速度”。故本题正确答案为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本题主要考查词义辨析和联系上下文。根据本段最后的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beautiful animal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可知，作者遇见的是动物，排除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项。根据文章最后一段后半句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deer on your way home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，判断作者遇到的是鹿。故本题正确答案为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I came to a full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and for a few seconds we just stared at each other. His eyes seemed wise and calm. Finally, he nodded his head at me. I nodded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and motioned (</a:t>
            </a:r>
            <a:r>
              <a:rPr lang="zh-CN" altLang="en-US" sz="2400" dirty="0">
                <a:latin typeface="Times New Roman" panose="02020603050405020304" charset="0"/>
                <a:ea typeface="宋体" panose="02010600030101010101" pitchFamily="2" charset="-122"/>
                <a:cs typeface="Times New Roman" panose="02020603050405020304" charset="0"/>
              </a:rPr>
              <a:t>示意</a:t>
            </a:r>
            <a:r>
              <a:rPr lang="en-US" altLang="zh-CN" sz="2400" dirty="0">
                <a:latin typeface="Times New Roman" panose="02020603050405020304" charset="0"/>
                <a:ea typeface="宋体" panose="02010600030101010101" pitchFamily="2" charset="-122"/>
                <a:cs typeface="Times New Roman" panose="02020603050405020304" charset="0"/>
              </a:rPr>
              <a:t>) with my hand for him to go on. He then ran across the road, up the hill and back into the woods.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I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on smiling at the magic of this moment and was thankful that I had been going slowly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enough not to hit this beautiful animal.</a:t>
            </a:r>
          </a:p>
        </p:txBody>
      </p:sp>
      <p:sp>
        <p:nvSpPr>
          <p:cNvPr id="4" name="文本框 3"/>
          <p:cNvSpPr txBox="1"/>
          <p:nvPr/>
        </p:nvSpPr>
        <p:spPr>
          <a:xfrm>
            <a:off x="1724689" y="3268781"/>
            <a:ext cx="9028367"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pause             B. end              C. start                 D. stop</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with return     B. in return      C. by return         D. to return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drove              B. drive           C. had driven       D. driving</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0" y="33574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6" name="TextBox 4"/>
          <p:cNvSpPr txBox="1"/>
          <p:nvPr/>
        </p:nvSpPr>
        <p:spPr>
          <a:xfrm>
            <a:off x="1599630" y="37530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7" name="TextBox 4"/>
          <p:cNvSpPr txBox="1"/>
          <p:nvPr/>
        </p:nvSpPr>
        <p:spPr>
          <a:xfrm>
            <a:off x="1599629" y="41242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76275" y="447675"/>
            <a:ext cx="10496550" cy="409257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本题主要考查词义辨析。联系上句句意，“我遇到了一只鹿，就完全停了下来，和它对视了几秒钟。”</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项“结束”、</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项“启动”均不符合题意，直接排除。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pause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指短暂的中断或停止，含有继续进行下去的意思。</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stop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指迅速或突然中止某行为、活动或状态。</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full stop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指完全停下来。故本题正确答案为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本题主要考查介词短语辨析。根据上文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 nodded his head at 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“它向我点头”可知，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 return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意为“作为回应”符合题意。故本题正确答案为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本题主要考查时态。本文以一般过去时为基调叙述曾经发生的故事。句意为“我在这个神奇的时刻微笑着继续开车。”故本题正确答案为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Most of us rush through this life not knowing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we are missing. We rarely get to </a:t>
            </a:r>
            <a:r>
              <a:rPr lang="en-US" altLang="zh-CN" sz="2400" u="sng" dirty="0">
                <a:latin typeface="Times New Roman" panose="02020603050405020304" charset="0"/>
                <a:ea typeface="宋体" panose="02010600030101010101" pitchFamily="2" charset="-122"/>
                <a:cs typeface="Times New Roman" panose="02020603050405020304" charset="0"/>
              </a:rPr>
              <a:t>23 </a:t>
            </a:r>
            <a:r>
              <a:rPr lang="en-US" altLang="zh-CN" sz="2400" dirty="0">
                <a:latin typeface="Times New Roman" panose="02020603050405020304" charset="0"/>
                <a:ea typeface="宋体" panose="02010600030101010101" pitchFamily="2" charset="-122"/>
                <a:cs typeface="Times New Roman" panose="02020603050405020304" charset="0"/>
              </a:rPr>
              <a:t>what each day brings us. Wouldn’t it be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to go slowly through our life?</a:t>
            </a:r>
          </a:p>
        </p:txBody>
      </p:sp>
      <p:sp>
        <p:nvSpPr>
          <p:cNvPr id="4" name="文本框 3"/>
          <p:cNvSpPr txBox="1"/>
          <p:nvPr/>
        </p:nvSpPr>
        <p:spPr>
          <a:xfrm>
            <a:off x="1359876" y="3287467"/>
            <a:ext cx="8538794"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what           B. that              C. why                D. where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hate            B. check           C. look                D. enjoy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quiet           B. bad              C. better              D. worse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53522" y="33635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1253490" y="3798570"/>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253521" y="4233968"/>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42925" y="530523"/>
            <a:ext cx="10829925" cy="483108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本题主要考查宾语从句。句意为“我们中的大多数人在不知错过了什么的情况下匆匆度过一生。”</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not knowing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后面接的是宾语从句，从句中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miss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缺少宾语。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只起连接作用，不作成分，排除；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及</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where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作状语，排除。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作宾语，符合语法要求。故本题正确答案为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本题主要考查动词词义辨析。结合上句“我们中的大多数人在不知自己错过了什么的情况下匆匆度过一生”可知，下句应该是我们很少能享受每天所带给我们的（快乐），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enjoy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比较级。上文句意为“我们总是匆匆忙忙，很少享受生活。”结合全篇，作者并不赞同这样的生活节奏。因此推断下句，作者提倡要让生活节奏慢下来。结合其反问的语气，句意应为“我们的生活节奏慢下来难道不会更好吗”，用反问的语气表达作者提倡生活节奏慢下来的观点。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next time you find yourself going too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slow down please. Take the time to watch the sunrise over the horizon (</a:t>
            </a:r>
            <a:r>
              <a:rPr lang="zh-CN" altLang="en-US" sz="2400" dirty="0">
                <a:latin typeface="Times New Roman" panose="02020603050405020304" charset="0"/>
                <a:ea typeface="宋体" panose="02010600030101010101" pitchFamily="2" charset="-122"/>
                <a:cs typeface="Times New Roman" panose="02020603050405020304" charset="0"/>
              </a:rPr>
              <a:t>地平线</a:t>
            </a:r>
            <a:r>
              <a:rPr lang="en-US" altLang="zh-CN" sz="2400" dirty="0">
                <a:latin typeface="Times New Roman" panose="02020603050405020304" charset="0"/>
                <a:ea typeface="宋体" panose="02010600030101010101" pitchFamily="2" charset="-122"/>
                <a:cs typeface="Times New Roman" panose="02020603050405020304" charset="0"/>
              </a:rPr>
              <a:t>) that fills the world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light.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the time to look your children in their eyes, hug them and tell them that you love them.</a:t>
            </a:r>
          </a:p>
        </p:txBody>
      </p:sp>
      <p:sp>
        <p:nvSpPr>
          <p:cNvPr id="4" name="文本框 3"/>
          <p:cNvSpPr txBox="1"/>
          <p:nvPr/>
        </p:nvSpPr>
        <p:spPr>
          <a:xfrm>
            <a:off x="1034127" y="2619135"/>
            <a:ext cx="8738523"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slowly       B. fast              C. quick               D. far</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of               B. in                C. with                 D. for</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Take           B. Spend         C. Cost                 D. Use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875730" y="349904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57200" y="1057275"/>
            <a:ext cx="10372725" cy="372300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本题主要考查副词词义辨析。作者的观点是要让生活节奏慢下来，推测此句意为“下次当你发现自己的节奏太快时”，排除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两项。动词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后应接副词，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quick</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是形容词，故排除。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是副词，符合题意。故本题正确答案为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fill...with...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为固定搭配，意为“让</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充满</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本题主要考查动词词义辨析。本段第二、三、四句为排比句，其句式结构一致，因此空格处应填入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take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，表示“花时间”。故本题正确答案为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556471"/>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Take the time to live your life with love and delight in all the miracles (</a:t>
            </a:r>
            <a:r>
              <a:rPr lang="zh-CN" altLang="en-US" sz="2400" dirty="0">
                <a:latin typeface="Times New Roman" panose="02020603050405020304" charset="0"/>
                <a:ea typeface="宋体" panose="02010600030101010101" pitchFamily="2" charset="-122"/>
                <a:cs typeface="Times New Roman" panose="02020603050405020304" charset="0"/>
              </a:rPr>
              <a:t>奇迹</a:t>
            </a:r>
            <a:r>
              <a:rPr lang="en-US" altLang="zh-CN" sz="2400" dirty="0">
                <a:latin typeface="Times New Roman" panose="02020603050405020304" charset="0"/>
                <a:ea typeface="宋体" panose="02010600030101010101" pitchFamily="2" charset="-122"/>
                <a:cs typeface="Times New Roman" panose="02020603050405020304" charset="0"/>
              </a:rPr>
              <a:t>) each day </a:t>
            </a:r>
            <a:r>
              <a:rPr lang="en-US" altLang="zh-CN" sz="2400" u="sng" dirty="0">
                <a:latin typeface="Times New Roman" panose="02020603050405020304" charset="0"/>
                <a:ea typeface="宋体" panose="02010600030101010101" pitchFamily="2" charset="-122"/>
                <a:cs typeface="Times New Roman" panose="02020603050405020304" charset="0"/>
              </a:rPr>
              <a:t>28 </a:t>
            </a:r>
            <a:r>
              <a:rPr lang="en-US" altLang="zh-CN" sz="2400" dirty="0">
                <a:latin typeface="Times New Roman" panose="02020603050405020304" charset="0"/>
                <a:ea typeface="宋体" panose="02010600030101010101" pitchFamily="2" charset="-122"/>
                <a:cs typeface="Times New Roman" panose="02020603050405020304" charset="0"/>
              </a:rPr>
              <a:t>you. If you do, your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will be so much better and more beautiful. And you might even end up not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a deer on your way home.</a:t>
            </a:r>
          </a:p>
        </p:txBody>
      </p:sp>
      <p:sp>
        <p:nvSpPr>
          <p:cNvPr id="4" name="文本框 3"/>
          <p:cNvSpPr txBox="1"/>
          <p:nvPr/>
        </p:nvSpPr>
        <p:spPr>
          <a:xfrm>
            <a:off x="930304" y="3410385"/>
            <a:ext cx="8617622"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takes              B. take         C. brings            D. bring</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children         B. life           C. lives              D. drive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defeating        B. hit            C. hitting           D. defeated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11525" y="34951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6" name="TextBox 4"/>
          <p:cNvSpPr txBox="1"/>
          <p:nvPr/>
        </p:nvSpPr>
        <p:spPr>
          <a:xfrm>
            <a:off x="887730" y="3911600"/>
            <a:ext cx="877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11" name="TextBox 4"/>
          <p:cNvSpPr txBox="1"/>
          <p:nvPr/>
        </p:nvSpPr>
        <p:spPr>
          <a:xfrm>
            <a:off x="811525" y="43312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446151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本题主要考查联系上下文和词义辨析。该题的线索是第二段第二句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we rarely get to enjoy what each day brings 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（我们很少去享受每一天为我们所带来的）。另外，本段时态为一般现在时，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each day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作主语，谓语应用单数。故本题正确答案为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本题主要考查联系上下文和名词词义辨析。根据上句“花点时间，在每一天带给你的奇迹中，带着爱和喜悦过你的生活”，推测下句“如果你这样做，你的生活就会更好、更美。”排除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两项；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lives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指生命，也排除。故本题正确答案为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本题主要考查非谓语动词。句意为“你甚至可能以在回家路上不撞到一只鹿结束这一天。”</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两项意为“打败，击败”，不符合题意，排除；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两项的动词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hit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符合题意，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end up</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后接动词的现在分词形式。故正确答案为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923290" y="1789643"/>
            <a:ext cx="10648949" cy="4559518"/>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I woke up in the morning, there was only one thing on my mind: what to wear. A billion thoughts raced through my brain in the closet. I didn’t want to come off as trying too hard, but I also didn’t want to be seen as a lazy girl. Not only was it my first day of high school , but it was my first day of school in a new state; first impressions are everything, and it was important for me to impress the people who I would spend the next four years with.</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This was my third time being the new kid. But this time was different because my dad promised that I would start and finish high school in the same place. This time mattered, and that made me nervous.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862" y="287173"/>
            <a:ext cx="11153775" cy="585152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After a thorough search of the closet, I finally chose a dress. The soft cotton was comfortable, and the ruffled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有褶饰边的</a:t>
            </a:r>
            <a:r>
              <a:rPr lang="en-US" altLang="zh-CN" sz="2400" dirty="0">
                <a:solidFill>
                  <a:schemeClr val="tx1">
                    <a:lumMod val="75000"/>
                    <a:lumOff val="25000"/>
                  </a:schemeClr>
                </a:solidFill>
                <a:latin typeface="Times New Roman" panose="02020603050405020304" charset="0"/>
                <a:cs typeface="Times New Roman" panose="02020603050405020304" charset="0"/>
              </a:rPr>
              <a:t>) shoulders added a hint of fun. Yes, this dress was the one. An hour later, I felt powerful as I headed toward room 1136. But as I entered class, my jaw dropped to the floor.</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Sitting at her desk was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my English teacher, wearing the same dress as me. I kept my head down and walked quickly to my seat. I made it through my minute speech until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stood up, jokingly adding that she liked my style, which made me feel better, and all my anxiety surprisingly </a:t>
            </a:r>
            <a:r>
              <a:rPr lang="en-US" altLang="zh-CN" sz="2400" u="sng" dirty="0">
                <a:solidFill>
                  <a:schemeClr val="tx1">
                    <a:lumMod val="75000"/>
                    <a:lumOff val="25000"/>
                  </a:schemeClr>
                </a:solidFill>
                <a:latin typeface="Times New Roman" panose="02020603050405020304" charset="0"/>
                <a:cs typeface="Times New Roman" panose="02020603050405020304" charset="0"/>
              </a:rPr>
              <a:t>melted away</a:t>
            </a:r>
            <a:r>
              <a:rPr lang="en-US" altLang="zh-CN" sz="2400" dirty="0">
                <a:solidFill>
                  <a:schemeClr val="tx1">
                    <a:lumMod val="75000"/>
                    <a:lumOff val="25000"/>
                  </a:schemeClr>
                </a:solidFill>
                <a:latin typeface="Times New Roman" panose="02020603050405020304" charset="0"/>
                <a:cs typeface="Times New Roman" panose="02020603050405020304" charset="0"/>
              </a:rPr>
              <a:t>. The students paid attention as I shared my story. My smile grew as I laughed with the students. After class, I stayed behind and talked to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relieved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宽心的</a:t>
            </a:r>
            <a:r>
              <a:rPr lang="en-US" altLang="zh-CN" sz="2400" dirty="0">
                <a:solidFill>
                  <a:schemeClr val="tx1">
                    <a:lumMod val="75000"/>
                    <a:lumOff val="25000"/>
                  </a:schemeClr>
                </a:solidFill>
                <a:latin typeface="Times New Roman" panose="02020603050405020304" charset="0"/>
                <a:cs typeface="Times New Roman" panose="02020603050405020304" charset="0"/>
              </a:rPr>
              <a:t>) to make a humorous and real connection.</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My first period of high school certainly made the day unforgettable in the best way and taught me that Mrs. </a:t>
            </a:r>
            <a:r>
              <a:rPr lang="en-US" altLang="zh-CN" sz="2400" dirty="0" err="1">
                <a:solidFill>
                  <a:schemeClr val="tx1">
                    <a:lumMod val="75000"/>
                    <a:lumOff val="25000"/>
                  </a:schemeClr>
                </a:solidFill>
                <a:latin typeface="Times New Roman" panose="02020603050405020304" charset="0"/>
                <a:cs typeface="Times New Roman" panose="02020603050405020304" charset="0"/>
              </a:rPr>
              <a:t>Hutfilz</a:t>
            </a:r>
            <a:r>
              <a:rPr lang="en-US" altLang="zh-CN" sz="2400" dirty="0">
                <a:solidFill>
                  <a:schemeClr val="tx1">
                    <a:lumMod val="75000"/>
                    <a:lumOff val="25000"/>
                  </a:schemeClr>
                </a:solidFill>
                <a:latin typeface="Times New Roman" panose="02020603050405020304" charset="0"/>
                <a:cs typeface="Times New Roman" panose="02020603050405020304" charset="0"/>
              </a:rPr>
              <a:t> has a good sense of style.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Why did the author care much about what to wear?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Because she liked wearing good clothes.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Because she wanted to be known as a slob.</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Because she had many clothes.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Because she wanted to make a good impression on others.</a:t>
            </a: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细节判断题。根据第一段第四句话可知，这是作者进入高中的第一天，由</a:t>
            </a:r>
            <a:r>
              <a:rPr lang="en-US" altLang="zh-CN" sz="2400" dirty="0">
                <a:solidFill>
                  <a:srgbClr val="C00000"/>
                </a:solidFill>
                <a:latin typeface="Times New Roman" panose="02020603050405020304" charset="0"/>
                <a:cs typeface="Times New Roman" panose="02020603050405020304" charset="0"/>
              </a:rPr>
              <a:t>first impressions are everything</a:t>
            </a:r>
            <a:r>
              <a:rPr lang="zh-CN" altLang="en-US" sz="2400" dirty="0">
                <a:solidFill>
                  <a:srgbClr val="C00000"/>
                </a:solidFill>
                <a:latin typeface="Times New Roman" panose="02020603050405020304" charset="0"/>
                <a:cs typeface="Times New Roman" panose="02020603050405020304" charset="0"/>
              </a:rPr>
              <a:t>判断作者非常重视第一印象。故此题答案为</a:t>
            </a:r>
            <a:r>
              <a:rPr lang="en-US" altLang="zh-CN" sz="2400" dirty="0">
                <a:solidFill>
                  <a:srgbClr val="C00000"/>
                </a:solidFill>
                <a:latin typeface="Times New Roman" panose="02020603050405020304" charset="0"/>
                <a:cs typeface="Times New Roman" panose="02020603050405020304" charset="0"/>
              </a:rPr>
              <a:t>D </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994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Which of the following is NOT true?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would take the author four years to study in the high school.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author had studied in different schools before she went to high school.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author’s father thought it was important to wear good clothes for the first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day of high school.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author felt nervous for the first day of high school.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355040" y="3222157"/>
            <a:ext cx="11048898" cy="304609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细节判断题。根据第一段最后一句</a:t>
            </a:r>
            <a:r>
              <a:rPr lang="en-US" altLang="zh-CN" sz="2400" dirty="0">
                <a:solidFill>
                  <a:srgbClr val="C00000"/>
                </a:solidFill>
                <a:latin typeface="Times New Roman" panose="02020603050405020304" charset="0"/>
                <a:cs typeface="Times New Roman" panose="02020603050405020304" charset="0"/>
              </a:rPr>
              <a:t>it was important for me to impress the people who I would spend the next four years with</a:t>
            </a:r>
            <a:r>
              <a:rPr lang="zh-CN" altLang="en-US" sz="2400" dirty="0">
                <a:solidFill>
                  <a:srgbClr val="C00000"/>
                </a:solidFill>
                <a:latin typeface="Times New Roman" panose="02020603050405020304" charset="0"/>
                <a:cs typeface="Times New Roman" panose="02020603050405020304" charset="0"/>
              </a:rPr>
              <a:t>可知作者将要在这所学校待四年，</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项正确；根据第一段第四句</a:t>
            </a:r>
            <a:r>
              <a:rPr lang="en-US" altLang="zh-CN" sz="2400" dirty="0">
                <a:solidFill>
                  <a:srgbClr val="C00000"/>
                </a:solidFill>
                <a:latin typeface="Times New Roman" panose="02020603050405020304" charset="0"/>
                <a:cs typeface="Times New Roman" panose="02020603050405020304" charset="0"/>
              </a:rPr>
              <a:t>but it was my first day of school in a new state</a:t>
            </a:r>
            <a:r>
              <a:rPr lang="zh-CN" altLang="en-US" sz="2400" dirty="0">
                <a:solidFill>
                  <a:srgbClr val="C00000"/>
                </a:solidFill>
                <a:latin typeface="Times New Roman" panose="02020603050405020304" charset="0"/>
                <a:cs typeface="Times New Roman" panose="02020603050405020304" charset="0"/>
              </a:rPr>
              <a:t>可知作者第一次到这个州，根据第二段第一句</a:t>
            </a:r>
            <a:r>
              <a:rPr lang="en-US" altLang="zh-CN" sz="2400" dirty="0">
                <a:solidFill>
                  <a:srgbClr val="C00000"/>
                </a:solidFill>
                <a:latin typeface="Times New Roman" panose="02020603050405020304" charset="0"/>
                <a:cs typeface="Times New Roman" panose="02020603050405020304" charset="0"/>
              </a:rPr>
              <a:t>This was my third time being the new kid</a:t>
            </a:r>
            <a:r>
              <a:rPr lang="zh-CN" altLang="en-US" sz="2400" dirty="0">
                <a:solidFill>
                  <a:srgbClr val="C00000"/>
                </a:solidFill>
                <a:latin typeface="Times New Roman" panose="02020603050405020304" charset="0"/>
                <a:cs typeface="Times New Roman" panose="02020603050405020304" charset="0"/>
              </a:rPr>
              <a:t>可推测出作者之前还换过两个城市，继而推断出作者之前在不同的学校读书，</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项正确；根据第二段最后一句</a:t>
            </a:r>
            <a:r>
              <a:rPr lang="en-US" altLang="zh-CN" sz="2400" dirty="0">
                <a:solidFill>
                  <a:srgbClr val="C00000"/>
                </a:solidFill>
                <a:latin typeface="Times New Roman" panose="02020603050405020304" charset="0"/>
                <a:cs typeface="Times New Roman" panose="02020603050405020304" charset="0"/>
              </a:rPr>
              <a:t>This time mattered, and that made me nervous</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项正确；原文没有提及父亲对作者第一天上学的穿着的态度，</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项错误。故此题答案为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How did the author feel when she found her teacher’s wearing?</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Proud.      B. Embarrassed.           C. Happy.              D. Angry.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细节判断题。根据第三段最后一句</a:t>
            </a:r>
            <a:r>
              <a:rPr lang="en-US" altLang="zh-CN" sz="2400" dirty="0">
                <a:solidFill>
                  <a:srgbClr val="C00000"/>
                </a:solidFill>
                <a:latin typeface="Times New Roman" panose="02020603050405020304" charset="0"/>
                <a:cs typeface="Times New Roman" panose="02020603050405020304" charset="0"/>
              </a:rPr>
              <a:t>But as I entered class, my jaw dropped to the floor</a:t>
            </a:r>
            <a:r>
              <a:rPr lang="zh-CN" altLang="en-US" sz="2400" dirty="0">
                <a:solidFill>
                  <a:srgbClr val="C00000"/>
                </a:solidFill>
                <a:latin typeface="Times New Roman" panose="02020603050405020304" charset="0"/>
                <a:cs typeface="Times New Roman" panose="02020603050405020304" charset="0"/>
              </a:rPr>
              <a:t>（当我走进教室时，我“惊掉了下巴”），以及第四段第二句</a:t>
            </a:r>
            <a:r>
              <a:rPr lang="en-US" altLang="zh-CN" sz="2400" dirty="0">
                <a:solidFill>
                  <a:srgbClr val="C00000"/>
                </a:solidFill>
                <a:latin typeface="Times New Roman" panose="02020603050405020304" charset="0"/>
                <a:cs typeface="Times New Roman" panose="02020603050405020304" charset="0"/>
              </a:rPr>
              <a:t>I kept my head down and walked quickly to my seat</a:t>
            </a:r>
            <a:r>
              <a:rPr lang="zh-CN" altLang="en-US" sz="2400" dirty="0">
                <a:solidFill>
                  <a:srgbClr val="C00000"/>
                </a:solidFill>
                <a:latin typeface="Times New Roman" panose="02020603050405020304" charset="0"/>
                <a:cs typeface="Times New Roman" panose="02020603050405020304" charset="0"/>
              </a:rPr>
              <a:t>可知，此处描写了作者发现自己与老师撞衫后感到很尴尬。故此题答案为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What does the underlined phrase “melt away” in Paragraph 4 mean?</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appear.          B. To disappear.              C. To exist.       D. To freeze.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词义猜测题。根据第四段第三句可知，老师幽默地说喜欢作者的风格，这让作者感觉好受了些，焦虑感也随之消失。</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项“出现”、</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项“存在”、</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项“冻住”均不符合题意。</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项“消失”与短语意思接近。故此题答案为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a:t>
            </a:r>
            <a:r>
              <a:rPr lang="zh-CN" altLang="en-US" sz="2400" b="1" dirty="0">
                <a:latin typeface="Times New Roman" panose="02020603050405020304" charset="0"/>
                <a:ea typeface="宋体" panose="02010600030101010101" pitchFamily="2" charset="-122"/>
                <a:cs typeface="Times New Roman" panose="02020603050405020304" charset="0"/>
                <a:sym typeface="+mn-ea"/>
              </a:rPr>
              <a:t>，</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do you think of Mrs. </a:t>
            </a:r>
            <a:r>
              <a:rPr lang="en-US" altLang="zh-CN" sz="2400" dirty="0" err="1">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Hutfilz</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is humorous.                B. She is strict.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is serious.                    D. She is mean.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70560" y="3429000"/>
            <a:ext cx="10850880" cy="46166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解析：推理判断题。根据第四段可知老师很幽默，故此题答案为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389046"/>
            <a:ext cx="11315700"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Choosing accommodation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住宿</a:t>
            </a:r>
            <a:r>
              <a:rPr lang="en-US" altLang="zh-CN" sz="2400" dirty="0">
                <a:solidFill>
                  <a:schemeClr val="tx1">
                    <a:lumMod val="75000"/>
                    <a:lumOff val="25000"/>
                  </a:schemeClr>
                </a:solidFill>
                <a:latin typeface="Times New Roman" panose="02020603050405020304" charset="0"/>
                <a:cs typeface="Times New Roman" panose="02020603050405020304" charset="0"/>
              </a:rPr>
              <a:t>) when studying abroad is one of the most important things for many international students. Here are three of the usual types of accommodation for you to choose from.</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first choice is an on-campus dormitory. You can directly hand in your application on the university’s website as early as possible in case there are no rooms available. This kind of dormitory can help you save plenty of time in terms of transportation.</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will also give you an opportunity to make more friends from different places with different cultures. The disadvantage is that it is more expensive than living outside of the university.</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3387" y="540747"/>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Another choice is to live in an off-campus apartment. You could rent an apartment from reliable rental channels. However, you need to consider many possible problems such as safety, lease contract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租赁合同</a:t>
            </a:r>
            <a:r>
              <a:rPr lang="en-US" altLang="zh-CN" sz="2400" dirty="0">
                <a:solidFill>
                  <a:schemeClr val="tx1">
                    <a:lumMod val="75000"/>
                    <a:lumOff val="25000"/>
                  </a:schemeClr>
                </a:solidFill>
                <a:latin typeface="Times New Roman" panose="02020603050405020304" charset="0"/>
                <a:cs typeface="Times New Roman" panose="02020603050405020304" charset="0"/>
              </a:rPr>
              <a:t>) and roommate. It is highly suggested that you find a place beside the university and supermarkets.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Living with a homestay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家庭寄宿</a:t>
            </a:r>
            <a:r>
              <a:rPr lang="en-US" altLang="zh-CN" sz="2400" dirty="0">
                <a:solidFill>
                  <a:schemeClr val="tx1">
                    <a:lumMod val="75000"/>
                    <a:lumOff val="25000"/>
                  </a:schemeClr>
                </a:solidFill>
                <a:latin typeface="Times New Roman" panose="02020603050405020304" charset="0"/>
                <a:cs typeface="Times New Roman" panose="02020603050405020304" charset="0"/>
              </a:rPr>
              <a:t>) family is one of the most favorable choices for freshmen and newcomers. Generally speaking, living with the local people is a good way to help students quickly adapt to overseas life, learn the native language and experience the local culture.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Sometimes the landlord might take you to the supermarkets or invite you to the local parties. A homestay family may live a bit far from the university, so you need to consider long-distance transportation when going to class.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0572" y="285458"/>
            <a:ext cx="9749238"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How many kinds of accommodation are mentioned in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Two.         B. Three.          C. Four.        D. Five.</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Which of the following is NOT an advantage of choosing an on-campus dormitory?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can save time in terms of transportation.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It is a good chance to make friends.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It can help learn more about different cultures.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is less expensive than living outside.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43282" y="1440784"/>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事实细节题。第一段第二句明确说明本文介绍了三种住宿方式。故此题答案为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52443" y="3176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595284" y="5097214"/>
            <a:ext cx="105398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事实细节题。根据第二段最后一句可知</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项正确；根据第三段第一句可知</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两项正确；根据第三段最后一句可知校内住宿比校外要贵，</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项错误。故此题答案为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02212" y="2513460"/>
            <a:ext cx="109995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61253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As for living in an off-campus apartment, we can know that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is more convenient than living in an on-campus dormitory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renting from reliable rental channels is a must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security, lease contract and roommates should be considered after renting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is better to find an apartment near the university and supermarkets</a:t>
            </a:r>
          </a:p>
        </p:txBody>
      </p:sp>
      <p:sp>
        <p:nvSpPr>
          <p:cNvPr id="109" name="TextBox 4"/>
          <p:cNvSpPr txBox="1"/>
          <p:nvPr/>
        </p:nvSpPr>
        <p:spPr>
          <a:xfrm>
            <a:off x="799699" y="3072847"/>
            <a:ext cx="9764229"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事实细节题。根据第三段最后一句可知</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项错误；根据第四段第二句“你可以通过可靠的出租渠道租一套公寓”可知，出租渠道并不是唯一选项，因此</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项表述错误；根据第四段第三句可推测这些是在租房之前应当考虑的问题，因此</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项错误；根据第四段最后一句“强烈建议你在大学和超市旁边找个地方”可知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项正确。故此题答案为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6405" y="2918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If it is your first time to study abroad, which type of accommodation is the most favorable?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On-campus dormitory.	 B. Off-campus apartment.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Homestay.                               D. Renting.</a:t>
            </a:r>
          </a:p>
        </p:txBody>
      </p:sp>
      <p:sp>
        <p:nvSpPr>
          <p:cNvPr id="109" name="TextBox 4"/>
          <p:cNvSpPr txBox="1"/>
          <p:nvPr/>
        </p:nvSpPr>
        <p:spPr>
          <a:xfrm>
            <a:off x="799699" y="3072847"/>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事实细节题。根据第五段可知，</a:t>
            </a:r>
            <a:r>
              <a:rPr lang="en-US" altLang="zh-CN" sz="2400" dirty="0">
                <a:solidFill>
                  <a:srgbClr val="C00000"/>
                </a:solidFill>
                <a:latin typeface="Times New Roman" panose="02020603050405020304" charset="0"/>
                <a:cs typeface="Times New Roman" panose="02020603050405020304" charset="0"/>
              </a:rPr>
              <a:t>homestay</a:t>
            </a:r>
            <a:r>
              <a:rPr lang="zh-CN" altLang="en-US" sz="2400" dirty="0">
                <a:solidFill>
                  <a:srgbClr val="C00000"/>
                </a:solidFill>
                <a:latin typeface="Times New Roman" panose="02020603050405020304" charset="0"/>
                <a:cs typeface="Times New Roman" panose="02020603050405020304" charset="0"/>
              </a:rPr>
              <a:t>的住宿方式对于大一新生或刚到某地的学生来说是最合适的选择，故此题答案为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50"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purpose of this passage is to tell you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three types of accommodation for international students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similarities and differences among different types of accommodation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homestay is the best choice for all the international students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on-campus dormitory is the most economical</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46166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解析：主旨大意题。第一段最后一句为中心句。故此题答案为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0830" y="842010"/>
            <a:ext cx="11468100" cy="3338195"/>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Nobody wants to lose, but we must accept that losing is a part of life. After all, we can’t win all the time. </a:t>
            </a:r>
            <a:r>
              <a:rPr sz="2400" u="sng">
                <a:solidFill>
                  <a:schemeClr val="tx1">
                    <a:lumMod val="75000"/>
                    <a:lumOff val="25000"/>
                  </a:schemeClr>
                </a:solidFill>
                <a:latin typeface="Times New Roman" panose="02020603050405020304" charset="0"/>
                <a:cs typeface="Times New Roman" panose="02020603050405020304" charset="0"/>
              </a:rPr>
              <a:t>41</a:t>
            </a:r>
            <a:r>
              <a:rPr lang="en-US" sz="2400" u="sng">
                <a:solidFill>
                  <a:schemeClr val="tx1">
                    <a:lumMod val="75000"/>
                    <a:lumOff val="25000"/>
                  </a:schemeClr>
                </a:solidFill>
                <a:latin typeface="Times New Roman" panose="02020603050405020304" charset="0"/>
                <a:cs typeface="Times New Roman" panose="02020603050405020304" charset="0"/>
              </a:rPr>
              <a:t>         </a:t>
            </a:r>
            <a:r>
              <a:rPr sz="2400">
                <a:solidFill>
                  <a:schemeClr val="tx1">
                    <a:lumMod val="75000"/>
                    <a:lumOff val="25000"/>
                  </a:schemeClr>
                </a:solidFill>
                <a:latin typeface="Times New Roman" panose="02020603050405020304" charset="0"/>
                <a:cs typeface="Times New Roman" panose="02020603050405020304" charset="0"/>
              </a:rPr>
              <a:t> This may help us succeed in the future. So we must know how to be a good loser.</a:t>
            </a:r>
          </a:p>
          <a:p>
            <a:pPr algn="just">
              <a:lnSpc>
                <a:spcPct val="110000"/>
              </a:lnSpc>
            </a:pPr>
            <a:r>
              <a:rPr lang="en-US" sz="2400">
                <a:solidFill>
                  <a:schemeClr val="tx1">
                    <a:lumMod val="75000"/>
                    <a:lumOff val="25000"/>
                  </a:schemeClr>
                </a:solidFill>
                <a:latin typeface="Times New Roman" panose="02020603050405020304" charset="0"/>
                <a:cs typeface="Times New Roman" panose="02020603050405020304" charset="0"/>
              </a:rPr>
              <a:t>      We should not be afraid of losing. </a:t>
            </a:r>
            <a:r>
              <a:rPr lang="en-US" sz="2400" u="sng">
                <a:solidFill>
                  <a:schemeClr val="tx1">
                    <a:lumMod val="75000"/>
                    <a:lumOff val="25000"/>
                  </a:schemeClr>
                </a:solidFill>
                <a:latin typeface="Times New Roman" panose="02020603050405020304" charset="0"/>
                <a:cs typeface="Times New Roman" panose="02020603050405020304" charset="0"/>
              </a:rPr>
              <a:t>42         </a:t>
            </a:r>
            <a:r>
              <a:rPr lang="en-US" sz="2400">
                <a:solidFill>
                  <a:schemeClr val="tx1">
                    <a:lumMod val="75000"/>
                    <a:lumOff val="25000"/>
                  </a:schemeClr>
                </a:solidFill>
                <a:latin typeface="Times New Roman" panose="02020603050405020304" charset="0"/>
                <a:cs typeface="Times New Roman" panose="02020603050405020304" charset="0"/>
              </a:rPr>
              <a:t> Failure can’t be avoided in our life. Edison failed 10,000 times before he invented the light bulb. When he was asked how he felt, he said that he hadn’t failed 10,000 times but had learned 10,000 things which didn’t work. We must know that history is full of examples of men and women who achieved success although they failed many times.</a:t>
            </a:r>
          </a:p>
        </p:txBody>
      </p:sp>
      <p:sp>
        <p:nvSpPr>
          <p:cNvPr id="6" name="文本框 5"/>
          <p:cNvSpPr txBox="1"/>
          <p:nvPr>
            <p:custDataLst>
              <p:tags r:id="rId1"/>
            </p:custDataLst>
          </p:nvPr>
        </p:nvSpPr>
        <p:spPr>
          <a:xfrm>
            <a:off x="681355" y="209550"/>
            <a:ext cx="10950575"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988695" y="4278313"/>
            <a:ext cx="921448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Some win, while some lose.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When we lose, think about what we did and how we can improve.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we can learn something valuable from every failure.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a word, being a good loser will help us to succeed in life.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When we lose, just take it with a smile and look on the bright side of it.</a:t>
            </a:r>
          </a:p>
        </p:txBody>
      </p:sp>
      <p:sp>
        <p:nvSpPr>
          <p:cNvPr id="10" name="文本框 9">
            <a:hlinkClick r:id="rId8" action="ppaction://hlinksldjump"/>
          </p:cNvPr>
          <p:cNvSpPr txBox="1"/>
          <p:nvPr>
            <p:custDataLst>
              <p:tags r:id="rId3"/>
            </p:custDataLst>
          </p:nvPr>
        </p:nvSpPr>
        <p:spPr>
          <a:xfrm>
            <a:off x="4712968" y="62165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4"/>
            </p:custDataLst>
          </p:nvPr>
        </p:nvSpPr>
        <p:spPr>
          <a:xfrm>
            <a:off x="2734310" y="12433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5" name="TextBox 4"/>
          <p:cNvSpPr txBox="1"/>
          <p:nvPr>
            <p:custDataLst>
              <p:tags r:id="rId5"/>
            </p:custDataLst>
          </p:nvPr>
        </p:nvSpPr>
        <p:spPr>
          <a:xfrm>
            <a:off x="5431155" y="204533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文章结构题。前句讲到失败是人生的一部分，我们不能一直都赢，后一句讲到失败可以帮助我们在以后的人生中获得成功，那空缺的这句话是对前后的承接，有转折关系，故此题正确答案为C。</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归纳总结题。从后面爱迪生的故事了解到，他失败了很多次，但他并不把这些视为失败，而是通过这些不成功的尝试，知道了10000种不会走向成功的方法，由此可推前一句表达的意思是要看到事情积极的一面。故此题正确答案为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196894"/>
            <a:ext cx="11391900" cy="3743960"/>
          </a:xfrm>
          <a:prstGeom prst="rect">
            <a:avLst/>
          </a:prstGeom>
          <a:noFill/>
        </p:spPr>
        <p:txBody>
          <a:bodyPr wrap="square" rtlCol="0" anchor="ctr">
            <a:spAutoFit/>
          </a:bodyPr>
          <a:lstStyle/>
          <a:p>
            <a:pPr algn="just">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Losing is not very disgraceful. We must accept our failure and learn to take advantage of it. </a:t>
            </a:r>
            <a:r>
              <a:rPr sz="2400" u="sng" dirty="0">
                <a:solidFill>
                  <a:schemeClr val="tx1">
                    <a:lumMod val="75000"/>
                    <a:lumOff val="25000"/>
                  </a:schemeClr>
                </a:solidFill>
                <a:latin typeface="Times New Roman" panose="02020603050405020304" charset="0"/>
                <a:cs typeface="Times New Roman" panose="02020603050405020304" charset="0"/>
              </a:rPr>
              <a:t>43</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If someone else can help, we’ll be lucky enough. Maybe he or she has been through the same experience before. Many people enjoy helping others solve problems. This can save us a lot of time in learning how to avoid the same mistakes in the future.</a:t>
            </a:r>
          </a:p>
          <a:p>
            <a:pPr algn="just">
              <a:lnSpc>
                <a:spcPct val="110000"/>
              </a:lnSpc>
            </a:pP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There is only one winner in every competition. </a:t>
            </a:r>
            <a:r>
              <a:rPr sz="2400" u="sng" dirty="0">
                <a:solidFill>
                  <a:schemeClr val="tx1">
                    <a:lumMod val="75000"/>
                    <a:lumOff val="25000"/>
                  </a:schemeClr>
                </a:solidFill>
                <a:latin typeface="Times New Roman" panose="02020603050405020304" charset="0"/>
                <a:cs typeface="Times New Roman" panose="02020603050405020304" charset="0"/>
              </a:rPr>
              <a:t>44</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That is a usual way of life. If we offer</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our congratulations to the winners and share in their happiness, we won’t feel sorry for our failure.</a:t>
            </a:r>
          </a:p>
          <a:p>
            <a:pPr algn="just">
              <a:lnSpc>
                <a:spcPct val="11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45</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It might be painful at the beginning, but there are many advantages. Good losers set examples to us, and most importantly, they finally win.</a:t>
            </a:r>
          </a:p>
        </p:txBody>
      </p:sp>
      <p:sp>
        <p:nvSpPr>
          <p:cNvPr id="3" name="文本框 2"/>
          <p:cNvSpPr txBox="1"/>
          <p:nvPr>
            <p:custDataLst>
              <p:tags r:id="rId1"/>
            </p:custDataLst>
          </p:nvPr>
        </p:nvSpPr>
        <p:spPr>
          <a:xfrm>
            <a:off x="1079500" y="4070668"/>
            <a:ext cx="921448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Some win, while some lose.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When we lose, think about what we did and how we can improve.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However, we can learn something valuable from every failure.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In a word, being a good loser will help us to succeed in life.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When we lose, just take it with a smile and look on the bright side of it.</a:t>
            </a:r>
          </a:p>
        </p:txBody>
      </p:sp>
      <p:sp>
        <p:nvSpPr>
          <p:cNvPr id="10" name="文本框 9">
            <a:hlinkClick r:id="rId8" action="ppaction://hlinksldjump"/>
          </p:cNvPr>
          <p:cNvSpPr txBox="1"/>
          <p:nvPr>
            <p:custDataLst>
              <p:tags r:id="rId2"/>
            </p:custDataLst>
          </p:nvPr>
        </p:nvSpPr>
        <p:spPr>
          <a:xfrm>
            <a:off x="4965698" y="613909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2" name="TextBox 4"/>
          <p:cNvSpPr txBox="1"/>
          <p:nvPr>
            <p:custDataLst>
              <p:tags r:id="rId3"/>
            </p:custDataLst>
          </p:nvPr>
        </p:nvSpPr>
        <p:spPr>
          <a:xfrm>
            <a:off x="1438910" y="5994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5" name="TextBox 4"/>
          <p:cNvSpPr txBox="1"/>
          <p:nvPr>
            <p:custDataLst>
              <p:tags r:id="rId4"/>
            </p:custDataLst>
          </p:nvPr>
        </p:nvSpPr>
        <p:spPr>
          <a:xfrm>
            <a:off x="7098665" y="18078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6" name="TextBox 4"/>
          <p:cNvSpPr txBox="1"/>
          <p:nvPr>
            <p:custDataLst>
              <p:tags r:id="rId5"/>
            </p:custDataLst>
          </p:nvPr>
        </p:nvSpPr>
        <p:spPr>
          <a:xfrm>
            <a:off x="1318895" y="300355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Come in, please. _______?</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I have a sore throat. </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Can I help you                  B. What’s the matter with you</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How are you                      D. Do you feel better</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根据答语“我嗓子疼”判断此对话情景发生在医院，故本题考查的是医生的问诊与答语，</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项“你怎么了？”符合语境。</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项意为“我能帮你吗？”；</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项意为“你好吗？”，为寒暄用语；</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项“你觉得好点了吗？”是一般疑问句，与答语不符。因此，答案是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998367"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归纳总结题。后文提到要寻求别人的帮助，有很多人是乐于助人的，这可以避免在以后的人生中犯同样的错题。由此可倒推出空缺句为“当我们失败的时候，我们要去思考要去做些什么，如何才能提高”，故此题正确答案为B。</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细节过渡题。此句填写的内容为前一句的同义句。空白处上一句说“每一场比赛都只有一个赢家”，A项“有人赢就有人输”为前一句的同义句。故此题正确答案为A。</a:t>
            </a: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归纳总结题。此句为文章的总结句，在论述完之后，文章用in a word来总结全文，表达“成为一个好的失败者可以帮助我们在生活中取得成功”的观点。故此题正确答案为D。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1548875" y="2345998"/>
            <a:ext cx="8160796"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When I was a child, we lived on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farm. In winter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(especial), we were quite cut off from the outside world. At that time, I often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(dream) of the time when I could leave home and escape to the city. As soon as I left school, I packed my bags and moved to the capital. However, I soon discovered that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(I) life had its problems, too.</a:t>
            </a:r>
          </a:p>
        </p:txBody>
      </p:sp>
      <p:sp>
        <p:nvSpPr>
          <p:cNvPr id="7" name="TextBox 4"/>
          <p:cNvSpPr txBox="1"/>
          <p:nvPr/>
        </p:nvSpPr>
        <p:spPr>
          <a:xfrm>
            <a:off x="6238240" y="2273935"/>
            <a:ext cx="13938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8" name="TextBox 4"/>
          <p:cNvSpPr txBox="1"/>
          <p:nvPr/>
        </p:nvSpPr>
        <p:spPr>
          <a:xfrm>
            <a:off x="1988763" y="2748427"/>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especially</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5316654" y="3167390"/>
            <a:ext cx="313755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dreamt/dreamed</a:t>
            </a:r>
          </a:p>
        </p:txBody>
      </p:sp>
      <p:sp>
        <p:nvSpPr>
          <p:cNvPr id="12" name="TextBox 4"/>
          <p:cNvSpPr txBox="1"/>
          <p:nvPr/>
        </p:nvSpPr>
        <p:spPr>
          <a:xfrm>
            <a:off x="6332855" y="4489213"/>
            <a:ext cx="140799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my</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933450"/>
            <a:ext cx="10854055" cy="424624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本题考查冠词。句意为“我们住在农场”，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farm</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为可数名词单数，前面应加上不定冠词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本题考查副词。句意为“尤其在冬天，我们完全与外部世界隔绝了”，此处用副词修饰介词短语。故此题正确答案为：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especially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that time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意为“在那个时候”，属于过去的时间，结合前后语境得知，此处时态为一般过去时。故此题正确答案为：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dreamt/dreamed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本题考查物主代词。句意为“然而，我很快发现我的生活也遇到了问题”，</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life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为名词，前面应该用形容词性物主代词修饰。故此题正确答案为：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hlinkClick r:id="rId3" action="ppaction://hlinksldjump"/>
          </p:cNvPr>
          <p:cNvSpPr txBox="1"/>
          <p:nvPr/>
        </p:nvSpPr>
        <p:spPr>
          <a:xfrm>
            <a:off x="5122592" y="496561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3" name="文本框 2"/>
          <p:cNvSpPr txBox="1"/>
          <p:nvPr/>
        </p:nvSpPr>
        <p:spPr>
          <a:xfrm>
            <a:off x="772338" y="545346"/>
            <a:ext cx="10453957" cy="142049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One big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(advantage) is money. It costs much to live in a city. Another disadvantage is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(pollute). I suffer from asthma (</a:t>
            </a:r>
            <a:r>
              <a:rPr lang="zh-CN" altLang="en-US" sz="2400" dirty="0">
                <a:latin typeface="Times New Roman" panose="02020603050405020304" charset="0"/>
                <a:ea typeface="宋体" panose="02010600030101010101" pitchFamily="2" charset="-122"/>
                <a:cs typeface="Times New Roman" panose="02020603050405020304" charset="0"/>
              </a:rPr>
              <a:t>哮喘</a:t>
            </a:r>
            <a:r>
              <a:rPr lang="en-US" altLang="zh-CN" sz="2400" dirty="0">
                <a:latin typeface="Times New Roman" panose="02020603050405020304" charset="0"/>
                <a:ea typeface="宋体" panose="02010600030101010101" pitchFamily="2" charset="-122"/>
                <a:cs typeface="Times New Roman" panose="02020603050405020304" charset="0"/>
              </a:rPr>
              <a:t>), and at times the air is so bad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I am afraid to go outside. </a:t>
            </a:r>
          </a:p>
        </p:txBody>
      </p:sp>
      <p:sp>
        <p:nvSpPr>
          <p:cNvPr id="5" name="TextBox 4"/>
          <p:cNvSpPr txBox="1"/>
          <p:nvPr/>
        </p:nvSpPr>
        <p:spPr>
          <a:xfrm>
            <a:off x="2672080" y="545465"/>
            <a:ext cx="27952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disadvantage</a:t>
            </a:r>
          </a:p>
        </p:txBody>
      </p:sp>
      <p:sp>
        <p:nvSpPr>
          <p:cNvPr id="6" name="TextBox 4"/>
          <p:cNvSpPr txBox="1"/>
          <p:nvPr/>
        </p:nvSpPr>
        <p:spPr>
          <a:xfrm>
            <a:off x="4770062" y="972650"/>
            <a:ext cx="214508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pollution</a:t>
            </a:r>
          </a:p>
        </p:txBody>
      </p:sp>
      <p:sp>
        <p:nvSpPr>
          <p:cNvPr id="7" name="TextBox 4"/>
          <p:cNvSpPr txBox="1"/>
          <p:nvPr/>
        </p:nvSpPr>
        <p:spPr>
          <a:xfrm>
            <a:off x="5122489" y="1399953"/>
            <a:ext cx="152290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876300" y="1295400"/>
            <a:ext cx="9363711" cy="261493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本题考查词意转换。根据后一句“另一个劣势”得知空格处要填的词为“劣势”，故此题正确答案为：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disadvantage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本题考查词性转换。句意为“另一个劣势是污染”，要把动词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pollute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转换为名词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pollution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pollution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本题考查结果状语从句“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so...that...”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的结构。句意为“有时空气如此糟糕以至于我不敢外出”。故此题正确答案为：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9957" y="626342"/>
            <a:ext cx="11149281"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Then there is the problem of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(travel) round. Although I have a car, I seldom use it because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the traffic jams. One choice is to go by bicycle, but that can be quite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(danger).</a:t>
            </a:r>
          </a:p>
        </p:txBody>
      </p:sp>
      <p:sp>
        <p:nvSpPr>
          <p:cNvPr id="5" name="TextBox 4"/>
          <p:cNvSpPr txBox="1"/>
          <p:nvPr/>
        </p:nvSpPr>
        <p:spPr>
          <a:xfrm>
            <a:off x="4597306" y="616088"/>
            <a:ext cx="325706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traveling/travelling</a:t>
            </a:r>
          </a:p>
        </p:txBody>
      </p:sp>
      <p:sp>
        <p:nvSpPr>
          <p:cNvPr id="6" name="TextBox 4"/>
          <p:cNvSpPr txBox="1"/>
          <p:nvPr/>
        </p:nvSpPr>
        <p:spPr>
          <a:xfrm>
            <a:off x="4531995" y="1050925"/>
            <a:ext cx="118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of</a:t>
            </a:r>
          </a:p>
        </p:txBody>
      </p:sp>
      <p:sp>
        <p:nvSpPr>
          <p:cNvPr id="10" name="文本框 9">
            <a:hlinkClick r:id="rId3"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8" name="TextBox 4"/>
          <p:cNvSpPr txBox="1"/>
          <p:nvPr/>
        </p:nvSpPr>
        <p:spPr>
          <a:xfrm>
            <a:off x="3414009" y="1486386"/>
            <a:ext cx="222171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dangerous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428625" y="628650"/>
            <a:ext cx="10854055" cy="298450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本题考查非谓语动词。现在分词作介词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的宾语。故此题正确答案为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traveling/travelling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本题考查介词短语。句意为“虽然我有车，但因为交通拥堵，我很少使用”，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because 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为固定搭配，意为“由于”，后接短语。故此题正确答案为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本题考查词性转换。句意为“那是很危险的”，要把名词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danger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转换为形容词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dangerous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dangerous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Asia is____________________________________________________________ 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欧洲的四倍大</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15" name="TextBox 4"/>
          <p:cNvSpPr txBox="1"/>
          <p:nvPr/>
        </p:nvSpPr>
        <p:spPr>
          <a:xfrm>
            <a:off x="1018456" y="1830604"/>
            <a:ext cx="10469880" cy="830997"/>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                       four times as large as Europe / three times larger than Europe / </a:t>
            </a:r>
          </a:p>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four times the size of Europe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119823" y="344805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本题考查倍数的表达，结合句意，故本题的正确答案为：</a:t>
            </a:r>
            <a:r>
              <a:rPr lang="en-US" altLang="zh-CN" sz="2400" dirty="0">
                <a:solidFill>
                  <a:srgbClr val="C00000"/>
                </a:solidFill>
                <a:latin typeface="Times New Roman" panose="02020603050405020304" charset="0"/>
                <a:cs typeface="Times New Roman" panose="02020603050405020304" charset="0"/>
              </a:rPr>
              <a:t>four times as large as Europe / three times larger than Europe / four times the size of Europe</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I will have a job interview tomorrow.</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Congratulations               B. Well done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Come on</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6456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根据句意“我明天有个工作面试”可知，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项“祝你好运”符合语境。</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项“祝贺”、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项“干得好”、</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项“加油”均不符合题意。因此，答案是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0190" y="609822"/>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__________________________________________________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无论发生什么</a:t>
            </a:r>
            <a:r>
              <a:rPr lang="en-US" altLang="zh-CN" sz="2400" dirty="0">
                <a:latin typeface="Times New Roman" panose="02020603050405020304" charset="0"/>
                <a:ea typeface="宋体" panose="02010600030101010101" pitchFamily="2" charset="-122"/>
                <a:cs typeface="Times New Roman" panose="02020603050405020304" charset="0"/>
              </a:rPr>
              <a:t>), I will always be there for you.</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You failed again. 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你本该努力学习的</a:t>
            </a: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5" name="TextBox 4"/>
          <p:cNvSpPr txBox="1"/>
          <p:nvPr/>
        </p:nvSpPr>
        <p:spPr>
          <a:xfrm>
            <a:off x="1899686" y="605371"/>
            <a:ext cx="703688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No matter what happens / Whatever happens</a:t>
            </a:r>
          </a:p>
        </p:txBody>
      </p:sp>
      <p:sp>
        <p:nvSpPr>
          <p:cNvPr id="13" name="TextBox 4"/>
          <p:cNvSpPr txBox="1"/>
          <p:nvPr/>
        </p:nvSpPr>
        <p:spPr>
          <a:xfrm>
            <a:off x="854618" y="4281993"/>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本题考查情态动词。情态动词</a:t>
            </a:r>
            <a:r>
              <a:rPr lang="en-US" altLang="zh-CN" sz="2400" dirty="0">
                <a:solidFill>
                  <a:srgbClr val="C00000"/>
                </a:solidFill>
                <a:latin typeface="Times New Roman" panose="02020603050405020304" charset="0"/>
                <a:cs typeface="Times New Roman" panose="02020603050405020304" charset="0"/>
              </a:rPr>
              <a:t>+have done</a:t>
            </a:r>
            <a:r>
              <a:rPr lang="zh-CN" altLang="en-US" sz="2400" dirty="0">
                <a:solidFill>
                  <a:srgbClr val="C00000"/>
                </a:solidFill>
                <a:latin typeface="Times New Roman" panose="02020603050405020304" charset="0"/>
                <a:cs typeface="Times New Roman" panose="02020603050405020304" charset="0"/>
              </a:rPr>
              <a:t>的结构含有事后的责备、后悔、遗憾等语气。</a:t>
            </a:r>
            <a:r>
              <a:rPr lang="en-US" altLang="zh-CN" sz="2400" dirty="0">
                <a:solidFill>
                  <a:srgbClr val="C00000"/>
                </a:solidFill>
                <a:latin typeface="Times New Roman" panose="02020603050405020304" charset="0"/>
                <a:cs typeface="Times New Roman" panose="02020603050405020304" charset="0"/>
              </a:rPr>
              <a:t>should have done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表示本该做某事，实际却没有做。故本题的正确答案为：</a:t>
            </a:r>
            <a:r>
              <a:rPr lang="en-US" altLang="zh-CN" sz="2400" dirty="0">
                <a:solidFill>
                  <a:srgbClr val="C00000"/>
                </a:solidFill>
                <a:latin typeface="Times New Roman" panose="02020603050405020304" charset="0"/>
                <a:cs typeface="Times New Roman" panose="02020603050405020304" charset="0"/>
              </a:rPr>
              <a:t>You should have studied/worked hard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772891"/>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本题考查状语从句，让步状语从句“无论什么”由</a:t>
            </a:r>
            <a:r>
              <a:rPr lang="en-US" altLang="zh-CN" sz="2400" dirty="0">
                <a:solidFill>
                  <a:srgbClr val="C00000"/>
                </a:solidFill>
                <a:latin typeface="Times New Roman" panose="02020603050405020304" charset="0"/>
                <a:cs typeface="Times New Roman" panose="02020603050405020304" charset="0"/>
              </a:rPr>
              <a:t>whatever / no matter what</a:t>
            </a:r>
            <a:r>
              <a:rPr lang="zh-CN" altLang="en-US" sz="2400" dirty="0">
                <a:solidFill>
                  <a:srgbClr val="C00000"/>
                </a:solidFill>
                <a:latin typeface="Times New Roman" panose="02020603050405020304" charset="0"/>
                <a:cs typeface="Times New Roman" panose="02020603050405020304" charset="0"/>
              </a:rPr>
              <a:t>引导。故本题的正确答案为：</a:t>
            </a:r>
            <a:r>
              <a:rPr lang="en-US" altLang="zh-CN" sz="2400" dirty="0">
                <a:solidFill>
                  <a:srgbClr val="C00000"/>
                </a:solidFill>
                <a:latin typeface="Times New Roman" panose="02020603050405020304" charset="0"/>
                <a:cs typeface="Times New Roman" panose="02020603050405020304" charset="0"/>
              </a:rPr>
              <a:t>No matter what happens / Whatever happens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770713" y="3284924"/>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You should have studied/worked hard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915650"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On hearing his funny story,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她忍不住大笑起来</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What I want to know is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我们应该走哪条路</a:t>
            </a: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13" name="TextBox 4"/>
          <p:cNvSpPr txBox="1"/>
          <p:nvPr/>
        </p:nvSpPr>
        <p:spPr>
          <a:xfrm>
            <a:off x="5343525" y="570862"/>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she couldn’t help laughing</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6779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a:t>
            </a:r>
            <a:r>
              <a:rPr lang="en-US" altLang="zh-CN" sz="2400" dirty="0">
                <a:solidFill>
                  <a:srgbClr val="C00000"/>
                </a:solidFill>
                <a:latin typeface="Times New Roman" panose="02020603050405020304" charset="0"/>
                <a:cs typeface="Times New Roman" panose="02020603050405020304" charset="0"/>
              </a:rPr>
              <a:t>can’t help doing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为固定搭配，意为“情不自禁做某事”。故本题的正确答案为：</a:t>
            </a:r>
            <a:r>
              <a:rPr lang="en-US" altLang="zh-CN" sz="2400" dirty="0">
                <a:solidFill>
                  <a:srgbClr val="C00000"/>
                </a:solidFill>
                <a:latin typeface="Times New Roman" panose="02020603050405020304" charset="0"/>
                <a:cs typeface="Times New Roman" panose="02020603050405020304" charset="0"/>
              </a:rPr>
              <a:t>she couldn’t help laughing</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913931" y="4442718"/>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本题考查表语从句。句意为“我想知道的是我们应该走哪条路”，由连接词</a:t>
            </a:r>
            <a:r>
              <a:rPr lang="en-US" altLang="zh-CN" sz="2400" dirty="0">
                <a:solidFill>
                  <a:srgbClr val="C00000"/>
                </a:solidFill>
                <a:latin typeface="Times New Roman" panose="02020603050405020304" charset="0"/>
                <a:cs typeface="Times New Roman" panose="02020603050405020304" charset="0"/>
              </a:rPr>
              <a:t>which</a:t>
            </a:r>
            <a:r>
              <a:rPr lang="zh-CN" altLang="en-US" sz="2400" dirty="0">
                <a:solidFill>
                  <a:srgbClr val="C00000"/>
                </a:solidFill>
                <a:latin typeface="Times New Roman" panose="02020603050405020304" charset="0"/>
                <a:cs typeface="Times New Roman" panose="02020603050405020304" charset="0"/>
              </a:rPr>
              <a:t>来引导表语从句。故本题的正确答案为：</a:t>
            </a:r>
            <a:r>
              <a:rPr lang="en-US" altLang="zh-CN" sz="2400" dirty="0">
                <a:solidFill>
                  <a:srgbClr val="C00000"/>
                </a:solidFill>
                <a:latin typeface="Times New Roman" panose="02020603050405020304" charset="0"/>
                <a:cs typeface="Times New Roman" panose="02020603050405020304" charset="0"/>
              </a:rPr>
              <a:t>which road we should take</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819650" y="3196389"/>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which road we should take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512127" y="1203006"/>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假设你是班长李华，学校将要举办艺术节，目前正在征集节目，节目形式包括演讲、歌唱、舞蹈、话剧、乐器表演等，有意向的同学需到班长处报名，报名截止时间是下周五。请你对全班同学做口头通知。</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参考词汇：</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recruit </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招募；</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drama</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话剧；</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instrumental performances</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乐器表演</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1286509" y="1622371"/>
            <a:ext cx="9324976" cy="3156057"/>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Boys and girls,</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Be quiet please! I have something important to tell you. The Art Festival of our school is coming. Many kinds of programs are being recruited in the form of making speech, singing, dancing, drama, instrumental performance, and so on. I hope all of you can actively enter for the program in which you are interested before next Friday. </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That’s all. Thank you.</a:t>
            </a:r>
            <a:endParaRPr lang="zh-CN" alt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62920" y="1182863"/>
            <a:ext cx="10200005"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阅读下列句子，从A、B、C、D中选出可以填入空白处的最佳答案。</a:t>
            </a: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custDataLst>
              <p:tags r:id="rId1"/>
            </p:custDataLst>
          </p:nvPr>
        </p:nvSpPr>
        <p:spPr>
          <a:xfrm>
            <a:off x="201930"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 This T-shirt is too small. Could you please show me _______ one?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other        B. others         C. another       D. the other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本题考查代词。句意为“这件</a:t>
            </a:r>
            <a:r>
              <a:rPr lang="en-US" altLang="zh-CN" sz="2400" dirty="0">
                <a:solidFill>
                  <a:srgbClr val="C00000"/>
                </a:solidFill>
                <a:latin typeface="Times New Roman" panose="02020603050405020304" charset="0"/>
                <a:cs typeface="Times New Roman" panose="02020603050405020304" charset="0"/>
              </a:rPr>
              <a:t>T</a:t>
            </a:r>
            <a:r>
              <a:rPr lang="zh-CN" altLang="en-US" sz="2400" dirty="0">
                <a:solidFill>
                  <a:srgbClr val="C00000"/>
                </a:solidFill>
                <a:latin typeface="Times New Roman" panose="02020603050405020304" charset="0"/>
                <a:cs typeface="Times New Roman" panose="02020603050405020304" charset="0"/>
              </a:rPr>
              <a:t>恤太小了，能给我拿另一件吗”，</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another</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另一，又一”符合题意。</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other</a:t>
            </a:r>
            <a:r>
              <a:rPr lang="zh-CN" altLang="en-US" sz="2400" dirty="0">
                <a:solidFill>
                  <a:srgbClr val="C00000"/>
                </a:solidFill>
                <a:latin typeface="Times New Roman" panose="02020603050405020304" charset="0"/>
                <a:cs typeface="Times New Roman" panose="02020603050405020304" charset="0"/>
              </a:rPr>
              <a:t>意为“其他的”，后面必须接名词；</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others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其他的（事物）”，后面不再接名词；</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the other</a:t>
            </a:r>
            <a:r>
              <a:rPr lang="zh-CN" altLang="en-US" sz="2400" dirty="0">
                <a:solidFill>
                  <a:srgbClr val="C00000"/>
                </a:solidFill>
                <a:latin typeface="Times New Roman" panose="02020603050405020304" charset="0"/>
                <a:cs typeface="Times New Roman" panose="02020603050405020304" charset="0"/>
              </a:rPr>
              <a:t>意为“剩下的，所有的”，为特指。故此题正确答案为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3095" y="9311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 There is an English dictionary left on the table. Whose _______ it be?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must            B. can             C. may               D. need</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本题考查情态动词。根据语法规则，表示猜测时，</a:t>
            </a:r>
            <a:r>
              <a:rPr lang="en-US" altLang="zh-CN" sz="2400" dirty="0">
                <a:solidFill>
                  <a:srgbClr val="C00000"/>
                </a:solidFill>
                <a:latin typeface="Times New Roman" panose="02020603050405020304" charset="0"/>
                <a:cs typeface="Times New Roman" panose="02020603050405020304" charset="0"/>
              </a:rPr>
              <a:t>can</a:t>
            </a:r>
            <a:r>
              <a:rPr lang="zh-CN" altLang="en-US" sz="2400" dirty="0">
                <a:solidFill>
                  <a:srgbClr val="C00000"/>
                </a:solidFill>
                <a:latin typeface="Times New Roman" panose="02020603050405020304" charset="0"/>
                <a:cs typeface="Times New Roman" panose="02020603050405020304" charset="0"/>
              </a:rPr>
              <a:t>用于疑问句和否定句，</a:t>
            </a:r>
            <a:r>
              <a:rPr lang="en-US" altLang="zh-CN" sz="2400" dirty="0">
                <a:solidFill>
                  <a:srgbClr val="C00000"/>
                </a:solidFill>
                <a:latin typeface="Times New Roman" panose="02020603050405020304" charset="0"/>
                <a:cs typeface="Times New Roman" panose="02020603050405020304" charset="0"/>
              </a:rPr>
              <a:t>must</a:t>
            </a:r>
            <a:r>
              <a:rPr lang="zh-CN" altLang="en-US" sz="2400" dirty="0">
                <a:solidFill>
                  <a:srgbClr val="C00000"/>
                </a:solidFill>
                <a:latin typeface="Times New Roman" panose="02020603050405020304" charset="0"/>
                <a:cs typeface="Times New Roman" panose="02020603050405020304" charset="0"/>
              </a:rPr>
              <a:t>用于肯定句，</a:t>
            </a:r>
            <a:r>
              <a:rPr lang="en-US" altLang="zh-CN" sz="2400" dirty="0">
                <a:solidFill>
                  <a:srgbClr val="C00000"/>
                </a:solidFill>
                <a:latin typeface="Times New Roman" panose="02020603050405020304" charset="0"/>
                <a:cs typeface="Times New Roman" panose="02020603050405020304" charset="0"/>
              </a:rPr>
              <a:t>may</a:t>
            </a:r>
            <a:r>
              <a:rPr lang="zh-CN" altLang="en-US" sz="2400" dirty="0">
                <a:solidFill>
                  <a:srgbClr val="C00000"/>
                </a:solidFill>
                <a:latin typeface="Times New Roman" panose="02020603050405020304" charset="0"/>
                <a:cs typeface="Times New Roman" panose="02020603050405020304" charset="0"/>
              </a:rPr>
              <a:t>用于肯定句和否定句。句意为“桌上剩下一本英语词典，会是谁的呢”。故此题正确答案为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He believes that Catherin will come to the party,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doesn’t he        B. does he        C. will she           D. won’t she</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本题考查反义疑问句。根据语法规则，陈述部分是复合句且主语不是第一人称时，提问部分与主句一致，根据“前肯后否”的原则，</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项符合要求。此题正确答案为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174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circle(in)">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80415" y="31051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I’d like to invite you to my birthday party this Sunday, Mary.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Oh, it’s very kind of you            B. I’d rather stay at home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 is a waste of time                    D. I have to prepare for the coming test</a:t>
            </a:r>
          </a:p>
        </p:txBody>
      </p:sp>
      <p:sp>
        <p:nvSpPr>
          <p:cNvPr id="36" name="TextBox 4"/>
          <p:cNvSpPr txBox="1"/>
          <p:nvPr/>
        </p:nvSpPr>
        <p:spPr>
          <a:xfrm>
            <a:off x="590467" y="37363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句意为“我想邀请你参加我周日的生日会”，</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三个选项均为拒绝，但不属于礼貌用语</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故排除。</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项“你真是太好了”，表明接受邀请，符合对话情景。因此，答案是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This is the place _______ we met each other for the first time.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on which         B. in which         C. of where          D. that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本题考查定语从句。先行词</a:t>
            </a:r>
            <a:r>
              <a:rPr lang="en-US" altLang="zh-CN" sz="2400" dirty="0">
                <a:solidFill>
                  <a:srgbClr val="C00000"/>
                </a:solidFill>
                <a:latin typeface="Times New Roman" panose="02020603050405020304" charset="0"/>
                <a:cs typeface="Times New Roman" panose="02020603050405020304" charset="0"/>
              </a:rPr>
              <a:t>the place</a:t>
            </a:r>
            <a:r>
              <a:rPr lang="zh-CN" altLang="en-US" sz="2400" dirty="0">
                <a:solidFill>
                  <a:srgbClr val="C00000"/>
                </a:solidFill>
                <a:latin typeface="Times New Roman" panose="02020603050405020304" charset="0"/>
                <a:cs typeface="Times New Roman" panose="02020603050405020304" charset="0"/>
              </a:rPr>
              <a:t>在从句中作地点状语，即</a:t>
            </a:r>
            <a:r>
              <a:rPr lang="en-US" altLang="zh-CN" sz="2400" dirty="0">
                <a:solidFill>
                  <a:srgbClr val="C00000"/>
                </a:solidFill>
                <a:latin typeface="Times New Roman" panose="02020603050405020304" charset="0"/>
                <a:cs typeface="Times New Roman" panose="02020603050405020304" charset="0"/>
              </a:rPr>
              <a:t>we met each other in the place</a:t>
            </a:r>
            <a:r>
              <a:rPr lang="zh-CN" altLang="en-US" sz="2400" dirty="0">
                <a:solidFill>
                  <a:srgbClr val="C00000"/>
                </a:solidFill>
                <a:latin typeface="Times New Roman" panose="02020603050405020304" charset="0"/>
                <a:cs typeface="Times New Roman" panose="02020603050405020304" charset="0"/>
              </a:rPr>
              <a:t>。因此关系词应为</a:t>
            </a:r>
            <a:r>
              <a:rPr lang="en-US" altLang="zh-CN" sz="2400" dirty="0">
                <a:solidFill>
                  <a:srgbClr val="C00000"/>
                </a:solidFill>
                <a:latin typeface="Times New Roman" panose="02020603050405020304" charset="0"/>
                <a:cs typeface="Times New Roman" panose="02020603050405020304" charset="0"/>
              </a:rPr>
              <a:t>where</a:t>
            </a:r>
            <a:r>
              <a:rPr lang="zh-CN" altLang="en-US" sz="2400" dirty="0">
                <a:solidFill>
                  <a:srgbClr val="C00000"/>
                </a:solidFill>
                <a:latin typeface="Times New Roman" panose="02020603050405020304" charset="0"/>
                <a:cs typeface="Times New Roman" panose="02020603050405020304" charset="0"/>
              </a:rPr>
              <a:t>或</a:t>
            </a:r>
            <a:r>
              <a:rPr lang="en-US" altLang="zh-CN" sz="2400" dirty="0">
                <a:solidFill>
                  <a:srgbClr val="C00000"/>
                </a:solidFill>
                <a:latin typeface="Times New Roman" panose="02020603050405020304" charset="0"/>
                <a:cs typeface="Times New Roman" panose="02020603050405020304" charset="0"/>
              </a:rPr>
              <a:t>in which</a:t>
            </a:r>
            <a:r>
              <a:rPr lang="zh-CN" altLang="en-US" sz="2400" dirty="0">
                <a:solidFill>
                  <a:srgbClr val="C00000"/>
                </a:solidFill>
                <a:latin typeface="Times New Roman" panose="02020603050405020304" charset="0"/>
                <a:cs typeface="Times New Roman" panose="02020603050405020304" charset="0"/>
              </a:rPr>
              <a:t>。故此题正确答案为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Tim is _______ his younger brother.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as smarter as      B. so smarter as       C. so smart as        D. as smart as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本题考查同级的比较。“</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一样”为肯定表达，采用</a:t>
            </a:r>
            <a:r>
              <a:rPr lang="en-US" altLang="zh-CN" sz="2400" dirty="0" err="1">
                <a:solidFill>
                  <a:srgbClr val="C00000"/>
                </a:solidFill>
                <a:latin typeface="Times New Roman" panose="02020603050405020304" charset="0"/>
                <a:cs typeface="Times New Roman" panose="02020603050405020304" charset="0"/>
              </a:rPr>
              <a:t>as+adj</a:t>
            </a:r>
            <a:r>
              <a:rPr lang="en-US" altLang="zh-CN" sz="2400" dirty="0">
                <a:solidFill>
                  <a:srgbClr val="C00000"/>
                </a:solidFill>
                <a:latin typeface="Times New Roman" panose="02020603050405020304" charset="0"/>
                <a:cs typeface="Times New Roman" panose="02020603050405020304" charset="0"/>
              </a:rPr>
              <a:t>./adv.</a:t>
            </a:r>
            <a:r>
              <a:rPr lang="zh-CN" altLang="en-US" sz="2400" dirty="0">
                <a:solidFill>
                  <a:srgbClr val="C00000"/>
                </a:solidFill>
                <a:latin typeface="Times New Roman" panose="02020603050405020304" charset="0"/>
                <a:cs typeface="Times New Roman" panose="02020603050405020304" charset="0"/>
              </a:rPr>
              <a:t>（原级）</a:t>
            </a:r>
            <a:r>
              <a:rPr lang="en-US" altLang="zh-CN" sz="2400" dirty="0">
                <a:solidFill>
                  <a:srgbClr val="C00000"/>
                </a:solidFill>
                <a:latin typeface="Times New Roman" panose="02020603050405020304" charset="0"/>
                <a:cs typeface="Times New Roman" panose="02020603050405020304" charset="0"/>
              </a:rPr>
              <a:t>+as</a:t>
            </a:r>
            <a:r>
              <a:rPr lang="zh-CN" altLang="en-US" sz="2400" dirty="0">
                <a:solidFill>
                  <a:srgbClr val="C00000"/>
                </a:solidFill>
                <a:latin typeface="Times New Roman" panose="02020603050405020304" charset="0"/>
                <a:cs typeface="Times New Roman" panose="02020603050405020304" charset="0"/>
              </a:rPr>
              <a:t>的结构；“</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不如</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为否定表达，采用</a:t>
            </a:r>
            <a:r>
              <a:rPr lang="en-US" altLang="zh-CN" sz="2400" dirty="0">
                <a:solidFill>
                  <a:srgbClr val="C00000"/>
                </a:solidFill>
                <a:latin typeface="Times New Roman" panose="02020603050405020304" charset="0"/>
                <a:cs typeface="Times New Roman" panose="02020603050405020304" charset="0"/>
              </a:rPr>
              <a:t>not as/</a:t>
            </a:r>
            <a:r>
              <a:rPr lang="en-US" altLang="zh-CN" sz="2400" dirty="0" err="1">
                <a:solidFill>
                  <a:srgbClr val="C00000"/>
                </a:solidFill>
                <a:latin typeface="Times New Roman" panose="02020603050405020304" charset="0"/>
                <a:cs typeface="Times New Roman" panose="02020603050405020304" charset="0"/>
              </a:rPr>
              <a:t>so+adj</a:t>
            </a:r>
            <a:r>
              <a:rPr lang="en-US" altLang="zh-CN" sz="2400" dirty="0">
                <a:solidFill>
                  <a:srgbClr val="C00000"/>
                </a:solidFill>
                <a:latin typeface="Times New Roman" panose="02020603050405020304" charset="0"/>
                <a:cs typeface="Times New Roman" panose="02020603050405020304" charset="0"/>
              </a:rPr>
              <a:t>./adv.</a:t>
            </a:r>
            <a:r>
              <a:rPr lang="zh-CN" altLang="en-US" sz="2400" dirty="0">
                <a:solidFill>
                  <a:srgbClr val="C00000"/>
                </a:solidFill>
                <a:latin typeface="Times New Roman" panose="02020603050405020304" charset="0"/>
                <a:cs typeface="Times New Roman" panose="02020603050405020304" charset="0"/>
              </a:rPr>
              <a:t>（原级）</a:t>
            </a:r>
            <a:r>
              <a:rPr lang="en-US" altLang="zh-CN" sz="2400" dirty="0">
                <a:solidFill>
                  <a:srgbClr val="C00000"/>
                </a:solidFill>
                <a:latin typeface="Times New Roman" panose="02020603050405020304" charset="0"/>
                <a:cs typeface="Times New Roman" panose="02020603050405020304" charset="0"/>
              </a:rPr>
              <a:t>+as</a:t>
            </a:r>
            <a:r>
              <a:rPr lang="zh-CN" altLang="en-US" sz="2400" dirty="0">
                <a:solidFill>
                  <a:srgbClr val="C00000"/>
                </a:solidFill>
                <a:latin typeface="Times New Roman" panose="02020603050405020304" charset="0"/>
                <a:cs typeface="Times New Roman" panose="02020603050405020304" charset="0"/>
              </a:rPr>
              <a:t>的结构。故此题正确答案为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335" y="850265"/>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96035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Most digital camera owners are male, _______ women prefer film.</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or       B. however        C. while         D. and</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本题考查连词。句意为“大部分数码相机的主人都是男性，而女性偏爱用胶卷”。</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while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而”表示对比。故此题正确答案为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830" y="1018540"/>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bridge _______ ten years ago has been broken.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building              B. built             C. to be built               D. having built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272467"/>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本题考查动词非谓语。句意为“十年前修建的桥已经断了”。</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项现在分词表示动作正在进行或主动；</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项过去分词表示动作已完成或被动；</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项不定式表示将来的行为；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项是现在分词的完成时形式。根据题意，十年前建的桥应用过去分词表示动作的完成和被动。故此题正确答案为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Our teacher told us that we _______ a test tomorrow.</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would have           B. will have              C. have            D. are having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本题考查时态。根据谓语动词</a:t>
            </a:r>
            <a:r>
              <a:rPr lang="en-US" altLang="zh-CN" sz="2400" dirty="0">
                <a:solidFill>
                  <a:srgbClr val="C00000"/>
                </a:solidFill>
                <a:latin typeface="Times New Roman" panose="02020603050405020304" charset="0"/>
                <a:cs typeface="Times New Roman" panose="02020603050405020304" charset="0"/>
              </a:rPr>
              <a:t>told</a:t>
            </a:r>
            <a:r>
              <a:rPr lang="zh-CN" altLang="en-US" sz="2400" dirty="0">
                <a:solidFill>
                  <a:srgbClr val="C00000"/>
                </a:solidFill>
                <a:latin typeface="Times New Roman" panose="02020603050405020304" charset="0"/>
                <a:cs typeface="Times New Roman" panose="02020603050405020304" charset="0"/>
              </a:rPr>
              <a:t>及时间状语</a:t>
            </a:r>
            <a:r>
              <a:rPr lang="en-US" altLang="zh-CN" sz="2400" dirty="0">
                <a:solidFill>
                  <a:srgbClr val="C00000"/>
                </a:solidFill>
                <a:latin typeface="Times New Roman" panose="02020603050405020304" charset="0"/>
                <a:cs typeface="Times New Roman" panose="02020603050405020304" charset="0"/>
              </a:rPr>
              <a:t>tomorrow</a:t>
            </a:r>
            <a:r>
              <a:rPr lang="zh-CN" altLang="en-US" sz="2400" dirty="0">
                <a:solidFill>
                  <a:srgbClr val="C00000"/>
                </a:solidFill>
                <a:latin typeface="Times New Roman" panose="02020603050405020304" charset="0"/>
                <a:cs typeface="Times New Roman" panose="02020603050405020304" charset="0"/>
              </a:rPr>
              <a:t>可知，是以过去为起点判断将来的动作或行为，推断出从句时态为过去将来时。故此题正确答案为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2145" y="85603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Three quarters of the Earth _______ with water.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are covered    B. were covered        C. is covered       D. was covered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本题考查主谓一致。分数</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名词作主语，谓语动词要与主语中的名词一致，因此本题中的谓语为单数，排除</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两项。地球的四分之三被水覆盖为客观事实，因此时态为一般现在时。故此题正确答案为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0711"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521970" y="4365625"/>
            <a:ext cx="1167003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本题考查非真实条件句的倒装。句意为“如果他听从我的建议，他会取得更多成就。”根据</a:t>
            </a:r>
            <a:r>
              <a:rPr lang="en-US" altLang="zh-CN" sz="2400" dirty="0">
                <a:solidFill>
                  <a:srgbClr val="C00000"/>
                </a:solidFill>
                <a:latin typeface="Times New Roman" panose="02020603050405020304" charset="0"/>
                <a:cs typeface="Times New Roman" panose="02020603050405020304" charset="0"/>
              </a:rPr>
              <a:t>would have done</a:t>
            </a:r>
            <a:r>
              <a:rPr lang="zh-CN" altLang="en-US" sz="2400" dirty="0">
                <a:solidFill>
                  <a:srgbClr val="C00000"/>
                </a:solidFill>
                <a:latin typeface="Times New Roman" panose="02020603050405020304" charset="0"/>
                <a:cs typeface="Times New Roman" panose="02020603050405020304" charset="0"/>
              </a:rPr>
              <a:t>判断出句子为虚拟语气，从句应为“</a:t>
            </a:r>
            <a:r>
              <a:rPr lang="en-US" altLang="zh-CN" sz="2400" dirty="0">
                <a:solidFill>
                  <a:srgbClr val="C00000"/>
                </a:solidFill>
                <a:latin typeface="Times New Roman" panose="02020603050405020304" charset="0"/>
                <a:cs typeface="Times New Roman" panose="02020603050405020304" charset="0"/>
              </a:rPr>
              <a:t>If he had followed my advice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，排除</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两项。当</a:t>
            </a:r>
            <a:r>
              <a:rPr lang="en-US" altLang="zh-CN" sz="2400" dirty="0">
                <a:solidFill>
                  <a:srgbClr val="C00000"/>
                </a:solidFill>
                <a:latin typeface="Times New Roman" panose="02020603050405020304" charset="0"/>
                <a:cs typeface="Times New Roman" panose="02020603050405020304" charset="0"/>
              </a:rPr>
              <a:t>if</a:t>
            </a:r>
            <a:r>
              <a:rPr lang="zh-CN" altLang="en-US" sz="2400" dirty="0">
                <a:solidFill>
                  <a:srgbClr val="C00000"/>
                </a:solidFill>
                <a:latin typeface="Times New Roman" panose="02020603050405020304" charset="0"/>
                <a:cs typeface="Times New Roman" panose="02020603050405020304" charset="0"/>
              </a:rPr>
              <a:t>从句中带有“</a:t>
            </a:r>
            <a:r>
              <a:rPr lang="en-US" altLang="zh-CN" sz="2400" dirty="0">
                <a:solidFill>
                  <a:srgbClr val="C00000"/>
                </a:solidFill>
                <a:latin typeface="Times New Roman" panose="02020603050405020304" charset="0"/>
                <a:cs typeface="Times New Roman" panose="02020603050405020304" charset="0"/>
              </a:rPr>
              <a:t>had/were/should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时，可将</a:t>
            </a:r>
            <a:r>
              <a:rPr lang="en-US" altLang="zh-CN" sz="2400" dirty="0">
                <a:solidFill>
                  <a:srgbClr val="C00000"/>
                </a:solidFill>
                <a:latin typeface="Times New Roman" panose="02020603050405020304" charset="0"/>
                <a:cs typeface="Times New Roman" panose="02020603050405020304" charset="0"/>
              </a:rPr>
              <a:t>if</a:t>
            </a:r>
            <a:r>
              <a:rPr lang="zh-CN" altLang="en-US" sz="2400" dirty="0">
                <a:solidFill>
                  <a:srgbClr val="C00000"/>
                </a:solidFill>
                <a:latin typeface="Times New Roman" panose="02020603050405020304" charset="0"/>
                <a:cs typeface="Times New Roman" panose="02020603050405020304" charset="0"/>
              </a:rPr>
              <a:t>省略，把“</a:t>
            </a:r>
            <a:r>
              <a:rPr lang="en-US" altLang="zh-CN" sz="2400" dirty="0">
                <a:solidFill>
                  <a:srgbClr val="C00000"/>
                </a:solidFill>
                <a:latin typeface="Times New Roman" panose="02020603050405020304" charset="0"/>
                <a:cs typeface="Times New Roman" panose="02020603050405020304" charset="0"/>
              </a:rPr>
              <a:t>had/were/should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放至句首构成倒装，</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项符合语法规则。故此题正确答案为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_______, he would have achieved a lot.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Had he followed my advice           B. If he followed my advice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Were he followed my advice         D. If he has followed my advice </a:t>
            </a:r>
          </a:p>
        </p:txBody>
      </p:sp>
      <p:sp>
        <p:nvSpPr>
          <p:cNvPr id="7" name="TextBox 4"/>
          <p:cNvSpPr txBox="1"/>
          <p:nvPr/>
        </p:nvSpPr>
        <p:spPr>
          <a:xfrm>
            <a:off x="784293" y="9107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696595" y="35572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What do you think of the movie </a:t>
            </a:r>
            <a:r>
              <a:rPr lang="en-US" altLang="zh-CN" sz="2400" i="1" dirty="0">
                <a:latin typeface="Times New Roman" panose="02020603050405020304" charset="0"/>
                <a:ea typeface="宋体" panose="02010600030101010101" pitchFamily="2" charset="-122"/>
                <a:cs typeface="Times New Roman" panose="02020603050405020304" charset="0"/>
              </a:rPr>
              <a:t>The Wandering Earth</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like it very much                      B. I saw it yesterday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It’s very impressive                    D. You too</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根据句意“你觉得</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流浪地球</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这部电影怎么样？”可知，答语应为评价性语言。</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项“这部电影令人印象深刻”符合语境。因此，答案是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576580" y="4331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a:t>
            </a:r>
            <a:r>
              <a:rPr lang="zh-CN" altLang="en-US" sz="2400" dirty="0">
                <a:solidFill>
                  <a:srgbClr val="C00000"/>
                </a:solidFill>
                <a:latin typeface="Times New Roman" panose="02020603050405020304" charset="0"/>
                <a:cs typeface="Times New Roman" panose="02020603050405020304" charset="0"/>
              </a:rPr>
              <a:t>项“请把书递给我”、</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项“新年快乐”、</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项“别忘了关门”均与答语不符。</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项“请代我向你父母问好”符合语境。因此，答案是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_______.</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Certainly, I will. Thank you.</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Please pass me the book                B. Happy new year</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Don’t forget to close the door        D. Please remember me to your parents</a:t>
            </a: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黑体简体" panose="02000000000000000000" charset="-122"/>
                <a:ea typeface="方正黑体简体" panose="02000000000000000000" charset="-122"/>
                <a:cs typeface="方正黑体简体" panose="020000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01ae2adb-2acc-41c9-bf52-6b207ee8bc34"/>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18</TotalTime>
  <Words>7875</Words>
  <Application>Microsoft Office PowerPoint</Application>
  <PresentationFormat>宽屏</PresentationFormat>
  <Paragraphs>511</Paragraphs>
  <Slides>77</Slides>
  <Notes>77</Notes>
  <HiddenSlides>11</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77</vt:i4>
      </vt:variant>
    </vt:vector>
  </HeadingPairs>
  <TitlesOfParts>
    <vt:vector size="88" baseType="lpstr">
      <vt:lpstr>微软雅黑</vt:lpstr>
      <vt:lpstr>黑体</vt:lpstr>
      <vt:lpstr>等线</vt:lpstr>
      <vt:lpstr>方正公文黑体</vt:lpstr>
      <vt:lpstr>Impact</vt:lpstr>
      <vt:lpstr>Times New Roman</vt:lpstr>
      <vt:lpstr>方正黑体简体</vt:lpstr>
      <vt:lpstr>方正大黑简体</vt:lpstr>
      <vt:lpstr>宋体</vt:lpstr>
      <vt:lpstr>Arial</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112</cp:revision>
  <dcterms:created xsi:type="dcterms:W3CDTF">2021-08-19T06:32:00Z</dcterms:created>
  <dcterms:modified xsi:type="dcterms:W3CDTF">2023-09-02T03:34:15Z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