
<file path=[Content_Types].xml><?xml version="1.0" encoding="utf-8"?>
<Types xmlns="http://schemas.openxmlformats.org/package/2006/content-types">
  <Default Extension="emf" ContentType="image/x-emf"/>
  <Default Extension="fntdata" ContentType="application/x-fontdata"/>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heme/theme2.xml" ContentType="application/vnd.openxmlformats-officedocument.theme+xml"/>
  <Override PartName="/ppt/tags/tag4.xml" ContentType="application/vnd.openxmlformats-officedocument.presentationml.tags+xml"/>
  <Override PartName="/ppt/notesSlides/notesSlide1.xml" ContentType="application/vnd.openxmlformats-officedocument.presentationml.notesSlide+xml"/>
  <Override PartName="/ppt/tags/tag5.xml" ContentType="application/vnd.openxmlformats-officedocument.presentationml.tags+xml"/>
  <Override PartName="/ppt/notesSlides/notesSlide2.xml" ContentType="application/vnd.openxmlformats-officedocument.presentationml.notesSlide+xml"/>
  <Override PartName="/ppt/tags/tag6.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7.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8.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tags/tag9.xml" ContentType="application/vnd.openxmlformats-officedocument.presentationml.tags+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tags/tag20.xml" ContentType="application/vnd.openxmlformats-officedocument.presentationml.tags+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tags/tag21.xml" ContentType="application/vnd.openxmlformats-officedocument.presentationml.tags+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tags/tag22.xml" ContentType="application/vnd.openxmlformats-officedocument.presentationml.tags+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tags/tag23.xml" ContentType="application/vnd.openxmlformats-officedocument.presentationml.tags+xml"/>
  <Override PartName="/ppt/notesSlides/notesSlide66.xml" ContentType="application/vnd.openxmlformats-officedocument.presentationml.notesSlide+xml"/>
  <Override PartName="/ppt/tags/tag24.xml" ContentType="application/vnd.openxmlformats-officedocument.presentationml.tags+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tags/tag25.xml" ContentType="application/vnd.openxmlformats-officedocument.presentationml.tags+xml"/>
  <Override PartName="/ppt/notesSlides/notesSlide7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80"/>
  </p:notesMasterIdLst>
  <p:sldIdLst>
    <p:sldId id="256" r:id="rId2"/>
    <p:sldId id="257" r:id="rId3"/>
    <p:sldId id="258" r:id="rId4"/>
    <p:sldId id="259" r:id="rId5"/>
    <p:sldId id="268" r:id="rId6"/>
    <p:sldId id="331" r:id="rId7"/>
    <p:sldId id="269" r:id="rId8"/>
    <p:sldId id="270" r:id="rId9"/>
    <p:sldId id="292" r:id="rId10"/>
    <p:sldId id="293" r:id="rId11"/>
    <p:sldId id="333" r:id="rId12"/>
    <p:sldId id="334" r:id="rId13"/>
    <p:sldId id="335" r:id="rId14"/>
    <p:sldId id="336" r:id="rId15"/>
    <p:sldId id="337" r:id="rId16"/>
    <p:sldId id="338" r:id="rId17"/>
    <p:sldId id="339" r:id="rId18"/>
    <p:sldId id="340" r:id="rId19"/>
    <p:sldId id="341" r:id="rId20"/>
    <p:sldId id="342" r:id="rId21"/>
    <p:sldId id="343" r:id="rId22"/>
    <p:sldId id="355" r:id="rId23"/>
    <p:sldId id="332" r:id="rId24"/>
    <p:sldId id="371" r:id="rId25"/>
    <p:sldId id="295" r:id="rId26"/>
    <p:sldId id="372" r:id="rId27"/>
    <p:sldId id="373" r:id="rId28"/>
    <p:sldId id="374" r:id="rId29"/>
    <p:sldId id="431" r:id="rId30"/>
    <p:sldId id="432" r:id="rId31"/>
    <p:sldId id="375" r:id="rId32"/>
    <p:sldId id="376" r:id="rId33"/>
    <p:sldId id="301" r:id="rId34"/>
    <p:sldId id="302" r:id="rId35"/>
    <p:sldId id="303" r:id="rId36"/>
    <p:sldId id="356" r:id="rId37"/>
    <p:sldId id="304" r:id="rId38"/>
    <p:sldId id="357" r:id="rId39"/>
    <p:sldId id="305" r:id="rId40"/>
    <p:sldId id="358" r:id="rId41"/>
    <p:sldId id="359" r:id="rId42"/>
    <p:sldId id="360" r:id="rId43"/>
    <p:sldId id="361" r:id="rId44"/>
    <p:sldId id="362" r:id="rId45"/>
    <p:sldId id="363" r:id="rId46"/>
    <p:sldId id="433" r:id="rId47"/>
    <p:sldId id="364" r:id="rId48"/>
    <p:sldId id="365" r:id="rId49"/>
    <p:sldId id="484" r:id="rId50"/>
    <p:sldId id="366" r:id="rId51"/>
    <p:sldId id="485" r:id="rId52"/>
    <p:sldId id="307" r:id="rId53"/>
    <p:sldId id="308" r:id="rId54"/>
    <p:sldId id="377" r:id="rId55"/>
    <p:sldId id="378" r:id="rId56"/>
    <p:sldId id="380" r:id="rId57"/>
    <p:sldId id="379" r:id="rId58"/>
    <p:sldId id="381" r:id="rId59"/>
    <p:sldId id="312" r:id="rId60"/>
    <p:sldId id="382" r:id="rId61"/>
    <p:sldId id="383" r:id="rId62"/>
    <p:sldId id="384" r:id="rId63"/>
    <p:sldId id="314" r:id="rId64"/>
    <p:sldId id="315" r:id="rId65"/>
    <p:sldId id="326" r:id="rId66"/>
    <p:sldId id="486" r:id="rId67"/>
    <p:sldId id="473" r:id="rId68"/>
    <p:sldId id="474" r:id="rId69"/>
    <p:sldId id="475" r:id="rId70"/>
    <p:sldId id="476" r:id="rId71"/>
    <p:sldId id="477" r:id="rId72"/>
    <p:sldId id="478" r:id="rId73"/>
    <p:sldId id="479" r:id="rId74"/>
    <p:sldId id="480" r:id="rId75"/>
    <p:sldId id="481" r:id="rId76"/>
    <p:sldId id="482" r:id="rId77"/>
    <p:sldId id="483" r:id="rId78"/>
    <p:sldId id="430" r:id="rId79"/>
  </p:sldIdLst>
  <p:sldSz cx="12192000" cy="6858000"/>
  <p:notesSz cx="6858000" cy="9144000"/>
  <p:embeddedFontLst>
    <p:embeddedFont>
      <p:font typeface="方正公文黑体" panose="02000500000000000000"/>
      <p:regular r:id="rId81"/>
    </p:embeddedFont>
    <p:embeddedFont>
      <p:font typeface="Impact" panose="020B0806030902050204" pitchFamily="34" charset="0"/>
      <p:regular r:id="rId82"/>
    </p:embeddedFont>
    <p:embeddedFont>
      <p:font typeface="等线" panose="02010600030101010101" pitchFamily="2" charset="-122"/>
      <p:regular r:id="rId83"/>
      <p:bold r:id="rId84"/>
    </p:embeddedFont>
    <p:embeddedFont>
      <p:font typeface="方正大黑简体" panose="02000000000000000000" pitchFamily="2" charset="-122"/>
      <p:regular r:id="rId85"/>
    </p:embeddedFont>
    <p:embeddedFont>
      <p:font typeface="黑体" panose="02010609060101010101" pitchFamily="49" charset="-122"/>
      <p:regular r:id="rId86"/>
    </p:embeddedFont>
    <p:embeddedFont>
      <p:font typeface="微软雅黑" panose="020B0503020204020204" pitchFamily="34" charset="-122"/>
      <p:regular r:id="rId87"/>
      <p:bold r:id="rId88"/>
    </p:embeddedFont>
  </p:embeddedFontLst>
  <p:custDataLst>
    <p:tags r:id="rId8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首页" id="{314C4C9D-AE76-4E05-B037-5A5DB805C9BD}">
          <p14:sldIdLst>
            <p14:sldId id="256"/>
          </p14:sldIdLst>
        </p14:section>
        <p14:section name="目录页" id="{008E412F-DBDA-49D6-8F52-3723921DFE03}">
          <p14:sldIdLst>
            <p14:sldId id="257"/>
          </p14:sldIdLst>
        </p14:section>
        <p14:section name="过渡页" id="{8A3C5D5E-FAF1-4CC7-AAB2-6446E7D3DE63}">
          <p14:sldIdLst>
            <p14:sldId id="258"/>
          </p14:sldIdLst>
        </p14:section>
        <p14:section name="内页" id="{8D1A6813-68F6-49A0-A239-92955AC6E8C5}">
          <p14:sldIdLst>
            <p14:sldId id="259"/>
            <p14:sldId id="268"/>
            <p14:sldId id="331"/>
            <p14:sldId id="269"/>
            <p14:sldId id="270"/>
            <p14:sldId id="292"/>
            <p14:sldId id="293"/>
            <p14:sldId id="333"/>
            <p14:sldId id="334"/>
            <p14:sldId id="335"/>
            <p14:sldId id="336"/>
            <p14:sldId id="337"/>
            <p14:sldId id="338"/>
            <p14:sldId id="339"/>
            <p14:sldId id="340"/>
            <p14:sldId id="341"/>
            <p14:sldId id="342"/>
            <p14:sldId id="343"/>
            <p14:sldId id="355"/>
            <p14:sldId id="332"/>
            <p14:sldId id="371"/>
            <p14:sldId id="295"/>
            <p14:sldId id="372"/>
            <p14:sldId id="373"/>
            <p14:sldId id="374"/>
            <p14:sldId id="431"/>
            <p14:sldId id="432"/>
            <p14:sldId id="375"/>
            <p14:sldId id="376"/>
            <p14:sldId id="301"/>
            <p14:sldId id="302"/>
            <p14:sldId id="303"/>
            <p14:sldId id="356"/>
            <p14:sldId id="304"/>
            <p14:sldId id="357"/>
            <p14:sldId id="305"/>
            <p14:sldId id="358"/>
            <p14:sldId id="359"/>
            <p14:sldId id="360"/>
            <p14:sldId id="361"/>
            <p14:sldId id="362"/>
            <p14:sldId id="363"/>
            <p14:sldId id="433"/>
            <p14:sldId id="364"/>
            <p14:sldId id="365"/>
            <p14:sldId id="484"/>
            <p14:sldId id="366"/>
            <p14:sldId id="485"/>
            <p14:sldId id="307"/>
            <p14:sldId id="308"/>
            <p14:sldId id="377"/>
            <p14:sldId id="378"/>
            <p14:sldId id="380"/>
            <p14:sldId id="379"/>
            <p14:sldId id="381"/>
            <p14:sldId id="312"/>
            <p14:sldId id="382"/>
            <p14:sldId id="383"/>
            <p14:sldId id="384"/>
            <p14:sldId id="314"/>
            <p14:sldId id="315"/>
            <p14:sldId id="326"/>
            <p14:sldId id="486"/>
            <p14:sldId id="473"/>
            <p14:sldId id="474"/>
            <p14:sldId id="475"/>
            <p14:sldId id="476"/>
            <p14:sldId id="477"/>
            <p14:sldId id="478"/>
            <p14:sldId id="479"/>
            <p14:sldId id="480"/>
            <p14:sldId id="481"/>
            <p14:sldId id="482"/>
            <p14:sldId id="483"/>
          </p14:sldIdLst>
        </p14:section>
        <p14:section name="结束页" id="{98773F69-2DDF-47CC-BD69-D575D8CAAC6E}">
          <p14:sldIdLst>
            <p14:sldId id="430"/>
          </p14:sldIdLst>
        </p14:section>
        <p14:section name="版权页" id="{C8AD3B51-1B7B-4E69-9180-4DEC6400FEC2}">
          <p14:sldIdLst/>
        </p14:section>
      </p14:sectionLst>
    </p:ext>
    <p:ext uri="{EFAFB233-063F-42B5-8137-9DF3F51BA10A}">
      <p15:sldGuideLst xmlns:p15="http://schemas.microsoft.com/office/powerpoint/2012/main">
        <p15:guide id="1" orient="horz" pos="117" userDrawn="1">
          <p15:clr>
            <a:srgbClr val="A4A3A4"/>
          </p15:clr>
        </p15:guide>
        <p15:guide id="2" orient="horz" pos="4272" userDrawn="1">
          <p15:clr>
            <a:srgbClr val="A4A3A4"/>
          </p15:clr>
        </p15:guide>
        <p15:guide id="3" pos="82" userDrawn="1">
          <p15:clr>
            <a:srgbClr val="A4A3A4"/>
          </p15:clr>
        </p15:guide>
        <p15:guide id="4" pos="7418" userDrawn="1">
          <p15:clr>
            <a:srgbClr val="A4A3A4"/>
          </p15:clr>
        </p15:guide>
        <p15:guide id="5" orient="horz" pos="396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18787"/>
    <a:srgbClr val="209874"/>
    <a:srgbClr val="2E916A"/>
    <a:srgbClr val="ACD9C7"/>
    <a:srgbClr val="2D9C7B"/>
    <a:srgbClr val="A0D7C5"/>
    <a:srgbClr val="033455"/>
    <a:srgbClr val="D4E4A0"/>
    <a:srgbClr val="DCC975"/>
    <a:srgbClr val="F7B5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18" autoAdjust="0"/>
  </p:normalViewPr>
  <p:slideViewPr>
    <p:cSldViewPr snapToGrid="0" showGuides="1">
      <p:cViewPr varScale="1">
        <p:scale>
          <a:sx n="107" d="100"/>
          <a:sy n="107" d="100"/>
        </p:scale>
        <p:origin x="672" y="78"/>
      </p:cViewPr>
      <p:guideLst>
        <p:guide orient="horz" pos="117"/>
        <p:guide orient="horz" pos="4272"/>
        <p:guide pos="82"/>
        <p:guide pos="7418"/>
        <p:guide orient="horz" pos="3969"/>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font" Target="fonts/font4.fntdata"/><Relationship Id="rId89" Type="http://schemas.openxmlformats.org/officeDocument/2006/relationships/tags" Target="tags/tag1.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presProps" Target="presProps.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notesMaster" Target="notesMasters/notesMaster1.xml"/><Relationship Id="rId85" Type="http://schemas.openxmlformats.org/officeDocument/2006/relationships/font" Target="fonts/font5.fntdata"/><Relationship Id="rId93"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font" Target="fonts/font3.fntdata"/><Relationship Id="rId88" Type="http://schemas.openxmlformats.org/officeDocument/2006/relationships/font" Target="fonts/font8.fntdata"/><Relationship Id="rId9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font" Target="fonts/font1.fntdata"/><Relationship Id="rId86" Type="http://schemas.openxmlformats.org/officeDocument/2006/relationships/font" Target="fonts/font6.fntdata"/><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theme" Target="theme/theme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font" Target="fonts/font7.fntdata"/><Relationship Id="rId61" Type="http://schemas.openxmlformats.org/officeDocument/2006/relationships/slide" Target="slides/slide60.xml"/><Relationship Id="rId82" Type="http://schemas.openxmlformats.org/officeDocument/2006/relationships/font" Target="fonts/font2.fntdata"/><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t>2023/9/2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25</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26</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27</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28</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29</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30</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31</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32</a:t>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33</a:t>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34</a:t>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35</a:t>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36</a:t>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37</a:t>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38</a:t>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39</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a:t>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40</a:t>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41</a:t>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42</a:t>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43</a:t>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44</a:t>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45</a:t>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46</a:t>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47</a:t>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48</a:t>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49</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a:t>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50</a:t>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51</a:t>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52</a:t>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53</a:t>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54</a:t>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55</a:t>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56</a:t>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57</a:t>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58</a:t>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59</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a:t>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60</a:t>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61</a:t>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62</a:t>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63</a:t>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64</a:t>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65</a:t>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66</a:t>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67</a:t>
            </a:fld>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68</a:t>
            </a:fld>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69</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a:t>
            </a:fld>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70</a:t>
            </a:fld>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71</a:t>
            </a:fld>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72</a:t>
            </a:fld>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73</a:t>
            </a:fld>
            <a:endParaRPr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74</a:t>
            </a:fld>
            <a:endParaRPr lang="zh-CN"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75</a:t>
            </a:fld>
            <a:endParaRPr lang="zh-CN" alt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76</a:t>
            </a:fld>
            <a:endParaRPr lang="zh-CN" alt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77</a:t>
            </a:fld>
            <a:endParaRPr lang="zh-CN" alt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78</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3.xml"/><Relationship Id="rId1" Type="http://schemas.openxmlformats.org/officeDocument/2006/relationships/tags" Target="../tags/tag2.xml"/><Relationship Id="rId4" Type="http://schemas.openxmlformats.org/officeDocument/2006/relationships/slide" Target="../slides/slide2.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
        <p:nvSpPr>
          <p:cNvPr id="8" name="文本框 7">
            <a:hlinkClick r:id="rId4" action="ppaction://hlinksldjump"/>
          </p:cNvPr>
          <p:cNvSpPr txBox="1"/>
          <p:nvPr userDrawn="1">
            <p:custDataLst>
              <p:tags r:id="rId1"/>
            </p:custDataLst>
          </p:nvPr>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p>
        </p:txBody>
      </p:sp>
      <p:sp>
        <p:nvSpPr>
          <p:cNvPr id="2" name="文本框 1">
            <a:hlinkClick r:id="" action="ppaction://hlinkshowjump?jump=nextslide"/>
          </p:cNvPr>
          <p:cNvSpPr txBox="1"/>
          <p:nvPr userDrawn="1">
            <p:custDataLst>
              <p:tags r:id="rId2"/>
            </p:custDataLst>
          </p:nvPr>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p>
        </p:txBody>
      </p:sp>
    </p:spTree>
  </p:cSld>
  <p:clrMapOvr>
    <a:masterClrMapping/>
  </p:clrMapOvr>
  <mc:AlternateContent xmlns:mc="http://schemas.openxmlformats.org/markup-compatibility/2006" xmlns:p14="http://schemas.microsoft.com/office/powerpoint/2010/main">
    <mc:Choice Requires="p14">
      <p:transition spd="slow" p14:dur="1400" advClick="0" advTm="5000">
        <p14:ripple/>
      </p:transition>
    </mc:Choice>
    <mc:Fallback xmlns="">
      <p:transition spd="slow" advClick="0" advTm="5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版权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400" advClick="0" advTm="5000">
        <p14:ripple/>
      </p:transition>
    </mc:Choice>
    <mc:Fallback xmlns="">
      <p:transition spd="slow" advClick="0" advTm="5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4" name="矩形 3"/>
          <p:cNvSpPr/>
          <p:nvPr userDrawn="1"/>
        </p:nvSpPr>
        <p:spPr>
          <a:xfrm>
            <a:off x="0"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8" name="文本框 7">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p>
        </p:txBody>
      </p:sp>
      <p:sp>
        <p:nvSpPr>
          <p:cNvPr id="2" name="文本框 1">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p>
        </p:txBody>
      </p:sp>
    </p:spTree>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目录页">
    <p:spTree>
      <p:nvGrpSpPr>
        <p:cNvPr id="1" name=""/>
        <p:cNvGrpSpPr/>
        <p:nvPr/>
      </p:nvGrpSpPr>
      <p:grpSpPr>
        <a:xfrm>
          <a:off x="0" y="0"/>
          <a:ext cx="0" cy="0"/>
          <a:chOff x="0" y="0"/>
          <a:chExt cx="0" cy="0"/>
        </a:xfrm>
      </p:grpSpPr>
      <p:sp>
        <p:nvSpPr>
          <p:cNvPr id="4" name="矩形 3"/>
          <p:cNvSpPr/>
          <p:nvPr userDrawn="1"/>
        </p:nvSpPr>
        <p:spPr>
          <a:xfrm>
            <a:off x="1905"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p>
        </p:txBody>
      </p:sp>
    </p:spTree>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目录页">
    <p:spTree>
      <p:nvGrpSpPr>
        <p:cNvPr id="1" name=""/>
        <p:cNvGrpSpPr/>
        <p:nvPr/>
      </p:nvGrpSpPr>
      <p:grpSpPr>
        <a:xfrm>
          <a:off x="0" y="0"/>
          <a:ext cx="0" cy="0"/>
          <a:chOff x="0" y="0"/>
          <a:chExt cx="0" cy="0"/>
        </a:xfrm>
      </p:grpSpPr>
      <p:sp>
        <p:nvSpPr>
          <p:cNvPr id="4" name="矩形 3"/>
          <p:cNvSpPr/>
          <p:nvPr userDrawn="1"/>
        </p:nvSpPr>
        <p:spPr>
          <a:xfrm>
            <a:off x="0"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p>
        </p:txBody>
      </p:sp>
    </p:spTree>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目录页">
    <p:spTree>
      <p:nvGrpSpPr>
        <p:cNvPr id="1" name=""/>
        <p:cNvGrpSpPr/>
        <p:nvPr/>
      </p:nvGrpSpPr>
      <p:grpSpPr>
        <a:xfrm>
          <a:off x="0" y="0"/>
          <a:ext cx="0" cy="0"/>
          <a:chOff x="0" y="0"/>
          <a:chExt cx="0" cy="0"/>
        </a:xfrm>
      </p:grpSpPr>
      <p:sp>
        <p:nvSpPr>
          <p:cNvPr id="4" name="矩形 3"/>
          <p:cNvSpPr/>
          <p:nvPr userDrawn="1"/>
        </p:nvSpPr>
        <p:spPr>
          <a:xfrm>
            <a:off x="0" y="732790"/>
            <a:ext cx="12192000" cy="612521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11" name="文本框 10">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p>
        </p:txBody>
      </p:sp>
    </p:spTree>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目录页">
    <p:spTree>
      <p:nvGrpSpPr>
        <p:cNvPr id="1" name=""/>
        <p:cNvGrpSpPr/>
        <p:nvPr/>
      </p:nvGrpSpPr>
      <p:grpSpPr>
        <a:xfrm>
          <a:off x="0" y="0"/>
          <a:ext cx="0" cy="0"/>
          <a:chOff x="0" y="0"/>
          <a:chExt cx="0" cy="0"/>
        </a:xfrm>
      </p:grpSpPr>
      <p:sp>
        <p:nvSpPr>
          <p:cNvPr id="4" name="矩形 3"/>
          <p:cNvSpPr/>
          <p:nvPr userDrawn="1"/>
        </p:nvSpPr>
        <p:spPr>
          <a:xfrm>
            <a:off x="-12065" y="732790"/>
            <a:ext cx="12192000" cy="612521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p>
        </p:txBody>
      </p:sp>
      <p:sp>
        <p:nvSpPr>
          <p:cNvPr id="5" name="矩形 4"/>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过度页1">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advClick="0" advTm="5000">
        <p14:gallery dir="l"/>
      </p:transition>
    </mc:Choice>
    <mc:Fallback xmlns="">
      <p:transition spd="slow" advClick="0" advTm="5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4.xml"/><Relationship Id="rId4" Type="http://schemas.openxmlformats.org/officeDocument/2006/relationships/image" Target="../media/image1.emf"/></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tags" Target="../tags/tag7.xml"/><Relationship Id="rId4" Type="http://schemas.openxmlformats.org/officeDocument/2006/relationships/image" Target="../media/image2.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8" Type="http://schemas.openxmlformats.org/officeDocument/2006/relationships/slide" Target="slide52.xml"/><Relationship Id="rId3" Type="http://schemas.openxmlformats.org/officeDocument/2006/relationships/notesSlide" Target="../notesSlides/notesSlide2.xml"/><Relationship Id="rId7" Type="http://schemas.openxmlformats.org/officeDocument/2006/relationships/slide" Target="slide33.xml"/><Relationship Id="rId12" Type="http://schemas.openxmlformats.org/officeDocument/2006/relationships/slide" Target="slide66.xml"/><Relationship Id="rId2" Type="http://schemas.openxmlformats.org/officeDocument/2006/relationships/slideLayout" Target="../slideLayouts/slideLayout1.xml"/><Relationship Id="rId1" Type="http://schemas.openxmlformats.org/officeDocument/2006/relationships/tags" Target="../tags/tag5.xml"/><Relationship Id="rId6" Type="http://schemas.openxmlformats.org/officeDocument/2006/relationships/slide" Target="slide22.xml"/><Relationship Id="rId11" Type="http://schemas.openxmlformats.org/officeDocument/2006/relationships/image" Target="../media/image1.emf"/><Relationship Id="rId5" Type="http://schemas.openxmlformats.org/officeDocument/2006/relationships/slide" Target="slide10.xml"/><Relationship Id="rId10" Type="http://schemas.openxmlformats.org/officeDocument/2006/relationships/slide" Target="slide63.xml"/><Relationship Id="rId4" Type="http://schemas.openxmlformats.org/officeDocument/2006/relationships/slide" Target="slide3.xml"/><Relationship Id="rId9" Type="http://schemas.openxmlformats.org/officeDocument/2006/relationships/slide" Target="slide5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xml"/><Relationship Id="rId1" Type="http://schemas.openxmlformats.org/officeDocument/2006/relationships/tags" Target="../tags/tag8.xml"/><Relationship Id="rId4" Type="http://schemas.openxmlformats.org/officeDocument/2006/relationships/image" Target="../media/image2.jpeg"/></Relationships>
</file>

<file path=ppt/slides/_rels/slide23.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6.xml"/><Relationship Id="rId4" Type="http://schemas.openxmlformats.org/officeDocument/2006/relationships/image" Target="../media/image2.jpeg"/></Relationships>
</file>

<file path=ppt/slides/_rels/slide30.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notesSlide" Target="../notesSlides/notesSlide30.xml"/><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notesSlide" Target="../notesSlides/notesSlide31.xml"/><Relationship Id="rId1" Type="http://schemas.openxmlformats.org/officeDocument/2006/relationships/slideLayout" Target="../slideLayouts/slideLayout7.xml"/><Relationship Id="rId4" Type="http://schemas.openxmlformats.org/officeDocument/2006/relationships/slide" Target="slide23.xml"/></Relationships>
</file>

<file path=ppt/slides/_rels/slide32.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notesSlide" Target="../notesSlides/notesSlide32.xml"/><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xml"/><Relationship Id="rId1" Type="http://schemas.openxmlformats.org/officeDocument/2006/relationships/tags" Target="../tags/tag9.xml"/><Relationship Id="rId4" Type="http://schemas.openxmlformats.org/officeDocument/2006/relationships/image" Target="../media/image2.jpe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tags" Target="../tags/tag12.xml"/><Relationship Id="rId7" Type="http://schemas.openxmlformats.org/officeDocument/2006/relationships/slide" Target="slide49.xml"/><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notesSlide" Target="../notesSlides/notesSlide48.xml"/><Relationship Id="rId5" Type="http://schemas.openxmlformats.org/officeDocument/2006/relationships/slideLayout" Target="../slideLayouts/slideLayout7.xml"/><Relationship Id="rId4" Type="http://schemas.openxmlformats.org/officeDocument/2006/relationships/tags" Target="../tags/tag13.xml"/></Relationships>
</file>

<file path=ppt/slides/_rels/slide49.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notesSlide" Target="../notesSlides/notesSlide49.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8" Type="http://schemas.openxmlformats.org/officeDocument/2006/relationships/notesSlide" Target="../notesSlides/notesSlide50.xml"/><Relationship Id="rId3" Type="http://schemas.openxmlformats.org/officeDocument/2006/relationships/tags" Target="../tags/tag16.xml"/><Relationship Id="rId7" Type="http://schemas.openxmlformats.org/officeDocument/2006/relationships/slideLayout" Target="../slideLayouts/slideLayout7.xml"/><Relationship Id="rId2" Type="http://schemas.openxmlformats.org/officeDocument/2006/relationships/tags" Target="../tags/tag15.xml"/><Relationship Id="rId1" Type="http://schemas.openxmlformats.org/officeDocument/2006/relationships/tags" Target="../tags/tag14.xml"/><Relationship Id="rId6" Type="http://schemas.openxmlformats.org/officeDocument/2006/relationships/tags" Target="../tags/tag19.xml"/><Relationship Id="rId5" Type="http://schemas.openxmlformats.org/officeDocument/2006/relationships/tags" Target="../tags/tag18.xml"/><Relationship Id="rId4" Type="http://schemas.openxmlformats.org/officeDocument/2006/relationships/tags" Target="../tags/tag17.xml"/><Relationship Id="rId9" Type="http://schemas.openxmlformats.org/officeDocument/2006/relationships/slide" Target="slide51.xml"/></Relationships>
</file>

<file path=ppt/slides/_rels/slide51.xml.rels><?xml version="1.0" encoding="UTF-8" standalone="yes"?>
<Relationships xmlns="http://schemas.openxmlformats.org/package/2006/relationships"><Relationship Id="rId3" Type="http://schemas.openxmlformats.org/officeDocument/2006/relationships/slide" Target="slide50.xml"/><Relationship Id="rId2" Type="http://schemas.openxmlformats.org/officeDocument/2006/relationships/notesSlide" Target="../notesSlides/notesSlide51.xml"/><Relationship Id="rId1" Type="http://schemas.openxmlformats.org/officeDocument/2006/relationships/slideLayout" Target="../slideLayouts/slideLayout8.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1.xml"/><Relationship Id="rId1" Type="http://schemas.openxmlformats.org/officeDocument/2006/relationships/tags" Target="../tags/tag20.xml"/><Relationship Id="rId4" Type="http://schemas.openxmlformats.org/officeDocument/2006/relationships/image" Target="../media/image2.jpeg"/></Relationships>
</file>

<file path=ppt/slides/_rels/slide53.xml.rels><?xml version="1.0" encoding="UTF-8" standalone="yes"?>
<Relationships xmlns="http://schemas.openxmlformats.org/package/2006/relationships"><Relationship Id="rId3" Type="http://schemas.openxmlformats.org/officeDocument/2006/relationships/slide" Target="slide54.xml"/><Relationship Id="rId2" Type="http://schemas.openxmlformats.org/officeDocument/2006/relationships/notesSlide" Target="../notesSlides/notesSlide53.xml"/><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3" Type="http://schemas.openxmlformats.org/officeDocument/2006/relationships/slide" Target="slide53.xml"/><Relationship Id="rId2" Type="http://schemas.openxmlformats.org/officeDocument/2006/relationships/notesSlide" Target="../notesSlides/notesSlide54.xml"/><Relationship Id="rId1" Type="http://schemas.openxmlformats.org/officeDocument/2006/relationships/slideLayout" Target="../slideLayouts/slideLayout8.xml"/></Relationships>
</file>

<file path=ppt/slides/_rels/slide55.xml.rels><?xml version="1.0" encoding="UTF-8" standalone="yes"?>
<Relationships xmlns="http://schemas.openxmlformats.org/package/2006/relationships"><Relationship Id="rId3" Type="http://schemas.openxmlformats.org/officeDocument/2006/relationships/slide" Target="slide56.xml"/><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slide" Target="slide55.xml"/><Relationship Id="rId2" Type="http://schemas.openxmlformats.org/officeDocument/2006/relationships/notesSlide" Target="../notesSlides/notesSlide56.xml"/><Relationship Id="rId1" Type="http://schemas.openxmlformats.org/officeDocument/2006/relationships/slideLayout" Target="../slideLayouts/slideLayout8.xml"/></Relationships>
</file>

<file path=ppt/slides/_rels/slide57.xml.rels><?xml version="1.0" encoding="UTF-8" standalone="yes"?>
<Relationships xmlns="http://schemas.openxmlformats.org/package/2006/relationships"><Relationship Id="rId3" Type="http://schemas.openxmlformats.org/officeDocument/2006/relationships/slide" Target="slide58.xml"/><Relationship Id="rId2" Type="http://schemas.openxmlformats.org/officeDocument/2006/relationships/notesSlide" Target="../notesSlides/notesSlide57.xml"/><Relationship Id="rId1" Type="http://schemas.openxmlformats.org/officeDocument/2006/relationships/slideLayout" Target="../slideLayouts/slideLayout7.xml"/><Relationship Id="rId4" Type="http://schemas.openxmlformats.org/officeDocument/2006/relationships/slide" Target="slide53.xml"/></Relationships>
</file>

<file path=ppt/slides/_rels/slide58.xml.rels><?xml version="1.0" encoding="UTF-8" standalone="yes"?>
<Relationships xmlns="http://schemas.openxmlformats.org/package/2006/relationships"><Relationship Id="rId3" Type="http://schemas.openxmlformats.org/officeDocument/2006/relationships/slide" Target="slide57.xml"/><Relationship Id="rId2" Type="http://schemas.openxmlformats.org/officeDocument/2006/relationships/notesSlide" Target="../notesSlides/notesSlide58.xml"/><Relationship Id="rId1" Type="http://schemas.openxmlformats.org/officeDocument/2006/relationships/slideLayout" Target="../slideLayouts/slideLayout8.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1.xml"/><Relationship Id="rId1" Type="http://schemas.openxmlformats.org/officeDocument/2006/relationships/tags" Target="../tags/tag21.xml"/><Relationship Id="rId4" Type="http://schemas.openxmlformats.org/officeDocument/2006/relationships/image" Target="../media/image2.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8.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1.xml"/><Relationship Id="rId1" Type="http://schemas.openxmlformats.org/officeDocument/2006/relationships/tags" Target="../tags/tag22.xml"/><Relationship Id="rId4" Type="http://schemas.openxmlformats.org/officeDocument/2006/relationships/image" Target="../media/image2.jpeg"/></Relationships>
</file>

<file path=ppt/slides/_rels/slide64.xml.rels><?xml version="1.0" encoding="UTF-8" standalone="yes"?>
<Relationships xmlns="http://schemas.openxmlformats.org/package/2006/relationships"><Relationship Id="rId3" Type="http://schemas.openxmlformats.org/officeDocument/2006/relationships/slide" Target="slide65.xml"/><Relationship Id="rId2" Type="http://schemas.openxmlformats.org/officeDocument/2006/relationships/notesSlide" Target="../notesSlides/notesSlide64.xml"/><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3" Type="http://schemas.openxmlformats.org/officeDocument/2006/relationships/slide" Target="slide64.xml"/><Relationship Id="rId2" Type="http://schemas.openxmlformats.org/officeDocument/2006/relationships/notesSlide" Target="../notesSlides/notesSlide65.xml"/><Relationship Id="rId1" Type="http://schemas.openxmlformats.org/officeDocument/2006/relationships/slideLayout" Target="../slideLayouts/slideLayout8.xml"/></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1.xml"/><Relationship Id="rId1" Type="http://schemas.openxmlformats.org/officeDocument/2006/relationships/tags" Target="../tags/tag23.xml"/><Relationship Id="rId4" Type="http://schemas.openxmlformats.org/officeDocument/2006/relationships/image" Target="../media/image2.jpeg"/></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2.xml"/><Relationship Id="rId1" Type="http://schemas.openxmlformats.org/officeDocument/2006/relationships/tags" Target="../tags/tag24.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4.xml"/></Relationships>
</file>

<file path=ppt/slides/_rels/slide78.xml.rels><?xml version="1.0" encoding="UTF-8" standalone="yes"?>
<Relationships xmlns="http://schemas.openxmlformats.org/package/2006/relationships"><Relationship Id="rId3" Type="http://schemas.openxmlformats.org/officeDocument/2006/relationships/notesSlide" Target="../notesSlides/notesSlide78.xml"/><Relationship Id="rId2" Type="http://schemas.openxmlformats.org/officeDocument/2006/relationships/slideLayout" Target="../slideLayouts/slideLayout1.xml"/><Relationship Id="rId1" Type="http://schemas.openxmlformats.org/officeDocument/2006/relationships/tags" Target="../tags/tag25.xml"/><Relationship Id="rId4" Type="http://schemas.openxmlformats.org/officeDocument/2006/relationships/image" Target="../media/image1.emf"/></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PA_矩形 259"/>
          <p:cNvSpPr>
            <a:spLocks noChangeArrowheads="1"/>
          </p:cNvSpPr>
          <p:nvPr>
            <p:custDataLst>
              <p:tags r:id="rId1"/>
            </p:custDataLst>
          </p:nvPr>
        </p:nvSpPr>
        <p:spPr bwMode="auto">
          <a:xfrm>
            <a:off x="4528185" y="2251393"/>
            <a:ext cx="7369175" cy="99695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nSpc>
                <a:spcPct val="120000"/>
              </a:lnSpc>
              <a:buNone/>
            </a:pPr>
            <a:r>
              <a:rPr lang="zh-CN" altLang="en-US" sz="5400" b="1" kern="5000" spc="300" dirty="0">
                <a:solidFill>
                  <a:sysClr val="windowText" lastClr="000000"/>
                </a:solidFill>
                <a:cs typeface="Arial" panose="020B0604020202020204" pitchFamily="34" charset="0"/>
                <a:sym typeface="+mn-ea"/>
              </a:rPr>
              <a:t>高职备考全真模拟试卷</a:t>
            </a:r>
            <a:endParaRPr lang="zh-CN" altLang="en-US" sz="5400" b="1" kern="5000" spc="300" dirty="0">
              <a:solidFill>
                <a:sysClr val="windowText" lastClr="000000"/>
              </a:solidFill>
              <a:cs typeface="Arial" panose="020B0604020202020204" pitchFamily="34" charset="0"/>
            </a:endParaRPr>
          </a:p>
        </p:txBody>
      </p:sp>
      <p:sp>
        <p:nvSpPr>
          <p:cNvPr id="15" name="矩形 14"/>
          <p:cNvSpPr/>
          <p:nvPr/>
        </p:nvSpPr>
        <p:spPr>
          <a:xfrm>
            <a:off x="0" y="4465955"/>
            <a:ext cx="12192000" cy="2404745"/>
          </a:xfrm>
          <a:prstGeom prst="rect">
            <a:avLst/>
          </a:prstGeom>
          <a:solidFill>
            <a:srgbClr val="C000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313386" y="1476621"/>
            <a:ext cx="3886810" cy="3310890"/>
            <a:chOff x="1233" y="2093"/>
            <a:chExt cx="6375" cy="5430"/>
          </a:xfrm>
          <a:noFill/>
        </p:grpSpPr>
        <p:pic>
          <p:nvPicPr>
            <p:cNvPr id="8" name="图片 7"/>
            <p:cNvPicPr>
              <a:picLocks noChangeAspect="1"/>
            </p:cNvPicPr>
            <p:nvPr/>
          </p:nvPicPr>
          <p:blipFill>
            <a:blip r:embed="rId4"/>
            <a:stretch>
              <a:fillRect/>
            </a:stretch>
          </p:blipFill>
          <p:spPr>
            <a:xfrm>
              <a:off x="1233" y="2093"/>
              <a:ext cx="6375" cy="5430"/>
            </a:xfrm>
            <a:prstGeom prst="rect">
              <a:avLst/>
            </a:prstGeom>
            <a:grpFill/>
          </p:spPr>
        </p:pic>
        <p:sp>
          <p:nvSpPr>
            <p:cNvPr id="10" name="文本框 9"/>
            <p:cNvSpPr txBox="1"/>
            <p:nvPr/>
          </p:nvSpPr>
          <p:spPr>
            <a:xfrm>
              <a:off x="2791" y="5856"/>
              <a:ext cx="4000" cy="936"/>
            </a:xfrm>
            <a:prstGeom prst="rect">
              <a:avLst/>
            </a:prstGeom>
            <a:grpFill/>
          </p:spPr>
          <p:txBody>
            <a:bodyPr wrap="square" rtlCol="0" anchor="t">
              <a:spAutoFit/>
            </a:bodyPr>
            <a:lstStyle/>
            <a:p>
              <a:pPr>
                <a:lnSpc>
                  <a:spcPct val="120000"/>
                </a:lnSpc>
              </a:pPr>
              <a:r>
                <a:rPr lang="en-US" altLang="zh-CN" sz="2600" b="1" dirty="0">
                  <a:solidFill>
                    <a:schemeClr val="bg1"/>
                  </a:solidFill>
                </a:rPr>
                <a:t>ENGLISH</a:t>
              </a:r>
            </a:p>
          </p:txBody>
        </p:sp>
      </p:grpSp>
      <p:sp>
        <p:nvSpPr>
          <p:cNvPr id="18" name="文本框 17"/>
          <p:cNvSpPr txBox="1"/>
          <p:nvPr/>
        </p:nvSpPr>
        <p:spPr>
          <a:xfrm>
            <a:off x="8562975" y="484823"/>
            <a:ext cx="3172460" cy="1782476"/>
          </a:xfrm>
          <a:prstGeom prst="rect">
            <a:avLst/>
          </a:prstGeom>
          <a:noFill/>
        </p:spPr>
        <p:txBody>
          <a:bodyPr wrap="square" rtlCol="0" anchor="t">
            <a:spAutoFit/>
          </a:bodyPr>
          <a:lstStyle/>
          <a:p>
            <a:pPr>
              <a:lnSpc>
                <a:spcPct val="120000"/>
              </a:lnSpc>
            </a:pPr>
            <a:r>
              <a:rPr lang="zh-CN" altLang="en-US" sz="10000" b="1" dirty="0">
                <a:solidFill>
                  <a:srgbClr val="E18787"/>
                </a:solidFill>
                <a:latin typeface="方正大黑简体" panose="02000000000000000000" charset="-122"/>
                <a:ea typeface="方正大黑简体" panose="02000000000000000000" charset="-122"/>
              </a:rPr>
              <a:t>英语</a:t>
            </a:r>
          </a:p>
        </p:txBody>
      </p:sp>
      <p:sp>
        <p:nvSpPr>
          <p:cNvPr id="19" name="文本框 18"/>
          <p:cNvSpPr txBox="1"/>
          <p:nvPr/>
        </p:nvSpPr>
        <p:spPr>
          <a:xfrm>
            <a:off x="4487545" y="3413125"/>
            <a:ext cx="7385050" cy="553085"/>
          </a:xfrm>
          <a:prstGeom prst="rect">
            <a:avLst/>
          </a:prstGeom>
          <a:noFill/>
        </p:spPr>
        <p:txBody>
          <a:bodyPr wrap="square" rtlCol="0" anchor="t">
            <a:spAutoFit/>
          </a:bodyPr>
          <a:lstStyle/>
          <a:p>
            <a:pPr>
              <a:lnSpc>
                <a:spcPct val="120000"/>
              </a:lnSpc>
            </a:pPr>
            <a:r>
              <a:rPr lang="zh-CN" altLang="en-US" sz="2500" spc="100" dirty="0">
                <a:solidFill>
                  <a:schemeClr val="bg1">
                    <a:lumMod val="65000"/>
                  </a:schemeClr>
                </a:solidFill>
                <a:uFillTx/>
                <a:cs typeface="+mn-lt"/>
              </a:rPr>
              <a:t>GAOZHI BEIKAO QUANZHEN MONI SHIJUAN</a:t>
            </a:r>
          </a:p>
        </p:txBody>
      </p:sp>
      <p:cxnSp>
        <p:nvCxnSpPr>
          <p:cNvPr id="20" name="直接连接符 19"/>
          <p:cNvCxnSpPr/>
          <p:nvPr/>
        </p:nvCxnSpPr>
        <p:spPr>
          <a:xfrm>
            <a:off x="4581525" y="3370580"/>
            <a:ext cx="7153910" cy="0"/>
          </a:xfrm>
          <a:prstGeom prst="line">
            <a:avLst/>
          </a:prstGeom>
          <a:ln w="22225">
            <a:solidFill>
              <a:schemeClr val="bg1">
                <a:lumMod val="65000"/>
              </a:schemeClr>
            </a:solidFill>
          </a:ln>
        </p:spPr>
        <p:style>
          <a:lnRef idx="3">
            <a:schemeClr val="dk1"/>
          </a:lnRef>
          <a:fillRef idx="0">
            <a:schemeClr val="dk1"/>
          </a:fillRef>
          <a:effectRef idx="2">
            <a:schemeClr val="dk1"/>
          </a:effectRef>
          <a:fontRef idx="minor">
            <a:schemeClr val="tx1"/>
          </a:fontRef>
        </p:style>
      </p:cxnSp>
      <p:sp>
        <p:nvSpPr>
          <p:cNvPr id="14" name="矩形 13"/>
          <p:cNvSpPr/>
          <p:nvPr/>
        </p:nvSpPr>
        <p:spPr>
          <a:xfrm>
            <a:off x="0" y="5291455"/>
            <a:ext cx="12192000" cy="1579245"/>
          </a:xfrm>
          <a:prstGeom prst="rect">
            <a:avLst/>
          </a:prstGeom>
          <a:solidFill>
            <a:srgbClr val="FF00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3970" y="635"/>
            <a:ext cx="4542155" cy="348615"/>
          </a:xfrm>
          <a:prstGeom prst="rect">
            <a:avLst/>
          </a:prstGeom>
          <a:solidFill>
            <a:srgbClr val="FF00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0" name="文本框 19"/>
          <p:cNvSpPr txBox="1"/>
          <p:nvPr/>
        </p:nvSpPr>
        <p:spPr>
          <a:xfrm>
            <a:off x="1786400" y="2180469"/>
            <a:ext cx="8242010" cy="903605"/>
          </a:xfrm>
          <a:prstGeom prst="rect">
            <a:avLst/>
          </a:prstGeom>
          <a:noFill/>
        </p:spPr>
        <p:txBody>
          <a:bodyPr wrap="square" rtlCol="0" anchor="ctr">
            <a:spAutoFit/>
          </a:bodyPr>
          <a:lstStyle/>
          <a:p>
            <a:pPr algn="ctr">
              <a:lnSpc>
                <a:spcPct val="120000"/>
              </a:lnSpc>
            </a:pPr>
            <a:r>
              <a:rPr lang="en-US" sz="4400" b="1" spc="300" dirty="0">
                <a:latin typeface="+mj-ea"/>
                <a:ea typeface="+mj-ea"/>
              </a:rPr>
              <a:t>II. </a:t>
            </a:r>
            <a:r>
              <a:rPr lang="zh-CN" altLang="en-US" sz="4400" b="1" spc="300" dirty="0">
                <a:latin typeface="+mj-ea"/>
                <a:ea typeface="+mj-ea"/>
              </a:rPr>
              <a:t>词汇</a:t>
            </a:r>
            <a:endParaRPr sz="4400" b="1" spc="300" dirty="0">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II. 词汇（10小题，共20分）		 【建议用时：10 mins】</a:t>
            </a:r>
          </a:p>
        </p:txBody>
      </p:sp>
      <p:sp>
        <p:nvSpPr>
          <p:cNvPr id="4" name="文本框 3"/>
          <p:cNvSpPr txBox="1"/>
          <p:nvPr/>
        </p:nvSpPr>
        <p:spPr>
          <a:xfrm>
            <a:off x="753746" y="1302215"/>
            <a:ext cx="10990580" cy="2306320"/>
          </a:xfrm>
          <a:prstGeom prst="rect">
            <a:avLst/>
          </a:prstGeom>
          <a:noFill/>
        </p:spPr>
        <p:txBody>
          <a:bodyPr wrap="square" rtlCol="0" anchor="t">
            <a:spAutoFit/>
          </a:bodyPr>
          <a:lstStyle/>
          <a:p>
            <a:pPr indent="0" algn="just" fontAlgn="auto">
              <a:lnSpc>
                <a:spcPct val="120000"/>
              </a:lnSpc>
            </a:pPr>
            <a:r>
              <a:rPr sz="2400" b="1" dirty="0">
                <a:latin typeface="Times New Roman" panose="02020603050405020304" charset="0"/>
                <a:ea typeface="宋体" panose="02010600030101010101" pitchFamily="2" charset="-122"/>
                <a:cs typeface="Times New Roman" panose="02020603050405020304" charset="0"/>
              </a:rPr>
              <a:t>阅读下列句子，从A、B、C、D中选出句中画线的单词或词组的意义。</a:t>
            </a:r>
          </a:p>
          <a:p>
            <a:pPr indent="0" algn="just" fontAlgn="auto">
              <a:lnSpc>
                <a:spcPct val="120000"/>
              </a:lnSpc>
            </a:pPr>
            <a:endParaRPr lang="zh-CN" altLang="en-US"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We had </a:t>
            </a:r>
            <a:r>
              <a:rPr lang="en-US" altLang="zh-CN" sz="2400" u="sng" dirty="0">
                <a:solidFill>
                  <a:srgbClr val="FF0000"/>
                </a:solidFill>
                <a:latin typeface="Times New Roman" panose="02020603050405020304" charset="0"/>
                <a:ea typeface="宋体" panose="02010600030101010101" pitchFamily="2" charset="-122"/>
                <a:cs typeface="Times New Roman" panose="02020603050405020304" charset="0"/>
              </a:rPr>
              <a:t>enough</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time to do the work.</a:t>
            </a:r>
          </a:p>
          <a:p>
            <a:pPr indent="0" algn="just" fontAlgn="auto">
              <a:lnSpc>
                <a:spcPct val="12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很短的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B.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一半的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C.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很长的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足够的</a:t>
            </a:r>
          </a:p>
          <a:p>
            <a:pPr indent="0" algn="just" fontAlgn="auto">
              <a:lnSpc>
                <a:spcPct val="12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06195" y="900555"/>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6. We don’t need to </a:t>
            </a:r>
            <a:r>
              <a:rPr lang="en-US" altLang="zh-CN" sz="2400" u="sng" dirty="0">
                <a:latin typeface="Times New Roman" panose="02020603050405020304" charset="0"/>
                <a:ea typeface="宋体" panose="02010600030101010101" pitchFamily="2" charset="-122"/>
                <a:cs typeface="Times New Roman" panose="02020603050405020304" charset="0"/>
              </a:rPr>
              <a:t>be afraid of</a:t>
            </a:r>
            <a:r>
              <a:rPr lang="en-US" altLang="zh-CN" sz="2400" dirty="0">
                <a:latin typeface="Times New Roman" panose="02020603050405020304" charset="0"/>
                <a:ea typeface="宋体" panose="02010600030101010101" pitchFamily="2" charset="-122"/>
                <a:cs typeface="Times New Roman" panose="02020603050405020304" charset="0"/>
              </a:rPr>
              <a:t> trying something new.</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害怕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敢于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喜欢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讨厌</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本题考查短语</a:t>
            </a:r>
            <a:r>
              <a:rPr lang="en-US" altLang="zh-CN" sz="2400" dirty="0">
                <a:solidFill>
                  <a:srgbClr val="C00000"/>
                </a:solidFill>
                <a:latin typeface="Times New Roman" panose="02020603050405020304" charset="0"/>
                <a:cs typeface="Times New Roman" panose="02020603050405020304" charset="0"/>
              </a:rPr>
              <a:t>be afraid of</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害怕”，结合句意“我们不需要害怕尝试新事物”，</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08100" y="972738"/>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7. The capital has been </a:t>
            </a:r>
            <a:r>
              <a:rPr lang="en-US" altLang="zh-CN" sz="2400" u="sng" dirty="0">
                <a:latin typeface="Times New Roman" panose="02020603050405020304" charset="0"/>
                <a:ea typeface="宋体" panose="02010600030101010101" pitchFamily="2" charset="-122"/>
                <a:cs typeface="Times New Roman" panose="02020603050405020304" charset="0"/>
              </a:rPr>
              <a:t>occupied</a:t>
            </a:r>
            <a:r>
              <a:rPr lang="en-US" altLang="zh-CN" sz="2400" dirty="0">
                <a:latin typeface="Times New Roman" panose="02020603050405020304" charset="0"/>
                <a:ea typeface="宋体" panose="02010600030101010101" pitchFamily="2" charset="-122"/>
                <a:cs typeface="Times New Roman" panose="02020603050405020304" charset="0"/>
              </a:rPr>
              <a:t> by the enemy. </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侵略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攻打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占领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袭击</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本题考查动词</a:t>
            </a:r>
            <a:r>
              <a:rPr lang="en-US" altLang="zh-CN" sz="2400" dirty="0">
                <a:solidFill>
                  <a:srgbClr val="C00000"/>
                </a:solidFill>
                <a:latin typeface="Times New Roman" panose="02020603050405020304" charset="0"/>
                <a:cs typeface="Times New Roman" panose="02020603050405020304" charset="0"/>
              </a:rPr>
              <a:t>occupy</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占领”，结合句意“首都已经被敌人占领了”，</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22375" y="101827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12145" y="885325"/>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8. As a young singer, she catches every </a:t>
            </a:r>
            <a:r>
              <a:rPr lang="en-US" altLang="zh-CN" sz="2400" u="sng" dirty="0">
                <a:latin typeface="Times New Roman" panose="02020603050405020304" charset="0"/>
                <a:ea typeface="宋体" panose="02010600030101010101" pitchFamily="2" charset="-122"/>
                <a:cs typeface="Times New Roman" panose="02020603050405020304" charset="0"/>
              </a:rPr>
              <a:t>opportunity</a:t>
            </a:r>
            <a:r>
              <a:rPr lang="en-US" altLang="zh-CN" sz="2400" dirty="0">
                <a:latin typeface="Times New Roman" panose="02020603050405020304" charset="0"/>
                <a:ea typeface="宋体" panose="02010600030101010101" pitchFamily="2" charset="-122"/>
                <a:cs typeface="Times New Roman" panose="02020603050405020304" charset="0"/>
              </a:rPr>
              <a:t> to improve herself.</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时间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运气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机会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危机</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本题考查名词</a:t>
            </a:r>
            <a:r>
              <a:rPr lang="en-US" altLang="zh-CN" sz="2400" dirty="0">
                <a:solidFill>
                  <a:srgbClr val="C00000"/>
                </a:solidFill>
                <a:latin typeface="Times New Roman" panose="02020603050405020304" charset="0"/>
                <a:cs typeface="Times New Roman" panose="02020603050405020304" charset="0"/>
              </a:rPr>
              <a:t>opportunity</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机遇，机会”，结合句意“作为一个年轻歌手，她抓住每次机会提高自己”，</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31195" y="885325"/>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9. He had met Elizabeth </a:t>
            </a:r>
            <a:r>
              <a:rPr lang="en-US" altLang="zh-CN" sz="2400" u="sng" dirty="0">
                <a:latin typeface="Times New Roman" panose="02020603050405020304" charset="0"/>
                <a:ea typeface="宋体" panose="02010600030101010101" pitchFamily="2" charset="-122"/>
                <a:cs typeface="Times New Roman" panose="02020603050405020304" charset="0"/>
              </a:rPr>
              <a:t>by chance</a:t>
            </a:r>
            <a:r>
              <a:rPr lang="en-US" altLang="zh-CN" sz="2400" dirty="0">
                <a:latin typeface="Times New Roman" panose="02020603050405020304" charset="0"/>
                <a:ea typeface="宋体" panose="02010600030101010101" pitchFamily="2" charset="-122"/>
                <a:cs typeface="Times New Roman" panose="02020603050405020304" charset="0"/>
              </a:rPr>
              <a:t>.</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经常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偶然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从不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机会</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本题考查短语</a:t>
            </a:r>
            <a:r>
              <a:rPr lang="en-US" altLang="zh-CN" sz="2400" dirty="0">
                <a:solidFill>
                  <a:srgbClr val="C00000"/>
                </a:solidFill>
                <a:latin typeface="Times New Roman" panose="02020603050405020304" charset="0"/>
                <a:cs typeface="Times New Roman" panose="02020603050405020304" charset="0"/>
              </a:rPr>
              <a:t>by chance</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偶然；意外地”，结合句意“他偶然遇见</a:t>
            </a:r>
            <a:r>
              <a:rPr lang="en-US" altLang="zh-CN" sz="2400" dirty="0">
                <a:solidFill>
                  <a:srgbClr val="C00000"/>
                </a:solidFill>
                <a:latin typeface="Times New Roman" panose="02020603050405020304" charset="0"/>
                <a:cs typeface="Times New Roman" panose="02020603050405020304" charset="0"/>
              </a:rPr>
              <a:t>Elizabeth”</a:t>
            </a:r>
            <a:r>
              <a:rPr lang="zh-CN" altLang="en-US" sz="2400" dirty="0">
                <a:solidFill>
                  <a:srgbClr val="C00000"/>
                </a:solidFill>
                <a:latin typeface="Times New Roman" panose="02020603050405020304" charset="0"/>
                <a:cs typeface="Times New Roman" panose="02020603050405020304" charset="0"/>
              </a:rPr>
              <a:t>，</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21670" y="885325"/>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10. We must pay particular </a:t>
            </a:r>
            <a:r>
              <a:rPr lang="en-US" altLang="zh-CN" sz="2400" u="sng" dirty="0">
                <a:latin typeface="Times New Roman" panose="02020603050405020304" charset="0"/>
                <a:ea typeface="宋体" panose="02010600030101010101" pitchFamily="2" charset="-122"/>
                <a:cs typeface="Times New Roman" panose="02020603050405020304" charset="0"/>
              </a:rPr>
              <a:t>attention</a:t>
            </a:r>
            <a:r>
              <a:rPr lang="en-US" altLang="zh-CN" sz="2400" dirty="0">
                <a:latin typeface="Times New Roman" panose="02020603050405020304" charset="0"/>
                <a:ea typeface="宋体" panose="02010600030101010101" pitchFamily="2" charset="-122"/>
                <a:cs typeface="Times New Roman" panose="02020603050405020304" charset="0"/>
              </a:rPr>
              <a:t> to this point.</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注意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精神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党派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心情</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本题考查名词</a:t>
            </a:r>
            <a:r>
              <a:rPr lang="en-US" altLang="zh-CN" sz="2400" dirty="0">
                <a:solidFill>
                  <a:srgbClr val="C00000"/>
                </a:solidFill>
                <a:latin typeface="Times New Roman" panose="02020603050405020304" charset="0"/>
                <a:cs typeface="Times New Roman" panose="02020603050405020304" charset="0"/>
              </a:rPr>
              <a:t>attention</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注意力”，结合句意“我们必须对这点特别注意”，</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96671" y="885325"/>
            <a:ext cx="9790430" cy="1822743"/>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11. One morning, the nurse found that John had passed away </a:t>
            </a:r>
            <a:r>
              <a:rPr lang="en-US" altLang="zh-CN" sz="2400" u="sng" dirty="0">
                <a:latin typeface="Times New Roman" panose="02020603050405020304" charset="0"/>
                <a:ea typeface="宋体" panose="02010600030101010101" pitchFamily="2" charset="-122"/>
                <a:cs typeface="Times New Roman" panose="02020603050405020304" charset="0"/>
              </a:rPr>
              <a:t>peacefully</a:t>
            </a:r>
            <a:r>
              <a:rPr lang="en-US" altLang="zh-CN" sz="2400" dirty="0">
                <a:latin typeface="Times New Roman" panose="02020603050405020304" charset="0"/>
                <a:ea typeface="宋体" panose="02010600030101010101" pitchFamily="2" charset="-122"/>
                <a:cs typeface="Times New Roman" panose="02020603050405020304" charset="0"/>
              </a:rPr>
              <a:t> 	    in his sleep.</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吵闹地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舒缓地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平静地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热烈地</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本题考查副词</a:t>
            </a:r>
            <a:r>
              <a:rPr lang="en-US" altLang="zh-CN" sz="2400" dirty="0">
                <a:solidFill>
                  <a:srgbClr val="C00000"/>
                </a:solidFill>
                <a:latin typeface="Times New Roman" panose="02020603050405020304" charset="0"/>
                <a:cs typeface="Times New Roman" panose="02020603050405020304" charset="0"/>
              </a:rPr>
              <a:t>peacefully</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和平地，平静地”，结合句意“一天早晨，护士发现</a:t>
            </a:r>
            <a:r>
              <a:rPr lang="en-US" altLang="zh-CN" sz="2400" dirty="0">
                <a:solidFill>
                  <a:srgbClr val="C00000"/>
                </a:solidFill>
                <a:latin typeface="Times New Roman" panose="02020603050405020304" charset="0"/>
                <a:cs typeface="Times New Roman" panose="02020603050405020304" charset="0"/>
              </a:rPr>
              <a:t>John</a:t>
            </a:r>
            <a:r>
              <a:rPr lang="zh-CN" altLang="en-US" sz="2400" dirty="0">
                <a:solidFill>
                  <a:srgbClr val="C00000"/>
                </a:solidFill>
                <a:latin typeface="Times New Roman" panose="02020603050405020304" charset="0"/>
                <a:cs typeface="Times New Roman" panose="02020603050405020304" charset="0"/>
              </a:rPr>
              <a:t>在睡眠中平静地去世了”，</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77620" y="885325"/>
            <a:ext cx="1020000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12. The accident has affected both her mental and </a:t>
            </a:r>
            <a:r>
              <a:rPr lang="en-US" altLang="zh-CN" sz="2400" u="sng" dirty="0">
                <a:latin typeface="Times New Roman" panose="02020603050405020304" charset="0"/>
                <a:ea typeface="宋体" panose="02010600030101010101" pitchFamily="2" charset="-122"/>
                <a:cs typeface="Times New Roman" panose="02020603050405020304" charset="0"/>
              </a:rPr>
              <a:t>physical</a:t>
            </a:r>
            <a:r>
              <a:rPr lang="en-US" altLang="zh-CN" sz="2400" dirty="0">
                <a:latin typeface="Times New Roman" panose="02020603050405020304" charset="0"/>
                <a:ea typeface="宋体" panose="02010600030101010101" pitchFamily="2" charset="-122"/>
                <a:cs typeface="Times New Roman" panose="02020603050405020304" charset="0"/>
              </a:rPr>
              <a:t> health. </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有影响的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头脑的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身体的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心理的 </a:t>
            </a: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本题考查形容词</a:t>
            </a:r>
            <a:r>
              <a:rPr lang="en-US" altLang="zh-CN" sz="2400" dirty="0">
                <a:solidFill>
                  <a:srgbClr val="C00000"/>
                </a:solidFill>
                <a:latin typeface="Times New Roman" panose="02020603050405020304" charset="0"/>
                <a:cs typeface="Times New Roman" panose="02020603050405020304" charset="0"/>
              </a:rPr>
              <a:t>physical</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物质的；身体的”，结合句意“这起事故对她的心理和身体健康都产生了影响”，</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项符合句意。</a:t>
            </a:r>
          </a:p>
          <a:p>
            <a:pPr marL="1259840" indent="-1259840" algn="just" fontAlgn="auto"/>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88098" y="850471"/>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13. The leaves of certain trees are </a:t>
            </a:r>
            <a:r>
              <a:rPr lang="en-US" altLang="zh-CN" sz="2400" u="sng" dirty="0">
                <a:latin typeface="Times New Roman" panose="02020603050405020304" charset="0"/>
                <a:ea typeface="宋体" panose="02010600030101010101" pitchFamily="2" charset="-122"/>
                <a:cs typeface="Times New Roman" panose="02020603050405020304" charset="0"/>
              </a:rPr>
              <a:t>poisonous</a:t>
            </a:r>
            <a:r>
              <a:rPr lang="en-US" altLang="zh-CN" sz="2400" dirty="0">
                <a:latin typeface="Times New Roman" panose="02020603050405020304" charset="0"/>
                <a:ea typeface="宋体" panose="02010600030101010101" pitchFamily="2" charset="-122"/>
                <a:cs typeface="Times New Roman" panose="02020603050405020304" charset="0"/>
              </a:rPr>
              <a:t> to cattle.</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有益的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有毒的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有害的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美味的</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本题考查形容词</a:t>
            </a:r>
            <a:r>
              <a:rPr lang="en-US" altLang="zh-CN" sz="2400" dirty="0">
                <a:solidFill>
                  <a:srgbClr val="C00000"/>
                </a:solidFill>
                <a:latin typeface="Times New Roman" panose="02020603050405020304" charset="0"/>
                <a:cs typeface="Times New Roman" panose="02020603050405020304" charset="0"/>
              </a:rPr>
              <a:t>poisonous</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有毒的”，结合句意“有些树的叶子对牛有毒”，</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0"/>
            <a:ext cx="4686300" cy="685800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98425" y="1089025"/>
            <a:ext cx="4861187" cy="14452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rPr>
              <a:t>CONTENTS</a:t>
            </a:r>
            <a:endParaRPr kumimoji="0" lang="zh-CN" altLang="en-US"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endParaRPr>
          </a:p>
        </p:txBody>
      </p:sp>
      <p:sp>
        <p:nvSpPr>
          <p:cNvPr id="16" name="文本框 13">
            <a:hlinkClick r:id="rId4" action="ppaction://hlinksldjump"/>
          </p:cNvPr>
          <p:cNvSpPr txBox="1">
            <a:spLocks noChangeArrowheads="1"/>
          </p:cNvSpPr>
          <p:nvPr/>
        </p:nvSpPr>
        <p:spPr bwMode="auto">
          <a:xfrm>
            <a:off x="5644515" y="51879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 </a:t>
            </a:r>
            <a:r>
              <a:rPr lang="zh-CN" altLang="en-US" sz="3200" dirty="0">
                <a:solidFill>
                  <a:schemeClr val="tx1"/>
                </a:solidFill>
                <a:latin typeface="黑体" panose="02010609060101010101" charset="-122"/>
                <a:ea typeface="黑体" panose="02010609060101010101" charset="-122"/>
              </a:rPr>
              <a:t>补全对话</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2" name="矩形 1"/>
          <p:cNvSpPr/>
          <p:nvPr/>
        </p:nvSpPr>
        <p:spPr>
          <a:xfrm>
            <a:off x="0" y="4239260"/>
            <a:ext cx="4686300" cy="2612390"/>
          </a:xfrm>
          <a:prstGeom prst="rect">
            <a:avLst/>
          </a:prstGeom>
          <a:solidFill>
            <a:srgbClr val="FF0000">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13">
            <a:hlinkClick r:id="rId5" action="ppaction://hlinksldjump"/>
          </p:cNvPr>
          <p:cNvSpPr txBox="1">
            <a:spLocks noChangeArrowheads="1"/>
          </p:cNvSpPr>
          <p:nvPr/>
        </p:nvSpPr>
        <p:spPr bwMode="auto">
          <a:xfrm>
            <a:off x="5644515" y="1287780"/>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II. </a:t>
            </a:r>
            <a:r>
              <a:rPr lang="zh-CN" altLang="en-US" sz="3200" dirty="0">
                <a:solidFill>
                  <a:schemeClr val="tx1"/>
                </a:solidFill>
                <a:latin typeface="黑体" panose="02010609060101010101" charset="-122"/>
                <a:ea typeface="黑体" panose="02010609060101010101" charset="-122"/>
              </a:rPr>
              <a:t>词汇</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4" name="文本框 13">
            <a:hlinkClick r:id="rId6" action="ppaction://hlinksldjump"/>
          </p:cNvPr>
          <p:cNvSpPr txBox="1">
            <a:spLocks noChangeArrowheads="1"/>
          </p:cNvSpPr>
          <p:nvPr/>
        </p:nvSpPr>
        <p:spPr bwMode="auto">
          <a:xfrm>
            <a:off x="5644515" y="205676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III. </a:t>
            </a:r>
            <a:r>
              <a:rPr lang="zh-CN" altLang="en-US" sz="3200" dirty="0">
                <a:solidFill>
                  <a:schemeClr val="tx1"/>
                </a:solidFill>
                <a:latin typeface="黑体" panose="02010609060101010101" charset="-122"/>
                <a:ea typeface="黑体" panose="02010609060101010101" charset="-122"/>
              </a:rPr>
              <a:t>完形填空</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5" name="文本框 13">
            <a:hlinkClick r:id="rId7" action="ppaction://hlinksldjump"/>
          </p:cNvPr>
          <p:cNvSpPr txBox="1">
            <a:spLocks noChangeArrowheads="1"/>
          </p:cNvSpPr>
          <p:nvPr/>
        </p:nvSpPr>
        <p:spPr bwMode="auto">
          <a:xfrm>
            <a:off x="5644515" y="2825750"/>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IV. </a:t>
            </a:r>
            <a:r>
              <a:rPr lang="zh-CN" altLang="en-US" sz="3200" dirty="0">
                <a:solidFill>
                  <a:schemeClr val="tx1"/>
                </a:solidFill>
                <a:latin typeface="黑体" panose="02010609060101010101" charset="-122"/>
                <a:ea typeface="黑体" panose="02010609060101010101" charset="-122"/>
              </a:rPr>
              <a:t>阅读理解</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6" name="文本框 13">
            <a:hlinkClick r:id="rId8" action="ppaction://hlinksldjump"/>
          </p:cNvPr>
          <p:cNvSpPr txBox="1">
            <a:spLocks noChangeArrowheads="1"/>
          </p:cNvSpPr>
          <p:nvPr/>
        </p:nvSpPr>
        <p:spPr bwMode="auto">
          <a:xfrm>
            <a:off x="5644515" y="3595052"/>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 </a:t>
            </a:r>
            <a:r>
              <a:rPr lang="zh-CN" altLang="en-US" sz="3200" dirty="0">
                <a:solidFill>
                  <a:schemeClr val="tx1"/>
                </a:solidFill>
                <a:latin typeface="黑体" panose="02010609060101010101" charset="-122"/>
                <a:ea typeface="黑体" panose="02010609060101010101" charset="-122"/>
              </a:rPr>
              <a:t>语法填空</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7" name="文本框 13">
            <a:hlinkClick r:id="rId9" action="ppaction://hlinksldjump"/>
          </p:cNvPr>
          <p:cNvSpPr txBox="1">
            <a:spLocks noChangeArrowheads="1"/>
          </p:cNvSpPr>
          <p:nvPr/>
        </p:nvSpPr>
        <p:spPr bwMode="auto">
          <a:xfrm>
            <a:off x="5560695" y="4363720"/>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VI. </a:t>
            </a:r>
            <a:r>
              <a:rPr lang="zh-CN" altLang="en-US" sz="3200" dirty="0">
                <a:solidFill>
                  <a:schemeClr val="tx1"/>
                </a:solidFill>
                <a:latin typeface="黑体" panose="02010609060101010101" charset="-122"/>
                <a:ea typeface="黑体" panose="02010609060101010101" charset="-122"/>
              </a:rPr>
              <a:t>完成句子</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8" name="文本框 13">
            <a:hlinkClick r:id="rId10" action="ppaction://hlinksldjump"/>
          </p:cNvPr>
          <p:cNvSpPr txBox="1">
            <a:spLocks noChangeArrowheads="1"/>
          </p:cNvSpPr>
          <p:nvPr/>
        </p:nvSpPr>
        <p:spPr bwMode="auto">
          <a:xfrm>
            <a:off x="5644515" y="513270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VII. </a:t>
            </a:r>
            <a:r>
              <a:rPr lang="zh-CN" altLang="en-US" sz="3200" dirty="0">
                <a:solidFill>
                  <a:schemeClr val="tx1"/>
                </a:solidFill>
                <a:latin typeface="黑体" panose="02010609060101010101" charset="-122"/>
                <a:ea typeface="黑体" panose="02010609060101010101" charset="-122"/>
              </a:rPr>
              <a:t>应用写作</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grpSp>
        <p:nvGrpSpPr>
          <p:cNvPr id="9" name="组合 8"/>
          <p:cNvGrpSpPr/>
          <p:nvPr/>
        </p:nvGrpSpPr>
        <p:grpSpPr>
          <a:xfrm>
            <a:off x="473075" y="3264535"/>
            <a:ext cx="3482340" cy="2966085"/>
            <a:chOff x="1221" y="2153"/>
            <a:chExt cx="6375" cy="5430"/>
          </a:xfrm>
        </p:grpSpPr>
        <p:pic>
          <p:nvPicPr>
            <p:cNvPr id="10" name="图片 9"/>
            <p:cNvPicPr>
              <a:picLocks noChangeAspect="1"/>
            </p:cNvPicPr>
            <p:nvPr/>
          </p:nvPicPr>
          <p:blipFill>
            <a:blip r:embed="rId11"/>
            <a:stretch>
              <a:fillRect/>
            </a:stretch>
          </p:blipFill>
          <p:spPr>
            <a:xfrm>
              <a:off x="1221" y="2153"/>
              <a:ext cx="6375" cy="5430"/>
            </a:xfrm>
            <a:prstGeom prst="rect">
              <a:avLst/>
            </a:prstGeom>
          </p:spPr>
        </p:pic>
        <p:sp>
          <p:nvSpPr>
            <p:cNvPr id="11" name="文本框 10"/>
            <p:cNvSpPr txBox="1"/>
            <p:nvPr/>
          </p:nvSpPr>
          <p:spPr>
            <a:xfrm>
              <a:off x="2791" y="5856"/>
              <a:ext cx="4000" cy="1045"/>
            </a:xfrm>
            <a:prstGeom prst="rect">
              <a:avLst/>
            </a:prstGeom>
            <a:noFill/>
          </p:spPr>
          <p:txBody>
            <a:bodyPr wrap="square" rtlCol="0" anchor="t">
              <a:spAutoFit/>
            </a:bodyPr>
            <a:lstStyle/>
            <a:p>
              <a:pPr>
                <a:lnSpc>
                  <a:spcPct val="120000"/>
                </a:lnSpc>
              </a:pPr>
              <a:r>
                <a:rPr lang="en-US" altLang="zh-CN" sz="2600" b="1" dirty="0">
                  <a:solidFill>
                    <a:schemeClr val="bg1"/>
                  </a:solidFill>
                </a:rPr>
                <a:t>ENGLISH</a:t>
              </a:r>
            </a:p>
          </p:txBody>
        </p:sp>
      </p:grpSp>
      <p:sp>
        <p:nvSpPr>
          <p:cNvPr id="14" name="文本框 13">
            <a:hlinkClick r:id="rId12" action="ppaction://hlinksldjump"/>
          </p:cNvPr>
          <p:cNvSpPr txBox="1">
            <a:spLocks noChangeArrowheads="1"/>
          </p:cNvSpPr>
          <p:nvPr>
            <p:custDataLst>
              <p:tags r:id="rId1"/>
            </p:custDataLst>
          </p:nvPr>
        </p:nvSpPr>
        <p:spPr bwMode="auto">
          <a:xfrm>
            <a:off x="5644515" y="5939790"/>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sz="3200" dirty="0">
                <a:solidFill>
                  <a:schemeClr val="tx1"/>
                </a:solidFill>
                <a:latin typeface="黑体" panose="02010609060101010101" charset="-122"/>
                <a:ea typeface="黑体" panose="02010609060101010101" charset="-122"/>
              </a:rPr>
              <a:t>附加题：语法</a:t>
            </a: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up)">
                                      <p:cBhvr>
                                        <p:cTn id="11" dur="500"/>
                                        <p:tgtEl>
                                          <p:spTgt spid="2"/>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p:cTn id="15" dur="500" fill="hold"/>
                                        <p:tgtEl>
                                          <p:spTgt spid="13"/>
                                        </p:tgtEl>
                                        <p:attrNameLst>
                                          <p:attrName>ppt_w</p:attrName>
                                        </p:attrNameLst>
                                      </p:cBhvr>
                                      <p:tavLst>
                                        <p:tav tm="0">
                                          <p:val>
                                            <p:fltVal val="0"/>
                                          </p:val>
                                        </p:tav>
                                        <p:tav tm="100000">
                                          <p:val>
                                            <p:strVal val="#ppt_w"/>
                                          </p:val>
                                        </p:tav>
                                      </p:tavLst>
                                    </p:anim>
                                    <p:anim calcmode="lin" valueType="num">
                                      <p:cBhvr>
                                        <p:cTn id="16" dur="500" fill="hold"/>
                                        <p:tgtEl>
                                          <p:spTgt spid="13"/>
                                        </p:tgtEl>
                                        <p:attrNameLst>
                                          <p:attrName>ppt_h</p:attrName>
                                        </p:attrNameLst>
                                      </p:cBhvr>
                                      <p:tavLst>
                                        <p:tav tm="0">
                                          <p:val>
                                            <p:fltVal val="0"/>
                                          </p:val>
                                        </p:tav>
                                        <p:tav tm="100000">
                                          <p:val>
                                            <p:strVal val="#ppt_h"/>
                                          </p:val>
                                        </p:tav>
                                      </p:tavLst>
                                    </p:anim>
                                    <p:animEffect transition="in" filter="fade">
                                      <p:cBhvr>
                                        <p:cTn id="17" dur="500"/>
                                        <p:tgtEl>
                                          <p:spTgt spid="13"/>
                                        </p:tgtEl>
                                      </p:cBhvr>
                                    </p:animEffect>
                                  </p:childTnLst>
                                </p:cTn>
                              </p:par>
                            </p:childTnLst>
                          </p:cTn>
                        </p:par>
                        <p:par>
                          <p:cTn id="18" fill="hold">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fill="hold"/>
                                        <p:tgtEl>
                                          <p:spTgt spid="16"/>
                                        </p:tgtEl>
                                        <p:attrNameLst>
                                          <p:attrName>ppt_x</p:attrName>
                                        </p:attrNameLst>
                                      </p:cBhvr>
                                      <p:tavLst>
                                        <p:tav tm="0">
                                          <p:val>
                                            <p:strVal val="#ppt_x"/>
                                          </p:val>
                                        </p:tav>
                                        <p:tav tm="100000">
                                          <p:val>
                                            <p:strVal val="#ppt_x"/>
                                          </p:val>
                                        </p:tav>
                                      </p:tavLst>
                                    </p:anim>
                                    <p:anim calcmode="lin" valueType="num">
                                      <p:cBhvr additive="base">
                                        <p:cTn id="22" dur="500" fill="hold"/>
                                        <p:tgtEl>
                                          <p:spTgt spid="16"/>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500" fill="hold"/>
                                        <p:tgtEl>
                                          <p:spTgt spid="3"/>
                                        </p:tgtEl>
                                        <p:attrNameLst>
                                          <p:attrName>ppt_x</p:attrName>
                                        </p:attrNameLst>
                                      </p:cBhvr>
                                      <p:tavLst>
                                        <p:tav tm="0">
                                          <p:val>
                                            <p:strVal val="#ppt_x"/>
                                          </p:val>
                                        </p:tav>
                                        <p:tav tm="100000">
                                          <p:val>
                                            <p:strVal val="#ppt_x"/>
                                          </p:val>
                                        </p:tav>
                                      </p:tavLst>
                                    </p:anim>
                                    <p:anim calcmode="lin" valueType="num">
                                      <p:cBhvr additive="base">
                                        <p:cTn id="27" dur="500" fill="hold"/>
                                        <p:tgtEl>
                                          <p:spTgt spid="3"/>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 presetClass="entr" presetSubtype="4"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2" presetClass="entr" presetSubtype="4" fill="hold" grpId="0" nodeType="after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additive="base">
                                        <p:cTn id="36" dur="500" fill="hold"/>
                                        <p:tgtEl>
                                          <p:spTgt spid="5"/>
                                        </p:tgtEl>
                                        <p:attrNameLst>
                                          <p:attrName>ppt_x</p:attrName>
                                        </p:attrNameLst>
                                      </p:cBhvr>
                                      <p:tavLst>
                                        <p:tav tm="0">
                                          <p:val>
                                            <p:strVal val="#ppt_x"/>
                                          </p:val>
                                        </p:tav>
                                        <p:tav tm="100000">
                                          <p:val>
                                            <p:strVal val="#ppt_x"/>
                                          </p:val>
                                        </p:tav>
                                      </p:tavLst>
                                    </p:anim>
                                    <p:anim calcmode="lin" valueType="num">
                                      <p:cBhvr additive="base">
                                        <p:cTn id="37" dur="500" fill="hold"/>
                                        <p:tgtEl>
                                          <p:spTgt spid="5"/>
                                        </p:tgtEl>
                                        <p:attrNameLst>
                                          <p:attrName>ppt_y</p:attrName>
                                        </p:attrNameLst>
                                      </p:cBhvr>
                                      <p:tavLst>
                                        <p:tav tm="0">
                                          <p:val>
                                            <p:strVal val="1+#ppt_h/2"/>
                                          </p:val>
                                        </p:tav>
                                        <p:tav tm="100000">
                                          <p:val>
                                            <p:strVal val="#ppt_y"/>
                                          </p:val>
                                        </p:tav>
                                      </p:tavLst>
                                    </p:anim>
                                  </p:childTnLst>
                                </p:cTn>
                              </p:par>
                            </p:childTnLst>
                          </p:cTn>
                        </p:par>
                        <p:par>
                          <p:cTn id="38" fill="hold">
                            <p:stCondLst>
                              <p:cond delay="3500"/>
                            </p:stCondLst>
                            <p:childTnLst>
                              <p:par>
                                <p:cTn id="39" presetID="2" presetClass="entr" presetSubtype="4" fill="hold" grpId="0" nodeType="afterEffect">
                                  <p:stCondLst>
                                    <p:cond delay="0"/>
                                  </p:stCondLst>
                                  <p:childTnLst>
                                    <p:set>
                                      <p:cBhvr>
                                        <p:cTn id="40" dur="1" fill="hold">
                                          <p:stCondLst>
                                            <p:cond delay="0"/>
                                          </p:stCondLst>
                                        </p:cTn>
                                        <p:tgtEl>
                                          <p:spTgt spid="6"/>
                                        </p:tgtEl>
                                        <p:attrNameLst>
                                          <p:attrName>style.visibility</p:attrName>
                                        </p:attrNameLst>
                                      </p:cBhvr>
                                      <p:to>
                                        <p:strVal val="visible"/>
                                      </p:to>
                                    </p:set>
                                    <p:anim calcmode="lin" valueType="num">
                                      <p:cBhvr additive="base">
                                        <p:cTn id="41" dur="500" fill="hold"/>
                                        <p:tgtEl>
                                          <p:spTgt spid="6"/>
                                        </p:tgtEl>
                                        <p:attrNameLst>
                                          <p:attrName>ppt_x</p:attrName>
                                        </p:attrNameLst>
                                      </p:cBhvr>
                                      <p:tavLst>
                                        <p:tav tm="0">
                                          <p:val>
                                            <p:strVal val="#ppt_x"/>
                                          </p:val>
                                        </p:tav>
                                        <p:tav tm="100000">
                                          <p:val>
                                            <p:strVal val="#ppt_x"/>
                                          </p:val>
                                        </p:tav>
                                      </p:tavLst>
                                    </p:anim>
                                    <p:anim calcmode="lin" valueType="num">
                                      <p:cBhvr additive="base">
                                        <p:cTn id="42" dur="500" fill="hold"/>
                                        <p:tgtEl>
                                          <p:spTgt spid="6"/>
                                        </p:tgtEl>
                                        <p:attrNameLst>
                                          <p:attrName>ppt_y</p:attrName>
                                        </p:attrNameLst>
                                      </p:cBhvr>
                                      <p:tavLst>
                                        <p:tav tm="0">
                                          <p:val>
                                            <p:strVal val="1+#ppt_h/2"/>
                                          </p:val>
                                        </p:tav>
                                        <p:tav tm="100000">
                                          <p:val>
                                            <p:strVal val="#ppt_y"/>
                                          </p:val>
                                        </p:tav>
                                      </p:tavLst>
                                    </p:anim>
                                  </p:childTnLst>
                                </p:cTn>
                              </p:par>
                            </p:childTnLst>
                          </p:cTn>
                        </p:par>
                        <p:par>
                          <p:cTn id="43" fill="hold">
                            <p:stCondLst>
                              <p:cond delay="4000"/>
                            </p:stCondLst>
                            <p:childTnLst>
                              <p:par>
                                <p:cTn id="44" presetID="2" presetClass="entr" presetSubtype="4" fill="hold" grpId="0" nodeType="after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additive="base">
                                        <p:cTn id="46" dur="500" fill="hold"/>
                                        <p:tgtEl>
                                          <p:spTgt spid="7"/>
                                        </p:tgtEl>
                                        <p:attrNameLst>
                                          <p:attrName>ppt_x</p:attrName>
                                        </p:attrNameLst>
                                      </p:cBhvr>
                                      <p:tavLst>
                                        <p:tav tm="0">
                                          <p:val>
                                            <p:strVal val="#ppt_x"/>
                                          </p:val>
                                        </p:tav>
                                        <p:tav tm="100000">
                                          <p:val>
                                            <p:strVal val="#ppt_x"/>
                                          </p:val>
                                        </p:tav>
                                      </p:tavLst>
                                    </p:anim>
                                    <p:anim calcmode="lin" valueType="num">
                                      <p:cBhvr additive="base">
                                        <p:cTn id="47" dur="500" fill="hold"/>
                                        <p:tgtEl>
                                          <p:spTgt spid="7"/>
                                        </p:tgtEl>
                                        <p:attrNameLst>
                                          <p:attrName>ppt_y</p:attrName>
                                        </p:attrNameLst>
                                      </p:cBhvr>
                                      <p:tavLst>
                                        <p:tav tm="0">
                                          <p:val>
                                            <p:strVal val="1+#ppt_h/2"/>
                                          </p:val>
                                        </p:tav>
                                        <p:tav tm="100000">
                                          <p:val>
                                            <p:strVal val="#ppt_y"/>
                                          </p:val>
                                        </p:tav>
                                      </p:tavLst>
                                    </p:anim>
                                  </p:childTnLst>
                                </p:cTn>
                              </p:par>
                            </p:childTnLst>
                          </p:cTn>
                        </p:par>
                        <p:par>
                          <p:cTn id="48" fill="hold">
                            <p:stCondLst>
                              <p:cond delay="4500"/>
                            </p:stCondLst>
                            <p:childTnLst>
                              <p:par>
                                <p:cTn id="49" presetID="2" presetClass="entr" presetSubtype="4"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 calcmode="lin" valueType="num">
                                      <p:cBhvr additive="base">
                                        <p:cTn id="51" dur="500" fill="hold"/>
                                        <p:tgtEl>
                                          <p:spTgt spid="8"/>
                                        </p:tgtEl>
                                        <p:attrNameLst>
                                          <p:attrName>ppt_x</p:attrName>
                                        </p:attrNameLst>
                                      </p:cBhvr>
                                      <p:tavLst>
                                        <p:tav tm="0">
                                          <p:val>
                                            <p:strVal val="#ppt_x"/>
                                          </p:val>
                                        </p:tav>
                                        <p:tav tm="100000">
                                          <p:val>
                                            <p:strVal val="#ppt_x"/>
                                          </p:val>
                                        </p:tav>
                                      </p:tavLst>
                                    </p:anim>
                                    <p:anim calcmode="lin" valueType="num">
                                      <p:cBhvr additive="base">
                                        <p:cTn id="52" dur="500" fill="hold"/>
                                        <p:tgtEl>
                                          <p:spTgt spid="8"/>
                                        </p:tgtEl>
                                        <p:attrNameLst>
                                          <p:attrName>ppt_y</p:attrName>
                                        </p:attrNameLst>
                                      </p:cBhvr>
                                      <p:tavLst>
                                        <p:tav tm="0">
                                          <p:val>
                                            <p:strVal val="1+#ppt_h/2"/>
                                          </p:val>
                                        </p:tav>
                                        <p:tav tm="100000">
                                          <p:val>
                                            <p:strVal val="#ppt_y"/>
                                          </p:val>
                                        </p:tav>
                                      </p:tavLst>
                                    </p:anim>
                                  </p:childTnLst>
                                </p:cTn>
                              </p:par>
                            </p:childTnLst>
                          </p:cTn>
                        </p:par>
                        <p:par>
                          <p:cTn id="53" fill="hold">
                            <p:stCondLst>
                              <p:cond delay="5000"/>
                            </p:stCondLst>
                            <p:childTnLst>
                              <p:par>
                                <p:cTn id="54" presetID="2" presetClass="entr" presetSubtype="4" fill="hold" grpId="0" nodeType="afterEffect">
                                  <p:stCondLst>
                                    <p:cond delay="0"/>
                                  </p:stCondLst>
                                  <p:childTnLst>
                                    <p:set>
                                      <p:cBhvr>
                                        <p:cTn id="55" dur="1" fill="hold">
                                          <p:stCondLst>
                                            <p:cond delay="0"/>
                                          </p:stCondLst>
                                        </p:cTn>
                                        <p:tgtEl>
                                          <p:spTgt spid="14"/>
                                        </p:tgtEl>
                                        <p:attrNameLst>
                                          <p:attrName>style.visibility</p:attrName>
                                        </p:attrNameLst>
                                      </p:cBhvr>
                                      <p:to>
                                        <p:strVal val="visible"/>
                                      </p:to>
                                    </p:set>
                                    <p:anim calcmode="lin" valueType="num">
                                      <p:cBhvr additive="base">
                                        <p:cTn id="56" dur="500" fill="hold"/>
                                        <p:tgtEl>
                                          <p:spTgt spid="14"/>
                                        </p:tgtEl>
                                        <p:attrNameLst>
                                          <p:attrName>ppt_x</p:attrName>
                                        </p:attrNameLst>
                                      </p:cBhvr>
                                      <p:tavLst>
                                        <p:tav tm="0">
                                          <p:val>
                                            <p:strVal val="#ppt_x"/>
                                          </p:val>
                                        </p:tav>
                                        <p:tav tm="100000">
                                          <p:val>
                                            <p:strVal val="#ppt_x"/>
                                          </p:val>
                                        </p:tav>
                                      </p:tavLst>
                                    </p:anim>
                                    <p:anim calcmode="lin" valueType="num">
                                      <p:cBhvr additive="base">
                                        <p:cTn id="57"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p:bldP spid="16" grpId="0"/>
      <p:bldP spid="2" grpId="0" bldLvl="0" animBg="1"/>
      <p:bldP spid="3" grpId="0"/>
      <p:bldP spid="4" grpId="0"/>
      <p:bldP spid="5" grpId="0"/>
      <p:bldP spid="6" grpId="0"/>
      <p:bldP spid="7" grpId="0"/>
      <p:bldP spid="8" grpId="0"/>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96670" y="885325"/>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14. The thief was not </a:t>
            </a:r>
            <a:r>
              <a:rPr lang="en-US" altLang="zh-CN" sz="2400" u="sng" dirty="0">
                <a:latin typeface="Times New Roman" panose="02020603050405020304" charset="0"/>
                <a:ea typeface="宋体" panose="02010600030101010101" pitchFamily="2" charset="-122"/>
                <a:cs typeface="Times New Roman" panose="02020603050405020304" charset="0"/>
              </a:rPr>
              <a:t>referred to</a:t>
            </a:r>
            <a:r>
              <a:rPr lang="en-US" altLang="zh-CN" sz="2400" dirty="0">
                <a:latin typeface="Times New Roman" panose="02020603050405020304" charset="0"/>
                <a:ea typeface="宋体" panose="02010600030101010101" pitchFamily="2" charset="-122"/>
                <a:cs typeface="Times New Roman" panose="02020603050405020304" charset="0"/>
              </a:rPr>
              <a:t> by name. </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查找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想要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上交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提及</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本题考查动词短语</a:t>
            </a:r>
            <a:r>
              <a:rPr lang="en-US" altLang="zh-CN" sz="2400" dirty="0">
                <a:solidFill>
                  <a:srgbClr val="C00000"/>
                </a:solidFill>
                <a:latin typeface="Times New Roman" panose="02020603050405020304" charset="0"/>
                <a:cs typeface="Times New Roman" panose="02020603050405020304" charset="0"/>
              </a:rPr>
              <a:t>refer to</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提及，提到”，结合句意“小偷的名字没有被提及”，</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43811"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15. I have the greatest </a:t>
            </a:r>
            <a:r>
              <a:rPr lang="en-US" altLang="zh-CN" sz="2400" u="sng" dirty="0">
                <a:latin typeface="Times New Roman" panose="02020603050405020304" charset="0"/>
                <a:ea typeface="宋体" panose="02010600030101010101" pitchFamily="2" charset="-122"/>
                <a:cs typeface="Times New Roman" panose="02020603050405020304" charset="0"/>
              </a:rPr>
              <a:t>respect</a:t>
            </a:r>
            <a:r>
              <a:rPr lang="en-US" altLang="zh-CN" sz="2400" dirty="0">
                <a:latin typeface="Times New Roman" panose="02020603050405020304" charset="0"/>
                <a:ea typeface="宋体" panose="02010600030101010101" pitchFamily="2" charset="-122"/>
                <a:cs typeface="Times New Roman" panose="02020603050405020304" charset="0"/>
              </a:rPr>
              <a:t> for your brother.</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尊敬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诚意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礼节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礼貌</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本题考查名词</a:t>
            </a:r>
            <a:r>
              <a:rPr lang="en-US" altLang="zh-CN" sz="2400" dirty="0">
                <a:solidFill>
                  <a:srgbClr val="C00000"/>
                </a:solidFill>
                <a:latin typeface="Times New Roman" panose="02020603050405020304" charset="0"/>
                <a:cs typeface="Times New Roman" panose="02020603050405020304" charset="0"/>
              </a:rPr>
              <a:t>respect</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尊敬；重视；方面”，结合句意“我非常尊敬你哥哥”，</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93095" y="90091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0" name="文本框 19"/>
          <p:cNvSpPr txBox="1"/>
          <p:nvPr/>
        </p:nvSpPr>
        <p:spPr>
          <a:xfrm>
            <a:off x="1757825" y="2204747"/>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III. </a:t>
            </a:r>
            <a:r>
              <a:rPr lang="zh-CN" altLang="en-US" sz="4400" b="1" spc="300" dirty="0">
                <a:latin typeface="+mj-ea"/>
                <a:ea typeface="+mj-ea"/>
              </a:rPr>
              <a:t>完形填空</a:t>
            </a:r>
            <a:endParaRPr sz="4400" b="1" spc="300" dirty="0">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90952" y="4372734"/>
            <a:ext cx="9716217" cy="53403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16. A. owner 	 B. winner 	 C. sufferer 	 D. champion</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III. 完形填空（15小题，共30分） 【建议用时：20 mins】</a:t>
            </a:r>
          </a:p>
        </p:txBody>
      </p:sp>
      <p:sp>
        <p:nvSpPr>
          <p:cNvPr id="4" name="文本框 3"/>
          <p:cNvSpPr txBox="1"/>
          <p:nvPr/>
        </p:nvSpPr>
        <p:spPr>
          <a:xfrm>
            <a:off x="553720" y="1016465"/>
            <a:ext cx="11276329" cy="493148"/>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阅读下列短文，并掌握其大意。然后从各题所给的四个选项中，选出一个最佳答案。</a:t>
            </a:r>
            <a:endParaRPr lang="en-US" altLang="zh-CN" sz="2400" b="1" dirty="0">
              <a:latin typeface="Times New Roman" panose="02020603050405020304" charset="0"/>
              <a:ea typeface="宋体" panose="02010600030101010101" pitchFamily="2" charset="-122"/>
              <a:cs typeface="Times New Roman" panose="02020603050405020304" charset="0"/>
            </a:endParaRPr>
          </a:p>
        </p:txBody>
      </p:sp>
      <p:sp>
        <p:nvSpPr>
          <p:cNvPr id="5" name="文本框 4"/>
          <p:cNvSpPr txBox="1"/>
          <p:nvPr/>
        </p:nvSpPr>
        <p:spPr>
          <a:xfrm>
            <a:off x="457835" y="1652488"/>
            <a:ext cx="11276329"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Thinking of the past, I can’t help saying “how I have changed!” </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I used to think I was a </a:t>
            </a:r>
            <a:r>
              <a:rPr lang="en-US" altLang="zh-CN" sz="2400" u="sng" dirty="0">
                <a:latin typeface="Times New Roman" panose="02020603050405020304" charset="0"/>
                <a:ea typeface="宋体" panose="02010600030101010101" pitchFamily="2" charset="-122"/>
                <a:cs typeface="Times New Roman" panose="02020603050405020304" charset="0"/>
              </a:rPr>
              <a:t>16</a:t>
            </a:r>
            <a:r>
              <a:rPr lang="en-US" altLang="zh-CN" sz="2400" dirty="0">
                <a:latin typeface="Times New Roman" panose="02020603050405020304" charset="0"/>
                <a:ea typeface="宋体" panose="02010600030101010101" pitchFamily="2" charset="-122"/>
                <a:cs typeface="Times New Roman" panose="02020603050405020304" charset="0"/>
              </a:rPr>
              <a:t> of life. Everything bad happened to me. My dad died right before my fifth birthday. My mom was angry for most of my childhood. People left me often, by death or by choice, since I was young.</a:t>
            </a:r>
          </a:p>
        </p:txBody>
      </p:sp>
      <p:sp>
        <p:nvSpPr>
          <p:cNvPr id="6" name="TextBox 4"/>
          <p:cNvSpPr txBox="1"/>
          <p:nvPr/>
        </p:nvSpPr>
        <p:spPr>
          <a:xfrm>
            <a:off x="1695450" y="4423410"/>
            <a:ext cx="89598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
        <p:nvSpPr>
          <p:cNvPr id="11" name="文本框 10">
            <a:hlinkClick r:id="rId3" action="ppaction://hlinksldjump"/>
          </p:cNvPr>
          <p:cNvSpPr txBox="1"/>
          <p:nvPr/>
        </p:nvSpPr>
        <p:spPr>
          <a:xfrm>
            <a:off x="4791075"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733425" y="991460"/>
            <a:ext cx="10458450" cy="1198880"/>
          </a:xfrm>
          <a:prstGeom prst="rect">
            <a:avLst/>
          </a:prstGeom>
          <a:noFill/>
        </p:spPr>
        <p:txBody>
          <a:bodyPr wrap="square">
            <a:spAutoFit/>
          </a:bodyPr>
          <a:lstStyle/>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16.【</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本题考查词汇和推理判断。从下文</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Everything bad happened to me</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（一切糟糕的事情都发生在我身上）可推断前一句表达的是“我曾经认为我是生活的受害者”，</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sufferer</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意为“受害者”，因此答案为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endPar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00710" y="318988"/>
            <a:ext cx="11276329"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r>
              <a:rPr lang="en-US" altLang="zh-CN" sz="2400" u="sng" dirty="0">
                <a:latin typeface="Times New Roman" panose="02020603050405020304" charset="0"/>
                <a:ea typeface="宋体" panose="02010600030101010101" pitchFamily="2" charset="-122"/>
                <a:cs typeface="Times New Roman" panose="02020603050405020304" charset="0"/>
              </a:rPr>
              <a:t>17</a:t>
            </a:r>
            <a:r>
              <a:rPr lang="en-US" altLang="zh-CN" sz="2400" dirty="0">
                <a:latin typeface="Times New Roman" panose="02020603050405020304" charset="0"/>
                <a:ea typeface="宋体" panose="02010600030101010101" pitchFamily="2" charset="-122"/>
                <a:cs typeface="Times New Roman" panose="02020603050405020304" charset="0"/>
              </a:rPr>
              <a:t> dealing with this for so long, I finally understood that I had to change what I did and how I did it. I could no longer hold onto sad memories. I could choose to </a:t>
            </a:r>
            <a:r>
              <a:rPr lang="en-US" altLang="zh-CN" sz="2400" u="sng" dirty="0">
                <a:latin typeface="Times New Roman" panose="02020603050405020304" charset="0"/>
                <a:ea typeface="宋体" panose="02010600030101010101" pitchFamily="2" charset="-122"/>
                <a:cs typeface="Times New Roman" panose="02020603050405020304" charset="0"/>
              </a:rPr>
              <a:t>18</a:t>
            </a:r>
            <a:r>
              <a:rPr lang="en-US" altLang="zh-CN" sz="2400" dirty="0">
                <a:latin typeface="Times New Roman" panose="02020603050405020304" charset="0"/>
                <a:ea typeface="宋体" panose="02010600030101010101" pitchFamily="2" charset="-122"/>
                <a:cs typeface="Times New Roman" panose="02020603050405020304" charset="0"/>
              </a:rPr>
              <a:t> from my  experiences and choose </a:t>
            </a:r>
            <a:r>
              <a:rPr lang="en-US" altLang="zh-CN" sz="2400" u="sng" dirty="0">
                <a:latin typeface="Times New Roman" panose="02020603050405020304" charset="0"/>
                <a:ea typeface="宋体" panose="02010600030101010101" pitchFamily="2" charset="-122"/>
                <a:cs typeface="Times New Roman" panose="02020603050405020304" charset="0"/>
              </a:rPr>
              <a:t>19</a:t>
            </a:r>
            <a:r>
              <a:rPr lang="en-US" altLang="zh-CN" sz="2400" dirty="0">
                <a:latin typeface="Times New Roman" panose="02020603050405020304" charset="0"/>
                <a:ea typeface="宋体" panose="02010600030101010101" pitchFamily="2" charset="-122"/>
                <a:cs typeface="Times New Roman" panose="02020603050405020304" charset="0"/>
              </a:rPr>
              <a:t> way to live. And it was all </a:t>
            </a:r>
            <a:r>
              <a:rPr lang="en-US" altLang="zh-CN" sz="2400" u="sng" dirty="0">
                <a:latin typeface="Times New Roman" panose="02020603050405020304" charset="0"/>
                <a:ea typeface="宋体" panose="02010600030101010101" pitchFamily="2" charset="-122"/>
                <a:cs typeface="Times New Roman" panose="02020603050405020304" charset="0"/>
              </a:rPr>
              <a:t>20</a:t>
            </a:r>
            <a:r>
              <a:rPr lang="en-US" altLang="zh-CN" sz="2400" dirty="0">
                <a:latin typeface="Times New Roman" panose="02020603050405020304" charset="0"/>
                <a:ea typeface="宋体" panose="02010600030101010101" pitchFamily="2" charset="-122"/>
                <a:cs typeface="Times New Roman" panose="02020603050405020304" charset="0"/>
              </a:rPr>
              <a:t> to me. </a:t>
            </a:r>
          </a:p>
        </p:txBody>
      </p:sp>
      <p:sp>
        <p:nvSpPr>
          <p:cNvPr id="4" name="文本框 3"/>
          <p:cNvSpPr txBox="1"/>
          <p:nvPr/>
        </p:nvSpPr>
        <p:spPr>
          <a:xfrm>
            <a:off x="997648" y="2648600"/>
            <a:ext cx="9028367" cy="186372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17. A. Before            B. After             C. With                  D. As </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18. A. save                B. cry                C. protect               D. grow</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19. A. the other         B. other             C. another              D. others</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20. A. up                   B. down             C. on                     D. in</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875730" y="269455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
        <p:nvSpPr>
          <p:cNvPr id="6" name="TextBox 4"/>
          <p:cNvSpPr txBox="1"/>
          <p:nvPr/>
        </p:nvSpPr>
        <p:spPr>
          <a:xfrm>
            <a:off x="875730" y="309679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
        <p:nvSpPr>
          <p:cNvPr id="7" name="TextBox 4"/>
          <p:cNvSpPr txBox="1"/>
          <p:nvPr/>
        </p:nvSpPr>
        <p:spPr>
          <a:xfrm>
            <a:off x="875728" y="349208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
        <p:nvSpPr>
          <p:cNvPr id="10" name="文本框 9">
            <a:hlinkClick r:id="rId3"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11" name="TextBox 4"/>
          <p:cNvSpPr txBox="1"/>
          <p:nvPr/>
        </p:nvSpPr>
        <p:spPr>
          <a:xfrm>
            <a:off x="875728" y="399013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11" grpId="0"/>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
        <p:nvSpPr>
          <p:cNvPr id="5" name="矩形 4"/>
          <p:cNvSpPr/>
          <p:nvPr/>
        </p:nvSpPr>
        <p:spPr>
          <a:xfrm>
            <a:off x="676275" y="447675"/>
            <a:ext cx="10496550" cy="4984750"/>
          </a:xfrm>
          <a:prstGeom prst="rect">
            <a:avLst/>
          </a:prstGeom>
          <a:noFill/>
        </p:spPr>
        <p:txBody>
          <a:bodyPr wrap="square">
            <a:spAutoFit/>
          </a:bodyPr>
          <a:lstStyle/>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17.【</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本题考查介词及逻辑推理。后文</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I finally understood that I had to change what I did and how I did it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（我终于明白我必须改变我的所做所为以及做事的方式），可推断“我”是在长期与不幸作斗争后才明白了这个道理，因此答案为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18.【</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本题考查逻辑推理及动词辨析。前文提及</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I could no longer hold onto sad memories</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（我不能再抓着悲伤的回忆不放了），因此此处意为“我可以选择从我的经历中获得成长”，空白处应填</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grow</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，故答案为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19.【</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本题考查不定代词的用法及逻辑推理。句意为“选择另一种生活方式”，三者以上范围内的另一种用</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another</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，故答案为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20.【</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本题考查固定搭配及逻辑推理。从前文可知“我”可以做选择，而做出何种选择取决于自己。</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be up to...</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为固定搭配，意为“取决于某人”，故答案为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00710" y="318988"/>
            <a:ext cx="11276329" cy="274955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r>
              <a:rPr lang="en-US" altLang="zh-CN" sz="2400" u="sng" dirty="0">
                <a:latin typeface="Times New Roman" panose="02020603050405020304" charset="0"/>
                <a:ea typeface="宋体" panose="02010600030101010101" pitchFamily="2" charset="-122"/>
                <a:cs typeface="Times New Roman" panose="02020603050405020304" charset="0"/>
              </a:rPr>
              <a:t>21</a:t>
            </a:r>
            <a:r>
              <a:rPr lang="en-US" altLang="zh-CN" sz="2400" dirty="0">
                <a:latin typeface="Times New Roman" panose="02020603050405020304" charset="0"/>
                <a:ea typeface="宋体" panose="02010600030101010101" pitchFamily="2" charset="-122"/>
                <a:cs typeface="Times New Roman" panose="02020603050405020304" charset="0"/>
              </a:rPr>
              <a:t> old pains and changing </a:t>
            </a:r>
            <a:r>
              <a:rPr lang="en-US" altLang="zh-CN" sz="2400" u="sng" dirty="0">
                <a:latin typeface="Times New Roman" panose="02020603050405020304" charset="0"/>
                <a:ea typeface="宋体" panose="02010600030101010101" pitchFamily="2" charset="-122"/>
                <a:cs typeface="Times New Roman" panose="02020603050405020304" charset="0"/>
              </a:rPr>
              <a:t>22</a:t>
            </a:r>
            <a:r>
              <a:rPr lang="en-US" altLang="zh-CN" sz="2400" dirty="0">
                <a:latin typeface="Times New Roman" panose="02020603050405020304" charset="0"/>
                <a:ea typeface="宋体" panose="02010600030101010101" pitchFamily="2" charset="-122"/>
                <a:cs typeface="Times New Roman" panose="02020603050405020304" charset="0"/>
              </a:rPr>
              <a:t> behaviors haven’t always been easy, but it’s always been worth it. I finally have compassion (</a:t>
            </a:r>
            <a:r>
              <a:rPr lang="zh-CN" altLang="en-US" sz="2400" dirty="0">
                <a:latin typeface="Times New Roman" panose="02020603050405020304" charset="0"/>
                <a:ea typeface="宋体" panose="02010600030101010101" pitchFamily="2" charset="-122"/>
                <a:cs typeface="Times New Roman" panose="02020603050405020304" charset="0"/>
              </a:rPr>
              <a:t>同情</a:t>
            </a:r>
            <a:r>
              <a:rPr lang="en-US" altLang="zh-CN" sz="2400" dirty="0">
                <a:latin typeface="Times New Roman" panose="02020603050405020304" charset="0"/>
                <a:ea typeface="宋体" panose="02010600030101010101" pitchFamily="2" charset="-122"/>
                <a:cs typeface="Times New Roman" panose="02020603050405020304" charset="0"/>
              </a:rPr>
              <a:t>) for my past, even though I did some things that I know were terrible.</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Now I know that I can forgive myself for not knowing </a:t>
            </a:r>
            <a:r>
              <a:rPr lang="en-US" altLang="zh-CN" sz="2400" u="sng" dirty="0">
                <a:latin typeface="Times New Roman" panose="02020603050405020304" charset="0"/>
                <a:ea typeface="宋体" panose="02010600030101010101" pitchFamily="2" charset="-122"/>
                <a:cs typeface="Times New Roman" panose="02020603050405020304" charset="0"/>
              </a:rPr>
              <a:t>23</a:t>
            </a:r>
            <a:r>
              <a:rPr lang="en-US" altLang="zh-CN" sz="2400" dirty="0">
                <a:latin typeface="Times New Roman" panose="02020603050405020304" charset="0"/>
                <a:ea typeface="宋体" panose="02010600030101010101" pitchFamily="2" charset="-122"/>
                <a:cs typeface="Times New Roman" panose="02020603050405020304" charset="0"/>
              </a:rPr>
              <a:t> in the past. I can work hard to learn each day and move forward. I can take steps each day that fill me up </a:t>
            </a:r>
            <a:r>
              <a:rPr lang="en-US" altLang="zh-CN" sz="2400" u="sng" dirty="0">
                <a:latin typeface="Times New Roman" panose="02020603050405020304" charset="0"/>
                <a:ea typeface="宋体" panose="02010600030101010101" pitchFamily="2" charset="-122"/>
                <a:cs typeface="Times New Roman" panose="02020603050405020304" charset="0"/>
              </a:rPr>
              <a:t>24</a:t>
            </a:r>
            <a:r>
              <a:rPr lang="en-US" altLang="zh-CN" sz="2400" dirty="0">
                <a:latin typeface="Times New Roman" panose="02020603050405020304" charset="0"/>
                <a:ea typeface="宋体" panose="02010600030101010101" pitchFamily="2" charset="-122"/>
                <a:cs typeface="Times New Roman" panose="02020603050405020304" charset="0"/>
              </a:rPr>
              <a:t> tearing me (and others) down. </a:t>
            </a:r>
          </a:p>
        </p:txBody>
      </p:sp>
      <p:sp>
        <p:nvSpPr>
          <p:cNvPr id="4" name="文本框 3"/>
          <p:cNvSpPr txBox="1"/>
          <p:nvPr/>
        </p:nvSpPr>
        <p:spPr>
          <a:xfrm>
            <a:off x="1356107" y="3344828"/>
            <a:ext cx="9305184" cy="186372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21. A. Feeling        B. Seeing            C. Curing            D. Cured</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22. A. social           B. special           C. regular            D. cultural</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23. A. longer          B. less                 C. worse             D. better</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24. A. instead         B. instead of       C. rather              D. because of</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1253522" y="336353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
        <p:nvSpPr>
          <p:cNvPr id="6" name="TextBox 4"/>
          <p:cNvSpPr txBox="1"/>
          <p:nvPr/>
        </p:nvSpPr>
        <p:spPr>
          <a:xfrm>
            <a:off x="1253521" y="3798751"/>
            <a:ext cx="1030606"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
        <p:nvSpPr>
          <p:cNvPr id="10" name="文本框 9">
            <a:hlinkClick r:id="rId3"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8" name="TextBox 4"/>
          <p:cNvSpPr txBox="1"/>
          <p:nvPr/>
        </p:nvSpPr>
        <p:spPr>
          <a:xfrm>
            <a:off x="1253521" y="4233968"/>
            <a:ext cx="1030606"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
        <p:nvSpPr>
          <p:cNvPr id="11" name="TextBox 4"/>
          <p:cNvSpPr txBox="1"/>
          <p:nvPr/>
        </p:nvSpPr>
        <p:spPr>
          <a:xfrm>
            <a:off x="1253521" y="4689346"/>
            <a:ext cx="1030606"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11" grpId="0"/>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542925" y="530523"/>
            <a:ext cx="10829925" cy="5354320"/>
          </a:xfrm>
          <a:prstGeom prst="rect">
            <a:avLst/>
          </a:prstGeom>
          <a:noFill/>
        </p:spPr>
        <p:txBody>
          <a:bodyPr wrap="square">
            <a:spAutoFit/>
          </a:bodyPr>
          <a:lstStyle/>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21.【</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本题考查动名词的用法及联系上下文。由下文的</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and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可知前面的短语和</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changing</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结构一致，是动名词作主语，从下文判断该句意为“治愈旧伤痛和改变惯常行为并不容易”，所以空格处应填入</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Curing</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（治愈），答案为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22.【</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本题考查形容词辨析及逻辑推理。根据前文可知，“我”已经形成了一定的生活方式，所以这句话的意思是“治愈旧伤痛和改变惯常行为并不容易”。</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项意为“社会的”，</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项意为“特殊的”，</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项意为“惯常的”，</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项意为“文化的”，所以答案为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23.【</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本题考查推理判断。前文提到过去“我”对那些生活中令人悲伤的事情处理得不好，但是现在可以原谅自己没有做得更好。所以答案应该是</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better</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，选</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24.【</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本题考查逻辑推理。该句意为“我可以每天采取一些行动，让自己充实起来，而不是让自己（和他人）崩溃。”</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instead of</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后面要接动词的</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en-US" altLang="zh-CN" sz="2400" dirty="0" err="1">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ing</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形式，所以答案为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endPar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00710" y="318988"/>
            <a:ext cx="11276329"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I know I can’t control everything, but I can control what I do as long as I take action. I can’t control what happens, </a:t>
            </a:r>
            <a:r>
              <a:rPr lang="en-US" altLang="zh-CN" sz="2400" u="sng" dirty="0">
                <a:latin typeface="Times New Roman" panose="02020603050405020304" charset="0"/>
                <a:ea typeface="宋体" panose="02010600030101010101" pitchFamily="2" charset="-122"/>
                <a:cs typeface="Times New Roman" panose="02020603050405020304" charset="0"/>
              </a:rPr>
              <a:t>25</a:t>
            </a:r>
            <a:r>
              <a:rPr lang="en-US" altLang="zh-CN" sz="2400" dirty="0">
                <a:latin typeface="Times New Roman" panose="02020603050405020304" charset="0"/>
                <a:ea typeface="宋体" panose="02010600030101010101" pitchFamily="2" charset="-122"/>
                <a:cs typeface="Times New Roman" panose="02020603050405020304" charset="0"/>
              </a:rPr>
              <a:t> I can control how I do it.</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My life is </a:t>
            </a:r>
            <a:r>
              <a:rPr lang="en-US" altLang="zh-CN" sz="2400" u="sng" dirty="0">
                <a:latin typeface="Times New Roman" panose="02020603050405020304" charset="0"/>
                <a:ea typeface="宋体" panose="02010600030101010101" pitchFamily="2" charset="-122"/>
                <a:cs typeface="Times New Roman" panose="02020603050405020304" charset="0"/>
              </a:rPr>
              <a:t>26</a:t>
            </a:r>
            <a:r>
              <a:rPr lang="en-US" altLang="zh-CN" sz="2400" dirty="0">
                <a:latin typeface="Times New Roman" panose="02020603050405020304" charset="0"/>
                <a:ea typeface="宋体" panose="02010600030101010101" pitchFamily="2" charset="-122"/>
                <a:cs typeface="Times New Roman" panose="02020603050405020304" charset="0"/>
              </a:rPr>
              <a:t> different than it once was. I’m no longer so </a:t>
            </a:r>
            <a:r>
              <a:rPr lang="en-US" altLang="zh-CN" sz="2400" u="sng" dirty="0">
                <a:latin typeface="Times New Roman" panose="02020603050405020304" charset="0"/>
                <a:ea typeface="宋体" panose="02010600030101010101" pitchFamily="2" charset="-122"/>
                <a:cs typeface="Times New Roman" panose="02020603050405020304" charset="0"/>
              </a:rPr>
              <a:t>27</a:t>
            </a:r>
            <a:r>
              <a:rPr lang="en-US" altLang="zh-CN" sz="2400" dirty="0">
                <a:latin typeface="Times New Roman" panose="02020603050405020304" charset="0"/>
                <a:ea typeface="宋体" panose="02010600030101010101" pitchFamily="2" charset="-122"/>
                <a:cs typeface="Times New Roman" panose="02020603050405020304" charset="0"/>
              </a:rPr>
              <a:t> or anxious that I can’t leave the house. I’m no longer scared. My life is </a:t>
            </a:r>
            <a:r>
              <a:rPr lang="en-US" altLang="zh-CN" sz="2400" u="sng" dirty="0">
                <a:latin typeface="Times New Roman" panose="02020603050405020304" charset="0"/>
                <a:ea typeface="宋体" panose="02010600030101010101" pitchFamily="2" charset="-122"/>
                <a:cs typeface="Times New Roman" panose="02020603050405020304" charset="0"/>
              </a:rPr>
              <a:t>28</a:t>
            </a:r>
            <a:r>
              <a:rPr lang="en-US" altLang="zh-CN" sz="2400" dirty="0">
                <a:latin typeface="Times New Roman" panose="02020603050405020304" charset="0"/>
                <a:ea typeface="宋体" panose="02010600030101010101" pitchFamily="2" charset="-122"/>
                <a:cs typeface="Times New Roman" panose="02020603050405020304" charset="0"/>
              </a:rPr>
              <a:t> .</a:t>
            </a:r>
          </a:p>
        </p:txBody>
      </p:sp>
      <p:sp>
        <p:nvSpPr>
          <p:cNvPr id="4" name="文本框 3"/>
          <p:cNvSpPr txBox="1"/>
          <p:nvPr/>
        </p:nvSpPr>
        <p:spPr>
          <a:xfrm>
            <a:off x="1076355" y="2599972"/>
            <a:ext cx="10038686" cy="186372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25. A. however           B. but                C. because             D. and</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26. A. similarly          B. probably       C. possibly             D. completely</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27. A. frightened        B. satisfied        C. depressed 	    D. delighted</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28. A. yours               B. hers               C. my                     D. mine</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875730" y="269455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
        <p:nvSpPr>
          <p:cNvPr id="6" name="TextBox 4"/>
          <p:cNvSpPr txBox="1"/>
          <p:nvPr/>
        </p:nvSpPr>
        <p:spPr>
          <a:xfrm>
            <a:off x="875730" y="309679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
        <p:nvSpPr>
          <p:cNvPr id="10" name="文本框 9">
            <a:hlinkClick r:id="rId3" action="ppaction://hlinksldjump"/>
          </p:cNvPr>
          <p:cNvSpPr txBox="1"/>
          <p:nvPr/>
        </p:nvSpPr>
        <p:spPr>
          <a:xfrm>
            <a:off x="5019673" y="5727616"/>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8" name="TextBox 4"/>
          <p:cNvSpPr txBox="1"/>
          <p:nvPr/>
        </p:nvSpPr>
        <p:spPr>
          <a:xfrm>
            <a:off x="875730" y="349904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
        <p:nvSpPr>
          <p:cNvPr id="11" name="TextBox 4"/>
          <p:cNvSpPr txBox="1"/>
          <p:nvPr/>
        </p:nvSpPr>
        <p:spPr>
          <a:xfrm>
            <a:off x="875729" y="3941476"/>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I. </a:t>
            </a:r>
            <a:r>
              <a:rPr lang="zh-CN" altLang="en-US" sz="4400" b="1" spc="300" dirty="0">
                <a:latin typeface="+mj-ea"/>
                <a:ea typeface="+mj-ea"/>
              </a:rPr>
              <a:t>补全对话</a:t>
            </a:r>
            <a:endParaRPr sz="4400" b="1" spc="300" dirty="0">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495300" y="538996"/>
            <a:ext cx="10372725" cy="5354320"/>
          </a:xfrm>
          <a:prstGeom prst="rect">
            <a:avLst/>
          </a:prstGeom>
          <a:noFill/>
        </p:spPr>
        <p:txBody>
          <a:bodyPr wrap="square">
            <a:spAutoFit/>
          </a:bodyPr>
          <a:lstStyle/>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25.【</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本题考查逻辑推理。</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I can’t control what happens</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（我无法控制发生的事）和</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I can control how I do it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（我能控制做事的方式）之间是转斩关系，故选用</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but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26.【</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本题考查副词辨析及逻辑推理。根据前文可知，“我”经历了很大的心理变化，努力尝试改变，所以现在的生活与曾经的生活差别很大，空格处应填入副词</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completely</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（完全地），故答案为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27.【</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本题考查形容词辨析及逻辑推理。前文提到生活与以前不一样了，于是“我”不再忧郁和焦虑了。空格处应填入与</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anxious</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词义相近的词，排除</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两项，前文提到很多伤心的事，所以是</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depressed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（沮丧的，情绪低落的），而不是</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frightened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（害怕的）。因此答案为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28.【</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本题考查物主代词和逻辑推理。前文提到“我”不再沮丧，不再焦虑，不再害怕，所以生活完全属于自己。此空后面没有名词，因此要填入名词性物主代词，答案为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endPar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78121" y="556471"/>
            <a:ext cx="11276329"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I heard this saying in a class—“I use my memories, but I don’t let them </a:t>
            </a:r>
            <a:r>
              <a:rPr lang="en-US" altLang="zh-CN" sz="2400" u="sng" dirty="0">
                <a:latin typeface="Times New Roman" panose="02020603050405020304" charset="0"/>
                <a:ea typeface="宋体" panose="02010600030101010101" pitchFamily="2" charset="-122"/>
                <a:cs typeface="Times New Roman" panose="02020603050405020304" charset="0"/>
              </a:rPr>
              <a:t>29</a:t>
            </a:r>
            <a:r>
              <a:rPr lang="en-US" altLang="zh-CN" sz="2400" dirty="0">
                <a:latin typeface="Times New Roman" panose="02020603050405020304" charset="0"/>
                <a:ea typeface="宋体" panose="02010600030101010101" pitchFamily="2" charset="-122"/>
                <a:cs typeface="Times New Roman" panose="02020603050405020304" charset="0"/>
              </a:rPr>
              <a:t> me.” It’s a beautiful thing and I know everyone is able to do it. You have so much </a:t>
            </a:r>
            <a:r>
              <a:rPr lang="en-US" altLang="zh-CN" sz="2400" u="sng" dirty="0">
                <a:latin typeface="Times New Roman" panose="02020603050405020304" charset="0"/>
                <a:ea typeface="宋体" panose="02010600030101010101" pitchFamily="2" charset="-122"/>
                <a:cs typeface="Times New Roman" panose="02020603050405020304" charset="0"/>
              </a:rPr>
              <a:t>30</a:t>
            </a:r>
            <a:r>
              <a:rPr lang="en-US" altLang="zh-CN" sz="2400" dirty="0">
                <a:latin typeface="Times New Roman" panose="02020603050405020304" charset="0"/>
                <a:ea typeface="宋体" panose="02010600030101010101" pitchFamily="2" charset="-122"/>
                <a:cs typeface="Times New Roman" panose="02020603050405020304" charset="0"/>
              </a:rPr>
              <a:t> over your experience.</a:t>
            </a:r>
          </a:p>
        </p:txBody>
      </p:sp>
      <p:sp>
        <p:nvSpPr>
          <p:cNvPr id="4" name="文本框 3"/>
          <p:cNvSpPr txBox="1"/>
          <p:nvPr/>
        </p:nvSpPr>
        <p:spPr>
          <a:xfrm>
            <a:off x="930304" y="3432557"/>
            <a:ext cx="9885047" cy="97726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29. A. interrupt       B. forget             C. use                  D. remember</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30. A. power           B. weakness       C. happiness        D. sadness</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811530" y="3495040"/>
            <a:ext cx="8947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
        <p:nvSpPr>
          <p:cNvPr id="6" name="TextBox 4"/>
          <p:cNvSpPr txBox="1"/>
          <p:nvPr/>
        </p:nvSpPr>
        <p:spPr>
          <a:xfrm>
            <a:off x="811530" y="3911600"/>
            <a:ext cx="8947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
        <p:nvSpPr>
          <p:cNvPr id="10" name="文本框 9">
            <a:hlinkClick r:id="rId3"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14" name="文本框 13">
            <a:hlinkClick r:id="rId4" action="ppaction://hlinksldjump"/>
          </p:cNvPr>
          <p:cNvSpPr txBox="1"/>
          <p:nvPr/>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
        <p:nvSpPr>
          <p:cNvPr id="5" name="矩形 4"/>
          <p:cNvSpPr/>
          <p:nvPr/>
        </p:nvSpPr>
        <p:spPr>
          <a:xfrm>
            <a:off x="600075" y="1143000"/>
            <a:ext cx="10854055" cy="2091690"/>
          </a:xfrm>
          <a:prstGeom prst="rect">
            <a:avLst/>
          </a:prstGeom>
          <a:noFill/>
        </p:spPr>
        <p:txBody>
          <a:bodyPr wrap="square">
            <a:spAutoFit/>
          </a:bodyPr>
          <a:lstStyle/>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29.【</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本题考查动词辨析及逻辑推理。该句意为“我利用我的回忆，但我不会被它们利用”，所以应该选择动词</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use</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，故答案为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30.【</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本题考查名词辨析及逻辑推理。文中的“我”从自己的经历出发，得出一个人对自己的经历是可以有掌控力的。所以空格处应填入</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power</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（力量），答案为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altLang="zh-CN" sz="4400" b="1" spc="300" dirty="0">
                <a:latin typeface="+mj-ea"/>
                <a:ea typeface="+mj-ea"/>
              </a:rPr>
              <a:t>IV. </a:t>
            </a:r>
            <a:r>
              <a:rPr lang="zh-CN" altLang="en-US" sz="4400" b="1" spc="300" dirty="0">
                <a:latin typeface="+mj-ea"/>
                <a:ea typeface="+mj-ea"/>
              </a:rPr>
              <a:t>阅读理解</a:t>
            </a:r>
            <a:endParaRPr sz="4400" b="1" spc="300" dirty="0">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IV. 阅读理解（15小题，共45分） 		 【建议用时：35 mins】</a:t>
            </a:r>
          </a:p>
        </p:txBody>
      </p:sp>
      <p:sp>
        <p:nvSpPr>
          <p:cNvPr id="2" name="文本框 1"/>
          <p:cNvSpPr txBox="1"/>
          <p:nvPr/>
        </p:nvSpPr>
        <p:spPr>
          <a:xfrm>
            <a:off x="609599" y="2226624"/>
            <a:ext cx="10648949" cy="3229923"/>
          </a:xfrm>
          <a:prstGeom prst="rect">
            <a:avLst/>
          </a:prstGeom>
          <a:noFill/>
        </p:spPr>
        <p:txBody>
          <a:bodyPr wrap="square" rtlCol="0" anchor="ctr">
            <a:spAutoFit/>
          </a:bodyPr>
          <a:lstStyle/>
          <a:p>
            <a:pPr>
              <a:lnSpc>
                <a:spcPct val="120000"/>
              </a:lnSpc>
            </a:pPr>
            <a:r>
              <a:rPr lang="en-US" altLang="zh-CN" sz="2400" b="1"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A</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dirty="0" err="1">
                <a:solidFill>
                  <a:schemeClr val="tx1">
                    <a:lumMod val="75000"/>
                    <a:lumOff val="25000"/>
                  </a:schemeClr>
                </a:solidFill>
                <a:latin typeface="Times New Roman" panose="02020603050405020304" charset="0"/>
                <a:cs typeface="Times New Roman" panose="02020603050405020304" charset="0"/>
              </a:rPr>
              <a:t>Hersheypark</a:t>
            </a:r>
            <a:r>
              <a:rPr lang="en-US" altLang="zh-CN" sz="2400" dirty="0">
                <a:solidFill>
                  <a:schemeClr val="tx1">
                    <a:lumMod val="75000"/>
                    <a:lumOff val="25000"/>
                  </a:schemeClr>
                </a:solidFill>
                <a:latin typeface="Times New Roman" panose="02020603050405020304" charset="0"/>
                <a:cs typeface="Times New Roman" panose="02020603050405020304" charset="0"/>
              </a:rPr>
              <a:t>, an amusement park in Hershey, Pennsylvania, has something for everyone. You can have fun riding roller coasters that range from mild to wild. There are also classic family rides, a water park, a zoo, and of course, chocolate.</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Now its new section, Hershey’s </a:t>
            </a:r>
            <a:r>
              <a:rPr lang="en-US" altLang="zh-CN" sz="2400" dirty="0" err="1">
                <a:solidFill>
                  <a:schemeClr val="tx1">
                    <a:lumMod val="75000"/>
                    <a:lumOff val="25000"/>
                  </a:schemeClr>
                </a:solidFill>
                <a:latin typeface="Times New Roman" panose="02020603050405020304" charset="0"/>
                <a:cs typeface="Times New Roman" panose="02020603050405020304" charset="0"/>
              </a:rPr>
              <a:t>Chocolatetown</a:t>
            </a:r>
            <a:r>
              <a:rPr lang="en-US" altLang="zh-CN" sz="2400" dirty="0">
                <a:solidFill>
                  <a:schemeClr val="tx1">
                    <a:lumMod val="75000"/>
                    <a:lumOff val="25000"/>
                  </a:schemeClr>
                </a:solidFill>
                <a:latin typeface="Times New Roman" panose="02020603050405020304" charset="0"/>
                <a:cs typeface="Times New Roman" panose="02020603050405020304" charset="0"/>
              </a:rPr>
              <a:t>, is open! There is </a:t>
            </a:r>
            <a:r>
              <a:rPr lang="en-US" altLang="zh-CN" sz="2400" dirty="0" err="1">
                <a:solidFill>
                  <a:schemeClr val="tx1">
                    <a:lumMod val="75000"/>
                    <a:lumOff val="25000"/>
                  </a:schemeClr>
                </a:solidFill>
                <a:latin typeface="Times New Roman" panose="02020603050405020304" charset="0"/>
                <a:cs typeface="Times New Roman" panose="02020603050405020304" charset="0"/>
              </a:rPr>
              <a:t>Candymonium</a:t>
            </a:r>
            <a:r>
              <a:rPr lang="en-US" altLang="zh-CN" sz="2400" dirty="0">
                <a:solidFill>
                  <a:schemeClr val="tx1">
                    <a:lumMod val="75000"/>
                    <a:lumOff val="25000"/>
                  </a:schemeClr>
                </a:solidFill>
                <a:latin typeface="Times New Roman" panose="02020603050405020304" charset="0"/>
                <a:cs typeface="Times New Roman" panose="02020603050405020304" charset="0"/>
              </a:rPr>
              <a:t>, the tallest, fastest, longest, and sweetest coaster in the park. It offers a one-of-a-kind experience.</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文本框 5"/>
          <p:cNvSpPr txBox="1"/>
          <p:nvPr/>
        </p:nvSpPr>
        <p:spPr>
          <a:xfrm>
            <a:off x="295910" y="1052152"/>
            <a:ext cx="11276329" cy="977265"/>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A）阅读下列短文，并做短文后的题目。从四个选项中，选出能回答所提问题或完</a:t>
            </a:r>
          </a:p>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成所给句子的最佳答案。</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47700" y="50318"/>
            <a:ext cx="11153775" cy="5851525"/>
          </a:xfrm>
          <a:prstGeom prst="rect">
            <a:avLst/>
          </a:prstGeom>
          <a:noFill/>
        </p:spPr>
        <p:txBody>
          <a:bodyPr wrap="square" rtlCol="0" anchor="ctr">
            <a:spAutoFit/>
          </a:bodyPr>
          <a:lstStyle/>
          <a:p>
            <a:pPr algn="just">
              <a:lnSpc>
                <a:spcPct val="120000"/>
              </a:lnSpc>
            </a:pPr>
            <a:r>
              <a:rPr lang="en-US" altLang="zh-CN" sz="2400" b="1" dirty="0">
                <a:solidFill>
                  <a:schemeClr val="tx1">
                    <a:lumMod val="75000"/>
                    <a:lumOff val="25000"/>
                  </a:schemeClr>
                </a:solidFill>
                <a:latin typeface="Times New Roman" panose="02020603050405020304" charset="0"/>
                <a:cs typeface="Times New Roman" panose="02020603050405020304" charset="0"/>
              </a:rPr>
              <a:t>Opening hours for this week:</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Oct. 12–15, Monday–Thursday, closed</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Oct. 16, Friday, 5:00 p.m.–9:00 p.m.</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Oct. 17, Saturday, 2:00 p.m.–9:00 p.m.</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Oct. 18, Sunday, 2:00 p.m.–9:00 p.m.</a:t>
            </a:r>
          </a:p>
          <a:p>
            <a:pPr algn="just">
              <a:lnSpc>
                <a:spcPct val="120000"/>
              </a:lnSpc>
            </a:pPr>
            <a:r>
              <a:rPr lang="en-US" altLang="zh-CN" sz="2400" b="1" dirty="0">
                <a:solidFill>
                  <a:schemeClr val="tx1">
                    <a:lumMod val="75000"/>
                    <a:lumOff val="25000"/>
                  </a:schemeClr>
                </a:solidFill>
                <a:latin typeface="Times New Roman" panose="02020603050405020304" charset="0"/>
                <a:cs typeface="Times New Roman" panose="02020603050405020304" charset="0"/>
              </a:rPr>
              <a:t>Tickets:</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Buy tickets at www.hersheypark.com</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b="1" dirty="0">
                <a:solidFill>
                  <a:schemeClr val="tx1">
                    <a:lumMod val="75000"/>
                    <a:lumOff val="25000"/>
                  </a:schemeClr>
                </a:solidFill>
                <a:latin typeface="Times New Roman" panose="02020603050405020304" charset="0"/>
                <a:cs typeface="Times New Roman" panose="02020603050405020304" charset="0"/>
              </a:rPr>
              <a:t>1-Day tickets: </a:t>
            </a:r>
            <a:r>
              <a:rPr lang="en-US" altLang="zh-CN" sz="2400" dirty="0">
                <a:solidFill>
                  <a:schemeClr val="tx1">
                    <a:lumMod val="75000"/>
                    <a:lumOff val="25000"/>
                  </a:schemeClr>
                </a:solidFill>
                <a:latin typeface="Times New Roman" panose="02020603050405020304" charset="0"/>
                <a:cs typeface="Times New Roman" panose="02020603050405020304" charset="0"/>
              </a:rPr>
              <a:t>$49.95 (aged 3+); Free (children aged 2 or younger)</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b="1" dirty="0">
                <a:solidFill>
                  <a:schemeClr val="tx1">
                    <a:lumMod val="75000"/>
                    <a:lumOff val="25000"/>
                  </a:schemeClr>
                </a:solidFill>
                <a:latin typeface="Times New Roman" panose="02020603050405020304" charset="0"/>
                <a:cs typeface="Times New Roman" panose="02020603050405020304" charset="0"/>
              </a:rPr>
              <a:t>2-Day tickets: </a:t>
            </a:r>
            <a:r>
              <a:rPr lang="en-US" altLang="zh-CN" sz="2400" dirty="0">
                <a:solidFill>
                  <a:schemeClr val="tx1">
                    <a:lumMod val="75000"/>
                    <a:lumOff val="25000"/>
                  </a:schemeClr>
                </a:solidFill>
                <a:latin typeface="Times New Roman" panose="02020603050405020304" charset="0"/>
                <a:cs typeface="Times New Roman" panose="02020603050405020304" charset="0"/>
              </a:rPr>
              <a:t>$47.50 per day (aged 9–61); $40 per day (aged 3–8 / aged 62+); Free </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(children aged 2 or younger)</a:t>
            </a:r>
          </a:p>
          <a:p>
            <a:pPr algn="just">
              <a:lnSpc>
                <a:spcPct val="120000"/>
              </a:lnSpc>
            </a:pPr>
            <a:r>
              <a:rPr lang="en-US" altLang="zh-CN" sz="2400" b="1" dirty="0">
                <a:solidFill>
                  <a:schemeClr val="tx1">
                    <a:lumMod val="75000"/>
                    <a:lumOff val="25000"/>
                  </a:schemeClr>
                </a:solidFill>
                <a:latin typeface="Times New Roman" panose="02020603050405020304" charset="0"/>
                <a:cs typeface="Times New Roman" panose="02020603050405020304" charset="0"/>
              </a:rPr>
              <a:t>Tips:</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1. Please reserve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预约</a:t>
            </a:r>
            <a:r>
              <a:rPr lang="en-US" altLang="zh-CN" sz="2400" dirty="0">
                <a:solidFill>
                  <a:schemeClr val="tx1">
                    <a:lumMod val="75000"/>
                    <a:lumOff val="25000"/>
                  </a:schemeClr>
                </a:solidFill>
                <a:latin typeface="Times New Roman" panose="02020603050405020304" charset="0"/>
                <a:cs typeface="Times New Roman" panose="02020603050405020304" charset="0"/>
              </a:rPr>
              <a:t>) your tickets before you visit at www.hersheypark.com.</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2. You can download the </a:t>
            </a:r>
            <a:r>
              <a:rPr lang="en-US" altLang="zh-CN" sz="2400" dirty="0" err="1">
                <a:solidFill>
                  <a:schemeClr val="tx1">
                    <a:lumMod val="75000"/>
                    <a:lumOff val="25000"/>
                  </a:schemeClr>
                </a:solidFill>
                <a:latin typeface="Times New Roman" panose="02020603050405020304" charset="0"/>
                <a:cs typeface="Times New Roman" panose="02020603050405020304" charset="0"/>
              </a:rPr>
              <a:t>Hersheypark</a:t>
            </a:r>
            <a:r>
              <a:rPr lang="en-US" altLang="zh-CN" sz="2400" dirty="0">
                <a:solidFill>
                  <a:schemeClr val="tx1">
                    <a:lumMod val="75000"/>
                    <a:lumOff val="25000"/>
                  </a:schemeClr>
                </a:solidFill>
                <a:latin typeface="Times New Roman" panose="02020603050405020304" charset="0"/>
                <a:cs typeface="Times New Roman" panose="02020603050405020304" charset="0"/>
              </a:rPr>
              <a:t> app to help you plan your visit.</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57225" y="699606"/>
            <a:ext cx="10648949" cy="3636010"/>
          </a:xfrm>
          <a:prstGeom prst="rect">
            <a:avLst/>
          </a:prstGeom>
          <a:noFill/>
        </p:spPr>
        <p:txBody>
          <a:bodyPr wrap="square" rtlCol="0" anchor="ctr">
            <a:spAutoFit/>
          </a:bodyPr>
          <a:lstStyle/>
          <a:p>
            <a:pPr algn="just">
              <a:lnSpc>
                <a:spcPct val="120000"/>
              </a:lnSpc>
            </a:pPr>
            <a:r>
              <a:rPr lang="en-US" altLang="zh-CN" sz="2400" b="1" dirty="0">
                <a:solidFill>
                  <a:schemeClr val="tx1">
                    <a:lumMod val="75000"/>
                    <a:lumOff val="25000"/>
                  </a:schemeClr>
                </a:solidFill>
                <a:latin typeface="Times New Roman" panose="02020603050405020304" charset="0"/>
                <a:cs typeface="Times New Roman" panose="02020603050405020304" charset="0"/>
              </a:rPr>
              <a:t>Safety rules:</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1. All guests over the age of 2 are required to wear face coverings.</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2. Guests should also be prepared to undergo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经历</a:t>
            </a:r>
            <a:r>
              <a:rPr lang="en-US" altLang="zh-CN" sz="2400" dirty="0">
                <a:solidFill>
                  <a:schemeClr val="tx1">
                    <a:lumMod val="75000"/>
                    <a:lumOff val="25000"/>
                  </a:schemeClr>
                </a:solidFill>
                <a:latin typeface="Times New Roman" panose="02020603050405020304" charset="0"/>
                <a:cs typeface="Times New Roman" panose="02020603050405020304" charset="0"/>
              </a:rPr>
              <a:t>) a touchless temperature screening before entering </a:t>
            </a:r>
            <a:r>
              <a:rPr lang="en-US" altLang="zh-CN" sz="2400" dirty="0" err="1">
                <a:solidFill>
                  <a:schemeClr val="tx1">
                    <a:lumMod val="75000"/>
                    <a:lumOff val="25000"/>
                  </a:schemeClr>
                </a:solidFill>
                <a:latin typeface="Times New Roman" panose="02020603050405020304" charset="0"/>
                <a:cs typeface="Times New Roman" panose="02020603050405020304" charset="0"/>
              </a:rPr>
              <a:t>Hersheypark</a:t>
            </a:r>
            <a:r>
              <a:rPr lang="en-US" altLang="zh-CN" sz="2400" dirty="0">
                <a:solidFill>
                  <a:schemeClr val="tx1">
                    <a:lumMod val="75000"/>
                    <a:lumOff val="25000"/>
                  </a:schemeClr>
                </a:solidFill>
                <a:latin typeface="Times New Roman" panose="02020603050405020304" charset="0"/>
                <a:cs typeface="Times New Roman" panose="02020603050405020304" charset="0"/>
              </a:rPr>
              <a:t>.</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3. Follow directions from our team members by keeping 1 meter away from other guests at all times.</a:t>
            </a:r>
          </a:p>
          <a:p>
            <a:pPr algn="just">
              <a:lnSpc>
                <a:spcPct val="120000"/>
              </a:lnSpc>
            </a:pPr>
            <a:r>
              <a:rPr lang="en-US" altLang="zh-CN" sz="2400" b="1" dirty="0">
                <a:solidFill>
                  <a:schemeClr val="tx1">
                    <a:lumMod val="75000"/>
                    <a:lumOff val="25000"/>
                  </a:schemeClr>
                </a:solidFill>
                <a:latin typeface="Times New Roman" panose="02020603050405020304" charset="0"/>
                <a:cs typeface="Times New Roman" panose="02020603050405020304" charset="0"/>
              </a:rPr>
              <a:t>Address: </a:t>
            </a:r>
            <a:r>
              <a:rPr lang="en-US" altLang="zh-CN" sz="2400" dirty="0">
                <a:solidFill>
                  <a:schemeClr val="tx1">
                    <a:lumMod val="75000"/>
                    <a:lumOff val="25000"/>
                  </a:schemeClr>
                </a:solidFill>
                <a:latin typeface="Times New Roman" panose="02020603050405020304" charset="0"/>
                <a:cs typeface="Times New Roman" panose="02020603050405020304" charset="0"/>
              </a:rPr>
              <a:t>100 West </a:t>
            </a:r>
            <a:r>
              <a:rPr lang="en-US" altLang="zh-CN" sz="2400" dirty="0" err="1">
                <a:solidFill>
                  <a:schemeClr val="tx1">
                    <a:lumMod val="75000"/>
                    <a:lumOff val="25000"/>
                  </a:schemeClr>
                </a:solidFill>
                <a:latin typeface="Times New Roman" panose="02020603050405020304" charset="0"/>
                <a:cs typeface="Times New Roman" panose="02020603050405020304" charset="0"/>
              </a:rPr>
              <a:t>Hersheypark</a:t>
            </a:r>
            <a:r>
              <a:rPr lang="en-US" altLang="zh-CN" sz="2400" dirty="0">
                <a:solidFill>
                  <a:schemeClr val="tx1">
                    <a:lumMod val="75000"/>
                    <a:lumOff val="25000"/>
                  </a:schemeClr>
                </a:solidFill>
                <a:latin typeface="Times New Roman" panose="02020603050405020304" charset="0"/>
                <a:cs typeface="Times New Roman" panose="02020603050405020304" charset="0"/>
              </a:rPr>
              <a:t> Drive, Hershey, PA 17033</a:t>
            </a:r>
          </a:p>
          <a:p>
            <a:pPr algn="just">
              <a:lnSpc>
                <a:spcPct val="120000"/>
              </a:lnSpc>
            </a:pPr>
            <a:r>
              <a:rPr lang="en-US" altLang="zh-CN" sz="2400" b="1" dirty="0">
                <a:solidFill>
                  <a:schemeClr val="tx1">
                    <a:lumMod val="75000"/>
                    <a:lumOff val="25000"/>
                  </a:schemeClr>
                </a:solidFill>
                <a:latin typeface="Times New Roman" panose="02020603050405020304" charset="0"/>
                <a:cs typeface="Times New Roman" panose="02020603050405020304" charset="0"/>
              </a:rPr>
              <a:t>Contact: </a:t>
            </a:r>
            <a:r>
              <a:rPr lang="en-US" altLang="zh-CN" sz="2400" dirty="0">
                <a:solidFill>
                  <a:schemeClr val="tx1">
                    <a:lumMod val="75000"/>
                    <a:lumOff val="25000"/>
                  </a:schemeClr>
                </a:solidFill>
                <a:latin typeface="Times New Roman" panose="02020603050405020304" charset="0"/>
                <a:cs typeface="Times New Roman" panose="02020603050405020304" charset="0"/>
              </a:rPr>
              <a:t>717-534-3900</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1615" y="780618"/>
            <a:ext cx="10862945" cy="274955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31. Which of the following is new according to the passage?</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Roller coasters and classic family rides. </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Water park and zoo. </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a:t>
            </a:r>
            <a:r>
              <a:rPr lang="en-US" altLang="zh-CN" sz="2400" dirty="0" err="1">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Chocolatetown</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and roller coasters. </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a:t>
            </a:r>
            <a:r>
              <a:rPr lang="en-US" altLang="zh-CN" sz="2400" dirty="0" err="1">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Chocolatetown</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and its </a:t>
            </a:r>
            <a:r>
              <a:rPr lang="en-US" altLang="zh-CN" sz="2400" dirty="0" err="1">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Candymonium</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470760" y="4147679"/>
            <a:ext cx="9965663"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细节推理题。题干意为“下列哪些是公园里的新设施？”根据第二段可知，</a:t>
            </a:r>
            <a:r>
              <a:rPr lang="en-US" altLang="zh-CN" sz="2400" dirty="0" err="1">
                <a:solidFill>
                  <a:srgbClr val="C00000"/>
                </a:solidFill>
                <a:latin typeface="Times New Roman" panose="02020603050405020304" charset="0"/>
                <a:cs typeface="Times New Roman" panose="02020603050405020304" charset="0"/>
              </a:rPr>
              <a:t>Chocolatetown</a:t>
            </a:r>
            <a:r>
              <a:rPr lang="zh-CN" altLang="en-US" sz="2400" dirty="0">
                <a:solidFill>
                  <a:srgbClr val="C00000"/>
                </a:solidFill>
                <a:latin typeface="Times New Roman" panose="02020603050405020304" charset="0"/>
                <a:cs typeface="Times New Roman" panose="02020603050405020304" charset="0"/>
              </a:rPr>
              <a:t>是该公园新开的区域，里面有最高、最快、最长的过山车</a:t>
            </a:r>
            <a:r>
              <a:rPr lang="en-US" altLang="zh-CN" sz="2400" dirty="0" err="1">
                <a:solidFill>
                  <a:srgbClr val="C00000"/>
                </a:solidFill>
                <a:latin typeface="Times New Roman" panose="02020603050405020304" charset="0"/>
                <a:cs typeface="Times New Roman" panose="02020603050405020304" charset="0"/>
              </a:rPr>
              <a:t>Candymonium</a:t>
            </a:r>
            <a:r>
              <a:rPr lang="zh-CN" altLang="en-US" sz="2400" dirty="0">
                <a:solidFill>
                  <a:srgbClr val="C00000"/>
                </a:solidFill>
                <a:latin typeface="Times New Roman" panose="02020603050405020304" charset="0"/>
                <a:cs typeface="Times New Roman" panose="02020603050405020304" charset="0"/>
              </a:rPr>
              <a:t>。故答案为</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35890" y="82693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 </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1615" y="468109"/>
            <a:ext cx="10862945" cy="142049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32. It’s 8 o’clock in the morning, October 17. How long should Linda wait if she 	    wants to visit the park?</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9 hours.           B. 6 hours.            C. 13 hours.          D. 8 hours.</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702337" y="3629025"/>
            <a:ext cx="9965663"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推理判断题。题干意为“现在是</a:t>
            </a:r>
            <a:r>
              <a:rPr lang="en-US" altLang="zh-CN" sz="2400" dirty="0">
                <a:solidFill>
                  <a:srgbClr val="C00000"/>
                </a:solidFill>
                <a:latin typeface="Times New Roman" panose="02020603050405020304" charset="0"/>
                <a:cs typeface="Times New Roman" panose="02020603050405020304" charset="0"/>
              </a:rPr>
              <a:t>10</a:t>
            </a:r>
            <a:r>
              <a:rPr lang="zh-CN" altLang="en-US" sz="2400" dirty="0">
                <a:solidFill>
                  <a:srgbClr val="C00000"/>
                </a:solidFill>
                <a:latin typeface="Times New Roman" panose="02020603050405020304" charset="0"/>
                <a:cs typeface="Times New Roman" panose="02020603050405020304" charset="0"/>
              </a:rPr>
              <a:t>月</a:t>
            </a:r>
            <a:r>
              <a:rPr lang="en-US" altLang="zh-CN" sz="2400" dirty="0">
                <a:solidFill>
                  <a:srgbClr val="C00000"/>
                </a:solidFill>
                <a:latin typeface="Times New Roman" panose="02020603050405020304" charset="0"/>
                <a:cs typeface="Times New Roman" panose="02020603050405020304" charset="0"/>
              </a:rPr>
              <a:t>17</a:t>
            </a:r>
            <a:r>
              <a:rPr lang="zh-CN" altLang="en-US" sz="2400" dirty="0">
                <a:solidFill>
                  <a:srgbClr val="C00000"/>
                </a:solidFill>
                <a:latin typeface="Times New Roman" panose="02020603050405020304" charset="0"/>
                <a:cs typeface="Times New Roman" panose="02020603050405020304" charset="0"/>
              </a:rPr>
              <a:t>日，早上</a:t>
            </a:r>
            <a:r>
              <a:rPr lang="en-US" altLang="zh-CN" sz="2400" dirty="0">
                <a:solidFill>
                  <a:srgbClr val="C00000"/>
                </a:solidFill>
                <a:latin typeface="Times New Roman" panose="02020603050405020304" charset="0"/>
                <a:cs typeface="Times New Roman" panose="02020603050405020304" charset="0"/>
              </a:rPr>
              <a:t>8</a:t>
            </a:r>
            <a:r>
              <a:rPr lang="zh-CN" altLang="en-US" sz="2400" dirty="0">
                <a:solidFill>
                  <a:srgbClr val="C00000"/>
                </a:solidFill>
                <a:latin typeface="Times New Roman" panose="02020603050405020304" charset="0"/>
                <a:cs typeface="Times New Roman" panose="02020603050405020304" charset="0"/>
              </a:rPr>
              <a:t>点。如果</a:t>
            </a:r>
            <a:r>
              <a:rPr lang="en-US" altLang="zh-CN" sz="2400" dirty="0">
                <a:solidFill>
                  <a:srgbClr val="C00000"/>
                </a:solidFill>
                <a:latin typeface="Times New Roman" panose="02020603050405020304" charset="0"/>
                <a:cs typeface="Times New Roman" panose="02020603050405020304" charset="0"/>
              </a:rPr>
              <a:t>Linda</a:t>
            </a:r>
            <a:r>
              <a:rPr lang="zh-CN" altLang="en-US" sz="2400" dirty="0">
                <a:solidFill>
                  <a:srgbClr val="C00000"/>
                </a:solidFill>
                <a:latin typeface="Times New Roman" panose="02020603050405020304" charset="0"/>
                <a:cs typeface="Times New Roman" panose="02020603050405020304" charset="0"/>
              </a:rPr>
              <a:t>想去公园玩，她还要等多久？”根据文中提供的时间表，</a:t>
            </a:r>
            <a:r>
              <a:rPr lang="en-US" altLang="zh-CN" sz="2400" dirty="0">
                <a:solidFill>
                  <a:srgbClr val="C00000"/>
                </a:solidFill>
                <a:latin typeface="Times New Roman" panose="02020603050405020304" charset="0"/>
                <a:cs typeface="Times New Roman" panose="02020603050405020304" charset="0"/>
              </a:rPr>
              <a:t>10</a:t>
            </a:r>
            <a:r>
              <a:rPr lang="zh-CN" altLang="en-US" sz="2400" dirty="0">
                <a:solidFill>
                  <a:srgbClr val="C00000"/>
                </a:solidFill>
                <a:latin typeface="Times New Roman" panose="02020603050405020304" charset="0"/>
                <a:cs typeface="Times New Roman" panose="02020603050405020304" charset="0"/>
              </a:rPr>
              <a:t>月</a:t>
            </a:r>
            <a:r>
              <a:rPr lang="en-US" altLang="zh-CN" sz="2400" dirty="0">
                <a:solidFill>
                  <a:srgbClr val="C00000"/>
                </a:solidFill>
                <a:latin typeface="Times New Roman" panose="02020603050405020304" charset="0"/>
                <a:cs typeface="Times New Roman" panose="02020603050405020304" charset="0"/>
              </a:rPr>
              <a:t>17</a:t>
            </a:r>
            <a:r>
              <a:rPr lang="zh-CN" altLang="en-US" sz="2400" dirty="0">
                <a:solidFill>
                  <a:srgbClr val="C00000"/>
                </a:solidFill>
                <a:latin typeface="Times New Roman" panose="02020603050405020304" charset="0"/>
                <a:cs typeface="Times New Roman" panose="02020603050405020304" charset="0"/>
              </a:rPr>
              <a:t>日公园的开放时间是下午</a:t>
            </a:r>
            <a:r>
              <a:rPr lang="en-US" altLang="zh-CN" sz="2400" dirty="0">
                <a:solidFill>
                  <a:srgbClr val="C00000"/>
                </a:solidFill>
                <a:latin typeface="Times New Roman" panose="02020603050405020304" charset="0"/>
                <a:cs typeface="Times New Roman" panose="02020603050405020304" charset="0"/>
              </a:rPr>
              <a:t>2</a:t>
            </a:r>
            <a:r>
              <a:rPr lang="zh-CN" altLang="en-US" sz="2400" dirty="0">
                <a:solidFill>
                  <a:srgbClr val="C00000"/>
                </a:solidFill>
                <a:latin typeface="Times New Roman" panose="02020603050405020304" charset="0"/>
                <a:cs typeface="Times New Roman" panose="02020603050405020304" charset="0"/>
              </a:rPr>
              <a:t>点到</a:t>
            </a:r>
            <a:r>
              <a:rPr lang="en-US" altLang="zh-CN" sz="2400" dirty="0">
                <a:solidFill>
                  <a:srgbClr val="C00000"/>
                </a:solidFill>
                <a:latin typeface="Times New Roman" panose="02020603050405020304" charset="0"/>
                <a:cs typeface="Times New Roman" panose="02020603050405020304" charset="0"/>
              </a:rPr>
              <a:t>9</a:t>
            </a:r>
            <a:r>
              <a:rPr lang="zh-CN" altLang="en-US" sz="2400" dirty="0">
                <a:solidFill>
                  <a:srgbClr val="C00000"/>
                </a:solidFill>
                <a:latin typeface="Times New Roman" panose="02020603050405020304" charset="0"/>
                <a:cs typeface="Times New Roman" panose="02020603050405020304" charset="0"/>
              </a:rPr>
              <a:t>点，她还要等</a:t>
            </a:r>
            <a:r>
              <a:rPr lang="en-US" altLang="zh-CN" sz="2400" dirty="0">
                <a:solidFill>
                  <a:srgbClr val="C00000"/>
                </a:solidFill>
                <a:latin typeface="Times New Roman" panose="02020603050405020304" charset="0"/>
                <a:cs typeface="Times New Roman" panose="02020603050405020304" charset="0"/>
              </a:rPr>
              <a:t>6</a:t>
            </a:r>
            <a:r>
              <a:rPr lang="zh-CN" altLang="en-US" sz="2400" dirty="0">
                <a:solidFill>
                  <a:srgbClr val="C00000"/>
                </a:solidFill>
                <a:latin typeface="Times New Roman" panose="02020603050405020304" charset="0"/>
                <a:cs typeface="Times New Roman" panose="02020603050405020304" charset="0"/>
              </a:rPr>
              <a:t>小时。因此答案为</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02310" y="516890"/>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79780" y="858520"/>
            <a:ext cx="10862945" cy="1822743"/>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33. Jimmy (aged 18), his grandma (aged 61) and grandpa (aged 63) plan to go to 	    the park to spend their weekends. How much do they have to pay for the 	    tickets? </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$139.9.            B. $137.45.                      C. $270.                D. $135.</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617855" y="3835106"/>
            <a:ext cx="10850880"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推理判断题。题干意为“</a:t>
            </a:r>
            <a:r>
              <a:rPr lang="en-US" altLang="zh-CN" sz="2400" dirty="0">
                <a:solidFill>
                  <a:srgbClr val="C00000"/>
                </a:solidFill>
                <a:latin typeface="Times New Roman" panose="02020603050405020304" charset="0"/>
                <a:cs typeface="Times New Roman" panose="02020603050405020304" charset="0"/>
              </a:rPr>
              <a:t>18</a:t>
            </a:r>
            <a:r>
              <a:rPr lang="zh-CN" altLang="en-US" sz="2400" dirty="0">
                <a:solidFill>
                  <a:srgbClr val="C00000"/>
                </a:solidFill>
                <a:latin typeface="Times New Roman" panose="02020603050405020304" charset="0"/>
                <a:cs typeface="Times New Roman" panose="02020603050405020304" charset="0"/>
              </a:rPr>
              <a:t>岁的</a:t>
            </a:r>
            <a:r>
              <a:rPr lang="en-US" altLang="zh-CN" sz="2400" dirty="0">
                <a:solidFill>
                  <a:srgbClr val="C00000"/>
                </a:solidFill>
                <a:latin typeface="Times New Roman" panose="02020603050405020304" charset="0"/>
                <a:cs typeface="Times New Roman" panose="02020603050405020304" charset="0"/>
              </a:rPr>
              <a:t>Jimmy</a:t>
            </a:r>
            <a:r>
              <a:rPr lang="zh-CN" altLang="en-US" sz="2400" dirty="0">
                <a:solidFill>
                  <a:srgbClr val="C00000"/>
                </a:solidFill>
                <a:latin typeface="Times New Roman" panose="02020603050405020304" charset="0"/>
                <a:cs typeface="Times New Roman" panose="02020603050405020304" charset="0"/>
              </a:rPr>
              <a:t>和爷爷（</a:t>
            </a:r>
            <a:r>
              <a:rPr lang="en-US" altLang="zh-CN" sz="2400" dirty="0">
                <a:solidFill>
                  <a:srgbClr val="C00000"/>
                </a:solidFill>
                <a:latin typeface="Times New Roman" panose="02020603050405020304" charset="0"/>
                <a:cs typeface="Times New Roman" panose="02020603050405020304" charset="0"/>
              </a:rPr>
              <a:t>63</a:t>
            </a:r>
            <a:r>
              <a:rPr lang="zh-CN" altLang="en-US" sz="2400" dirty="0">
                <a:solidFill>
                  <a:srgbClr val="C00000"/>
                </a:solidFill>
                <a:latin typeface="Times New Roman" panose="02020603050405020304" charset="0"/>
                <a:cs typeface="Times New Roman" panose="02020603050405020304" charset="0"/>
              </a:rPr>
              <a:t>岁）、奶奶（</a:t>
            </a:r>
            <a:r>
              <a:rPr lang="en-US" altLang="zh-CN" sz="2400" dirty="0">
                <a:solidFill>
                  <a:srgbClr val="C00000"/>
                </a:solidFill>
                <a:latin typeface="Times New Roman" panose="02020603050405020304" charset="0"/>
                <a:cs typeface="Times New Roman" panose="02020603050405020304" charset="0"/>
              </a:rPr>
              <a:t>61</a:t>
            </a:r>
            <a:r>
              <a:rPr lang="zh-CN" altLang="en-US" sz="2400" dirty="0">
                <a:solidFill>
                  <a:srgbClr val="C00000"/>
                </a:solidFill>
                <a:latin typeface="Times New Roman" panose="02020603050405020304" charset="0"/>
                <a:cs typeface="Times New Roman" panose="02020603050405020304" charset="0"/>
              </a:rPr>
              <a:t>岁）一起去公园度周末，门票一共要多少钱？”根据票价信息，两天的票价</a:t>
            </a:r>
            <a:r>
              <a:rPr lang="en-US" altLang="zh-CN" sz="2400" dirty="0">
                <a:solidFill>
                  <a:srgbClr val="C00000"/>
                </a:solidFill>
                <a:latin typeface="Times New Roman" panose="02020603050405020304" charset="0"/>
                <a:cs typeface="Times New Roman" panose="02020603050405020304" charset="0"/>
              </a:rPr>
              <a:t>9–61</a:t>
            </a:r>
            <a:r>
              <a:rPr lang="zh-CN" altLang="en-US" sz="2400" dirty="0">
                <a:solidFill>
                  <a:srgbClr val="C00000"/>
                </a:solidFill>
                <a:latin typeface="Times New Roman" panose="02020603050405020304" charset="0"/>
                <a:cs typeface="Times New Roman" panose="02020603050405020304" charset="0"/>
              </a:rPr>
              <a:t>岁为</a:t>
            </a:r>
            <a:r>
              <a:rPr lang="en-US" altLang="zh-CN" sz="2400" dirty="0">
                <a:solidFill>
                  <a:srgbClr val="C00000"/>
                </a:solidFill>
                <a:latin typeface="Times New Roman" panose="02020603050405020304" charset="0"/>
                <a:cs typeface="Times New Roman" panose="02020603050405020304" charset="0"/>
              </a:rPr>
              <a:t>47.5</a:t>
            </a:r>
            <a:r>
              <a:rPr lang="zh-CN" altLang="en-US" sz="2400" dirty="0">
                <a:solidFill>
                  <a:srgbClr val="C00000"/>
                </a:solidFill>
                <a:latin typeface="Times New Roman" panose="02020603050405020304" charset="0"/>
                <a:cs typeface="Times New Roman" panose="02020603050405020304" charset="0"/>
              </a:rPr>
              <a:t>美元每天，</a:t>
            </a:r>
            <a:r>
              <a:rPr lang="en-US" altLang="zh-CN" sz="2400" dirty="0">
                <a:solidFill>
                  <a:srgbClr val="C00000"/>
                </a:solidFill>
                <a:latin typeface="Times New Roman" panose="02020603050405020304" charset="0"/>
                <a:cs typeface="Times New Roman" panose="02020603050405020304" charset="0"/>
              </a:rPr>
              <a:t>62</a:t>
            </a:r>
            <a:r>
              <a:rPr lang="zh-CN" altLang="en-US" sz="2400" dirty="0">
                <a:solidFill>
                  <a:srgbClr val="C00000"/>
                </a:solidFill>
                <a:latin typeface="Times New Roman" panose="02020603050405020304" charset="0"/>
                <a:cs typeface="Times New Roman" panose="02020603050405020304" charset="0"/>
              </a:rPr>
              <a:t>岁以上为</a:t>
            </a:r>
            <a:r>
              <a:rPr lang="en-US" altLang="zh-CN" sz="2400" dirty="0">
                <a:solidFill>
                  <a:srgbClr val="C00000"/>
                </a:solidFill>
                <a:latin typeface="Times New Roman" panose="02020603050405020304" charset="0"/>
                <a:cs typeface="Times New Roman" panose="02020603050405020304" charset="0"/>
              </a:rPr>
              <a:t>40</a:t>
            </a:r>
            <a:r>
              <a:rPr lang="zh-CN" altLang="en-US" sz="2400" dirty="0">
                <a:solidFill>
                  <a:srgbClr val="C00000"/>
                </a:solidFill>
                <a:latin typeface="Times New Roman" panose="02020603050405020304" charset="0"/>
                <a:cs typeface="Times New Roman" panose="02020603050405020304" charset="0"/>
              </a:rPr>
              <a:t>美元每天，所以三人两天共</a:t>
            </a:r>
            <a:r>
              <a:rPr lang="en-US" altLang="zh-CN" sz="2400" dirty="0">
                <a:solidFill>
                  <a:srgbClr val="C00000"/>
                </a:solidFill>
                <a:latin typeface="Times New Roman" panose="02020603050405020304" charset="0"/>
                <a:cs typeface="Times New Roman" panose="02020603050405020304" charset="0"/>
              </a:rPr>
              <a:t>270</a:t>
            </a:r>
            <a:r>
              <a:rPr lang="zh-CN" altLang="en-US" sz="2400" dirty="0">
                <a:solidFill>
                  <a:srgbClr val="C00000"/>
                </a:solidFill>
                <a:latin typeface="Times New Roman" panose="02020603050405020304" charset="0"/>
                <a:cs typeface="Times New Roman" panose="02020603050405020304" charset="0"/>
              </a:rPr>
              <a:t>美元，答案为</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617855" y="87655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nSpc>
                <a:spcPct val="130000"/>
              </a:lnSpc>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补全对话（</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5</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小题，共</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10</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分） </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建议用时：</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5 mins】</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6" name="文本框 5"/>
          <p:cNvSpPr txBox="1"/>
          <p:nvPr/>
        </p:nvSpPr>
        <p:spPr>
          <a:xfrm>
            <a:off x="1297305" y="1018540"/>
            <a:ext cx="10274300" cy="3709035"/>
          </a:xfrm>
          <a:prstGeom prst="rect">
            <a:avLst/>
          </a:prstGeom>
          <a:noFill/>
        </p:spPr>
        <p:txBody>
          <a:bodyPr wrap="square" rtlCol="0" anchor="t">
            <a:spAutoFit/>
          </a:bodyPr>
          <a:lstStyle/>
          <a:p>
            <a:pPr algn="just" fontAlgn="auto">
              <a:lnSpc>
                <a:spcPct val="14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阅读下列简短对话，从</a:t>
            </a:r>
            <a:r>
              <a:rPr lang="en-US" altLang="zh-CN" sz="2400" b="1" dirty="0">
                <a:latin typeface="Times New Roman" panose="02020603050405020304" charset="0"/>
                <a:ea typeface="宋体" panose="02010600030101010101" pitchFamily="2" charset="-122"/>
                <a:cs typeface="Times New Roman" panose="02020603050405020304" charset="0"/>
              </a:rPr>
              <a:t>A</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B</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C</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D</a:t>
            </a:r>
            <a:r>
              <a:rPr lang="zh-CN" altLang="en-US" sz="2400" b="1" dirty="0">
                <a:latin typeface="Times New Roman" panose="02020603050405020304" charset="0"/>
                <a:ea typeface="宋体" panose="02010600030101010101" pitchFamily="2" charset="-122"/>
                <a:cs typeface="Times New Roman" panose="02020603050405020304" charset="0"/>
              </a:rPr>
              <a:t>中选出最佳答案，将对话补全。</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M: How’s everything going?</a:t>
            </a: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W: Fine, thanks. How are you doing?</a:t>
            </a: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M: _______.</a:t>
            </a: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I’m 16                                B. Yes, it is good</a:t>
            </a: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C. See you then                      D. Oh, not too bad</a:t>
            </a:r>
          </a:p>
          <a:p>
            <a:pPr algn="just" fontAlgn="auto">
              <a:lnSpc>
                <a:spcPct val="14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11200" y="855845"/>
            <a:ext cx="10862945" cy="274955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34. Which of the following is true according to the passage?</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All guests are required to wear face coverings. </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Guests should take their temperature before entering the park. </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Team members give the directions that they should keep away from each </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other while queuing up.</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Guests cannot reserve the tickets. </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711200" y="3821940"/>
            <a:ext cx="10850880"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细节判断题。根据文中的</a:t>
            </a:r>
            <a:r>
              <a:rPr lang="en-US" altLang="zh-CN" sz="2400" dirty="0">
                <a:solidFill>
                  <a:srgbClr val="C00000"/>
                </a:solidFill>
                <a:latin typeface="Times New Roman" panose="02020603050405020304" charset="0"/>
                <a:cs typeface="Times New Roman" panose="02020603050405020304" charset="0"/>
              </a:rPr>
              <a:t>safety rules</a:t>
            </a:r>
            <a:r>
              <a:rPr lang="zh-CN" altLang="en-US" sz="2400" dirty="0">
                <a:solidFill>
                  <a:srgbClr val="C00000"/>
                </a:solidFill>
                <a:latin typeface="Times New Roman" panose="02020603050405020304" charset="0"/>
                <a:cs typeface="Times New Roman" panose="02020603050405020304" charset="0"/>
              </a:rPr>
              <a:t>（安全规则），</a:t>
            </a:r>
            <a:r>
              <a:rPr lang="en-US" altLang="zh-CN" sz="2400" dirty="0">
                <a:solidFill>
                  <a:srgbClr val="C00000"/>
                </a:solidFill>
                <a:latin typeface="Times New Roman" panose="02020603050405020304" charset="0"/>
                <a:cs typeface="Times New Roman" panose="02020603050405020304" charset="0"/>
              </a:rPr>
              <a:t>2</a:t>
            </a:r>
            <a:r>
              <a:rPr lang="zh-CN" altLang="en-US" sz="2400" dirty="0">
                <a:solidFill>
                  <a:srgbClr val="C00000"/>
                </a:solidFill>
                <a:latin typeface="Times New Roman" panose="02020603050405020304" charset="0"/>
                <a:cs typeface="Times New Roman" panose="02020603050405020304" charset="0"/>
              </a:rPr>
              <a:t>岁以上的游客必须带口罩，所以</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项错误。在进入公园前，游客要经过无接触测温，</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项正确。游客应全程与他人保持距离，而不是仅仅在排队的时候，</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项错误。游客可以在网上预约，</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项错误。因此答案为</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617855" y="876300"/>
            <a:ext cx="92710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66140" y="855845"/>
            <a:ext cx="11040110" cy="97726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35. Where does the passage probably come from?</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A diary.            B. A novel.                  C. A guidebook.          D. The instructions.</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670560" y="3429000"/>
            <a:ext cx="1085088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主旨理解及推理题。文章主要内容为游乐园的游玩指南，</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项</a:t>
            </a:r>
            <a:r>
              <a:rPr lang="en-US" altLang="zh-CN" sz="2400" dirty="0">
                <a:solidFill>
                  <a:srgbClr val="C00000"/>
                </a:solidFill>
                <a:latin typeface="Times New Roman" panose="02020603050405020304" charset="0"/>
                <a:cs typeface="Times New Roman" panose="02020603050405020304" charset="0"/>
              </a:rPr>
              <a:t>guidebook</a:t>
            </a:r>
            <a:r>
              <a:rPr lang="zh-CN" altLang="en-US" sz="2400" dirty="0">
                <a:solidFill>
                  <a:srgbClr val="C00000"/>
                </a:solidFill>
                <a:latin typeface="Times New Roman" panose="02020603050405020304" charset="0"/>
                <a:cs typeface="Times New Roman" panose="02020603050405020304" charset="0"/>
              </a:rPr>
              <a:t>（旅行指南）符合题意。因此答案为</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84860" y="876300"/>
            <a:ext cx="94742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28650" y="542017"/>
            <a:ext cx="11115675" cy="5038725"/>
          </a:xfrm>
          <a:prstGeom prst="rect">
            <a:avLst/>
          </a:prstGeom>
          <a:noFill/>
        </p:spPr>
        <p:txBody>
          <a:bodyPr wrap="square" rtlCol="0" anchor="ctr">
            <a:spAutoFit/>
          </a:bodyPr>
          <a:lstStyle/>
          <a:p>
            <a:pPr algn="ct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B</a:t>
            </a:r>
            <a:endParaRPr lang="en-US" altLang="zh-CN" sz="24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“As a Chinese saying goes, ‘Peaches and plums do not speak, but they are so attractive that a path is formed below the trees’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桃李不言，下自成蹊</a:t>
            </a:r>
            <a:r>
              <a:rPr lang="en-US" altLang="zh-CN" sz="2400" dirty="0">
                <a:solidFill>
                  <a:schemeClr val="tx1">
                    <a:lumMod val="75000"/>
                    <a:lumOff val="25000"/>
                  </a:schemeClr>
                </a:solidFill>
                <a:latin typeface="Times New Roman" panose="02020603050405020304" charset="0"/>
                <a:cs typeface="Times New Roman" panose="02020603050405020304" charset="0"/>
              </a:rPr>
              <a:t>). Four years on, over 100 countries and international organizations have supported and gotten involved in this </a:t>
            </a:r>
            <a:r>
              <a:rPr lang="en-US" altLang="zh-CN" sz="2400" u="sng" dirty="0">
                <a:solidFill>
                  <a:schemeClr val="tx1">
                    <a:lumMod val="75000"/>
                    <a:lumOff val="25000"/>
                  </a:schemeClr>
                </a:solidFill>
                <a:latin typeface="Times New Roman" panose="02020603050405020304" charset="0"/>
                <a:cs typeface="Times New Roman" panose="02020603050405020304" charset="0"/>
              </a:rPr>
              <a:t>initiative</a:t>
            </a:r>
            <a:r>
              <a:rPr lang="en-US" altLang="zh-CN" sz="2400" dirty="0">
                <a:solidFill>
                  <a:schemeClr val="tx1">
                    <a:lumMod val="75000"/>
                    <a:lumOff val="25000"/>
                  </a:schemeClr>
                </a:solidFill>
                <a:latin typeface="Times New Roman" panose="02020603050405020304" charset="0"/>
                <a:cs typeface="Times New Roman" panose="02020603050405020304" charset="0"/>
              </a:rPr>
              <a:t>,” President Xi Jinping said at the opening of the Belt and Road Forum for International Cooperation in 2017.</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Among green grasses and leaves, spring hides in plain sight. It’s also the season for various flowers, including peach and plum flowers.</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Besides the beautiful scenes, these two kinds of flowers are often used to refer to a man of virtue attracting admiration. You probably know the old saying mentioned before. Maybe you wonder where this saying comes from.</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19100" y="1019537"/>
            <a:ext cx="11115675" cy="4521835"/>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It begins with the story of General Li </a:t>
            </a:r>
            <a:r>
              <a:rPr lang="en-US" altLang="zh-CN" sz="2400" dirty="0" err="1">
                <a:solidFill>
                  <a:schemeClr val="tx1">
                    <a:lumMod val="75000"/>
                    <a:lumOff val="25000"/>
                  </a:schemeClr>
                </a:solidFill>
                <a:latin typeface="Times New Roman" panose="02020603050405020304" charset="0"/>
                <a:cs typeface="Times New Roman" panose="02020603050405020304" charset="0"/>
              </a:rPr>
              <a:t>Guang</a:t>
            </a:r>
            <a:r>
              <a:rPr lang="en-US" altLang="zh-CN" sz="2400" dirty="0">
                <a:solidFill>
                  <a:schemeClr val="tx1">
                    <a:lumMod val="75000"/>
                    <a:lumOff val="25000"/>
                  </a:schemeClr>
                </a:solidFill>
                <a:latin typeface="Times New Roman" panose="02020603050405020304" charset="0"/>
                <a:cs typeface="Times New Roman" panose="02020603050405020304" charset="0"/>
              </a:rPr>
              <a:t> (unknown–119 BC), nicknamed the “Flying General” in the Western Han Dynasty. Though he was a well-respected general who fought first against the </a:t>
            </a:r>
            <a:r>
              <a:rPr lang="en-US" altLang="zh-CN" sz="2400" dirty="0" err="1">
                <a:solidFill>
                  <a:schemeClr val="tx1">
                    <a:lumMod val="75000"/>
                    <a:lumOff val="25000"/>
                  </a:schemeClr>
                </a:solidFill>
                <a:latin typeface="Times New Roman" panose="02020603050405020304" charset="0"/>
                <a:cs typeface="Times New Roman" panose="02020603050405020304" charset="0"/>
              </a:rPr>
              <a:t>Xiongnu</a:t>
            </a:r>
            <a:r>
              <a:rPr lang="en-US" altLang="zh-CN" sz="2400" dirty="0">
                <a:solidFill>
                  <a:schemeClr val="tx1">
                    <a:lumMod val="75000"/>
                    <a:lumOff val="25000"/>
                  </a:schemeClr>
                </a:solidFill>
                <a:latin typeface="Times New Roman" panose="02020603050405020304" charset="0"/>
                <a:cs typeface="Times New Roman" panose="02020603050405020304" charset="0"/>
              </a:rPr>
              <a:t> tribes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部落</a:t>
            </a:r>
            <a:r>
              <a:rPr lang="en-US" altLang="zh-CN" sz="2400" dirty="0">
                <a:solidFill>
                  <a:schemeClr val="tx1">
                    <a:lumMod val="75000"/>
                    <a:lumOff val="25000"/>
                  </a:schemeClr>
                </a:solidFill>
                <a:latin typeface="Times New Roman" panose="02020603050405020304" charset="0"/>
                <a:cs typeface="Times New Roman" panose="02020603050405020304" charset="0"/>
              </a:rPr>
              <a:t>), Li was said to be modest. He was not a man to say about his achievements. When he died, he was mourned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哀悼</a:t>
            </a:r>
            <a:r>
              <a:rPr lang="en-US" altLang="zh-CN" sz="2400" dirty="0">
                <a:solidFill>
                  <a:schemeClr val="tx1">
                    <a:lumMod val="75000"/>
                    <a:lumOff val="25000"/>
                  </a:schemeClr>
                </a:solidFill>
                <a:latin typeface="Times New Roman" panose="02020603050405020304" charset="0"/>
                <a:cs typeface="Times New Roman" panose="02020603050405020304" charset="0"/>
              </a:rPr>
              <a:t>) deeply.</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i="1" dirty="0">
                <a:solidFill>
                  <a:schemeClr val="tx1">
                    <a:lumMod val="75000"/>
                    <a:lumOff val="25000"/>
                  </a:schemeClr>
                </a:solidFill>
                <a:latin typeface="Times New Roman" panose="02020603050405020304" charset="0"/>
                <a:cs typeface="Times New Roman" panose="02020603050405020304" charset="0"/>
              </a:rPr>
              <a:t>Records of the Grand Historian </a:t>
            </a:r>
            <a:r>
              <a:rPr lang="en-US" altLang="zh-CN" sz="2400" dirty="0">
                <a:solidFill>
                  <a:schemeClr val="tx1">
                    <a:lumMod val="75000"/>
                    <a:lumOff val="25000"/>
                  </a:schemeClr>
                </a:solidFill>
                <a:latin typeface="Times New Roman" panose="02020603050405020304" charset="0"/>
                <a:cs typeface="Times New Roman" panose="02020603050405020304" charset="0"/>
              </a:rPr>
              <a:t>(</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《史记》</a:t>
            </a:r>
            <a:r>
              <a:rPr lang="en-US" altLang="zh-CN" sz="2400" dirty="0">
                <a:solidFill>
                  <a:schemeClr val="tx1">
                    <a:lumMod val="75000"/>
                    <a:lumOff val="25000"/>
                  </a:schemeClr>
                </a:solidFill>
                <a:latin typeface="Times New Roman" panose="02020603050405020304" charset="0"/>
                <a:cs typeface="Times New Roman" panose="02020603050405020304" charset="0"/>
              </a:rPr>
              <a:t>) by </a:t>
            </a:r>
            <a:r>
              <a:rPr lang="en-US" altLang="zh-CN" sz="2400" dirty="0" err="1">
                <a:solidFill>
                  <a:schemeClr val="tx1">
                    <a:lumMod val="75000"/>
                    <a:lumOff val="25000"/>
                  </a:schemeClr>
                </a:solidFill>
                <a:latin typeface="Times New Roman" panose="02020603050405020304" charset="0"/>
                <a:cs typeface="Times New Roman" panose="02020603050405020304" charset="0"/>
              </a:rPr>
              <a:t>Sima</a:t>
            </a:r>
            <a:r>
              <a:rPr lang="en-US" altLang="zh-CN" sz="2400" dirty="0">
                <a:solidFill>
                  <a:schemeClr val="tx1">
                    <a:lumMod val="75000"/>
                    <a:lumOff val="25000"/>
                  </a:schemeClr>
                </a:solidFill>
                <a:latin typeface="Times New Roman" panose="02020603050405020304" charset="0"/>
                <a:cs typeface="Times New Roman" panose="02020603050405020304" charset="0"/>
              </a:rPr>
              <a:t> Qian (145 BC–unknown) observes about Li: </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“Peach and plum trees grow in humble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谦逊的</a:t>
            </a:r>
            <a:r>
              <a:rPr lang="en-US" altLang="zh-CN" sz="2400" dirty="0">
                <a:solidFill>
                  <a:schemeClr val="tx1">
                    <a:lumMod val="75000"/>
                    <a:lumOff val="25000"/>
                  </a:schemeClr>
                </a:solidFill>
                <a:latin typeface="Times New Roman" panose="02020603050405020304" charset="0"/>
                <a:cs typeface="Times New Roman" panose="02020603050405020304" charset="0"/>
              </a:rPr>
              <a:t>) silence, yet they still attract people with their sweet fruits and charming flowers, and so a path forms in the soil.” Here peach and plumtrees are a metaphor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隐喻</a:t>
            </a:r>
            <a:r>
              <a:rPr lang="en-US" altLang="zh-CN" sz="2400" dirty="0">
                <a:solidFill>
                  <a:schemeClr val="tx1">
                    <a:lumMod val="75000"/>
                    <a:lumOff val="25000"/>
                  </a:schemeClr>
                </a:solidFill>
                <a:latin typeface="Times New Roman" panose="02020603050405020304" charset="0"/>
                <a:cs typeface="Times New Roman" panose="02020603050405020304" charset="0"/>
              </a:rPr>
              <a:t>) to represent a person of sincerity and honesty, whom others will follow without being told.</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04487" y="218305"/>
            <a:ext cx="9749238" cy="496506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36. What does the “initiative” in Paragraph 1 refer to? </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International Cooperation. </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The Belt and Road Initiative.</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Countries and international organizations.</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A Chinese saying.</a:t>
            </a: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37. Peach and plum flowers are flowers in _______. </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spring           B. summer           C. autumn           D. winter</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723265" y="2468123"/>
            <a:ext cx="10616866"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细节理解题。在第一段中，</a:t>
            </a:r>
            <a:r>
              <a:rPr lang="en-US" altLang="zh-CN" sz="2400" dirty="0">
                <a:solidFill>
                  <a:srgbClr val="C00000"/>
                </a:solidFill>
                <a:latin typeface="Times New Roman" panose="02020603050405020304" charset="0"/>
                <a:cs typeface="Times New Roman" panose="02020603050405020304" charset="0"/>
              </a:rPr>
              <a:t>gotten involved in this initiative</a:t>
            </a:r>
            <a:r>
              <a:rPr lang="zh-CN" altLang="en-US" sz="2400" dirty="0">
                <a:solidFill>
                  <a:srgbClr val="C00000"/>
                </a:solidFill>
                <a:latin typeface="Times New Roman" panose="02020603050405020304" charset="0"/>
                <a:cs typeface="Times New Roman" panose="02020603050405020304" charset="0"/>
              </a:rPr>
              <a:t>后紧接着写道</a:t>
            </a:r>
            <a:r>
              <a:rPr lang="en-US" altLang="zh-CN" sz="2400" dirty="0">
                <a:solidFill>
                  <a:srgbClr val="C00000"/>
                </a:solidFill>
                <a:latin typeface="Times New Roman" panose="02020603050405020304" charset="0"/>
                <a:cs typeface="Times New Roman" panose="02020603050405020304" charset="0"/>
              </a:rPr>
              <a:t>President Xi Jinping said at the opening of the Belt and Road Forum for International Cooperation in 2017</a:t>
            </a:r>
            <a:r>
              <a:rPr lang="zh-CN" altLang="en-US" sz="2400" dirty="0">
                <a:solidFill>
                  <a:srgbClr val="C00000"/>
                </a:solidFill>
                <a:latin typeface="Times New Roman" panose="02020603050405020304" charset="0"/>
                <a:cs typeface="Times New Roman" panose="02020603050405020304" charset="0"/>
              </a:rPr>
              <a:t>，可知</a:t>
            </a:r>
            <a:r>
              <a:rPr lang="en-US" altLang="zh-CN" sz="2400" dirty="0">
                <a:solidFill>
                  <a:srgbClr val="C00000"/>
                </a:solidFill>
                <a:latin typeface="Times New Roman" panose="02020603050405020304" charset="0"/>
                <a:cs typeface="Times New Roman" panose="02020603050405020304" charset="0"/>
              </a:rPr>
              <a:t>initiative</a:t>
            </a:r>
            <a:r>
              <a:rPr lang="zh-CN" altLang="en-US" sz="2400" dirty="0">
                <a:solidFill>
                  <a:srgbClr val="C00000"/>
                </a:solidFill>
                <a:latin typeface="Times New Roman" panose="02020603050405020304" charset="0"/>
                <a:cs typeface="Times New Roman" panose="02020603050405020304" charset="0"/>
              </a:rPr>
              <a:t>指的是“一带一路”倡议。故答案为</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17575" y="236220"/>
            <a:ext cx="86487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
        <p:nvSpPr>
          <p:cNvPr id="6" name="TextBox 4"/>
          <p:cNvSpPr txBox="1"/>
          <p:nvPr/>
        </p:nvSpPr>
        <p:spPr>
          <a:xfrm>
            <a:off x="723265" y="5372212"/>
            <a:ext cx="10539813"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细节理解题。题干问桃花和李子花是哪个季节的花。根据第二段可知，春天是各种花开放的季节，包括桃花和李子花。所以答案为</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781050" y="4105275"/>
            <a:ext cx="1099955"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circle(in)">
                                      <p:cBhvr>
                                        <p:cTn id="17" dur="20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circle(in)">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P spid="6" grpId="0"/>
      <p:bldP spid="7"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46063" y="236335"/>
            <a:ext cx="9764229" cy="319278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38. Which of the sentences about General Li </a:t>
            </a:r>
            <a:r>
              <a:rPr lang="en-US" altLang="zh-CN" sz="2400" dirty="0" err="1">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Guang</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is NOT true?</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He was called the “Flying General” by others.</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He was a hero in fighting against </a:t>
            </a:r>
            <a:r>
              <a:rPr lang="en-US" altLang="zh-CN" sz="2400" dirty="0" err="1">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Xiongnu</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tribes.</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People were very sad when he died. </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He usually talked very proudly about his achievements. </a:t>
            </a: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799699" y="3072847"/>
            <a:ext cx="9764229"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细节判断题。根据第四段可知，李广被人称为“飞将军”，</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项是正确的；他是抗击匈奴部落的将军，</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项正确；当他去世的时候，人们都为他深切哀悼，</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项正确。他不是一个吹嘘自已成就的人，</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项错误。所以答案为</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17575" y="236220"/>
            <a:ext cx="92710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46063" y="236335"/>
            <a:ext cx="9764229" cy="142049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39. Metaphorically, peach and plum trees are used to refer to _______. </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brave and smart people 	B. beautiful and fashionable people</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sincere and honest people 	D. tricky and dishonest people</a:t>
            </a:r>
          </a:p>
        </p:txBody>
      </p:sp>
      <p:sp>
        <p:nvSpPr>
          <p:cNvPr id="109" name="TextBox 4"/>
          <p:cNvSpPr txBox="1"/>
          <p:nvPr/>
        </p:nvSpPr>
        <p:spPr>
          <a:xfrm>
            <a:off x="799699" y="3072847"/>
            <a:ext cx="9764229"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细节理解题。根据最后一段，</a:t>
            </a:r>
            <a:r>
              <a:rPr lang="en-US" altLang="zh-CN" sz="2400" dirty="0">
                <a:solidFill>
                  <a:srgbClr val="C00000"/>
                </a:solidFill>
                <a:latin typeface="Times New Roman" panose="02020603050405020304" charset="0"/>
                <a:cs typeface="Times New Roman" panose="02020603050405020304" charset="0"/>
              </a:rPr>
              <a:t>Here peach and plum trees are a metaphor to represent a person of sincerity and honesty, whom others will follow without being told</a:t>
            </a:r>
            <a:r>
              <a:rPr lang="zh-CN" altLang="en-US" sz="2400" dirty="0">
                <a:solidFill>
                  <a:srgbClr val="C00000"/>
                </a:solidFill>
                <a:latin typeface="Times New Roman" panose="02020603050405020304" charset="0"/>
                <a:cs typeface="Times New Roman" panose="02020603050405020304" charset="0"/>
              </a:rPr>
              <a:t>（桃李是一种隐喻，代表真诚和诚实的人，会吸引他人主动追随），所以答案为</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17575" y="236220"/>
            <a:ext cx="93726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39083" y="833465"/>
            <a:ext cx="10810874"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40. What is the passage mainly about?</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It’s about the story of the General Li </a:t>
            </a:r>
            <a:r>
              <a:rPr lang="en-US" altLang="zh-CN" sz="2400" dirty="0" err="1">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Guang</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It’s about the origin and meaning of a Chinese saying. </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It’s about peach and plum flowers.</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It’s about how to be a person of sincerity and honesty.</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1004487" y="4396822"/>
            <a:ext cx="9764229"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主旨大意题。文章先是引用了总书记在会议上提到的这句中国古语，然后介绍了这句话起源于李广将军的故事以及它的深层含义。故答案为</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831850" y="833755"/>
            <a:ext cx="9582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38162" y="719817"/>
            <a:ext cx="11115675" cy="2526665"/>
          </a:xfrm>
          <a:prstGeom prst="rect">
            <a:avLst/>
          </a:prstGeom>
          <a:noFill/>
        </p:spPr>
        <p:txBody>
          <a:bodyPr wrap="square" rtlCol="0" anchor="ctr">
            <a:spAutoFit/>
          </a:bodyPr>
          <a:lstStyle/>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 series of summer camps and study tours were organized by the China Soong Ching </a:t>
            </a:r>
          </a:p>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Ling Science and Culture Center for Young People in order to develop children’s interests in traditional Chinese culture, natural science and social science during the summer holiday.</a:t>
            </a:r>
          </a:p>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u="sng" dirty="0">
                <a:solidFill>
                  <a:schemeClr val="tx1">
                    <a:lumMod val="75000"/>
                    <a:lumOff val="25000"/>
                  </a:schemeClr>
                </a:solidFill>
                <a:latin typeface="Times New Roman" panose="02020603050405020304" charset="0"/>
                <a:cs typeface="Times New Roman" panose="02020603050405020304" charset="0"/>
              </a:rPr>
              <a:t>41         </a:t>
            </a:r>
            <a:r>
              <a:rPr lang="en-US" altLang="zh-CN" sz="2400" dirty="0">
                <a:solidFill>
                  <a:schemeClr val="tx1">
                    <a:lumMod val="75000"/>
                    <a:lumOff val="25000"/>
                  </a:schemeClr>
                </a:solidFill>
                <a:latin typeface="Times New Roman" panose="02020603050405020304" charset="0"/>
                <a:cs typeface="Times New Roman" panose="02020603050405020304" charset="0"/>
              </a:rPr>
              <a:t> The trip offered the opportunity to get hands-on experience in making models of traditional structures and to learn the skills of paintings.</a:t>
            </a:r>
          </a:p>
        </p:txBody>
      </p:sp>
      <p:sp>
        <p:nvSpPr>
          <p:cNvPr id="6" name="文本框 5"/>
          <p:cNvSpPr txBox="1"/>
          <p:nvPr>
            <p:custDataLst>
              <p:tags r:id="rId1"/>
            </p:custDataLst>
          </p:nvPr>
        </p:nvSpPr>
        <p:spPr>
          <a:xfrm>
            <a:off x="652145" y="186055"/>
            <a:ext cx="10870565" cy="534035"/>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B）阅读下面短文，从短文后的选项中选出可以填入空白处的最佳选项。</a:t>
            </a:r>
          </a:p>
        </p:txBody>
      </p:sp>
      <p:sp>
        <p:nvSpPr>
          <p:cNvPr id="3" name="文本框 2"/>
          <p:cNvSpPr txBox="1"/>
          <p:nvPr>
            <p:custDataLst>
              <p:tags r:id="rId2"/>
            </p:custDataLst>
          </p:nvPr>
        </p:nvSpPr>
        <p:spPr>
          <a:xfrm>
            <a:off x="354965" y="3428683"/>
            <a:ext cx="11482070" cy="2748280"/>
          </a:xfrm>
          <a:prstGeom prst="rect">
            <a:avLst/>
          </a:prstGeom>
          <a:solidFill>
            <a:schemeClr val="bg1"/>
          </a:solidFill>
        </p:spPr>
        <p:txBody>
          <a:bodyPr wrap="square" rtlCol="0" anchor="ctr">
            <a:spAutoFit/>
          </a:bodyPr>
          <a:lstStyle/>
          <a:p>
            <a:pPr algn="l">
              <a:lnSpc>
                <a:spcPct val="9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A. I’m lucky that my kids have the opportunity to go to this type of camps.</a:t>
            </a:r>
          </a:p>
          <a:p>
            <a:pPr algn="l">
              <a:lnSpc>
                <a:spcPct val="9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B. For instance, a cultural trip took young students to learn about Chinese traditional </a:t>
            </a:r>
            <a:r>
              <a:rPr lang="en-US" altLang="zh-CN" sz="2400" dirty="0">
                <a:solidFill>
                  <a:schemeClr val="tx1">
                    <a:lumMod val="75000"/>
                    <a:lumOff val="25000"/>
                  </a:schemeClr>
                </a:solidFill>
                <a:latin typeface="Times New Roman" panose="02020603050405020304" charset="0"/>
                <a:cs typeface="Times New Roman" panose="02020603050405020304" charset="0"/>
              </a:rPr>
              <a:t>       </a:t>
            </a:r>
          </a:p>
          <a:p>
            <a:pPr algn="l">
              <a:lnSpc>
                <a:spcPct val="9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zh-CN" altLang="en-US" sz="2400" dirty="0">
                <a:solidFill>
                  <a:schemeClr val="tx1">
                    <a:lumMod val="75000"/>
                    <a:lumOff val="25000"/>
                  </a:schemeClr>
                </a:solidFill>
                <a:latin typeface="Times New Roman" panose="02020603050405020304" charset="0"/>
                <a:cs typeface="Times New Roman" panose="02020603050405020304" charset="0"/>
              </a:rPr>
              <a:t>architectural styles in China in museums. </a:t>
            </a:r>
          </a:p>
          <a:p>
            <a:pPr algn="l">
              <a:lnSpc>
                <a:spcPct val="9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C. Zhangli, 15 years old, was one of the young students in the summer camps on traditional </a:t>
            </a:r>
          </a:p>
          <a:p>
            <a:pPr algn="l">
              <a:lnSpc>
                <a:spcPct val="9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zh-CN" altLang="en-US" sz="2400" dirty="0">
                <a:solidFill>
                  <a:schemeClr val="tx1">
                    <a:lumMod val="75000"/>
                    <a:lumOff val="25000"/>
                  </a:schemeClr>
                </a:solidFill>
                <a:latin typeface="Times New Roman" panose="02020603050405020304" charset="0"/>
                <a:cs typeface="Times New Roman" panose="02020603050405020304" charset="0"/>
              </a:rPr>
              <a:t>folk music.</a:t>
            </a:r>
          </a:p>
          <a:p>
            <a:pPr algn="l">
              <a:lnSpc>
                <a:spcPct val="9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D. A five-day camp on China’s traditional folk music was held to widen children’s </a:t>
            </a:r>
          </a:p>
          <a:p>
            <a:pPr algn="l">
              <a:lnSpc>
                <a:spcPct val="9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zh-CN" altLang="en-US" sz="2400" dirty="0">
                <a:solidFill>
                  <a:schemeClr val="tx1">
                    <a:lumMod val="75000"/>
                    <a:lumOff val="25000"/>
                  </a:schemeClr>
                </a:solidFill>
                <a:latin typeface="Times New Roman" panose="02020603050405020304" charset="0"/>
                <a:cs typeface="Times New Roman" panose="02020603050405020304" charset="0"/>
              </a:rPr>
              <a:t>musical levels.</a:t>
            </a:r>
          </a:p>
          <a:p>
            <a:pPr algn="l">
              <a:lnSpc>
                <a:spcPct val="9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E. I enjoyed this summer camp very much.</a:t>
            </a:r>
          </a:p>
        </p:txBody>
      </p:sp>
      <p:sp>
        <p:nvSpPr>
          <p:cNvPr id="10" name="文本框 9">
            <a:hlinkClick r:id="rId7" action="ppaction://hlinksldjump"/>
          </p:cNvPr>
          <p:cNvSpPr txBox="1"/>
          <p:nvPr>
            <p:custDataLst>
              <p:tags r:id="rId3"/>
            </p:custDataLst>
          </p:nvPr>
        </p:nvSpPr>
        <p:spPr>
          <a:xfrm>
            <a:off x="6646543" y="561903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2" name="TextBox 4"/>
          <p:cNvSpPr txBox="1"/>
          <p:nvPr>
            <p:custDataLst>
              <p:tags r:id="rId4"/>
            </p:custDataLst>
          </p:nvPr>
        </p:nvSpPr>
        <p:spPr>
          <a:xfrm>
            <a:off x="1370330" y="2302510"/>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p>
        </p:txBody>
      </p:sp>
      <p:sp>
        <p:nvSpPr>
          <p:cNvPr id="5" name="矩形 4"/>
          <p:cNvSpPr/>
          <p:nvPr/>
        </p:nvSpPr>
        <p:spPr>
          <a:xfrm>
            <a:off x="600075" y="1143000"/>
            <a:ext cx="10854055" cy="156845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41. 【解析】 细节判断题。根据空白处下一句“这次旅行给孩子们提供了既能学习绘画技巧还能获取制作传统建筑模型的实际经历的良好机会”和关键词（trip，traditional）复现可知，B项“例如，学生们在一次文化旅行中，到了博物馆了解中国传统的建筑风格”符合语境，故此题正确答案为B。</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3650936"/>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1. M: There will be a concert in the music hall tomorrow. Would you like to </a:t>
            </a: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go with me?</a:t>
            </a: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W: _______.</a:t>
            </a: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A. I’d love to, but I have to go shopping with my mom tomorrow</a:t>
            </a: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B. Glad to hear that</a:t>
            </a: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C. I’d like to buy 2 tickets</a:t>
            </a: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D. I’m sorry to hear that</a:t>
            </a:r>
            <a:endParaRPr lang="zh-CN" altLang="en-US" sz="2400" dirty="0">
              <a:latin typeface="宋体" panose="02010600030101010101" pitchFamily="2" charset="-122"/>
              <a:ea typeface="宋体" panose="02010600030101010101" pitchFamily="2" charset="-122"/>
              <a:cs typeface="宋体" panose="02010600030101010101" pitchFamily="2" charset="-122"/>
            </a:endParaRPr>
          </a:p>
        </p:txBody>
      </p:sp>
      <p:sp>
        <p:nvSpPr>
          <p:cNvPr id="105" name="TextBox 4"/>
          <p:cNvSpPr txBox="1"/>
          <p:nvPr/>
        </p:nvSpPr>
        <p:spPr>
          <a:xfrm>
            <a:off x="930487" y="68834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a:t>
            </a:r>
          </a:p>
        </p:txBody>
      </p:sp>
      <p:sp>
        <p:nvSpPr>
          <p:cNvPr id="109" name="TextBox 4"/>
          <p:cNvSpPr txBox="1"/>
          <p:nvPr/>
        </p:nvSpPr>
        <p:spPr>
          <a:xfrm>
            <a:off x="266065" y="4476115"/>
            <a:ext cx="11550650" cy="143764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根据</a:t>
            </a:r>
            <a:r>
              <a:rPr lang="en-US" altLang="zh-CN" sz="2400" dirty="0">
                <a:solidFill>
                  <a:srgbClr val="C00000"/>
                </a:solidFill>
                <a:latin typeface="Times New Roman" panose="02020603050405020304" charset="0"/>
                <a:cs typeface="Times New Roman" panose="02020603050405020304" charset="0"/>
              </a:rPr>
              <a:t>Would you like to go with me?</a:t>
            </a:r>
            <a:r>
              <a:rPr lang="zh-CN" altLang="en-US" sz="2400" dirty="0">
                <a:solidFill>
                  <a:srgbClr val="C00000"/>
                </a:solidFill>
                <a:latin typeface="Times New Roman" panose="02020603050405020304" charset="0"/>
                <a:cs typeface="Times New Roman" panose="02020603050405020304" charset="0"/>
              </a:rPr>
              <a:t>（你想和我一起去吗？）可以判断出说话人在邀请对方参加音乐会。</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项意为“我想去，但我要陪妈妈去购物”，符合上下文。因此答案是</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00050" y="307385"/>
            <a:ext cx="11391900" cy="2932430"/>
          </a:xfrm>
          <a:prstGeom prst="rect">
            <a:avLst/>
          </a:prstGeom>
          <a:noFill/>
        </p:spPr>
        <p:txBody>
          <a:bodyPr wrap="square" rtlCol="0" anchor="ctr">
            <a:spAutoFit/>
          </a:bodyPr>
          <a:lstStyle/>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Here was another example. </a:t>
            </a:r>
            <a:r>
              <a:rPr lang="en-US" altLang="zh-CN" sz="2400" u="sng" dirty="0">
                <a:solidFill>
                  <a:schemeClr val="tx1">
                    <a:lumMod val="75000"/>
                    <a:lumOff val="25000"/>
                  </a:schemeClr>
                </a:solidFill>
                <a:latin typeface="Times New Roman" panose="02020603050405020304" charset="0"/>
                <a:cs typeface="Times New Roman" panose="02020603050405020304" charset="0"/>
              </a:rPr>
              <a:t>42      </a:t>
            </a:r>
            <a:r>
              <a:rPr lang="en-US" altLang="zh-CN" sz="2400" dirty="0">
                <a:solidFill>
                  <a:schemeClr val="tx1">
                    <a:lumMod val="75000"/>
                    <a:lumOff val="25000"/>
                  </a:schemeClr>
                </a:solidFill>
                <a:latin typeface="Times New Roman" panose="02020603050405020304" charset="0"/>
                <a:cs typeface="Times New Roman" panose="02020603050405020304" charset="0"/>
              </a:rPr>
              <a:t> The Center invited teachers from the Central Conservatory of Music to give face-to-face instructions to children. It was about how to play traditional instruments, such as Guzheng and Erhu.</a:t>
            </a:r>
          </a:p>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u="sng" dirty="0">
                <a:solidFill>
                  <a:schemeClr val="tx1">
                    <a:lumMod val="75000"/>
                    <a:lumOff val="25000"/>
                  </a:schemeClr>
                </a:solidFill>
                <a:latin typeface="Times New Roman" panose="02020603050405020304" charset="0"/>
                <a:cs typeface="Times New Roman" panose="02020603050405020304" charset="0"/>
              </a:rPr>
              <a:t>43        </a:t>
            </a:r>
            <a:r>
              <a:rPr lang="en-US" altLang="zh-CN" sz="2400" dirty="0">
                <a:solidFill>
                  <a:schemeClr val="tx1">
                    <a:lumMod val="75000"/>
                    <a:lumOff val="25000"/>
                  </a:schemeClr>
                </a:solidFill>
                <a:latin typeface="Times New Roman" panose="02020603050405020304" charset="0"/>
                <a:cs typeface="Times New Roman" panose="02020603050405020304" charset="0"/>
              </a:rPr>
              <a:t> “I started to learn Guzheng when I was five years old. </a:t>
            </a:r>
            <a:r>
              <a:rPr lang="en-US" altLang="zh-CN" sz="2400" u="sng" dirty="0">
                <a:solidFill>
                  <a:schemeClr val="tx1">
                    <a:lumMod val="75000"/>
                    <a:lumOff val="25000"/>
                  </a:schemeClr>
                </a:solidFill>
                <a:latin typeface="Times New Roman" panose="02020603050405020304" charset="0"/>
                <a:cs typeface="Times New Roman" panose="02020603050405020304" charset="0"/>
              </a:rPr>
              <a:t>44        </a:t>
            </a:r>
            <a:r>
              <a:rPr lang="en-US" altLang="zh-CN" sz="2400" dirty="0">
                <a:solidFill>
                  <a:schemeClr val="tx1">
                    <a:lumMod val="75000"/>
                    <a:lumOff val="25000"/>
                  </a:schemeClr>
                </a:solidFill>
                <a:latin typeface="Times New Roman" panose="02020603050405020304" charset="0"/>
                <a:cs typeface="Times New Roman" panose="02020603050405020304" charset="0"/>
              </a:rPr>
              <a:t> Here I not only can improve my musical instrument level, but also can make a lot of friends.” said Zhangli. “ </a:t>
            </a:r>
            <a:r>
              <a:rPr lang="en-US" altLang="zh-CN" sz="2400" u="sng" dirty="0">
                <a:solidFill>
                  <a:schemeClr val="tx1">
                    <a:lumMod val="75000"/>
                    <a:lumOff val="25000"/>
                  </a:schemeClr>
                </a:solidFill>
                <a:latin typeface="Times New Roman" panose="02020603050405020304" charset="0"/>
                <a:cs typeface="Times New Roman" panose="02020603050405020304" charset="0"/>
              </a:rPr>
              <a:t>45          </a:t>
            </a:r>
            <a:r>
              <a:rPr lang="en-US" altLang="zh-CN" sz="2400" dirty="0">
                <a:solidFill>
                  <a:schemeClr val="tx1">
                    <a:lumMod val="75000"/>
                    <a:lumOff val="25000"/>
                  </a:schemeClr>
                </a:solidFill>
                <a:latin typeface="Times New Roman" panose="02020603050405020304" charset="0"/>
                <a:cs typeface="Times New Roman" panose="02020603050405020304" charset="0"/>
              </a:rPr>
              <a:t> It makes their summer vacation life more meaningful. I am happy to let my children learn Chinese culture.” said Zhangli’s mother.      </a:t>
            </a:r>
          </a:p>
        </p:txBody>
      </p:sp>
      <p:sp>
        <p:nvSpPr>
          <p:cNvPr id="3" name="文本框 2"/>
          <p:cNvSpPr txBox="1"/>
          <p:nvPr>
            <p:custDataLst>
              <p:tags r:id="rId1"/>
            </p:custDataLst>
          </p:nvPr>
        </p:nvSpPr>
        <p:spPr>
          <a:xfrm>
            <a:off x="934720" y="3428683"/>
            <a:ext cx="11421745" cy="2748280"/>
          </a:xfrm>
          <a:prstGeom prst="rect">
            <a:avLst/>
          </a:prstGeom>
          <a:solidFill>
            <a:schemeClr val="bg1"/>
          </a:solidFill>
        </p:spPr>
        <p:txBody>
          <a:bodyPr wrap="none" rtlCol="0" anchor="ctr">
            <a:spAutoFit/>
          </a:bodyPr>
          <a:lstStyle/>
          <a:p>
            <a:pPr algn="l">
              <a:lnSpc>
                <a:spcPct val="90000"/>
              </a:lnSpc>
            </a:pPr>
            <a:r>
              <a:rPr lang="zh-CN" altLang="en-US" sz="2400" dirty="0">
                <a:solidFill>
                  <a:schemeClr val="tx1">
                    <a:lumMod val="75000"/>
                    <a:lumOff val="25000"/>
                  </a:schemeClr>
                </a:solidFill>
                <a:latin typeface="Times New Roman" panose="02020603050405020304" charset="0"/>
                <a:cs typeface="Times New Roman" panose="02020603050405020304" charset="0"/>
                <a:sym typeface="+mn-ea"/>
              </a:rPr>
              <a:t>A. I’m lucky that my kids have the opportunity to go to this type of camps.</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90000"/>
              </a:lnSpc>
            </a:pPr>
            <a:r>
              <a:rPr lang="zh-CN" altLang="en-US" sz="2400" dirty="0">
                <a:solidFill>
                  <a:schemeClr val="tx1">
                    <a:lumMod val="75000"/>
                    <a:lumOff val="25000"/>
                  </a:schemeClr>
                </a:solidFill>
                <a:latin typeface="Times New Roman" panose="02020603050405020304" charset="0"/>
                <a:cs typeface="Times New Roman" panose="02020603050405020304" charset="0"/>
                <a:sym typeface="+mn-ea"/>
              </a:rPr>
              <a:t>B. For instance, a cultural trip took young students to learn about Chinese traditional </a:t>
            </a: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l">
              <a:lnSpc>
                <a:spcPct val="90000"/>
              </a:lnSpc>
            </a:pP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a:t>
            </a:r>
            <a:r>
              <a:rPr lang="zh-CN" altLang="en-US" sz="2400" dirty="0">
                <a:solidFill>
                  <a:schemeClr val="tx1">
                    <a:lumMod val="75000"/>
                    <a:lumOff val="25000"/>
                  </a:schemeClr>
                </a:solidFill>
                <a:latin typeface="Times New Roman" panose="02020603050405020304" charset="0"/>
                <a:cs typeface="Times New Roman" panose="02020603050405020304" charset="0"/>
                <a:sym typeface="+mn-ea"/>
              </a:rPr>
              <a:t>architectural styles in China in museums. </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90000"/>
              </a:lnSpc>
            </a:pPr>
            <a:r>
              <a:rPr lang="zh-CN" altLang="en-US" sz="2400" dirty="0">
                <a:solidFill>
                  <a:schemeClr val="tx1">
                    <a:lumMod val="75000"/>
                    <a:lumOff val="25000"/>
                  </a:schemeClr>
                </a:solidFill>
                <a:latin typeface="Times New Roman" panose="02020603050405020304" charset="0"/>
                <a:cs typeface="Times New Roman" panose="02020603050405020304" charset="0"/>
                <a:sym typeface="+mn-ea"/>
              </a:rPr>
              <a:t>C. Zhangli, 15 years old, was one of the young students in the summer camps on traditional </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90000"/>
              </a:lnSpc>
            </a:pPr>
            <a:r>
              <a:rPr lang="zh-CN" altLang="en-US" sz="2400" dirty="0">
                <a:solidFill>
                  <a:schemeClr val="tx1">
                    <a:lumMod val="75000"/>
                    <a:lumOff val="25000"/>
                  </a:schemeClr>
                </a:solidFill>
                <a:latin typeface="Times New Roman" panose="02020603050405020304" charset="0"/>
                <a:cs typeface="Times New Roman" panose="02020603050405020304" charset="0"/>
                <a:sym typeface="+mn-ea"/>
              </a:rPr>
              <a:t> </a:t>
            </a: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a:t>
            </a:r>
            <a:r>
              <a:rPr lang="zh-CN" altLang="en-US" sz="2400" dirty="0">
                <a:solidFill>
                  <a:schemeClr val="tx1">
                    <a:lumMod val="75000"/>
                    <a:lumOff val="25000"/>
                  </a:schemeClr>
                </a:solidFill>
                <a:latin typeface="Times New Roman" panose="02020603050405020304" charset="0"/>
                <a:cs typeface="Times New Roman" panose="02020603050405020304" charset="0"/>
                <a:sym typeface="+mn-ea"/>
              </a:rPr>
              <a:t>folk music.</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90000"/>
              </a:lnSpc>
            </a:pPr>
            <a:r>
              <a:rPr lang="zh-CN" altLang="en-US" sz="2400" dirty="0">
                <a:solidFill>
                  <a:schemeClr val="tx1">
                    <a:lumMod val="75000"/>
                    <a:lumOff val="25000"/>
                  </a:schemeClr>
                </a:solidFill>
                <a:latin typeface="Times New Roman" panose="02020603050405020304" charset="0"/>
                <a:cs typeface="Times New Roman" panose="02020603050405020304" charset="0"/>
                <a:sym typeface="+mn-ea"/>
              </a:rPr>
              <a:t>D. A five-day camp on China’s traditional folk music was held to widen children’s </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90000"/>
              </a:lnSpc>
            </a:pPr>
            <a:r>
              <a:rPr lang="zh-CN" altLang="en-US" sz="2400" dirty="0">
                <a:solidFill>
                  <a:schemeClr val="tx1">
                    <a:lumMod val="75000"/>
                    <a:lumOff val="25000"/>
                  </a:schemeClr>
                </a:solidFill>
                <a:latin typeface="Times New Roman" panose="02020603050405020304" charset="0"/>
                <a:cs typeface="Times New Roman" panose="02020603050405020304" charset="0"/>
                <a:sym typeface="+mn-ea"/>
              </a:rPr>
              <a:t> </a:t>
            </a: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a:t>
            </a:r>
            <a:r>
              <a:rPr lang="zh-CN" altLang="en-US" sz="2400" dirty="0">
                <a:solidFill>
                  <a:schemeClr val="tx1">
                    <a:lumMod val="75000"/>
                    <a:lumOff val="25000"/>
                  </a:schemeClr>
                </a:solidFill>
                <a:latin typeface="Times New Roman" panose="02020603050405020304" charset="0"/>
                <a:cs typeface="Times New Roman" panose="02020603050405020304" charset="0"/>
                <a:sym typeface="+mn-ea"/>
              </a:rPr>
              <a:t>musical levels.</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a:p>
            <a:pPr algn="l">
              <a:lnSpc>
                <a:spcPct val="90000"/>
              </a:lnSpc>
            </a:pPr>
            <a:r>
              <a:rPr lang="zh-CN" altLang="en-US" sz="2400" dirty="0">
                <a:solidFill>
                  <a:schemeClr val="tx1">
                    <a:lumMod val="75000"/>
                    <a:lumOff val="25000"/>
                  </a:schemeClr>
                </a:solidFill>
                <a:latin typeface="Times New Roman" panose="02020603050405020304" charset="0"/>
                <a:cs typeface="Times New Roman" panose="02020603050405020304" charset="0"/>
                <a:sym typeface="+mn-ea"/>
              </a:rPr>
              <a:t>E. I enjoyed this summer camp very much.</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10" name="文本框 9">
            <a:hlinkClick r:id="rId9" action="ppaction://hlinksldjump"/>
          </p:cNvPr>
          <p:cNvSpPr txBox="1"/>
          <p:nvPr>
            <p:custDataLst>
              <p:tags r:id="rId2"/>
            </p:custDataLst>
          </p:nvPr>
        </p:nvSpPr>
        <p:spPr>
          <a:xfrm>
            <a:off x="7450453" y="561903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2" name="TextBox 4"/>
          <p:cNvSpPr txBox="1"/>
          <p:nvPr>
            <p:custDataLst>
              <p:tags r:id="rId3"/>
            </p:custDataLst>
          </p:nvPr>
        </p:nvSpPr>
        <p:spPr>
          <a:xfrm>
            <a:off x="4770755" y="307340"/>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D</a:t>
            </a:r>
          </a:p>
        </p:txBody>
      </p:sp>
      <p:sp>
        <p:nvSpPr>
          <p:cNvPr id="5" name="TextBox 4"/>
          <p:cNvSpPr txBox="1"/>
          <p:nvPr>
            <p:custDataLst>
              <p:tags r:id="rId4"/>
            </p:custDataLst>
          </p:nvPr>
        </p:nvSpPr>
        <p:spPr>
          <a:xfrm>
            <a:off x="1226185" y="1512570"/>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C</a:t>
            </a:r>
          </a:p>
        </p:txBody>
      </p:sp>
      <p:sp>
        <p:nvSpPr>
          <p:cNvPr id="6" name="TextBox 4"/>
          <p:cNvSpPr txBox="1"/>
          <p:nvPr>
            <p:custDataLst>
              <p:tags r:id="rId5"/>
            </p:custDataLst>
          </p:nvPr>
        </p:nvSpPr>
        <p:spPr>
          <a:xfrm>
            <a:off x="8861425" y="1512570"/>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E</a:t>
            </a:r>
          </a:p>
        </p:txBody>
      </p:sp>
      <p:sp>
        <p:nvSpPr>
          <p:cNvPr id="7" name="TextBox 4"/>
          <p:cNvSpPr txBox="1"/>
          <p:nvPr>
            <p:custDataLst>
              <p:tags r:id="rId6"/>
            </p:custDataLst>
          </p:nvPr>
        </p:nvSpPr>
        <p:spPr>
          <a:xfrm>
            <a:off x="869950" y="2268220"/>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ircle(i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circle(i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circle(in)">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P spid="7" grpId="0"/>
    </p:bldLst>
  </p:timing>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p>
        </p:txBody>
      </p:sp>
      <p:sp>
        <p:nvSpPr>
          <p:cNvPr id="5" name="矩形 4"/>
          <p:cNvSpPr/>
          <p:nvPr/>
        </p:nvSpPr>
        <p:spPr>
          <a:xfrm>
            <a:off x="554990" y="645160"/>
            <a:ext cx="10854055" cy="461581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42. 【解析】 细节判断题。根据空白处下一句“中心邀请了中央音乐学院的老师，对孩子们进行面对面的指导”和关键词（musical）复现可知，D项“为期五天的中国传统民族音乐夏令营旨在拓宽孩子们的音乐水平”符合语境，故此题正确答案为D。 </a:t>
            </a: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43. 【解析】 逻辑推理题。根据第四段所描述的内容都是以张莉为例，可知第四段第一句是先介绍张莉参加了夏令营。故此题正确答案为C。</a:t>
            </a: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44. 【解析】 细节判断题。根据第四段第二、三、四句均为张莉说的话，E项“我非常享受这个夏令营”符合语境，故此题正确答案为E。</a:t>
            </a: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45. 【解析】 细节判断题。第四段的最后三句均为张莉母亲说的话，因此A项“我感到非常幸运，我的孩子可以有机会参加这一类型的夏令营”符合语境，故此题正确答案为A。</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0" name="文本框 19"/>
          <p:cNvSpPr txBox="1"/>
          <p:nvPr/>
        </p:nvSpPr>
        <p:spPr>
          <a:xfrm>
            <a:off x="1548275" y="22523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 </a:t>
            </a:r>
            <a:r>
              <a:rPr lang="zh-CN" altLang="en-US" sz="4400" b="1" spc="300" dirty="0">
                <a:latin typeface="+mj-ea"/>
                <a:ea typeface="+mj-ea"/>
              </a:rPr>
              <a:t>语法填空</a:t>
            </a:r>
            <a:endParaRPr sz="4400" b="1" spc="300" dirty="0">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11125" y="139065"/>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 语法填空（10小题，共20分） 			 【建议用时：15 mins】</a:t>
            </a:r>
          </a:p>
        </p:txBody>
      </p:sp>
      <p:sp>
        <p:nvSpPr>
          <p:cNvPr id="5" name="文本框 4"/>
          <p:cNvSpPr txBox="1"/>
          <p:nvPr/>
        </p:nvSpPr>
        <p:spPr>
          <a:xfrm>
            <a:off x="295910" y="1052152"/>
            <a:ext cx="11276329" cy="936347"/>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阅读下面短文，按照句子结构的语法性和上下文连贯的要求，在空格处填入一个适</a:t>
            </a:r>
          </a:p>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当的词或使用括号中词语的正确形式填空。</a:t>
            </a:r>
          </a:p>
        </p:txBody>
      </p:sp>
      <p:sp>
        <p:nvSpPr>
          <p:cNvPr id="6" name="文本框 5"/>
          <p:cNvSpPr txBox="1"/>
          <p:nvPr/>
        </p:nvSpPr>
        <p:spPr>
          <a:xfrm>
            <a:off x="1042297" y="2515769"/>
            <a:ext cx="9710420"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lion was walking through the forest when he met a man. They </a:t>
            </a:r>
          </a:p>
          <a:p>
            <a:pPr indent="0" algn="just" fontAlgn="auto">
              <a:lnSpc>
                <a:spcPct val="120000"/>
              </a:lnSpc>
            </a:pPr>
            <a:r>
              <a:rPr lang="en-US" altLang="zh-CN" sz="2400" u="sng" dirty="0">
                <a:latin typeface="Times New Roman" panose="02020603050405020304" charset="0"/>
                <a:ea typeface="宋体" panose="02010600030101010101" pitchFamily="2" charset="-122"/>
                <a:cs typeface="Times New Roman" panose="02020603050405020304" charset="0"/>
              </a:rPr>
              <a:t>46                     </a:t>
            </a:r>
            <a:r>
              <a:rPr lang="en-US" altLang="zh-CN" sz="2400" dirty="0">
                <a:latin typeface="Times New Roman" panose="02020603050405020304" charset="0"/>
                <a:ea typeface="宋体" panose="02010600030101010101" pitchFamily="2" charset="-122"/>
                <a:cs typeface="Times New Roman" panose="02020603050405020304" charset="0"/>
              </a:rPr>
              <a:t> (decide) to walk together. But very soon they began to argue </a:t>
            </a:r>
            <a:r>
              <a:rPr lang="en-US" altLang="zh-CN" sz="2400" u="sng" dirty="0">
                <a:latin typeface="Times New Roman" panose="02020603050405020304" charset="0"/>
                <a:ea typeface="宋体" panose="02010600030101010101" pitchFamily="2" charset="-122"/>
                <a:cs typeface="Times New Roman" panose="02020603050405020304" charset="0"/>
              </a:rPr>
              <a:t>47                </a:t>
            </a:r>
            <a:r>
              <a:rPr lang="en-US" altLang="zh-CN" sz="2400" dirty="0">
                <a:latin typeface="Times New Roman" panose="02020603050405020304" charset="0"/>
                <a:ea typeface="宋体" panose="02010600030101010101" pitchFamily="2" charset="-122"/>
                <a:cs typeface="Times New Roman" panose="02020603050405020304" charset="0"/>
              </a:rPr>
              <a:t> each other. Each of them thought that he and his kind were more </a:t>
            </a:r>
            <a:r>
              <a:rPr lang="en-US" altLang="zh-CN" sz="2400" u="sng" dirty="0">
                <a:latin typeface="Times New Roman" panose="02020603050405020304" charset="0"/>
                <a:ea typeface="宋体" panose="02010600030101010101" pitchFamily="2" charset="-122"/>
                <a:cs typeface="Times New Roman" panose="02020603050405020304" charset="0"/>
              </a:rPr>
              <a:t>48                   </a:t>
            </a:r>
            <a:r>
              <a:rPr lang="en-US" altLang="zh-CN" sz="2400" dirty="0">
                <a:latin typeface="Times New Roman" panose="02020603050405020304" charset="0"/>
                <a:ea typeface="宋体" panose="02010600030101010101" pitchFamily="2" charset="-122"/>
                <a:cs typeface="Times New Roman" panose="02020603050405020304" charset="0"/>
              </a:rPr>
              <a:t> (power) and clever than the other. They argued for a long time.</a:t>
            </a:r>
          </a:p>
        </p:txBody>
      </p:sp>
      <p:sp>
        <p:nvSpPr>
          <p:cNvPr id="7" name="TextBox 4"/>
          <p:cNvSpPr txBox="1"/>
          <p:nvPr/>
        </p:nvSpPr>
        <p:spPr>
          <a:xfrm>
            <a:off x="1439283" y="2923243"/>
            <a:ext cx="1634062"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decided</a:t>
            </a:r>
          </a:p>
        </p:txBody>
      </p:sp>
      <p:sp>
        <p:nvSpPr>
          <p:cNvPr id="8" name="TextBox 4"/>
          <p:cNvSpPr txBox="1"/>
          <p:nvPr/>
        </p:nvSpPr>
        <p:spPr>
          <a:xfrm>
            <a:off x="1331538" y="3362263"/>
            <a:ext cx="1623172"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with</a:t>
            </a:r>
          </a:p>
        </p:txBody>
      </p:sp>
      <p:sp>
        <p:nvSpPr>
          <p:cNvPr id="11" name="文本框 10">
            <a:hlinkClick r:id="rId3"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10" name="TextBox 4"/>
          <p:cNvSpPr txBox="1"/>
          <p:nvPr/>
        </p:nvSpPr>
        <p:spPr>
          <a:xfrm>
            <a:off x="1390856" y="3786363"/>
            <a:ext cx="1623172"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powerful</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ircle(i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circle(in)">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7" grpId="0"/>
      <p:bldP spid="8" grpId="0"/>
      <p:bldP spid="10" grpId="0"/>
    </p:bldLst>
  </p:timing>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
        <p:nvSpPr>
          <p:cNvPr id="5" name="矩形 4"/>
          <p:cNvSpPr/>
          <p:nvPr/>
        </p:nvSpPr>
        <p:spPr>
          <a:xfrm>
            <a:off x="504825" y="1219200"/>
            <a:ext cx="10854055" cy="2614930"/>
          </a:xfrm>
          <a:prstGeom prst="rect">
            <a:avLst/>
          </a:prstGeom>
          <a:noFill/>
        </p:spPr>
        <p:txBody>
          <a:bodyPr wrap="square">
            <a:spAutoFit/>
          </a:bodyPr>
          <a:lstStyle/>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46.【</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本题考查动词的时态。整篇文章的时态为过去时。</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decide</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的过去式为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decided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。故此题的正确答案为：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decided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47.【</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本题考查动词词组的固定搭配。</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argue with sb.</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为固定搭配，意为“与某人争吵”。故此题的正确答案为：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with</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48.【</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本题考查词性转换。分析句子可知，</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were</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后面要加形容词，因此要把名词</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power</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转换为形容词</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powerful</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。故此题的正确答案为：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powerful</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56943" y="626342"/>
            <a:ext cx="11276329" cy="3192780"/>
          </a:xfrm>
          <a:prstGeom prst="rect">
            <a:avLst/>
          </a:prstGeom>
          <a:noFill/>
        </p:spPr>
        <p:txBody>
          <a:bodyPr wrap="square" rtlCol="0" anchor="t">
            <a:spAutoFit/>
          </a:bodyPr>
          <a:lstStyle/>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en-US" altLang="zh-CN" sz="2400" dirty="0">
                <a:latin typeface="Times New Roman" panose="02020603050405020304" charset="0"/>
                <a:ea typeface="宋体" panose="02010600030101010101" pitchFamily="2" charset="-122"/>
                <a:cs typeface="Times New Roman" panose="02020603050405020304" charset="0"/>
              </a:rPr>
              <a:t>After </a:t>
            </a:r>
            <a:r>
              <a:rPr lang="en-US" altLang="zh-CN" sz="2400" u="sng" dirty="0">
                <a:latin typeface="Times New Roman" panose="02020603050405020304" charset="0"/>
                <a:ea typeface="宋体" panose="02010600030101010101" pitchFamily="2" charset="-122"/>
                <a:cs typeface="Times New Roman" panose="02020603050405020304" charset="0"/>
              </a:rPr>
              <a:t>49            </a:t>
            </a:r>
            <a:r>
              <a:rPr lang="en-US" altLang="zh-CN" sz="2400" dirty="0">
                <a:latin typeface="Times New Roman" panose="02020603050405020304" charset="0"/>
                <a:ea typeface="宋体" panose="02010600030101010101" pitchFamily="2" charset="-122"/>
                <a:cs typeface="Times New Roman" panose="02020603050405020304" charset="0"/>
              </a:rPr>
              <a:t> while, they arrived at an open place in the forest. There they found a statue (</a:t>
            </a:r>
            <a:r>
              <a:rPr lang="zh-CN" altLang="en-US" sz="2400" dirty="0">
                <a:latin typeface="Times New Roman" panose="02020603050405020304" charset="0"/>
                <a:ea typeface="宋体" panose="02010600030101010101" pitchFamily="2" charset="-122"/>
                <a:cs typeface="Times New Roman" panose="02020603050405020304" charset="0"/>
              </a:rPr>
              <a:t>雕像</a:t>
            </a:r>
            <a:r>
              <a:rPr lang="en-US" altLang="zh-CN" sz="2400" dirty="0">
                <a:latin typeface="Times New Roman" panose="02020603050405020304" charset="0"/>
                <a:ea typeface="宋体" panose="02010600030101010101" pitchFamily="2" charset="-122"/>
                <a:cs typeface="Times New Roman" panose="02020603050405020304" charset="0"/>
              </a:rPr>
              <a:t>). It was a statue of the Greek hero Heracles in the act of </a:t>
            </a:r>
            <a:r>
              <a:rPr lang="en-US" altLang="zh-CN" sz="2400" u="sng" dirty="0">
                <a:latin typeface="Times New Roman" panose="02020603050405020304" charset="0"/>
                <a:ea typeface="宋体" panose="02010600030101010101" pitchFamily="2" charset="-122"/>
                <a:cs typeface="Times New Roman" panose="02020603050405020304" charset="0"/>
              </a:rPr>
              <a:t>50              </a:t>
            </a:r>
            <a:r>
              <a:rPr lang="en-US" altLang="zh-CN" sz="2400" dirty="0">
                <a:latin typeface="Times New Roman" panose="02020603050405020304" charset="0"/>
                <a:ea typeface="宋体" panose="02010600030101010101" pitchFamily="2" charset="-122"/>
                <a:cs typeface="Times New Roman" panose="02020603050405020304" charset="0"/>
              </a:rPr>
              <a:t> (beat) a lion.</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“See,” the man said </a:t>
            </a:r>
            <a:r>
              <a:rPr lang="en-US" altLang="zh-CN" sz="2400" u="sng" dirty="0">
                <a:latin typeface="Times New Roman" panose="02020603050405020304" charset="0"/>
                <a:ea typeface="宋体" panose="02010600030101010101" pitchFamily="2" charset="-122"/>
                <a:cs typeface="Times New Roman" panose="02020603050405020304" charset="0"/>
              </a:rPr>
              <a:t>51                     </a:t>
            </a:r>
            <a:r>
              <a:rPr lang="en-US" altLang="zh-CN" sz="2400" dirty="0">
                <a:latin typeface="Times New Roman" panose="02020603050405020304" charset="0"/>
                <a:ea typeface="宋体" panose="02010600030101010101" pitchFamily="2" charset="-122"/>
                <a:cs typeface="Times New Roman" panose="02020603050405020304" charset="0"/>
              </a:rPr>
              <a:t> (proud), “that’s how powerful we are! The king of </a:t>
            </a:r>
          </a:p>
          <a:p>
            <a:pPr indent="0" algn="just" fontAlgn="auto">
              <a:lnSpc>
                <a:spcPct val="120000"/>
              </a:lnSpc>
            </a:pPr>
            <a:r>
              <a:rPr lang="en-US" altLang="zh-CN" sz="2400" u="sng" dirty="0">
                <a:latin typeface="Times New Roman" panose="02020603050405020304" charset="0"/>
                <a:ea typeface="宋体" panose="02010600030101010101" pitchFamily="2" charset="-122"/>
                <a:cs typeface="Times New Roman" panose="02020603050405020304" charset="0"/>
              </a:rPr>
              <a:t>52                   </a:t>
            </a:r>
            <a:r>
              <a:rPr lang="en-US" altLang="zh-CN" sz="2400" dirty="0">
                <a:latin typeface="Times New Roman" panose="02020603050405020304" charset="0"/>
                <a:ea typeface="宋体" panose="02010600030101010101" pitchFamily="2" charset="-122"/>
                <a:cs typeface="Times New Roman" panose="02020603050405020304" charset="0"/>
              </a:rPr>
              <a:t> (beast) is weak in </a:t>
            </a:r>
            <a:r>
              <a:rPr lang="en-US" altLang="zh-CN" sz="2400" u="sng" dirty="0">
                <a:latin typeface="Times New Roman" panose="02020603050405020304" charset="0"/>
                <a:ea typeface="宋体" panose="02010600030101010101" pitchFamily="2" charset="-122"/>
                <a:cs typeface="Times New Roman" panose="02020603050405020304" charset="0"/>
              </a:rPr>
              <a:t>53                </a:t>
            </a:r>
            <a:r>
              <a:rPr lang="en-US" altLang="zh-CN" sz="2400" dirty="0">
                <a:latin typeface="Times New Roman" panose="02020603050405020304" charset="0"/>
                <a:ea typeface="宋体" panose="02010600030101010101" pitchFamily="2" charset="-122"/>
                <a:cs typeface="Times New Roman" panose="02020603050405020304" charset="0"/>
              </a:rPr>
              <a:t> (we) hands! We are more powerful than you!”</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2374900" y="638175"/>
            <a:ext cx="91249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
        <p:nvSpPr>
          <p:cNvPr id="6" name="TextBox 4"/>
          <p:cNvSpPr txBox="1"/>
          <p:nvPr/>
        </p:nvSpPr>
        <p:spPr>
          <a:xfrm>
            <a:off x="9451704" y="1078820"/>
            <a:ext cx="1349646"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beating</a:t>
            </a:r>
          </a:p>
        </p:txBody>
      </p:sp>
      <p:sp>
        <p:nvSpPr>
          <p:cNvPr id="7" name="TextBox 4"/>
          <p:cNvSpPr txBox="1"/>
          <p:nvPr/>
        </p:nvSpPr>
        <p:spPr>
          <a:xfrm>
            <a:off x="3691933" y="1942760"/>
            <a:ext cx="1807849"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proudly</a:t>
            </a:r>
          </a:p>
        </p:txBody>
      </p:sp>
      <p:sp>
        <p:nvSpPr>
          <p:cNvPr id="10" name="文本框 9">
            <a:hlinkClick r:id="rId3" action="ppaction://hlinksldjump"/>
          </p:cNvPr>
          <p:cNvSpPr txBox="1"/>
          <p:nvPr/>
        </p:nvSpPr>
        <p:spPr>
          <a:xfrm>
            <a:off x="5033057" y="4981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8" name="TextBox 4"/>
          <p:cNvSpPr txBox="1"/>
          <p:nvPr/>
        </p:nvSpPr>
        <p:spPr>
          <a:xfrm>
            <a:off x="934263" y="2418334"/>
            <a:ext cx="1807849"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beasts</a:t>
            </a:r>
          </a:p>
        </p:txBody>
      </p:sp>
      <p:sp>
        <p:nvSpPr>
          <p:cNvPr id="11" name="TextBox 4"/>
          <p:cNvSpPr txBox="1"/>
          <p:nvPr/>
        </p:nvSpPr>
        <p:spPr>
          <a:xfrm>
            <a:off x="5236210" y="2385695"/>
            <a:ext cx="154495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our</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11" grpId="0"/>
    </p:bldLst>
  </p:timing>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
        <p:nvSpPr>
          <p:cNvPr id="5" name="矩形 4"/>
          <p:cNvSpPr/>
          <p:nvPr/>
        </p:nvSpPr>
        <p:spPr>
          <a:xfrm>
            <a:off x="447675" y="647700"/>
            <a:ext cx="10854055" cy="4399915"/>
          </a:xfrm>
          <a:prstGeom prst="rect">
            <a:avLst/>
          </a:prstGeom>
          <a:noFill/>
        </p:spPr>
        <p:txBody>
          <a:bodyPr wrap="square">
            <a:spAutoFit/>
          </a:bodyPr>
          <a:lstStyle/>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49.【</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本题考查固定搭配。</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after a while</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为固定搭配，意为“过了一会儿”。故此题的正确答案为：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50.【</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本题考查非谓语动词。分析句子可知，空格处要填入的动词在介词</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of</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的后面，要改为现在分词形式。故此题的正确答案为：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beating</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51.【</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本题考查词性转换。空格处要填入的词修饰动词</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said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，所以要用副词。因此要把形容词</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proud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转换为副词</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proudly</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。故此题的正确答案为：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proudly</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52.【</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本题考查名词单复数。百兽之王的表达应该是</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the king of the beasts</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。故此题的正确答案为：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beasts</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53.【</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本题考查物主代词。分析句子可知，</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hands</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前面应该用形容词性物主代词。</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we</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的形容词性物主代词是</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our</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。故此题的正确答案为：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our</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52194" y="630480"/>
            <a:ext cx="10653982" cy="1863725"/>
          </a:xfrm>
          <a:prstGeom prst="rect">
            <a:avLst/>
          </a:prstGeom>
          <a:noFill/>
        </p:spPr>
        <p:txBody>
          <a:bodyPr wrap="square" rtlCol="0" anchor="t">
            <a:spAutoFit/>
          </a:bodyPr>
          <a:lstStyle/>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en-US" altLang="zh-CN" sz="2400" dirty="0">
                <a:latin typeface="Times New Roman" panose="02020603050405020304" charset="0"/>
                <a:ea typeface="宋体" panose="02010600030101010101" pitchFamily="2" charset="-122"/>
                <a:cs typeface="Times New Roman" panose="02020603050405020304" charset="0"/>
              </a:rPr>
              <a:t>“Ho!” the lion laughed, “It was one of your men </a:t>
            </a:r>
            <a:r>
              <a:rPr lang="en-US" altLang="zh-CN" sz="2400" u="sng" dirty="0">
                <a:latin typeface="Times New Roman" panose="02020603050405020304" charset="0"/>
                <a:ea typeface="宋体" panose="02010600030101010101" pitchFamily="2" charset="-122"/>
                <a:cs typeface="Times New Roman" panose="02020603050405020304" charset="0"/>
              </a:rPr>
              <a:t>54                      </a:t>
            </a:r>
            <a:r>
              <a:rPr lang="en-US" altLang="zh-CN" sz="2400" dirty="0">
                <a:latin typeface="Times New Roman" panose="02020603050405020304" charset="0"/>
                <a:ea typeface="宋体" panose="02010600030101010101" pitchFamily="2" charset="-122"/>
                <a:cs typeface="Times New Roman" panose="02020603050405020304" charset="0"/>
              </a:rPr>
              <a:t> made the statue. If we made it, you would see the man under the paw (</a:t>
            </a:r>
            <a:r>
              <a:rPr lang="zh-CN" altLang="en-US" sz="2400" dirty="0">
                <a:latin typeface="Times New Roman" panose="02020603050405020304" charset="0"/>
                <a:ea typeface="宋体" panose="02010600030101010101" pitchFamily="2" charset="-122"/>
                <a:cs typeface="Times New Roman" panose="02020603050405020304" charset="0"/>
              </a:rPr>
              <a:t>爪子</a:t>
            </a:r>
            <a:r>
              <a:rPr lang="en-US" altLang="zh-CN" sz="2400" dirty="0">
                <a:latin typeface="Times New Roman" panose="02020603050405020304" charset="0"/>
                <a:ea typeface="宋体" panose="02010600030101010101" pitchFamily="2" charset="-122"/>
                <a:cs typeface="Times New Roman" panose="02020603050405020304" charset="0"/>
              </a:rPr>
              <a:t>) of the lion .” </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This story </a:t>
            </a:r>
            <a:r>
              <a:rPr lang="en-US" altLang="zh-CN" sz="2400" u="sng" dirty="0">
                <a:latin typeface="Times New Roman" panose="02020603050405020304" charset="0"/>
                <a:ea typeface="宋体" panose="02010600030101010101" pitchFamily="2" charset="-122"/>
                <a:cs typeface="Times New Roman" panose="02020603050405020304" charset="0"/>
              </a:rPr>
              <a:t>55                   </a:t>
            </a:r>
            <a:r>
              <a:rPr lang="en-US" altLang="zh-CN" sz="2400" dirty="0">
                <a:latin typeface="Times New Roman" panose="02020603050405020304" charset="0"/>
                <a:ea typeface="宋体" panose="02010600030101010101" pitchFamily="2" charset="-122"/>
                <a:cs typeface="Times New Roman" panose="02020603050405020304" charset="0"/>
              </a:rPr>
              <a:t> (teach) us a helpful lesson—if you only hear one side of a story, you’re not hearing the complete story.</a:t>
            </a:r>
          </a:p>
        </p:txBody>
      </p:sp>
      <p:sp>
        <p:nvSpPr>
          <p:cNvPr id="5" name="TextBox 4"/>
          <p:cNvSpPr txBox="1"/>
          <p:nvPr/>
        </p:nvSpPr>
        <p:spPr>
          <a:xfrm>
            <a:off x="7906228" y="626342"/>
            <a:ext cx="1635448"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who/that</a:t>
            </a:r>
          </a:p>
        </p:txBody>
      </p:sp>
      <p:sp>
        <p:nvSpPr>
          <p:cNvPr id="6" name="TextBox 4"/>
          <p:cNvSpPr txBox="1"/>
          <p:nvPr/>
        </p:nvSpPr>
        <p:spPr>
          <a:xfrm>
            <a:off x="2904170" y="1458926"/>
            <a:ext cx="1363030"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teaches</a:t>
            </a:r>
          </a:p>
        </p:txBody>
      </p:sp>
      <p:sp>
        <p:nvSpPr>
          <p:cNvPr id="10" name="文本框 9">
            <a:hlinkClick r:id="rId3" action="ppaction://hlinksldjump"/>
          </p:cNvPr>
          <p:cNvSpPr txBox="1"/>
          <p:nvPr/>
        </p:nvSpPr>
        <p:spPr>
          <a:xfrm>
            <a:off x="5105398" y="5224305"/>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13" name="文本框 12">
            <a:hlinkClick r:id="rId4" action="ppaction://hlinksldjump"/>
          </p:cNvPr>
          <p:cNvSpPr txBox="1"/>
          <p:nvPr/>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
        <p:nvSpPr>
          <p:cNvPr id="5" name="矩形 4"/>
          <p:cNvSpPr/>
          <p:nvPr/>
        </p:nvSpPr>
        <p:spPr>
          <a:xfrm>
            <a:off x="504825" y="1219200"/>
            <a:ext cx="10854055" cy="1722120"/>
          </a:xfrm>
          <a:prstGeom prst="rect">
            <a:avLst/>
          </a:prstGeom>
          <a:noFill/>
        </p:spPr>
        <p:txBody>
          <a:bodyPr wrap="square">
            <a:spAutoFit/>
          </a:bodyPr>
          <a:lstStyle/>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54.【</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本题考查强调句。强调句的结构为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It is/was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被强调部分</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that/who</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。故此题的正确答案为：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who/that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55.【</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本题考查时态转换。前文主要叙述故事，时态为一般过去时。最后一段是故事带来的启发，所以应该用一般现在时。故此题的正确答案为：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teaches</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VI. </a:t>
            </a:r>
            <a:r>
              <a:rPr lang="zh-CN" altLang="en-US" sz="4400" b="1" spc="300" dirty="0">
                <a:latin typeface="+mj-ea"/>
                <a:ea typeface="+mj-ea"/>
              </a:rPr>
              <a:t>完成句子</a:t>
            </a:r>
            <a:endParaRPr sz="4400" b="1" spc="300" dirty="0">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3133871"/>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2. M: Excuse me, can you tell me the way to Shenzhen Museum?</a:t>
            </a: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W: _______.</a:t>
            </a: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M: Thank you all the same. </a:t>
            </a:r>
          </a:p>
          <a:p>
            <a:pPr algn="just" fontAlgn="auto">
              <a:lnSpc>
                <a:spcPct val="14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A. You can take a taxi                                     B. Sorry, I am new here</a:t>
            </a: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C. Go along the street and then turn left          D. I don’t know</a:t>
            </a:r>
            <a:endParaRPr lang="zh-CN" altLang="en-US" sz="2400" dirty="0">
              <a:latin typeface="宋体" panose="02010600030101010101" pitchFamily="2" charset="-122"/>
              <a:ea typeface="宋体" panose="02010600030101010101" pitchFamily="2" charset="-122"/>
              <a:cs typeface="宋体" panose="02010600030101010101" pitchFamily="2" charset="-122"/>
            </a:endParaRPr>
          </a:p>
        </p:txBody>
      </p:sp>
      <p:sp>
        <p:nvSpPr>
          <p:cNvPr id="105" name="TextBox 4"/>
          <p:cNvSpPr txBox="1"/>
          <p:nvPr/>
        </p:nvSpPr>
        <p:spPr>
          <a:xfrm>
            <a:off x="983615" y="72122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a:t>
            </a:r>
          </a:p>
        </p:txBody>
      </p:sp>
      <p:sp>
        <p:nvSpPr>
          <p:cNvPr id="109" name="TextBox 4"/>
          <p:cNvSpPr txBox="1"/>
          <p:nvPr/>
        </p:nvSpPr>
        <p:spPr>
          <a:xfrm>
            <a:off x="266065" y="4476115"/>
            <a:ext cx="11550650" cy="143764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此题为问路的语境。根据最后的答语</a:t>
            </a:r>
            <a:r>
              <a:rPr lang="en-US" altLang="zh-CN" sz="2400" dirty="0">
                <a:solidFill>
                  <a:srgbClr val="C00000"/>
                </a:solidFill>
                <a:latin typeface="Times New Roman" panose="02020603050405020304" charset="0"/>
                <a:cs typeface="Times New Roman" panose="02020603050405020304" charset="0"/>
              </a:rPr>
              <a:t>Thank you all the same</a:t>
            </a:r>
            <a:r>
              <a:rPr lang="zh-CN" altLang="en-US" sz="2400" dirty="0">
                <a:solidFill>
                  <a:srgbClr val="C00000"/>
                </a:solidFill>
                <a:latin typeface="Times New Roman" panose="02020603050405020304" charset="0"/>
                <a:cs typeface="Times New Roman" panose="02020603050405020304" charset="0"/>
              </a:rPr>
              <a:t>（仍然很感谢你）可知，对方并未给出到达深圳博物馆的具体建议。</a:t>
            </a:r>
            <a:r>
              <a:rPr lang="en-US" altLang="zh-CN" sz="2400" dirty="0">
                <a:solidFill>
                  <a:srgbClr val="C00000"/>
                </a:solidFill>
                <a:latin typeface="Times New Roman" panose="02020603050405020304" charset="0"/>
                <a:cs typeface="Times New Roman" panose="02020603050405020304" charset="0"/>
              </a:rPr>
              <a:t>Sorry, I am new here</a:t>
            </a:r>
            <a:r>
              <a:rPr lang="zh-CN" altLang="en-US" sz="2400" dirty="0">
                <a:solidFill>
                  <a:srgbClr val="C00000"/>
                </a:solidFill>
                <a:latin typeface="Times New Roman" panose="02020603050405020304" charset="0"/>
                <a:cs typeface="Times New Roman" panose="02020603050405020304" charset="0"/>
              </a:rPr>
              <a:t>（抱歉，我对这儿不熟）符合语境，因此</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为正确答案。</a:t>
            </a:r>
            <a:endParaRPr lang="en-US"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761365" y="1732868"/>
            <a:ext cx="11276329" cy="53403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56. Shenzhen has _________________________________________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一千多万人口</a:t>
            </a:r>
            <a:r>
              <a:rPr lang="en-US" altLang="zh-CN" sz="2400" dirty="0">
                <a:latin typeface="Times New Roman" panose="02020603050405020304" charset="0"/>
                <a:ea typeface="宋体" panose="02010600030101010101" pitchFamily="2" charset="-122"/>
                <a:cs typeface="Times New Roman" panose="02020603050405020304" charset="0"/>
              </a:rPr>
              <a:t>).</a:t>
            </a:r>
          </a:p>
        </p:txBody>
      </p:sp>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VI. 完成句子（5小题，共15分） 【建议用时：15 mins】</a:t>
            </a:r>
          </a:p>
        </p:txBody>
      </p:sp>
      <p:sp>
        <p:nvSpPr>
          <p:cNvPr id="15" name="TextBox 4"/>
          <p:cNvSpPr txBox="1"/>
          <p:nvPr/>
        </p:nvSpPr>
        <p:spPr>
          <a:xfrm>
            <a:off x="3197225" y="1642421"/>
            <a:ext cx="6271260" cy="579967"/>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a population of over / more than 10 million</a:t>
            </a:r>
            <a:endParaRPr lang="en-US"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nvSpPr>
        <p:spPr>
          <a:xfrm>
            <a:off x="615232" y="939687"/>
            <a:ext cx="11276329" cy="493148"/>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根据所给汉语提示，完成英语句子。</a:t>
            </a:r>
          </a:p>
        </p:txBody>
      </p:sp>
      <p:sp>
        <p:nvSpPr>
          <p:cNvPr id="8" name="TextBox 4"/>
          <p:cNvSpPr txBox="1"/>
          <p:nvPr/>
        </p:nvSpPr>
        <p:spPr>
          <a:xfrm>
            <a:off x="1034098" y="3429000"/>
            <a:ext cx="9952354"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本题考查固定搭配和数词的表达。</a:t>
            </a:r>
            <a:r>
              <a:rPr lang="en-US" altLang="zh-CN" sz="2400" dirty="0">
                <a:solidFill>
                  <a:srgbClr val="C00000"/>
                </a:solidFill>
                <a:latin typeface="Times New Roman" panose="02020603050405020304" charset="0"/>
                <a:cs typeface="Times New Roman" panose="02020603050405020304" charset="0"/>
              </a:rPr>
              <a:t>have a population of...</a:t>
            </a:r>
            <a:r>
              <a:rPr lang="zh-CN" altLang="en-US" sz="2400" dirty="0">
                <a:solidFill>
                  <a:srgbClr val="C00000"/>
                </a:solidFill>
                <a:latin typeface="Times New Roman" panose="02020603050405020304" charset="0"/>
                <a:cs typeface="Times New Roman" panose="02020603050405020304" charset="0"/>
              </a:rPr>
              <a:t>为固定搭配，意为“有</a:t>
            </a:r>
            <a:r>
              <a:rPr lang="en-US" altLang="zh-CN" sz="2400" dirty="0">
                <a:solidFill>
                  <a:srgbClr val="C00000"/>
                </a:solidFill>
                <a:latin typeface="Times New Roman" panose="02020603050405020304" charset="0"/>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人口”，一千多万的表达为</a:t>
            </a:r>
            <a:r>
              <a:rPr lang="en-US" altLang="zh-CN" sz="2400" dirty="0">
                <a:solidFill>
                  <a:srgbClr val="C00000"/>
                </a:solidFill>
                <a:latin typeface="Times New Roman" panose="02020603050405020304" charset="0"/>
                <a:cs typeface="Times New Roman" panose="02020603050405020304" charset="0"/>
              </a:rPr>
              <a:t>over / more than 10 million</a:t>
            </a:r>
            <a:r>
              <a:rPr lang="zh-CN" altLang="en-US" sz="2400" dirty="0">
                <a:solidFill>
                  <a:srgbClr val="C00000"/>
                </a:solidFill>
                <a:latin typeface="Times New Roman" panose="02020603050405020304" charset="0"/>
                <a:cs typeface="Times New Roman" panose="02020603050405020304" charset="0"/>
              </a:rPr>
              <a:t>。故此题的正确答案为：</a:t>
            </a:r>
            <a:r>
              <a:rPr lang="en-US" altLang="zh-CN" sz="2400" dirty="0">
                <a:solidFill>
                  <a:srgbClr val="C00000"/>
                </a:solidFill>
                <a:latin typeface="Times New Roman" panose="02020603050405020304" charset="0"/>
                <a:cs typeface="Times New Roman" panose="02020603050405020304" charset="0"/>
              </a:rPr>
              <a:t>a population of over / more than 10 million</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circle(in)">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5" grpId="0"/>
      <p:bldP spid="8"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81100" y="620590"/>
            <a:ext cx="10434907" cy="319278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57. 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他是否会来</a:t>
            </a:r>
            <a:r>
              <a:rPr lang="en-US" altLang="zh-CN" sz="2400" dirty="0">
                <a:latin typeface="Times New Roman" panose="02020603050405020304" charset="0"/>
                <a:ea typeface="宋体" panose="02010600030101010101" pitchFamily="2" charset="-122"/>
                <a:cs typeface="Times New Roman" panose="02020603050405020304" charset="0"/>
              </a:rPr>
              <a:t>) isn’t clear.</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58. 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每天做运动</a:t>
            </a:r>
            <a:r>
              <a:rPr lang="en-US" altLang="zh-CN" sz="2400" dirty="0">
                <a:latin typeface="Times New Roman" panose="02020603050405020304" charset="0"/>
                <a:ea typeface="宋体" panose="02010600030101010101" pitchFamily="2" charset="-122"/>
                <a:cs typeface="Times New Roman" panose="02020603050405020304" charset="0"/>
              </a:rPr>
              <a:t>) is good for your health.</a:t>
            </a:r>
          </a:p>
        </p:txBody>
      </p:sp>
      <p:sp>
        <p:nvSpPr>
          <p:cNvPr id="5" name="TextBox 4"/>
          <p:cNvSpPr txBox="1"/>
          <p:nvPr/>
        </p:nvSpPr>
        <p:spPr>
          <a:xfrm>
            <a:off x="1426503" y="609822"/>
            <a:ext cx="4972050"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Whether he will come (or not)</a:t>
            </a:r>
          </a:p>
        </p:txBody>
      </p:sp>
      <p:sp>
        <p:nvSpPr>
          <p:cNvPr id="13" name="TextBox 4"/>
          <p:cNvSpPr txBox="1"/>
          <p:nvPr/>
        </p:nvSpPr>
        <p:spPr>
          <a:xfrm>
            <a:off x="1119823" y="4420274"/>
            <a:ext cx="9952354" cy="1198880"/>
          </a:xfrm>
          <a:prstGeom prst="rect">
            <a:avLst/>
          </a:prstGeom>
          <a:noFill/>
        </p:spPr>
        <p:txBody>
          <a:bodyPr wrap="square" rtlCol="0">
            <a:spAutoFit/>
          </a:bodyPr>
          <a:lstStyle/>
          <a:p>
            <a:pPr marL="1259840" indent="-1259840" algn="just" fontAlgn="auto">
              <a:buClrTx/>
              <a:buSzTx/>
              <a:buFontTx/>
            </a:pPr>
            <a:r>
              <a:rPr lang="zh-CN" altLang="en-US" sz="2400" dirty="0">
                <a:solidFill>
                  <a:srgbClr val="C00000"/>
                </a:solidFill>
                <a:latin typeface="Times New Roman" panose="02020603050405020304" charset="0"/>
                <a:cs typeface="Times New Roman" panose="02020603050405020304" charset="0"/>
              </a:rPr>
              <a:t>解析</a:t>
            </a:r>
            <a:r>
              <a:rPr lang="zh-CN" altLang="en-US" sz="2400" dirty="0">
                <a:solidFill>
                  <a:srgbClr val="C00000"/>
                </a:solidFill>
                <a:latin typeface="Times New Roman" panose="02020603050405020304" charset="0"/>
                <a:cs typeface="Times New Roman" panose="02020603050405020304" charset="0"/>
                <a:sym typeface="+mn-ea"/>
              </a:rPr>
              <a:t>：	</a:t>
            </a:r>
            <a:r>
              <a:rPr lang="zh-CN" altLang="en-US" sz="2400" dirty="0">
                <a:solidFill>
                  <a:srgbClr val="C00000"/>
                </a:solidFill>
                <a:latin typeface="Times New Roman" panose="02020603050405020304" charset="0"/>
                <a:cs typeface="Times New Roman" panose="02020603050405020304" charset="0"/>
              </a:rPr>
              <a:t>本题考查动名词作主语。“做运动”的固定表达为do exercise/sports。故此题的正确答案为：Doing exercise/sports every day。</a:t>
            </a:r>
          </a:p>
        </p:txBody>
      </p:sp>
      <p:sp>
        <p:nvSpPr>
          <p:cNvPr id="14" name="TextBox 4"/>
          <p:cNvSpPr txBox="1"/>
          <p:nvPr/>
        </p:nvSpPr>
        <p:spPr>
          <a:xfrm>
            <a:off x="1013861" y="1705976"/>
            <a:ext cx="9952354"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本题考查主语从句。表示“是否”的从句要用</a:t>
            </a:r>
            <a:r>
              <a:rPr lang="en-US" altLang="zh-CN" sz="2400" dirty="0">
                <a:solidFill>
                  <a:srgbClr val="C00000"/>
                </a:solidFill>
                <a:latin typeface="Times New Roman" panose="02020603050405020304" charset="0"/>
                <a:cs typeface="Times New Roman" panose="02020603050405020304" charset="0"/>
              </a:rPr>
              <a:t>whether</a:t>
            </a:r>
            <a:r>
              <a:rPr lang="zh-CN" altLang="en-US" sz="2400" dirty="0">
                <a:solidFill>
                  <a:srgbClr val="C00000"/>
                </a:solidFill>
                <a:latin typeface="Times New Roman" panose="02020603050405020304" charset="0"/>
                <a:cs typeface="Times New Roman" panose="02020603050405020304" charset="0"/>
              </a:rPr>
              <a:t>来引导，“他会来”还未发生，时态为将来时。故此题的正确答案为：</a:t>
            </a:r>
            <a:r>
              <a:rPr lang="en-US" altLang="zh-CN" sz="2400" dirty="0">
                <a:solidFill>
                  <a:srgbClr val="C00000"/>
                </a:solidFill>
                <a:latin typeface="Times New Roman" panose="02020603050405020304" charset="0"/>
                <a:cs typeface="Times New Roman" panose="02020603050405020304" charset="0"/>
              </a:rPr>
              <a:t>Whether he will come (or not)</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5" name="TextBox 4"/>
          <p:cNvSpPr txBox="1"/>
          <p:nvPr/>
        </p:nvSpPr>
        <p:spPr>
          <a:xfrm>
            <a:off x="1425575" y="3243580"/>
            <a:ext cx="539432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Doing exercise/sports every day</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6" presetClass="entr" presetSubtype="16"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circle(in)">
                                      <p:cBhvr>
                                        <p:cTn id="11" dur="500"/>
                                        <p:tgtEl>
                                          <p:spTgt spid="14"/>
                                        </p:tgtEl>
                                      </p:cBhvr>
                                    </p:animEffect>
                                  </p:childTnLst>
                                </p:cTn>
                              </p:par>
                            </p:childTnLst>
                          </p:cTn>
                        </p:par>
                      </p:childTnLst>
                    </p:cTn>
                  </p:par>
                  <p:par>
                    <p:cTn id="12" fill="hold">
                      <p:stCondLst>
                        <p:cond delay="indefinite"/>
                      </p:stCondLst>
                      <p:childTnLst>
                        <p:par>
                          <p:cTn id="13" fill="hold">
                            <p:stCondLst>
                              <p:cond delay="0"/>
                            </p:stCondLst>
                            <p:childTnLst>
                              <p:par>
                                <p:cTn id="14" presetID="6" presetClass="entr" presetSubtype="16" fill="hold" grpId="0" nodeType="click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circle(in)">
                                      <p:cBhvr>
                                        <p:cTn id="16" dur="2000"/>
                                        <p:tgtEl>
                                          <p:spTgt spid="15"/>
                                        </p:tgtEl>
                                      </p:cBhvr>
                                    </p:animEffect>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circle(in)">
                                      <p:cBhvr>
                                        <p:cTn id="2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p:bldP spid="14" grpId="0"/>
      <p:bldP spid="15"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1181100" y="620590"/>
            <a:ext cx="10915650" cy="363601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59. Only in this way 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我们才能解决这个问题</a:t>
            </a:r>
            <a:r>
              <a:rPr lang="en-US" altLang="zh-CN" sz="2400" dirty="0">
                <a:latin typeface="Times New Roman" panose="02020603050405020304" charset="0"/>
                <a:ea typeface="宋体" panose="02010600030101010101" pitchFamily="2" charset="-122"/>
                <a:cs typeface="Times New Roman" panose="02020603050405020304" charset="0"/>
              </a:rPr>
              <a:t>).</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60. Mike ____________________________________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在澳大利亚学习英语</a:t>
            </a:r>
            <a:r>
              <a:rPr lang="en-US" altLang="zh-CN" sz="2400" dirty="0">
                <a:latin typeface="Times New Roman" panose="02020603050405020304" charset="0"/>
                <a:ea typeface="宋体" panose="02010600030101010101" pitchFamily="2" charset="-122"/>
                <a:cs typeface="Times New Roman" panose="02020603050405020304" charset="0"/>
              </a:rPr>
              <a:t>) at this time last year.</a:t>
            </a:r>
          </a:p>
        </p:txBody>
      </p:sp>
      <p:sp>
        <p:nvSpPr>
          <p:cNvPr id="13" name="TextBox 4"/>
          <p:cNvSpPr txBox="1"/>
          <p:nvPr/>
        </p:nvSpPr>
        <p:spPr>
          <a:xfrm>
            <a:off x="3952875" y="547716"/>
            <a:ext cx="4864100" cy="579967"/>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can we solve this/the problem</a:t>
            </a:r>
            <a:endParaRPr lang="en-US"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TextBox 4"/>
          <p:cNvSpPr txBox="1"/>
          <p:nvPr/>
        </p:nvSpPr>
        <p:spPr>
          <a:xfrm>
            <a:off x="1058546" y="1677974"/>
            <a:ext cx="9952354"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本题考查倒装句。“</a:t>
            </a:r>
            <a:r>
              <a:rPr lang="en-US" altLang="zh-CN" sz="2400" dirty="0">
                <a:solidFill>
                  <a:srgbClr val="C00000"/>
                </a:solidFill>
                <a:latin typeface="Times New Roman" panose="02020603050405020304" charset="0"/>
                <a:cs typeface="Times New Roman" panose="02020603050405020304" charset="0"/>
              </a:rPr>
              <a:t>Only+</a:t>
            </a:r>
            <a:r>
              <a:rPr lang="zh-CN" altLang="en-US" sz="2400" dirty="0">
                <a:solidFill>
                  <a:srgbClr val="C00000"/>
                </a:solidFill>
                <a:latin typeface="Times New Roman" panose="02020603050405020304" charset="0"/>
                <a:cs typeface="Times New Roman" panose="02020603050405020304" charset="0"/>
              </a:rPr>
              <a:t>状语”位于句首要用部分倒装。故此题的正确答案为：</a:t>
            </a:r>
            <a:r>
              <a:rPr lang="en-US" altLang="zh-CN" sz="2400" dirty="0">
                <a:solidFill>
                  <a:srgbClr val="C00000"/>
                </a:solidFill>
                <a:latin typeface="Times New Roman" panose="02020603050405020304" charset="0"/>
                <a:cs typeface="Times New Roman" panose="02020603050405020304" charset="0"/>
              </a:rPr>
              <a:t>can we solve this/the problem</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9" name="TextBox 4"/>
          <p:cNvSpPr txBox="1"/>
          <p:nvPr/>
        </p:nvSpPr>
        <p:spPr>
          <a:xfrm>
            <a:off x="913931" y="4442718"/>
            <a:ext cx="9952354"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本题考查时态。由</a:t>
            </a:r>
            <a:r>
              <a:rPr lang="en-US" altLang="zh-CN" sz="2400" dirty="0">
                <a:solidFill>
                  <a:srgbClr val="C00000"/>
                </a:solidFill>
                <a:latin typeface="Times New Roman" panose="02020603050405020304" charset="0"/>
                <a:cs typeface="Times New Roman" panose="02020603050405020304" charset="0"/>
              </a:rPr>
              <a:t>at this time last year</a:t>
            </a:r>
            <a:r>
              <a:rPr lang="zh-CN" altLang="en-US" sz="2400" dirty="0">
                <a:solidFill>
                  <a:srgbClr val="C00000"/>
                </a:solidFill>
                <a:latin typeface="Times New Roman" panose="02020603050405020304" charset="0"/>
                <a:cs typeface="Times New Roman" panose="02020603050405020304" charset="0"/>
              </a:rPr>
              <a:t>可判断此句的时态为过去进行时。故此题的正确答案为：</a:t>
            </a:r>
            <a:r>
              <a:rPr lang="en-US" altLang="zh-CN" sz="2400" dirty="0">
                <a:solidFill>
                  <a:srgbClr val="C00000"/>
                </a:solidFill>
                <a:latin typeface="Times New Roman" panose="02020603050405020304" charset="0"/>
                <a:cs typeface="Times New Roman" panose="02020603050405020304" charset="0"/>
              </a:rPr>
              <a:t>was studying English in Australia</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2" name="TextBox 4"/>
          <p:cNvSpPr txBox="1"/>
          <p:nvPr/>
        </p:nvSpPr>
        <p:spPr>
          <a:xfrm>
            <a:off x="2524125" y="3185861"/>
            <a:ext cx="4864100" cy="579967"/>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 was studying English in Australia</a:t>
            </a:r>
            <a:endParaRPr lang="en-US"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 name="文本框 1">
            <a:hlinkClick r:id="" action="ppaction://hlinkshowjump?jump=nextslide"/>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circle(in)">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circle(in)">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p:bldP spid="9" grpId="0"/>
      <p:bldP spid="12"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0" name="文本框 19"/>
          <p:cNvSpPr txBox="1"/>
          <p:nvPr/>
        </p:nvSpPr>
        <p:spPr>
          <a:xfrm>
            <a:off x="1195850" y="2261897"/>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VII. </a:t>
            </a:r>
            <a:r>
              <a:rPr lang="zh-CN" altLang="en-US" sz="4400" b="1" spc="300" dirty="0">
                <a:latin typeface="+mj-ea"/>
                <a:ea typeface="+mj-ea"/>
              </a:rPr>
              <a:t>应用写作</a:t>
            </a:r>
            <a:endParaRPr sz="4400" b="1" spc="300" dirty="0">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VII. 应用写作（1小题，共10分） 【建议用时：20 mins】</a:t>
            </a:r>
          </a:p>
        </p:txBody>
      </p:sp>
      <p:sp>
        <p:nvSpPr>
          <p:cNvPr id="4" name="矩形 3"/>
          <p:cNvSpPr/>
          <p:nvPr/>
        </p:nvSpPr>
        <p:spPr>
          <a:xfrm>
            <a:off x="512127" y="1203006"/>
            <a:ext cx="11167745" cy="319278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61.【</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写作内容</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假设你是李华，今天早上你和同学坐校车去了养老院，在那里你们帮老人们打扫卫生，为他们唱歌，和他们谈心，有些同学还送了自制的礼物，大家都很开心。请你以李华的名义写一篇日记。</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写作要求</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正文约</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40</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个英文单词，文中不可出现你自己的真实姓名、学校名称等</a:t>
            </a:r>
          </a:p>
          <a:p>
            <a:pPr indent="0" algn="just" fontAlgn="auto">
              <a:lnSpc>
                <a:spcPct val="120000"/>
              </a:lnSpc>
            </a:pP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信息。</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评分标准</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信息完整，语言规范，语篇连贯。</a:t>
            </a:r>
            <a:endParaRPr lang="en-US" altLang="zh-CN" sz="24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a:p>
            <a:pPr indent="0" algn="just" fontAlgn="auto">
              <a:lnSpc>
                <a:spcPct val="120000"/>
              </a:lnSpc>
            </a:pPr>
            <a:endPar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2" name="文本框 1">
            <a:hlinkClick r:id="rId3" action="ppaction://hlinksldjump"/>
          </p:cNvPr>
          <p:cNvSpPr txBox="1"/>
          <p:nvPr/>
        </p:nvSpPr>
        <p:spPr>
          <a:xfrm>
            <a:off x="4504054" y="4543729"/>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p>
        </p:txBody>
      </p:sp>
      <p:sp>
        <p:nvSpPr>
          <p:cNvPr id="4" name="文本框 3"/>
          <p:cNvSpPr txBox="1"/>
          <p:nvPr/>
        </p:nvSpPr>
        <p:spPr>
          <a:xfrm>
            <a:off x="522604" y="581329"/>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p>
        </p:txBody>
      </p:sp>
      <p:sp>
        <p:nvSpPr>
          <p:cNvPr id="2" name="文本框 1"/>
          <p:cNvSpPr txBox="1"/>
          <p:nvPr/>
        </p:nvSpPr>
        <p:spPr>
          <a:xfrm>
            <a:off x="1294129" y="2151297"/>
            <a:ext cx="9324976" cy="2269660"/>
          </a:xfrm>
          <a:prstGeom prst="rect">
            <a:avLst/>
          </a:prstGeom>
          <a:noFill/>
        </p:spPr>
        <p:txBody>
          <a:bodyPr wrap="square" rtlCol="0" anchor="ctr">
            <a:spAutoFit/>
          </a:bodyPr>
          <a:lstStyle/>
          <a:p>
            <a:pPr algn="just">
              <a:lnSpc>
                <a:spcPct val="120000"/>
              </a:lnSpc>
            </a:pPr>
            <a:r>
              <a:rPr lang="en-US" altLang="zh-CN" sz="2400" dirty="0">
                <a:solidFill>
                  <a:srgbClr val="C00000"/>
                </a:solidFill>
                <a:latin typeface="Times New Roman" panose="02020603050405020304" charset="0"/>
                <a:cs typeface="Times New Roman" panose="02020603050405020304" charset="0"/>
              </a:rPr>
              <a:t>October 28, 2021                                                                                 Sunny</a:t>
            </a:r>
          </a:p>
          <a:p>
            <a:pPr algn="just">
              <a:lnSpc>
                <a:spcPct val="120000"/>
              </a:lnSpc>
            </a:pPr>
            <a:r>
              <a:rPr lang="en-US" altLang="zh-CN" sz="2400" dirty="0">
                <a:solidFill>
                  <a:srgbClr val="C00000"/>
                </a:solidFill>
                <a:latin typeface="Times New Roman" panose="02020603050405020304" charset="0"/>
                <a:cs typeface="Times New Roman" panose="02020603050405020304" charset="0"/>
              </a:rPr>
              <a:t>      This morning, my classmates and I went to the Old People’s Home by school bus. There, we helped the elderly sweep the floor and clean the windows. We also sang songs and talked with them. At last, some students gave them some presents made by themselves. What a happy day we have!</a:t>
            </a:r>
            <a:endParaRPr lang="zh-CN" altLang="en-US"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0" name="文本框 19"/>
          <p:cNvSpPr txBox="1"/>
          <p:nvPr/>
        </p:nvSpPr>
        <p:spPr>
          <a:xfrm>
            <a:off x="1195850" y="2228094"/>
            <a:ext cx="8242010" cy="903605"/>
          </a:xfrm>
          <a:prstGeom prst="rect">
            <a:avLst/>
          </a:prstGeom>
          <a:noFill/>
        </p:spPr>
        <p:txBody>
          <a:bodyPr wrap="square" rtlCol="0" anchor="ctr">
            <a:spAutoFit/>
          </a:bodyPr>
          <a:lstStyle/>
          <a:p>
            <a:pPr algn="ctr">
              <a:lnSpc>
                <a:spcPct val="120000"/>
              </a:lnSpc>
            </a:pPr>
            <a:r>
              <a:rPr sz="4400" b="1" spc="300" dirty="0">
                <a:latin typeface="+mj-ea"/>
                <a:ea typeface="+mj-ea"/>
              </a:rPr>
              <a:t>附加题：语法</a:t>
            </a: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17200" y="1122538"/>
            <a:ext cx="10200005" cy="2306320"/>
          </a:xfrm>
          <a:prstGeom prst="rect">
            <a:avLst/>
          </a:prstGeom>
          <a:noFill/>
        </p:spPr>
        <p:txBody>
          <a:bodyPr wrap="square" rtlCol="0" anchor="t">
            <a:spAutoFit/>
          </a:bodyPr>
          <a:lstStyle/>
          <a:p>
            <a:pPr indent="0" algn="just" fontAlgn="auto">
              <a:lnSpc>
                <a:spcPct val="120000"/>
              </a:lnSpc>
            </a:pPr>
            <a:r>
              <a:rPr sz="2400" b="1" dirty="0">
                <a:latin typeface="Times New Roman" panose="02020603050405020304" charset="0"/>
                <a:ea typeface="宋体" panose="02010600030101010101" pitchFamily="2" charset="-122"/>
                <a:cs typeface="Times New Roman" panose="02020603050405020304" charset="0"/>
              </a:rPr>
              <a:t>阅读下列句子，从A、B、C、D中选出可以填入空白处的最佳答案。</a:t>
            </a:r>
          </a:p>
          <a:p>
            <a:pPr indent="0" algn="just" fontAlgn="auto">
              <a:lnSpc>
                <a:spcPct val="120000"/>
              </a:lnSpc>
            </a:pPr>
            <a:endParaRPr lang="zh-CN" altLang="en-US"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It _______ me a long time to finish my homework last night.</a:t>
            </a:r>
          </a:p>
          <a:p>
            <a:pPr indent="0" algn="just" fontAlgn="auto">
              <a:lnSpc>
                <a:spcPct val="12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take       B. took           C. has taken            D. had taken</a:t>
            </a:r>
          </a:p>
          <a:p>
            <a:pPr indent="0" algn="just" fontAlgn="auto">
              <a:lnSpc>
                <a:spcPct val="12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B</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p>
        </p:txBody>
      </p:sp>
      <p:sp>
        <p:nvSpPr>
          <p:cNvPr id="25" name="文本框 24"/>
          <p:cNvSpPr txBox="1"/>
          <p:nvPr>
            <p:custDataLst>
              <p:tags r:id="rId1"/>
            </p:custDataLst>
          </p:nvPr>
        </p:nvSpPr>
        <p:spPr>
          <a:xfrm>
            <a:off x="201930" y="64770"/>
            <a:ext cx="11788140" cy="610870"/>
          </a:xfrm>
          <a:prstGeom prst="rect">
            <a:avLst/>
          </a:prstGeom>
          <a:noFill/>
        </p:spPr>
        <p:txBody>
          <a:bodyPr wrap="square" rtlCol="0">
            <a:spAutoFit/>
          </a:bodyPr>
          <a:lstStyle/>
          <a:p>
            <a:pPr algn="l">
              <a:lnSpc>
                <a:spcPct val="130000"/>
              </a:lnSpc>
              <a:buClrTx/>
              <a:buSzTx/>
              <a:buFontTx/>
            </a:pPr>
            <a:r>
              <a:rPr sz="2600" dirty="0">
                <a:solidFill>
                  <a:schemeClr val="bg1"/>
                </a:solidFill>
                <a:latin typeface="Times New Roman" panose="02020603050405020304" charset="0"/>
                <a:cs typeface="方正公文黑体" panose="02000500000000000000" charset="-122"/>
                <a:sym typeface="iekie pocangqiong" panose="02000503000000000000" pitchFamily="2" charset="-122"/>
              </a:rPr>
              <a:t>附加题：语法</a:t>
            </a:r>
          </a:p>
        </p:txBody>
      </p:sp>
    </p:spTree>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900912"/>
            <a:ext cx="1020000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 _______ October 24, 1945 the United Nations, also known as the UN, 	was born. </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In           B. At          C. On           D. Into </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本题考查介词的用法，</a:t>
            </a:r>
            <a:r>
              <a:rPr lang="en-US" altLang="zh-CN" sz="2400" dirty="0">
                <a:solidFill>
                  <a:srgbClr val="C00000"/>
                </a:solidFill>
                <a:latin typeface="Times New Roman" panose="02020603050405020304" charset="0"/>
                <a:cs typeface="Times New Roman" panose="02020603050405020304" charset="0"/>
              </a:rPr>
              <a:t>October 24, 1945</a:t>
            </a:r>
            <a:r>
              <a:rPr lang="zh-CN" altLang="en-US" sz="2400" dirty="0">
                <a:solidFill>
                  <a:srgbClr val="C00000"/>
                </a:solidFill>
                <a:latin typeface="Times New Roman" panose="02020603050405020304" charset="0"/>
                <a:cs typeface="Times New Roman" panose="02020603050405020304" charset="0"/>
              </a:rPr>
              <a:t>是具体的日期，前面的介词应该是</a:t>
            </a:r>
            <a:r>
              <a:rPr lang="en-US" altLang="zh-CN" sz="2400" dirty="0">
                <a:solidFill>
                  <a:srgbClr val="C00000"/>
                </a:solidFill>
                <a:latin typeface="Times New Roman" panose="02020603050405020304" charset="0"/>
                <a:cs typeface="Times New Roman" panose="02020603050405020304" charset="0"/>
              </a:rPr>
              <a:t>on</a:t>
            </a:r>
            <a:r>
              <a:rPr lang="zh-CN" altLang="en-US" sz="2400" dirty="0">
                <a:solidFill>
                  <a:srgbClr val="C00000"/>
                </a:solidFill>
                <a:latin typeface="Times New Roman" panose="02020603050405020304" charset="0"/>
                <a:cs typeface="Times New Roman" panose="02020603050405020304" charset="0"/>
              </a:rPr>
              <a:t>，故此正确答案应为</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43811"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918942"/>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2. Getting rich _______ something to do with your income.</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is        B. has       C. have        D. are </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本题考查主谓一致和动词词组</a:t>
            </a:r>
            <a:r>
              <a:rPr lang="en-US" altLang="zh-CN" sz="2400" dirty="0">
                <a:solidFill>
                  <a:srgbClr val="C00000"/>
                </a:solidFill>
                <a:latin typeface="Times New Roman" panose="02020603050405020304" charset="0"/>
                <a:cs typeface="Times New Roman" panose="02020603050405020304" charset="0"/>
              </a:rPr>
              <a:t>have something to do with</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和</a:t>
            </a:r>
            <a:r>
              <a:rPr lang="en-US" altLang="zh-CN" sz="2400" dirty="0">
                <a:solidFill>
                  <a:srgbClr val="C00000"/>
                </a:solidFill>
                <a:latin typeface="Times New Roman" panose="02020603050405020304" charset="0"/>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有关”，动名词</a:t>
            </a:r>
            <a:r>
              <a:rPr lang="en-US" altLang="zh-CN" sz="2400" dirty="0">
                <a:solidFill>
                  <a:srgbClr val="C00000"/>
                </a:solidFill>
                <a:latin typeface="Times New Roman" panose="02020603050405020304" charset="0"/>
                <a:cs typeface="Times New Roman" panose="02020603050405020304" charset="0"/>
              </a:rPr>
              <a:t>getting rich</a:t>
            </a:r>
            <a:r>
              <a:rPr lang="zh-CN" altLang="en-US" sz="2400" dirty="0">
                <a:solidFill>
                  <a:srgbClr val="C00000"/>
                </a:solidFill>
                <a:latin typeface="Times New Roman" panose="02020603050405020304" charset="0"/>
                <a:cs typeface="Times New Roman" panose="02020603050405020304" charset="0"/>
              </a:rPr>
              <a:t>作主语，谓语动词用第三人称单数形式，故此正确答案为</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43811"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780415" y="310515"/>
            <a:ext cx="11039475" cy="226966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 M: Hello, may I speak to Cathy?</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W: _______, but I can take a message. </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Speaking                               B. Sorry, wrong number </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Hold on, please                     D. Sorry, she is not in at the moment </a:t>
            </a:r>
          </a:p>
        </p:txBody>
      </p:sp>
      <p:sp>
        <p:nvSpPr>
          <p:cNvPr id="36" name="TextBox 4"/>
          <p:cNvSpPr txBox="1"/>
          <p:nvPr/>
        </p:nvSpPr>
        <p:spPr>
          <a:xfrm>
            <a:off x="590467" y="37363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
        <p:nvSpPr>
          <p:cNvPr id="37" name="TextBox 4"/>
          <p:cNvSpPr txBox="1"/>
          <p:nvPr/>
        </p:nvSpPr>
        <p:spPr>
          <a:xfrm>
            <a:off x="309245" y="4577715"/>
            <a:ext cx="11550650" cy="143764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根据</a:t>
            </a:r>
            <a:r>
              <a:rPr lang="en-US" altLang="zh-CN" sz="2400" dirty="0">
                <a:solidFill>
                  <a:srgbClr val="C00000"/>
                </a:solidFill>
                <a:latin typeface="Times New Roman" panose="02020603050405020304" charset="0"/>
                <a:cs typeface="Times New Roman" panose="02020603050405020304" charset="0"/>
              </a:rPr>
              <a:t>but I can take a message</a:t>
            </a:r>
            <a:r>
              <a:rPr lang="zh-CN" altLang="en-US" sz="2400" dirty="0">
                <a:solidFill>
                  <a:srgbClr val="C00000"/>
                </a:solidFill>
                <a:latin typeface="Times New Roman" panose="02020603050405020304" charset="0"/>
                <a:cs typeface="Times New Roman" panose="02020603050405020304" charset="0"/>
              </a:rPr>
              <a:t>（但我可以为你留言）得知对方要找的人并不在，所以</a:t>
            </a:r>
            <a:r>
              <a:rPr lang="en-US" altLang="zh-CN" sz="2400" dirty="0">
                <a:solidFill>
                  <a:srgbClr val="C00000"/>
                </a:solidFill>
                <a:latin typeface="Times New Roman" panose="02020603050405020304" charset="0"/>
                <a:cs typeface="Times New Roman" panose="02020603050405020304" charset="0"/>
              </a:rPr>
              <a:t>Sorry, she is not in at the moment</a:t>
            </a:r>
            <a:r>
              <a:rPr lang="zh-CN" altLang="en-US" sz="2400" dirty="0">
                <a:solidFill>
                  <a:srgbClr val="C00000"/>
                </a:solidFill>
                <a:latin typeface="Times New Roman" panose="02020603050405020304" charset="0"/>
                <a:cs typeface="Times New Roman" panose="02020603050405020304" charset="0"/>
              </a:rPr>
              <a:t>（抱歉，她现在不在）符合语境，故正确答案为</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circle(in)">
                                      <p:cBhvr>
                                        <p:cTn id="7" dur="5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circle(in)">
                                      <p:cBhvr>
                                        <p:cTn id="12"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73954"/>
            <a:ext cx="1020000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 Beijing is _______ Shenzhen. </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8 times as large as 		B. 8 times large as </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8 times as larger as 		D. as large as 8 times </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本题考查的是倍数的表达方式。根据固定搭配，倍数</a:t>
            </a:r>
            <a:r>
              <a:rPr lang="en-US" altLang="zh-CN" sz="2400" dirty="0">
                <a:solidFill>
                  <a:srgbClr val="C00000"/>
                </a:solidFill>
                <a:latin typeface="Times New Roman" panose="02020603050405020304" charset="0"/>
                <a:cs typeface="Times New Roman" panose="02020603050405020304" charset="0"/>
              </a:rPr>
              <a:t>+as+</a:t>
            </a:r>
            <a:r>
              <a:rPr lang="zh-CN" altLang="en-US" sz="2400" dirty="0">
                <a:solidFill>
                  <a:srgbClr val="C00000"/>
                </a:solidFill>
                <a:latin typeface="Times New Roman" panose="02020603050405020304" charset="0"/>
                <a:cs typeface="Times New Roman" panose="02020603050405020304" charset="0"/>
              </a:rPr>
              <a:t>形容词</a:t>
            </a:r>
            <a:r>
              <a:rPr lang="en-US" altLang="zh-CN" sz="2400" dirty="0">
                <a:solidFill>
                  <a:srgbClr val="C00000"/>
                </a:solidFill>
                <a:latin typeface="Times New Roman" panose="02020603050405020304" charset="0"/>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副词</a:t>
            </a:r>
            <a:r>
              <a:rPr lang="en-US" altLang="zh-CN" sz="2400" dirty="0">
                <a:solidFill>
                  <a:srgbClr val="C00000"/>
                </a:solidFill>
                <a:latin typeface="Times New Roman" panose="02020603050405020304" charset="0"/>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名词</a:t>
            </a:r>
            <a:r>
              <a:rPr lang="en-US" altLang="zh-CN" sz="2400" dirty="0">
                <a:solidFill>
                  <a:srgbClr val="C00000"/>
                </a:solidFill>
                <a:latin typeface="Times New Roman" panose="02020603050405020304" charset="0"/>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a:t>
            </a:r>
            <a:r>
              <a:rPr lang="en-US" altLang="zh-CN" sz="2400" dirty="0">
                <a:solidFill>
                  <a:srgbClr val="C00000"/>
                </a:solidFill>
                <a:latin typeface="Times New Roman" panose="02020603050405020304" charset="0"/>
                <a:cs typeface="Times New Roman" panose="02020603050405020304" charset="0"/>
              </a:rPr>
              <a:t>as</a:t>
            </a:r>
            <a:r>
              <a:rPr lang="zh-CN" altLang="en-US" sz="2400" dirty="0">
                <a:solidFill>
                  <a:srgbClr val="C00000"/>
                </a:solidFill>
                <a:latin typeface="Times New Roman" panose="02020603050405020304" charset="0"/>
                <a:cs typeface="Times New Roman" panose="02020603050405020304" charset="0"/>
              </a:rPr>
              <a:t>，故此正确答案为</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43811"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4. _______ their teachers sitting opposite them, they couldn’t help feeling 	nervous and awkward on the stage.</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To see       B. Seeing           C. Seen          D. Saw</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本题考查的非谓语动词。</a:t>
            </a:r>
            <a:r>
              <a:rPr lang="en-US" altLang="zh-CN" sz="2400" dirty="0">
                <a:solidFill>
                  <a:srgbClr val="C00000"/>
                </a:solidFill>
                <a:latin typeface="Times New Roman" panose="02020603050405020304" charset="0"/>
                <a:cs typeface="Times New Roman" panose="02020603050405020304" charset="0"/>
              </a:rPr>
              <a:t>see</a:t>
            </a:r>
            <a:r>
              <a:rPr lang="zh-CN" altLang="en-US" sz="2400" dirty="0">
                <a:solidFill>
                  <a:srgbClr val="C00000"/>
                </a:solidFill>
                <a:latin typeface="Times New Roman" panose="02020603050405020304" charset="0"/>
                <a:cs typeface="Times New Roman" panose="02020603050405020304" charset="0"/>
              </a:rPr>
              <a:t>的逻辑主语是</a:t>
            </a:r>
            <a:r>
              <a:rPr lang="en-US" altLang="zh-CN" sz="2400" dirty="0">
                <a:solidFill>
                  <a:srgbClr val="C00000"/>
                </a:solidFill>
                <a:latin typeface="Times New Roman" panose="02020603050405020304" charset="0"/>
                <a:cs typeface="Times New Roman" panose="02020603050405020304" charset="0"/>
              </a:rPr>
              <a:t>they</a:t>
            </a:r>
            <a:r>
              <a:rPr lang="zh-CN" altLang="en-US" sz="2400" dirty="0">
                <a:solidFill>
                  <a:srgbClr val="C00000"/>
                </a:solidFill>
                <a:latin typeface="Times New Roman" panose="02020603050405020304" charset="0"/>
                <a:cs typeface="Times New Roman" panose="02020603050405020304" charset="0"/>
              </a:rPr>
              <a:t>，与主语是主动关系，而且与主句动词同时发生，故此正确答案为</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86661" y="85047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5. _______ it was a little help from others, you should return the help with 	all you can do when others are in need. </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Even if         B. Even        C. If only          D. Only if</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本题考查的是状语从句。根据主、从句的句意“从他人那获得一点帮助，当别人需要帮助的时候，你应该尽你所能来回报他们”可判断从句为让步状语，</a:t>
            </a:r>
            <a:r>
              <a:rPr lang="en-US" altLang="zh-CN" sz="2400" dirty="0">
                <a:solidFill>
                  <a:srgbClr val="C00000"/>
                </a:solidFill>
                <a:latin typeface="Times New Roman" panose="02020603050405020304" charset="0"/>
                <a:cs typeface="Times New Roman" panose="02020603050405020304" charset="0"/>
              </a:rPr>
              <a:t>even if</a:t>
            </a:r>
            <a:r>
              <a:rPr lang="zh-CN" altLang="en-US" sz="2400" dirty="0">
                <a:solidFill>
                  <a:srgbClr val="C00000"/>
                </a:solidFill>
                <a:latin typeface="Times New Roman" panose="02020603050405020304" charset="0"/>
                <a:cs typeface="Times New Roman" panose="02020603050405020304" charset="0"/>
              </a:rPr>
              <a:t>引导让步状语，故此答案为</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426210" y="850265"/>
            <a:ext cx="91313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531220" y="987977"/>
            <a:ext cx="960350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6. If he _______ in the army uniform, he probably would have been 	more handsome than now. </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has been        B. was          C. had been        D. is </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本题考查的是虚拟语气。根据主句</a:t>
            </a:r>
            <a:r>
              <a:rPr lang="en-US" altLang="zh-CN" sz="2400" dirty="0">
                <a:solidFill>
                  <a:srgbClr val="C00000"/>
                </a:solidFill>
                <a:latin typeface="Times New Roman" panose="02020603050405020304" charset="0"/>
                <a:cs typeface="Times New Roman" panose="02020603050405020304" charset="0"/>
              </a:rPr>
              <a:t>would have been</a:t>
            </a:r>
            <a:r>
              <a:rPr lang="zh-CN" altLang="en-US" sz="2400" dirty="0">
                <a:solidFill>
                  <a:srgbClr val="C00000"/>
                </a:solidFill>
                <a:latin typeface="Times New Roman" panose="02020603050405020304" charset="0"/>
                <a:cs typeface="Times New Roman" panose="02020603050405020304" charset="0"/>
              </a:rPr>
              <a:t>可知此句为过去时间的虚拟语气，从句用的应该是</a:t>
            </a:r>
            <a:r>
              <a:rPr lang="en-US" altLang="zh-CN" sz="2400" dirty="0">
                <a:solidFill>
                  <a:srgbClr val="C00000"/>
                </a:solidFill>
                <a:latin typeface="Times New Roman" panose="02020603050405020304" charset="0"/>
                <a:cs typeface="Times New Roman" panose="02020603050405020304" charset="0"/>
              </a:rPr>
              <a:t>had been</a:t>
            </a:r>
            <a:r>
              <a:rPr lang="zh-CN" altLang="en-US" sz="2400" dirty="0">
                <a:solidFill>
                  <a:srgbClr val="C00000"/>
                </a:solidFill>
                <a:latin typeface="Times New Roman" panose="02020603050405020304" charset="0"/>
                <a:cs typeface="Times New Roman" panose="02020603050405020304" charset="0"/>
              </a:rPr>
              <a:t>，故此正确答案应该为</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426445" y="98797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88939"/>
            <a:ext cx="10336930"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7. There is a well-known Italian wedding tradition _______ the groom’s tie is 	cut into a number of little pieces. </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than           B. what          C. which            D. where</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本题考查的是定语从句，先行词</a:t>
            </a:r>
            <a:r>
              <a:rPr lang="en-US" altLang="zh-CN" sz="2400" dirty="0">
                <a:solidFill>
                  <a:srgbClr val="C00000"/>
                </a:solidFill>
                <a:latin typeface="Times New Roman" panose="02020603050405020304" charset="0"/>
                <a:cs typeface="Times New Roman" panose="02020603050405020304" charset="0"/>
              </a:rPr>
              <a:t>Italian wedding tradition</a:t>
            </a:r>
            <a:r>
              <a:rPr lang="zh-CN" altLang="en-US" sz="2400" dirty="0">
                <a:solidFill>
                  <a:srgbClr val="C00000"/>
                </a:solidFill>
                <a:latin typeface="Times New Roman" panose="02020603050405020304" charset="0"/>
                <a:cs typeface="Times New Roman" panose="02020603050405020304" charset="0"/>
              </a:rPr>
              <a:t>在从句中充当地点状语，故此空格处应填</a:t>
            </a:r>
            <a:r>
              <a:rPr lang="en-US" altLang="zh-CN" sz="2400" dirty="0">
                <a:solidFill>
                  <a:srgbClr val="C00000"/>
                </a:solidFill>
                <a:latin typeface="Times New Roman" panose="02020603050405020304" charset="0"/>
                <a:cs typeface="Times New Roman" panose="02020603050405020304" charset="0"/>
              </a:rPr>
              <a:t>where, </a:t>
            </a:r>
            <a:r>
              <a:rPr lang="zh-CN" altLang="en-US" sz="2400" dirty="0">
                <a:solidFill>
                  <a:srgbClr val="C00000"/>
                </a:solidFill>
                <a:latin typeface="Times New Roman" panose="02020603050405020304" charset="0"/>
                <a:cs typeface="Times New Roman" panose="02020603050405020304" charset="0"/>
              </a:rPr>
              <a:t>正确答案应该为</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43811"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8. Now take a look at yourself and see _______ he was doing at your age 	when you are playing video games. </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what           B. that          C. whether           D. if</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本题考查的是宾语从句。宾语从句缺少疑问词，</a:t>
            </a:r>
            <a:r>
              <a:rPr lang="en-US" altLang="zh-CN" sz="2400" dirty="0">
                <a:solidFill>
                  <a:srgbClr val="C00000"/>
                </a:solidFill>
                <a:latin typeface="Times New Roman" panose="02020603050405020304" charset="0"/>
                <a:cs typeface="Times New Roman" panose="02020603050405020304" charset="0"/>
              </a:rPr>
              <a:t>what</a:t>
            </a:r>
            <a:r>
              <a:rPr lang="zh-CN" altLang="en-US" sz="2400" dirty="0">
                <a:solidFill>
                  <a:srgbClr val="C00000"/>
                </a:solidFill>
                <a:latin typeface="Times New Roman" panose="02020603050405020304" charset="0"/>
                <a:cs typeface="Times New Roman" panose="02020603050405020304" charset="0"/>
              </a:rPr>
              <a:t>符合句意“现在看看你自己，看看他在你这个年龄玩电子游戏时在做什么”。故此正确答案为</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12145" y="856033"/>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9. Over a million children _______ diagnosed (</a:t>
            </a:r>
            <a:r>
              <a:rPr lang="zh-CN" altLang="en-US" sz="2400" dirty="0">
                <a:latin typeface="Times New Roman" panose="02020603050405020304" charset="0"/>
                <a:ea typeface="宋体" panose="02010600030101010101" pitchFamily="2" charset="-122"/>
                <a:cs typeface="Times New Roman" panose="02020603050405020304" charset="0"/>
              </a:rPr>
              <a:t>诊断</a:t>
            </a:r>
            <a:r>
              <a:rPr lang="en-US" altLang="zh-CN" sz="2400" dirty="0">
                <a:latin typeface="Times New Roman" panose="02020603050405020304" charset="0"/>
                <a:ea typeface="宋体" panose="02010600030101010101" pitchFamily="2" charset="-122"/>
                <a:cs typeface="Times New Roman" panose="02020603050405020304" charset="0"/>
              </a:rPr>
              <a:t>) with the disease since 	the start of it. </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has been          B. have been         C. are         D. is</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30997"/>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本题考查时态、语态和主谓一致。</a:t>
            </a:r>
            <a:r>
              <a:rPr lang="en-US" altLang="zh-CN" sz="2400" dirty="0">
                <a:solidFill>
                  <a:srgbClr val="C00000"/>
                </a:solidFill>
                <a:latin typeface="Times New Roman" panose="02020603050405020304" charset="0"/>
                <a:cs typeface="Times New Roman" panose="02020603050405020304" charset="0"/>
              </a:rPr>
              <a:t>since</a:t>
            </a:r>
            <a:r>
              <a:rPr lang="zh-CN" altLang="en-US" sz="2400" dirty="0">
                <a:solidFill>
                  <a:srgbClr val="C00000"/>
                </a:solidFill>
                <a:latin typeface="Times New Roman" panose="02020603050405020304" charset="0"/>
                <a:cs typeface="Times New Roman" panose="02020603050405020304" charset="0"/>
              </a:rPr>
              <a:t>后面加过去时间，主语用现在完成时。主语</a:t>
            </a:r>
            <a:r>
              <a:rPr lang="en-US" altLang="zh-CN" sz="2400" dirty="0">
                <a:solidFill>
                  <a:srgbClr val="C00000"/>
                </a:solidFill>
                <a:latin typeface="Times New Roman" panose="02020603050405020304" charset="0"/>
                <a:cs typeface="Times New Roman" panose="02020603050405020304" charset="0"/>
              </a:rPr>
              <a:t>children</a:t>
            </a:r>
            <a:r>
              <a:rPr lang="zh-CN" altLang="en-US" sz="2400" dirty="0">
                <a:solidFill>
                  <a:srgbClr val="C00000"/>
                </a:solidFill>
                <a:latin typeface="Times New Roman" panose="02020603050405020304" charset="0"/>
                <a:cs typeface="Times New Roman" panose="02020603050405020304" charset="0"/>
              </a:rPr>
              <a:t>为复数，主语和</a:t>
            </a:r>
            <a:r>
              <a:rPr lang="en-US" altLang="zh-CN" sz="2400" dirty="0">
                <a:solidFill>
                  <a:srgbClr val="C00000"/>
                </a:solidFill>
                <a:latin typeface="Times New Roman" panose="02020603050405020304" charset="0"/>
                <a:cs typeface="Times New Roman" panose="02020603050405020304" charset="0"/>
              </a:rPr>
              <a:t>diagnose</a:t>
            </a:r>
            <a:r>
              <a:rPr lang="zh-CN" altLang="en-US" sz="2400" dirty="0">
                <a:solidFill>
                  <a:srgbClr val="C00000"/>
                </a:solidFill>
                <a:latin typeface="Times New Roman" panose="02020603050405020304" charset="0"/>
                <a:cs typeface="Times New Roman" panose="02020603050405020304" charset="0"/>
              </a:rPr>
              <a:t>之间是被动关系。故此正确答案为</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426210" y="887730"/>
            <a:ext cx="85852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TextBox 4"/>
          <p:cNvSpPr txBox="1"/>
          <p:nvPr/>
        </p:nvSpPr>
        <p:spPr>
          <a:xfrm>
            <a:off x="39370" y="4337050"/>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本题考查反义疑问句。句式结构为宾语从句，主句主语为第一人称，所以反义疑问句应该与从句部分</a:t>
            </a:r>
            <a:r>
              <a:rPr lang="en-US" altLang="zh-CN" sz="2400" dirty="0">
                <a:solidFill>
                  <a:srgbClr val="C00000"/>
                </a:solidFill>
                <a:latin typeface="Times New Roman" panose="02020603050405020304" charset="0"/>
                <a:cs typeface="Times New Roman" panose="02020603050405020304" charset="0"/>
              </a:rPr>
              <a:t>happiness depends on ourselves</a:t>
            </a:r>
            <a:r>
              <a:rPr lang="zh-CN" altLang="en-US" sz="2400" dirty="0">
                <a:solidFill>
                  <a:srgbClr val="C00000"/>
                </a:solidFill>
                <a:latin typeface="Times New Roman" panose="02020603050405020304" charset="0"/>
                <a:cs typeface="Times New Roman" panose="02020603050405020304" charset="0"/>
              </a:rPr>
              <a:t>一致，根据“前肯后否”的原则，反意疑问句的形式应该为</a:t>
            </a:r>
            <a:r>
              <a:rPr lang="en-US" altLang="zh-CN" sz="2400" dirty="0">
                <a:solidFill>
                  <a:srgbClr val="C00000"/>
                </a:solidFill>
                <a:latin typeface="Times New Roman" panose="02020603050405020304" charset="0"/>
                <a:cs typeface="Times New Roman" panose="02020603050405020304" charset="0"/>
              </a:rPr>
              <a:t>doesn’t it</a:t>
            </a:r>
            <a:r>
              <a:rPr lang="zh-CN" altLang="en-US" sz="2400" dirty="0">
                <a:solidFill>
                  <a:srgbClr val="C00000"/>
                </a:solidFill>
                <a:latin typeface="Times New Roman" panose="02020603050405020304" charset="0"/>
                <a:cs typeface="Times New Roman" panose="02020603050405020304" charset="0"/>
              </a:rPr>
              <a:t>，故此正确答案为</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6" name="文本框 5"/>
          <p:cNvSpPr txBox="1"/>
          <p:nvPr/>
        </p:nvSpPr>
        <p:spPr>
          <a:xfrm>
            <a:off x="737152" y="892675"/>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10. I think happiness depends on ourselves, _______?</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doesn’t he            B. doesn’t it         C. didn’t he         D. didn’t it</a:t>
            </a:r>
          </a:p>
        </p:txBody>
      </p:sp>
      <p:sp>
        <p:nvSpPr>
          <p:cNvPr id="7" name="TextBox 4"/>
          <p:cNvSpPr txBox="1"/>
          <p:nvPr/>
        </p:nvSpPr>
        <p:spPr>
          <a:xfrm>
            <a:off x="587499" y="88988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
        <p:nvSpPr>
          <p:cNvPr id="3" name="文本框 2">
            <a:hlinkClick r:id="" action="ppaction://hlinkshowjump?jump=nextslide"/>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20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7" grpId="0"/>
    </p:bldLst>
  </p:timing>
</p:sld>
</file>

<file path=ppt/slides/slide7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5" name="矩形 14"/>
          <p:cNvSpPr/>
          <p:nvPr/>
        </p:nvSpPr>
        <p:spPr>
          <a:xfrm>
            <a:off x="0" y="4465955"/>
            <a:ext cx="12192000" cy="2404745"/>
          </a:xfrm>
          <a:prstGeom prst="rect">
            <a:avLst/>
          </a:prstGeom>
          <a:solidFill>
            <a:srgbClr val="C000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313386" y="1476621"/>
            <a:ext cx="3886810" cy="3310890"/>
            <a:chOff x="1233" y="2093"/>
            <a:chExt cx="6375" cy="5430"/>
          </a:xfrm>
          <a:noFill/>
        </p:grpSpPr>
        <p:pic>
          <p:nvPicPr>
            <p:cNvPr id="8" name="图片 7"/>
            <p:cNvPicPr>
              <a:picLocks noChangeAspect="1"/>
            </p:cNvPicPr>
            <p:nvPr/>
          </p:nvPicPr>
          <p:blipFill>
            <a:blip r:embed="rId4"/>
            <a:stretch>
              <a:fillRect/>
            </a:stretch>
          </p:blipFill>
          <p:spPr>
            <a:xfrm>
              <a:off x="1233" y="2093"/>
              <a:ext cx="6375" cy="5430"/>
            </a:xfrm>
            <a:prstGeom prst="rect">
              <a:avLst/>
            </a:prstGeom>
            <a:grpFill/>
          </p:spPr>
        </p:pic>
        <p:sp>
          <p:nvSpPr>
            <p:cNvPr id="10" name="文本框 9"/>
            <p:cNvSpPr txBox="1"/>
            <p:nvPr/>
          </p:nvSpPr>
          <p:spPr>
            <a:xfrm>
              <a:off x="2791" y="5856"/>
              <a:ext cx="4000" cy="936"/>
            </a:xfrm>
            <a:prstGeom prst="rect">
              <a:avLst/>
            </a:prstGeom>
            <a:grpFill/>
          </p:spPr>
          <p:txBody>
            <a:bodyPr wrap="square" rtlCol="0" anchor="t">
              <a:spAutoFit/>
            </a:bodyPr>
            <a:lstStyle/>
            <a:p>
              <a:pPr>
                <a:lnSpc>
                  <a:spcPct val="120000"/>
                </a:lnSpc>
              </a:pPr>
              <a:r>
                <a:rPr lang="en-US" altLang="zh-CN" sz="2600" b="1" dirty="0">
                  <a:solidFill>
                    <a:schemeClr val="bg1"/>
                  </a:solidFill>
                </a:rPr>
                <a:t>ENGLISH</a:t>
              </a:r>
            </a:p>
          </p:txBody>
        </p:sp>
      </p:grpSp>
      <p:sp>
        <p:nvSpPr>
          <p:cNvPr id="14" name="矩形 13"/>
          <p:cNvSpPr/>
          <p:nvPr/>
        </p:nvSpPr>
        <p:spPr>
          <a:xfrm>
            <a:off x="0" y="5291455"/>
            <a:ext cx="12192000" cy="1579245"/>
          </a:xfrm>
          <a:prstGeom prst="rect">
            <a:avLst/>
          </a:prstGeom>
          <a:solidFill>
            <a:srgbClr val="FF00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3970" y="635"/>
            <a:ext cx="4542155" cy="348615"/>
          </a:xfrm>
          <a:prstGeom prst="rect">
            <a:avLst/>
          </a:prstGeom>
          <a:solidFill>
            <a:srgbClr val="FF00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PA_矩形 259"/>
          <p:cNvSpPr>
            <a:spLocks noChangeArrowheads="1"/>
          </p:cNvSpPr>
          <p:nvPr>
            <p:custDataLst>
              <p:tags r:id="rId1"/>
            </p:custDataLst>
          </p:nvPr>
        </p:nvSpPr>
        <p:spPr bwMode="auto">
          <a:xfrm>
            <a:off x="4823394" y="2456525"/>
            <a:ext cx="6859228" cy="830997"/>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buNone/>
            </a:pPr>
            <a:r>
              <a:rPr lang="zh-CN" altLang="en-US" sz="5400" b="1" kern="5000" spc="300" dirty="0">
                <a:solidFill>
                  <a:sysClr val="windowText" lastClr="000000"/>
                </a:solidFill>
                <a:cs typeface="Arial" panose="020B0604020202020204" pitchFamily="34" charset="0"/>
              </a:rPr>
              <a:t>感谢您的观看！</a:t>
            </a: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696595" y="334010"/>
            <a:ext cx="11039475" cy="226966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4.	 W: Good afternoon, _______?</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M: I want to buy a book written by Charles Dickens.</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what do you want                   B. what can I do for you</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can you lend me a book         D. what’s wrong with you</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从答语</a:t>
            </a:r>
            <a:r>
              <a:rPr lang="en-US" altLang="zh-CN" sz="2400" dirty="0">
                <a:solidFill>
                  <a:srgbClr val="C00000"/>
                </a:solidFill>
                <a:latin typeface="Times New Roman" panose="02020603050405020304" charset="0"/>
                <a:cs typeface="Times New Roman" panose="02020603050405020304" charset="0"/>
              </a:rPr>
              <a:t>I want to buy a book written by Charles Dickens</a:t>
            </a:r>
            <a:r>
              <a:rPr lang="zh-CN" altLang="en-US" sz="2400" dirty="0">
                <a:solidFill>
                  <a:srgbClr val="C00000"/>
                </a:solidFill>
                <a:latin typeface="Times New Roman" panose="02020603050405020304" charset="0"/>
                <a:cs typeface="Times New Roman" panose="02020603050405020304" charset="0"/>
              </a:rPr>
              <a:t>（我想买一本查尔斯</a:t>
            </a:r>
            <a:r>
              <a:rPr lang="en-US" altLang="zh-CN" sz="2400" dirty="0">
                <a:solidFill>
                  <a:srgbClr val="C00000"/>
                </a:solidFill>
                <a:latin typeface="Times New Roman" panose="02020603050405020304" charset="0"/>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狄更斯写的书）可知，这是在书店购物的场景，</a:t>
            </a:r>
            <a:r>
              <a:rPr lang="en-US" altLang="zh-CN" sz="2400" dirty="0">
                <a:solidFill>
                  <a:srgbClr val="C00000"/>
                </a:solidFill>
                <a:latin typeface="Times New Roman" panose="02020603050405020304" charset="0"/>
                <a:cs typeface="Times New Roman" panose="02020603050405020304" charset="0"/>
              </a:rPr>
              <a:t>What can I do for you</a:t>
            </a:r>
            <a:r>
              <a:rPr lang="zh-CN" altLang="en-US" sz="2400" dirty="0">
                <a:solidFill>
                  <a:srgbClr val="C00000"/>
                </a:solidFill>
                <a:latin typeface="Times New Roman" panose="02020603050405020304" charset="0"/>
                <a:cs typeface="Times New Roman" panose="02020603050405020304" charset="0"/>
              </a:rPr>
              <a:t>（我能为您做什么）是符合表达习惯的问句。故正确答案为</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601980" y="43954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TextBox 4"/>
          <p:cNvSpPr txBox="1"/>
          <p:nvPr/>
        </p:nvSpPr>
        <p:spPr>
          <a:xfrm>
            <a:off x="39370" y="4337050"/>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根据</a:t>
            </a:r>
            <a:r>
              <a:rPr lang="en-US" altLang="zh-CN" sz="2400" dirty="0">
                <a:solidFill>
                  <a:srgbClr val="C00000"/>
                </a:solidFill>
                <a:latin typeface="Times New Roman" panose="02020603050405020304" charset="0"/>
                <a:cs typeface="Times New Roman" panose="02020603050405020304" charset="0"/>
              </a:rPr>
              <a:t>Could you please pass me the luggage</a:t>
            </a:r>
            <a:r>
              <a:rPr lang="zh-CN" altLang="en-US" sz="2400" dirty="0">
                <a:solidFill>
                  <a:srgbClr val="C00000"/>
                </a:solidFill>
                <a:latin typeface="Times New Roman" panose="02020603050405020304" charset="0"/>
                <a:cs typeface="Times New Roman" panose="02020603050405020304" charset="0"/>
              </a:rPr>
              <a:t>（你能把行李递给我吗）判断出这是在请求帮助，</a:t>
            </a:r>
            <a:r>
              <a:rPr lang="en-US" altLang="zh-CN" sz="2400" dirty="0">
                <a:solidFill>
                  <a:srgbClr val="C00000"/>
                </a:solidFill>
                <a:latin typeface="Times New Roman" panose="02020603050405020304" charset="0"/>
                <a:cs typeface="Times New Roman" panose="02020603050405020304" charset="0"/>
              </a:rPr>
              <a:t>With pleasure</a:t>
            </a:r>
            <a:r>
              <a:rPr lang="zh-CN" altLang="en-US" sz="2400" dirty="0">
                <a:solidFill>
                  <a:srgbClr val="C00000"/>
                </a:solidFill>
                <a:latin typeface="Times New Roman" panose="02020603050405020304" charset="0"/>
                <a:cs typeface="Times New Roman" panose="02020603050405020304" charset="0"/>
              </a:rPr>
              <a:t>（乐意效劳）是对问句的回应，故正确答案为</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6" name="文本框 5"/>
          <p:cNvSpPr txBox="1"/>
          <p:nvPr/>
        </p:nvSpPr>
        <p:spPr>
          <a:xfrm>
            <a:off x="696595" y="334010"/>
            <a:ext cx="11039475" cy="226966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5. W: Could you please pass me the luggage?</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M: _______. </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With pleasure                        B. My pleasure</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What a pleasure                    D. No</a:t>
            </a:r>
          </a:p>
        </p:txBody>
      </p:sp>
      <p:sp>
        <p:nvSpPr>
          <p:cNvPr id="7" name="TextBox 4"/>
          <p:cNvSpPr txBox="1"/>
          <p:nvPr/>
        </p:nvSpPr>
        <p:spPr>
          <a:xfrm>
            <a:off x="541655" y="35204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
        <p:nvSpPr>
          <p:cNvPr id="3" name="文本框 2">
            <a:hlinkClick r:id="" action="ppaction://hlinkshowjump?jump=nextslide"/>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黑体简体" panose="02000000000000000000" charset="-122"/>
                <a:sym typeface="iekie pocangqiong" panose="02000503000000000000" pitchFamily="2" charset="-122"/>
              </a:rPr>
              <a:t>下一页</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20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7" grpId="0"/>
    </p:bldLst>
  </p:timing>
</p:sld>
</file>

<file path=ppt/tags/tag1.xml><?xml version="1.0" encoding="utf-8"?>
<p:tagLst xmlns:a="http://schemas.openxmlformats.org/drawingml/2006/main" xmlns:r="http://schemas.openxmlformats.org/officeDocument/2006/relationships" xmlns:p="http://schemas.openxmlformats.org/presentationml/2006/main">
  <p:tag name="ISLIDE TOOLS.GUIDESSETTING" val="{&quot;Id&quot;:&quot;GuidesStyle_Normal&quot;,&quot;Name&quot;:&quot;正常&quot;,&quot;HeaderHeight&quot;:10.0,&quot;FooterHeight&quot;:4.0,&quot;SideMargin&quot;:3.0,&quot;TopMargin&quot;:3.0,&quot;BottomMargin&quot;:3.0,&quot;IntervalMargin&quot;:3.0}"/>
  <p:tag name="ISPRING_ULTRA_SCORM_COURSE_ID" val="00A9D133-BE85-4E3A-94B7-5FDC08C95679"/>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系统信息库"/>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1"/>
  <p:tag name="COMMONDATA" val="eyJoZGlkIjoiMjhjNGUxNWFjMjhlNDdjNWVkN2JmMzA2Y2JjZmYzMTUifQ=="/>
  <p:tag name="KSO_WPP_MARK_KEY" val="e85f485c-fba0-4937-8f0c-fb1961cd52dd"/>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21.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22.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23.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xml><?xml version="1.0" encoding="utf-8"?>
<p:tagLst xmlns:a="http://schemas.openxmlformats.org/drawingml/2006/main" xmlns:r="http://schemas.openxmlformats.org/officeDocument/2006/relationships" xmlns:p="http://schemas.openxmlformats.org/presentationml/2006/main">
  <p:tag name="PA" val="v4.0.0"/>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PA" val="v4.0.0"/>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7.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8.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9.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heme/theme1.xml><?xml version="1.0" encoding="utf-8"?>
<a:theme xmlns:a="http://schemas.openxmlformats.org/drawingml/2006/main" name="千图网PPT模板">
  <a:themeElements>
    <a:clrScheme name="MC-欧美风主题色">
      <a:dk1>
        <a:srgbClr val="000000"/>
      </a:dk1>
      <a:lt1>
        <a:srgbClr val="FFFFFF"/>
      </a:lt1>
      <a:dk2>
        <a:srgbClr val="44546A"/>
      </a:dk2>
      <a:lt2>
        <a:srgbClr val="E7E6E6"/>
      </a:lt2>
      <a:accent1>
        <a:srgbClr val="033455"/>
      </a:accent1>
      <a:accent2>
        <a:srgbClr val="DCC975"/>
      </a:accent2>
      <a:accent3>
        <a:srgbClr val="2D2C2B"/>
      </a:accent3>
      <a:accent4>
        <a:srgbClr val="076C82"/>
      </a:accent4>
      <a:accent5>
        <a:srgbClr val="033455"/>
      </a:accent5>
      <a:accent6>
        <a:srgbClr val="DCC975"/>
      </a:accent6>
      <a:hlink>
        <a:srgbClr val="0563C1"/>
      </a:hlink>
      <a:folHlink>
        <a:srgbClr val="954F72"/>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QT-</Template>
  <TotalTime>25</TotalTime>
  <Words>7475</Words>
  <Application>Microsoft Office PowerPoint</Application>
  <PresentationFormat>宽屏</PresentationFormat>
  <Paragraphs>535</Paragraphs>
  <Slides>78</Slides>
  <Notes>78</Notes>
  <HiddenSlides>11</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78</vt:i4>
      </vt:variant>
    </vt:vector>
  </HeadingPairs>
  <TitlesOfParts>
    <vt:vector size="88" baseType="lpstr">
      <vt:lpstr>微软雅黑</vt:lpstr>
      <vt:lpstr>黑体</vt:lpstr>
      <vt:lpstr>等线</vt:lpstr>
      <vt:lpstr>Impact</vt:lpstr>
      <vt:lpstr>方正公文黑体</vt:lpstr>
      <vt:lpstr>Times New Roman</vt:lpstr>
      <vt:lpstr>宋体</vt:lpstr>
      <vt:lpstr>Arial</vt:lpstr>
      <vt:lpstr>方正大黑简体</vt:lpstr>
      <vt:lpstr>千图网PPT模板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孙启豪</dc:creator>
  <cp:lastModifiedBy>LUYAO HAN</cp:lastModifiedBy>
  <cp:revision>107</cp:revision>
  <dcterms:created xsi:type="dcterms:W3CDTF">2021-08-19T06:32:00Z</dcterms:created>
  <dcterms:modified xsi:type="dcterms:W3CDTF">2023-09-02T03:39:48Z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7091F191D4624737AE563BFDB340E7CD</vt:lpwstr>
  </property>
  <property fmtid="{D5CDD505-2E9C-101B-9397-08002B2CF9AE}" pid="3" name="KSOProductBuildVer">
    <vt:lpwstr>2052-11.1.0.12980</vt:lpwstr>
  </property>
</Properties>
</file>