
<file path=[Content_Types].xml><?xml version="1.0" encoding="utf-8"?>
<Types xmlns="http://schemas.openxmlformats.org/package/2006/content-types">
  <Default Extension="emf" ContentType="image/x-emf"/>
  <Default Extension="fntdata" ContentType="application/x-fontdata"/>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heme/theme2.xml" ContentType="application/vnd.openxmlformats-officedocument.theme+xml"/>
  <Override PartName="/ppt/tags/tag4.xml" ContentType="application/vnd.openxmlformats-officedocument.presentationml.tags+xml"/>
  <Override PartName="/ppt/notesSlides/notesSlide1.xml" ContentType="application/vnd.openxmlformats-officedocument.presentationml.notesSlide+xml"/>
  <Override PartName="/ppt/tags/tag5.xml" ContentType="application/vnd.openxmlformats-officedocument.presentationml.tags+xml"/>
  <Override PartName="/ppt/notesSlides/notesSlide2.xml" ContentType="application/vnd.openxmlformats-officedocument.presentationml.notesSlide+xml"/>
  <Override PartName="/ppt/tags/tag6.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tags/tag7.xml" ContentType="application/vnd.openxmlformats-officedocument.presentationml.tags+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tags/tag8.xml" ContentType="application/vnd.openxmlformats-officedocument.presentationml.tags+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tags/tag9.xml" ContentType="application/vnd.openxmlformats-officedocument.presentationml.tags+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tags/tag22.xml" ContentType="application/vnd.openxmlformats-officedocument.presentationml.tags+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tags/tag23.xml" ContentType="application/vnd.openxmlformats-officedocument.presentationml.tags+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tags/tag24.xml" ContentType="application/vnd.openxmlformats-officedocument.presentationml.tags+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tags/tag25.xml" ContentType="application/vnd.openxmlformats-officedocument.presentationml.tags+xml"/>
  <Override PartName="/ppt/notesSlides/notesSlide68.xml" ContentType="application/vnd.openxmlformats-officedocument.presentationml.notesSlide+xml"/>
  <Override PartName="/ppt/tags/tag26.xml" ContentType="application/vnd.openxmlformats-officedocument.presentationml.tags+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tags/tag27.xml" ContentType="application/vnd.openxmlformats-officedocument.presentationml.tags+xml"/>
  <Override PartName="/ppt/notesSlides/notesSlide8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82"/>
  </p:notesMasterIdLst>
  <p:sldIdLst>
    <p:sldId id="256" r:id="rId2"/>
    <p:sldId id="257" r:id="rId3"/>
    <p:sldId id="258" r:id="rId4"/>
    <p:sldId id="259" r:id="rId5"/>
    <p:sldId id="268" r:id="rId6"/>
    <p:sldId id="331" r:id="rId7"/>
    <p:sldId id="269" r:id="rId8"/>
    <p:sldId id="270" r:id="rId9"/>
    <p:sldId id="292" r:id="rId10"/>
    <p:sldId id="293" r:id="rId11"/>
    <p:sldId id="333" r:id="rId12"/>
    <p:sldId id="334" r:id="rId13"/>
    <p:sldId id="335" r:id="rId14"/>
    <p:sldId id="336" r:id="rId15"/>
    <p:sldId id="337" r:id="rId16"/>
    <p:sldId id="338" r:id="rId17"/>
    <p:sldId id="339" r:id="rId18"/>
    <p:sldId id="340" r:id="rId19"/>
    <p:sldId id="341" r:id="rId20"/>
    <p:sldId id="342" r:id="rId21"/>
    <p:sldId id="343" r:id="rId22"/>
    <p:sldId id="355" r:id="rId23"/>
    <p:sldId id="332" r:id="rId24"/>
    <p:sldId id="371" r:id="rId25"/>
    <p:sldId id="295" r:id="rId26"/>
    <p:sldId id="372" r:id="rId27"/>
    <p:sldId id="373" r:id="rId28"/>
    <p:sldId id="374" r:id="rId29"/>
    <p:sldId id="375" r:id="rId30"/>
    <p:sldId id="376" r:id="rId31"/>
    <p:sldId id="439" r:id="rId32"/>
    <p:sldId id="440" r:id="rId33"/>
    <p:sldId id="301" r:id="rId34"/>
    <p:sldId id="302" r:id="rId35"/>
    <p:sldId id="437" r:id="rId36"/>
    <p:sldId id="304" r:id="rId37"/>
    <p:sldId id="357" r:id="rId38"/>
    <p:sldId id="305" r:id="rId39"/>
    <p:sldId id="358" r:id="rId40"/>
    <p:sldId id="359" r:id="rId41"/>
    <p:sldId id="360" r:id="rId42"/>
    <p:sldId id="361" r:id="rId43"/>
    <p:sldId id="362" r:id="rId44"/>
    <p:sldId id="438" r:id="rId45"/>
    <p:sldId id="363" r:id="rId46"/>
    <p:sldId id="433" r:id="rId47"/>
    <p:sldId id="364" r:id="rId48"/>
    <p:sldId id="365" r:id="rId49"/>
    <p:sldId id="490" r:id="rId50"/>
    <p:sldId id="436" r:id="rId51"/>
    <p:sldId id="491" r:id="rId52"/>
    <p:sldId id="489" r:id="rId53"/>
    <p:sldId id="492" r:id="rId54"/>
    <p:sldId id="307" r:id="rId55"/>
    <p:sldId id="308" r:id="rId56"/>
    <p:sldId id="377" r:id="rId57"/>
    <p:sldId id="378" r:id="rId58"/>
    <p:sldId id="380" r:id="rId59"/>
    <p:sldId id="379" r:id="rId60"/>
    <p:sldId id="381" r:id="rId61"/>
    <p:sldId id="312" r:id="rId62"/>
    <p:sldId id="382" r:id="rId63"/>
    <p:sldId id="383" r:id="rId64"/>
    <p:sldId id="384" r:id="rId65"/>
    <p:sldId id="314" r:id="rId66"/>
    <p:sldId id="315" r:id="rId67"/>
    <p:sldId id="326" r:id="rId68"/>
    <p:sldId id="493" r:id="rId69"/>
    <p:sldId id="478" r:id="rId70"/>
    <p:sldId id="479" r:id="rId71"/>
    <p:sldId id="480" r:id="rId72"/>
    <p:sldId id="481" r:id="rId73"/>
    <p:sldId id="482" r:id="rId74"/>
    <p:sldId id="483" r:id="rId75"/>
    <p:sldId id="484" r:id="rId76"/>
    <p:sldId id="485" r:id="rId77"/>
    <p:sldId id="486" r:id="rId78"/>
    <p:sldId id="487" r:id="rId79"/>
    <p:sldId id="488" r:id="rId80"/>
    <p:sldId id="430" r:id="rId81"/>
  </p:sldIdLst>
  <p:sldSz cx="12192000" cy="6858000"/>
  <p:notesSz cx="6858000" cy="9144000"/>
  <p:embeddedFontLst>
    <p:embeddedFont>
      <p:font typeface="方正公文黑体" panose="02000500000000000000"/>
      <p:regular r:id="rId83"/>
    </p:embeddedFont>
    <p:embeddedFont>
      <p:font typeface="Impact" panose="020B0806030902050204" pitchFamily="34" charset="0"/>
      <p:regular r:id="rId84"/>
    </p:embeddedFont>
    <p:embeddedFont>
      <p:font typeface="等线" panose="02010600030101010101" pitchFamily="2" charset="-122"/>
      <p:regular r:id="rId85"/>
      <p:bold r:id="rId86"/>
    </p:embeddedFont>
    <p:embeddedFont>
      <p:font typeface="方正大黑简体" panose="02000000000000000000" pitchFamily="2" charset="-122"/>
      <p:regular r:id="rId87"/>
    </p:embeddedFont>
    <p:embeddedFont>
      <p:font typeface="黑体" panose="02010609060101010101" pitchFamily="49" charset="-122"/>
      <p:regular r:id="rId88"/>
    </p:embeddedFont>
    <p:embeddedFont>
      <p:font typeface="微软雅黑" panose="020B0503020204020204" pitchFamily="34" charset="-122"/>
      <p:regular r:id="rId89"/>
      <p:bold r:id="rId90"/>
    </p:embeddedFont>
  </p:embeddedFontLst>
  <p:custDataLst>
    <p:tags r:id="rId9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首页" id="{314C4C9D-AE76-4E05-B037-5A5DB805C9BD}">
          <p14:sldIdLst>
            <p14:sldId id="256"/>
          </p14:sldIdLst>
        </p14:section>
        <p14:section name="目录页" id="{008E412F-DBDA-49D6-8F52-3723921DFE03}">
          <p14:sldIdLst>
            <p14:sldId id="257"/>
          </p14:sldIdLst>
        </p14:section>
        <p14:section name="过渡页" id="{8A3C5D5E-FAF1-4CC7-AAB2-6446E7D3DE63}">
          <p14:sldIdLst>
            <p14:sldId id="258"/>
          </p14:sldIdLst>
        </p14:section>
        <p14:section name="内页" id="{8D1A6813-68F6-49A0-A239-92955AC6E8C5}">
          <p14:sldIdLst>
            <p14:sldId id="259"/>
            <p14:sldId id="268"/>
            <p14:sldId id="331"/>
            <p14:sldId id="269"/>
            <p14:sldId id="270"/>
            <p14:sldId id="292"/>
            <p14:sldId id="293"/>
            <p14:sldId id="333"/>
            <p14:sldId id="334"/>
            <p14:sldId id="335"/>
            <p14:sldId id="336"/>
            <p14:sldId id="337"/>
            <p14:sldId id="338"/>
            <p14:sldId id="339"/>
            <p14:sldId id="340"/>
            <p14:sldId id="341"/>
            <p14:sldId id="342"/>
            <p14:sldId id="343"/>
            <p14:sldId id="355"/>
            <p14:sldId id="332"/>
            <p14:sldId id="371"/>
            <p14:sldId id="295"/>
            <p14:sldId id="372"/>
            <p14:sldId id="373"/>
            <p14:sldId id="374"/>
            <p14:sldId id="375"/>
            <p14:sldId id="376"/>
            <p14:sldId id="439"/>
            <p14:sldId id="440"/>
            <p14:sldId id="301"/>
            <p14:sldId id="302"/>
            <p14:sldId id="437"/>
            <p14:sldId id="304"/>
            <p14:sldId id="357"/>
            <p14:sldId id="305"/>
            <p14:sldId id="358"/>
            <p14:sldId id="359"/>
            <p14:sldId id="360"/>
            <p14:sldId id="361"/>
            <p14:sldId id="362"/>
            <p14:sldId id="438"/>
            <p14:sldId id="363"/>
            <p14:sldId id="433"/>
            <p14:sldId id="364"/>
            <p14:sldId id="365"/>
            <p14:sldId id="490"/>
            <p14:sldId id="436"/>
            <p14:sldId id="491"/>
            <p14:sldId id="489"/>
            <p14:sldId id="492"/>
            <p14:sldId id="307"/>
            <p14:sldId id="308"/>
            <p14:sldId id="377"/>
            <p14:sldId id="378"/>
            <p14:sldId id="380"/>
            <p14:sldId id="379"/>
            <p14:sldId id="381"/>
            <p14:sldId id="312"/>
            <p14:sldId id="382"/>
            <p14:sldId id="383"/>
            <p14:sldId id="384"/>
            <p14:sldId id="314"/>
            <p14:sldId id="315"/>
            <p14:sldId id="326"/>
            <p14:sldId id="493"/>
            <p14:sldId id="478"/>
            <p14:sldId id="479"/>
            <p14:sldId id="480"/>
            <p14:sldId id="481"/>
            <p14:sldId id="482"/>
            <p14:sldId id="483"/>
            <p14:sldId id="484"/>
            <p14:sldId id="485"/>
            <p14:sldId id="486"/>
            <p14:sldId id="487"/>
            <p14:sldId id="488"/>
          </p14:sldIdLst>
        </p14:section>
        <p14:section name="结束页" id="{98773F69-2DDF-47CC-BD69-D575D8CAAC6E}">
          <p14:sldIdLst>
            <p14:sldId id="430"/>
          </p14:sldIdLst>
        </p14:section>
        <p14:section name="版权页" id="{C8AD3B51-1B7B-4E69-9180-4DEC6400FEC2}">
          <p14:sldIdLst/>
        </p14:section>
      </p14:sectionLst>
    </p:ext>
    <p:ext uri="{EFAFB233-063F-42B5-8137-9DF3F51BA10A}">
      <p15:sldGuideLst xmlns:p15="http://schemas.microsoft.com/office/powerpoint/2012/main">
        <p15:guide id="1" orient="horz" pos="110" userDrawn="1">
          <p15:clr>
            <a:srgbClr val="A4A3A4"/>
          </p15:clr>
        </p15:guide>
        <p15:guide id="2" orient="horz" pos="4211" userDrawn="1">
          <p15:clr>
            <a:srgbClr val="A4A3A4"/>
          </p15:clr>
        </p15:guide>
        <p15:guide id="3" pos="81" userDrawn="1">
          <p15:clr>
            <a:srgbClr val="A4A3A4"/>
          </p15:clr>
        </p15:guide>
        <p15:guide id="4" pos="7418" userDrawn="1">
          <p15:clr>
            <a:srgbClr val="A4A3A4"/>
          </p15:clr>
        </p15:guide>
        <p15:guide id="5" orient="horz" pos="3935"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18787"/>
    <a:srgbClr val="209874"/>
    <a:srgbClr val="2E916A"/>
    <a:srgbClr val="ACD9C7"/>
    <a:srgbClr val="2D9C7B"/>
    <a:srgbClr val="A0D7C5"/>
    <a:srgbClr val="033455"/>
    <a:srgbClr val="D4E4A0"/>
    <a:srgbClr val="DCC975"/>
    <a:srgbClr val="F7B5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18" autoAdjust="0"/>
  </p:normalViewPr>
  <p:slideViewPr>
    <p:cSldViewPr snapToGrid="0" showGuides="1">
      <p:cViewPr varScale="1">
        <p:scale>
          <a:sx n="107" d="100"/>
          <a:sy n="107" d="100"/>
        </p:scale>
        <p:origin x="672" y="78"/>
      </p:cViewPr>
      <p:guideLst>
        <p:guide orient="horz" pos="110"/>
        <p:guide orient="horz" pos="4211"/>
        <p:guide pos="81"/>
        <p:guide pos="7418"/>
        <p:guide orient="horz" pos="3935"/>
      </p:guideLst>
    </p:cSldViewPr>
  </p:slideViewPr>
  <p:notesTextViewPr>
    <p:cViewPr>
      <p:scale>
        <a:sx n="1" d="1"/>
        <a:sy n="1" d="1"/>
      </p:scale>
      <p:origin x="0" y="0"/>
    </p:cViewPr>
  </p:notesTextViewPr>
  <p:sorterViewPr>
    <p:cViewPr>
      <p:scale>
        <a:sx n="100" d="100"/>
        <a:sy n="100" d="100"/>
      </p:scale>
      <p:origin x="0" y="-25604"/>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font" Target="fonts/font2.fntdata"/><Relationship Id="rId89" Type="http://schemas.openxmlformats.org/officeDocument/2006/relationships/font" Target="fonts/font7.fntdata"/><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90" Type="http://schemas.openxmlformats.org/officeDocument/2006/relationships/font" Target="fonts/font8.fntdata"/><Relationship Id="rId95" Type="http://schemas.openxmlformats.org/officeDocument/2006/relationships/tableStyles" Target="tableStyles.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font" Target="fonts/font3.fntdata"/><Relationship Id="rId93"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font" Target="fonts/font1.fntdata"/><Relationship Id="rId88" Type="http://schemas.openxmlformats.org/officeDocument/2006/relationships/font" Target="fonts/font6.fntdata"/><Relationship Id="rId91"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font" Target="fonts/font4.fntdata"/><Relationship Id="rId9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presProps" Target="presProps.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font" Target="fonts/font5.fntdata"/><Relationship Id="rId61" Type="http://schemas.openxmlformats.org/officeDocument/2006/relationships/slide" Target="slides/slide60.xml"/><Relationship Id="rId82" Type="http://schemas.openxmlformats.org/officeDocument/2006/relationships/notesMaster" Target="notesMasters/notesMaster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41743F9-9B08-422F-9ECE-BE7148BC7DDC}" type="datetimeFigureOut">
              <a:rPr lang="zh-CN" altLang="en-US" smtClean="0"/>
              <a:t>2023/9/2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34C0232-94FA-4EBE-BB9B-79FBE486032D}"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本</a:t>
            </a:r>
            <a:r>
              <a:rPr lang="en-US" altLang="zh-CN" sz="1200" b="0" i="0" kern="1200" dirty="0">
                <a:solidFill>
                  <a:schemeClr val="tx1"/>
                </a:solidFill>
                <a:effectLst/>
                <a:latin typeface="+mn-lt"/>
                <a:ea typeface="+mn-ea"/>
                <a:cs typeface="+mn-cs"/>
              </a:rPr>
              <a:t>PPT</a:t>
            </a:r>
            <a:r>
              <a:rPr lang="zh-CN" altLang="en-US" sz="1200" b="0" i="0" kern="1200" dirty="0">
                <a:solidFill>
                  <a:schemeClr val="tx1"/>
                </a:solidFill>
                <a:effectLst/>
                <a:latin typeface="+mn-lt"/>
                <a:ea typeface="+mn-ea"/>
                <a:cs typeface="+mn-cs"/>
              </a:rPr>
              <a:t>模板部分元素使用了幻灯片母版制作。如果需要修改，点击</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视图</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幻灯片母版</a:t>
            </a:r>
            <a:r>
              <a:rPr lang="en-US" altLang="zh-CN" sz="1200" b="0" i="0" kern="1200" dirty="0">
                <a:solidFill>
                  <a:schemeClr val="tx1"/>
                </a:solidFill>
                <a:effectLst/>
                <a:latin typeface="+mn-lt"/>
                <a:ea typeface="+mn-ea"/>
                <a:cs typeface="+mn-cs"/>
              </a:rPr>
              <a:t>-</a:t>
            </a:r>
            <a:r>
              <a:rPr lang="zh-CN" altLang="en-US" sz="1200" b="0" i="0" kern="1200">
                <a:solidFill>
                  <a:schemeClr val="tx1"/>
                </a:solidFill>
                <a:effectLst/>
                <a:latin typeface="+mn-lt"/>
                <a:ea typeface="+mn-ea"/>
                <a:cs typeface="+mn-cs"/>
              </a:rPr>
              <a:t>修改 完成后关闭编辑母版即可。</a:t>
            </a:r>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10</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11</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12</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13</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14</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15</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16</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17</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18</a:t>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19</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2</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20</a:t>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21</a:t>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22</a:t>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23</a:t>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24</a:t>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25</a:t>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26</a:t>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27</a:t>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28</a:t>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29</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3</a:t>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30</a:t>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31</a:t>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32</a:t>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33</a:t>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34</a:t>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35</a:t>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36</a:t>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37</a:t>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38</a:t>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39</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4</a:t>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40</a:t>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41</a:t>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42</a:t>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43</a:t>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44</a:t>
            </a:fld>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45</a:t>
            </a:fld>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46</a:t>
            </a:fld>
            <a:endParaRPr lang="zh-CN"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47</a:t>
            </a:fld>
            <a:endParaRPr lang="zh-CN" alt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48</a:t>
            </a:fld>
            <a:endParaRPr lang="zh-CN" alt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49</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5</a:t>
            </a:fld>
            <a:endParaRPr lang="zh-CN" alt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50</a:t>
            </a:fld>
            <a:endParaRPr lang="zh-CN" alt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51</a:t>
            </a:fld>
            <a:endParaRPr lang="zh-CN" alt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52</a:t>
            </a:fld>
            <a:endParaRPr lang="zh-CN" alt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53</a:t>
            </a:fld>
            <a:endParaRPr lang="zh-CN" alt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54</a:t>
            </a:fld>
            <a:endParaRPr lang="zh-CN" alt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55</a:t>
            </a:fld>
            <a:endParaRPr lang="zh-CN" alt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56</a:t>
            </a:fld>
            <a:endParaRPr lang="zh-CN" alt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57</a:t>
            </a:fld>
            <a:endParaRPr lang="zh-CN" alt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58</a:t>
            </a:fld>
            <a:endParaRPr lang="zh-CN" alt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59</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6</a:t>
            </a:fld>
            <a:endParaRPr lang="zh-CN" alt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60</a:t>
            </a:fld>
            <a:endParaRPr lang="zh-CN" alt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61</a:t>
            </a:fld>
            <a:endParaRPr lang="zh-CN" alt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62</a:t>
            </a:fld>
            <a:endParaRPr lang="zh-CN" alt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63</a:t>
            </a:fld>
            <a:endParaRPr lang="zh-CN" alt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64</a:t>
            </a:fld>
            <a:endParaRPr lang="zh-CN" altLang="en-US"/>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65</a:t>
            </a:fld>
            <a:endParaRPr lang="zh-CN" altLang="en-US"/>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66</a:t>
            </a:fld>
            <a:endParaRPr lang="zh-CN" altLang="en-US"/>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67</a:t>
            </a:fld>
            <a:endParaRPr lang="zh-CN" altLang="en-US"/>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68</a:t>
            </a:fld>
            <a:endParaRPr lang="zh-CN" altLang="en-US"/>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69</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7</a:t>
            </a:fld>
            <a:endParaRPr lang="zh-CN" altLang="en-US"/>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70</a:t>
            </a:fld>
            <a:endParaRPr lang="zh-CN" altLang="en-US"/>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71</a:t>
            </a:fld>
            <a:endParaRPr lang="zh-CN" altLang="en-US"/>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72</a:t>
            </a:fld>
            <a:endParaRPr lang="zh-CN" altLang="en-US"/>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73</a:t>
            </a:fld>
            <a:endParaRPr lang="zh-CN" altLang="en-US"/>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74</a:t>
            </a:fld>
            <a:endParaRPr lang="zh-CN" altLang="en-US"/>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75</a:t>
            </a:fld>
            <a:endParaRPr lang="zh-CN" altLang="en-US"/>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76</a:t>
            </a:fld>
            <a:endParaRPr lang="zh-CN" altLang="en-US"/>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77</a:t>
            </a:fld>
            <a:endParaRPr lang="zh-CN" altLang="en-US"/>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78</a:t>
            </a:fld>
            <a:endParaRPr lang="zh-CN" altLang="en-US"/>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79</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8</a:t>
            </a:fld>
            <a:endParaRPr lang="zh-CN" altLang="en-US"/>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本</a:t>
            </a:r>
            <a:r>
              <a:rPr lang="en-US" altLang="zh-CN" sz="1200" b="0" i="0" kern="1200" dirty="0">
                <a:solidFill>
                  <a:schemeClr val="tx1"/>
                </a:solidFill>
                <a:effectLst/>
                <a:latin typeface="+mn-lt"/>
                <a:ea typeface="+mn-ea"/>
                <a:cs typeface="+mn-cs"/>
              </a:rPr>
              <a:t>PPT</a:t>
            </a:r>
            <a:r>
              <a:rPr lang="zh-CN" altLang="en-US" sz="1200" b="0" i="0" kern="1200" dirty="0">
                <a:solidFill>
                  <a:schemeClr val="tx1"/>
                </a:solidFill>
                <a:effectLst/>
                <a:latin typeface="+mn-lt"/>
                <a:ea typeface="+mn-ea"/>
                <a:cs typeface="+mn-cs"/>
              </a:rPr>
              <a:t>模板部分元素使用了幻灯片母版制作。如果需要修改，点击</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视图</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幻灯片母版</a:t>
            </a:r>
            <a:r>
              <a:rPr lang="en-US" altLang="zh-CN" sz="1200" b="0" i="0" kern="1200" dirty="0">
                <a:solidFill>
                  <a:schemeClr val="tx1"/>
                </a:solidFill>
                <a:effectLst/>
                <a:latin typeface="+mn-lt"/>
                <a:ea typeface="+mn-ea"/>
                <a:cs typeface="+mn-cs"/>
              </a:rPr>
              <a:t>-</a:t>
            </a:r>
            <a:r>
              <a:rPr lang="zh-CN" altLang="en-US" sz="1200" b="0" i="0" kern="1200">
                <a:solidFill>
                  <a:schemeClr val="tx1"/>
                </a:solidFill>
                <a:effectLst/>
                <a:latin typeface="+mn-lt"/>
                <a:ea typeface="+mn-ea"/>
                <a:cs typeface="+mn-cs"/>
              </a:rPr>
              <a:t>修改 完成后关闭编辑母版即可。</a:t>
            </a:r>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80</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9</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3.xml"/><Relationship Id="rId1" Type="http://schemas.openxmlformats.org/officeDocument/2006/relationships/tags" Target="../tags/tag2.xml"/><Relationship Id="rId4" Type="http://schemas.openxmlformats.org/officeDocument/2006/relationships/slide" Target="../slides/slide2.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首尾页">
    <p:spTree>
      <p:nvGrpSpPr>
        <p:cNvPr id="1" name=""/>
        <p:cNvGrpSpPr/>
        <p:nvPr/>
      </p:nvGrpSpPr>
      <p:grpSpPr>
        <a:xfrm>
          <a:off x="0" y="0"/>
          <a:ext cx="0" cy="0"/>
          <a:chOff x="0" y="0"/>
          <a:chExt cx="0" cy="0"/>
        </a:xfrm>
      </p:grpSpPr>
      <p:sp>
        <p:nvSpPr>
          <p:cNvPr id="8" name="文本框 7">
            <a:hlinkClick r:id="rId4" action="ppaction://hlinksldjump"/>
          </p:cNvPr>
          <p:cNvSpPr txBox="1"/>
          <p:nvPr userDrawn="1">
            <p:custDataLst>
              <p:tags r:id="rId1"/>
            </p:custDataLst>
          </p:nvPr>
        </p:nvSpPr>
        <p:spPr>
          <a:xfrm>
            <a:off x="-24130" y="617791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p>
        </p:txBody>
      </p:sp>
      <p:sp>
        <p:nvSpPr>
          <p:cNvPr id="2" name="文本框 1">
            <a:hlinkClick r:id="" action="ppaction://hlinkshowjump?jump=nextslide"/>
          </p:cNvPr>
          <p:cNvSpPr txBox="1"/>
          <p:nvPr userDrawn="1">
            <p:custDataLst>
              <p:tags r:id="rId2"/>
            </p:custDataLst>
          </p:nvPr>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p>
        </p:txBody>
      </p:sp>
    </p:spTree>
  </p:cSld>
  <p:clrMapOvr>
    <a:masterClrMapping/>
  </p:clrMapOvr>
  <mc:AlternateContent xmlns:mc="http://schemas.openxmlformats.org/markup-compatibility/2006" xmlns:p14="http://schemas.microsoft.com/office/powerpoint/2010/main">
    <mc:Choice Requires="p14">
      <p:transition spd="slow" p14:dur="1400" advClick="0" advTm="5000">
        <p14:ripple/>
      </p:transition>
    </mc:Choice>
    <mc:Fallback xmlns="">
      <p:transition spd="slow" advClick="0" advTm="500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空白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600" advClick="0" advTm="5000">
        <p:blinds dir="vert"/>
      </p:transition>
    </mc:Choice>
    <mc:Fallback xmlns="">
      <p:transition spd="slow" advClick="0" advTm="5000">
        <p:blinds dir="vert"/>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版权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400" advClick="0" advTm="5000">
        <p14:ripple/>
      </p:transition>
    </mc:Choice>
    <mc:Fallback xmlns="">
      <p:transition spd="slow" advClick="0" advTm="500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sp>
        <p:nvSpPr>
          <p:cNvPr id="4" name="矩形 3"/>
          <p:cNvSpPr/>
          <p:nvPr userDrawn="1"/>
        </p:nvSpPr>
        <p:spPr>
          <a:xfrm>
            <a:off x="0" y="4220210"/>
            <a:ext cx="12192000" cy="2637790"/>
          </a:xfrm>
          <a:prstGeom prst="rect">
            <a:avLst/>
          </a:prstGeom>
          <a:solidFill>
            <a:srgbClr val="E18787">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userDrawn="1"/>
        </p:nvSpPr>
        <p:spPr>
          <a:xfrm>
            <a:off x="-24130" y="0"/>
            <a:ext cx="12215495" cy="732790"/>
          </a:xfrm>
          <a:prstGeom prst="rect">
            <a:avLst/>
          </a:prstGeom>
          <a:solidFill>
            <a:srgbClr val="E187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userDrawn="1"/>
        </p:nvCxnSpPr>
        <p:spPr>
          <a:xfrm flipH="1">
            <a:off x="0" y="930275"/>
            <a:ext cx="12208510" cy="0"/>
          </a:xfrm>
          <a:prstGeom prst="line">
            <a:avLst/>
          </a:prstGeom>
          <a:ln w="38100">
            <a:solidFill>
              <a:srgbClr val="E18787"/>
            </a:solidFill>
          </a:ln>
        </p:spPr>
        <p:style>
          <a:lnRef idx="1">
            <a:schemeClr val="accent1"/>
          </a:lnRef>
          <a:fillRef idx="0">
            <a:schemeClr val="accent1"/>
          </a:fillRef>
          <a:effectRef idx="0">
            <a:schemeClr val="accent1"/>
          </a:effectRef>
          <a:fontRef idx="minor">
            <a:schemeClr val="tx1"/>
          </a:fontRef>
        </p:style>
      </p:cxnSp>
      <p:sp>
        <p:nvSpPr>
          <p:cNvPr id="8" name="文本框 7">
            <a:hlinkClick r:id="rId2" action="ppaction://hlinksldjump"/>
          </p:cNvPr>
          <p:cNvSpPr txBox="1"/>
          <p:nvPr userDrawn="1"/>
        </p:nvSpPr>
        <p:spPr>
          <a:xfrm>
            <a:off x="-24130" y="617791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p>
        </p:txBody>
      </p:sp>
      <p:sp>
        <p:nvSpPr>
          <p:cNvPr id="2" name="文本框 1">
            <a:hlinkClick r:id="" action="ppaction://hlinkshowjump?jump=nextslide"/>
          </p:cNvPr>
          <p:cNvSpPr txBox="1"/>
          <p:nvPr userDrawn="1"/>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p>
        </p:txBody>
      </p:sp>
    </p:spTree>
  </p:cSld>
  <p:clrMapOvr>
    <a:masterClrMapping/>
  </p:clrMapOvr>
  <mc:AlternateContent xmlns:mc="http://schemas.openxmlformats.org/markup-compatibility/2006" xmlns:p14="http://schemas.microsoft.com/office/powerpoint/2010/main">
    <mc:Choice Requires="p14">
      <p:transition spd="slow" p14:dur="1400" advClick="0" advTm="5000">
        <p14:doors dir="vert"/>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目录页">
    <p:spTree>
      <p:nvGrpSpPr>
        <p:cNvPr id="1" name=""/>
        <p:cNvGrpSpPr/>
        <p:nvPr/>
      </p:nvGrpSpPr>
      <p:grpSpPr>
        <a:xfrm>
          <a:off x="0" y="0"/>
          <a:ext cx="0" cy="0"/>
          <a:chOff x="0" y="0"/>
          <a:chExt cx="0" cy="0"/>
        </a:xfrm>
      </p:grpSpPr>
      <p:sp>
        <p:nvSpPr>
          <p:cNvPr id="4" name="矩形 3"/>
          <p:cNvSpPr/>
          <p:nvPr userDrawn="1"/>
        </p:nvSpPr>
        <p:spPr>
          <a:xfrm>
            <a:off x="1905" y="4220210"/>
            <a:ext cx="12192000" cy="2637790"/>
          </a:xfrm>
          <a:prstGeom prst="rect">
            <a:avLst/>
          </a:prstGeom>
          <a:solidFill>
            <a:srgbClr val="E18787">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a:hlinkClick r:id="" action="ppaction://hlinkshowjump?jump=nextslide"/>
          </p:cNvPr>
          <p:cNvSpPr txBox="1"/>
          <p:nvPr userDrawn="1"/>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p>
        </p:txBody>
      </p:sp>
      <p:sp>
        <p:nvSpPr>
          <p:cNvPr id="2" name="文本框 1">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p>
        </p:txBody>
      </p:sp>
    </p:spTree>
  </p:cSld>
  <p:clrMapOvr>
    <a:masterClrMapping/>
  </p:clrMapOvr>
  <mc:AlternateContent xmlns:mc="http://schemas.openxmlformats.org/markup-compatibility/2006" xmlns:p14="http://schemas.microsoft.com/office/powerpoint/2010/main">
    <mc:Choice Requires="p14">
      <p:transition spd="slow" p14:dur="1400" advClick="0" advTm="5000">
        <p14:doors dir="vert"/>
      </p:transition>
    </mc:Choice>
    <mc:Fallback xmlns="">
      <p:transition spd="slow" advClick="0" advTm="500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目录页">
    <p:spTree>
      <p:nvGrpSpPr>
        <p:cNvPr id="1" name=""/>
        <p:cNvGrpSpPr/>
        <p:nvPr/>
      </p:nvGrpSpPr>
      <p:grpSpPr>
        <a:xfrm>
          <a:off x="0" y="0"/>
          <a:ext cx="0" cy="0"/>
          <a:chOff x="0" y="0"/>
          <a:chExt cx="0" cy="0"/>
        </a:xfrm>
      </p:grpSpPr>
      <p:sp>
        <p:nvSpPr>
          <p:cNvPr id="4" name="矩形 3"/>
          <p:cNvSpPr/>
          <p:nvPr userDrawn="1"/>
        </p:nvSpPr>
        <p:spPr>
          <a:xfrm>
            <a:off x="0" y="4220210"/>
            <a:ext cx="12192000" cy="2637790"/>
          </a:xfrm>
          <a:prstGeom prst="rect">
            <a:avLst/>
          </a:prstGeom>
          <a:solidFill>
            <a:srgbClr val="E18787">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p>
        </p:txBody>
      </p:sp>
    </p:spTree>
  </p:cSld>
  <p:clrMapOvr>
    <a:masterClrMapping/>
  </p:clrMapOvr>
  <mc:AlternateContent xmlns:mc="http://schemas.openxmlformats.org/markup-compatibility/2006" xmlns:p14="http://schemas.microsoft.com/office/powerpoint/2010/main">
    <mc:Choice Requires="p14">
      <p:transition spd="slow" p14:dur="1400" advClick="0" advTm="5000">
        <p14:doors dir="vert"/>
      </p:transition>
    </mc:Choice>
    <mc:Fallback xmlns="">
      <p:transition spd="slow" advClick="0" advTm="500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目录页">
    <p:spTree>
      <p:nvGrpSpPr>
        <p:cNvPr id="1" name=""/>
        <p:cNvGrpSpPr/>
        <p:nvPr/>
      </p:nvGrpSpPr>
      <p:grpSpPr>
        <a:xfrm>
          <a:off x="0" y="0"/>
          <a:ext cx="0" cy="0"/>
          <a:chOff x="0" y="0"/>
          <a:chExt cx="0" cy="0"/>
        </a:xfrm>
      </p:grpSpPr>
      <p:sp>
        <p:nvSpPr>
          <p:cNvPr id="4" name="矩形 3"/>
          <p:cNvSpPr/>
          <p:nvPr userDrawn="1"/>
        </p:nvSpPr>
        <p:spPr>
          <a:xfrm>
            <a:off x="0" y="732790"/>
            <a:ext cx="12192000" cy="6125210"/>
          </a:xfrm>
          <a:prstGeom prst="rect">
            <a:avLst/>
          </a:prstGeom>
          <a:solidFill>
            <a:srgbClr val="E18787">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userDrawn="1"/>
        </p:nvSpPr>
        <p:spPr>
          <a:xfrm>
            <a:off x="-24130" y="0"/>
            <a:ext cx="12215495" cy="732790"/>
          </a:xfrm>
          <a:prstGeom prst="rect">
            <a:avLst/>
          </a:prstGeom>
          <a:solidFill>
            <a:srgbClr val="E187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userDrawn="1"/>
        </p:nvCxnSpPr>
        <p:spPr>
          <a:xfrm flipH="1">
            <a:off x="0" y="930275"/>
            <a:ext cx="12208510" cy="0"/>
          </a:xfrm>
          <a:prstGeom prst="line">
            <a:avLst/>
          </a:prstGeom>
          <a:ln w="38100">
            <a:solidFill>
              <a:srgbClr val="E18787"/>
            </a:solidFill>
          </a:ln>
        </p:spPr>
        <p:style>
          <a:lnRef idx="1">
            <a:schemeClr val="accent1"/>
          </a:lnRef>
          <a:fillRef idx="0">
            <a:schemeClr val="accent1"/>
          </a:fillRef>
          <a:effectRef idx="0">
            <a:schemeClr val="accent1"/>
          </a:effectRef>
          <a:fontRef idx="minor">
            <a:schemeClr val="tx1"/>
          </a:fontRef>
        </p:style>
      </p:cxnSp>
      <p:sp>
        <p:nvSpPr>
          <p:cNvPr id="11" name="文本框 10">
            <a:hlinkClick r:id="" action="ppaction://hlinkshowjump?jump=nextslide"/>
          </p:cNvPr>
          <p:cNvSpPr txBox="1"/>
          <p:nvPr userDrawn="1"/>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p>
        </p:txBody>
      </p:sp>
      <p:sp>
        <p:nvSpPr>
          <p:cNvPr id="2" name="文本框 1">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录</a:t>
            </a:r>
          </a:p>
        </p:txBody>
      </p:sp>
    </p:spTree>
  </p:cSld>
  <p:clrMapOvr>
    <a:masterClrMapping/>
  </p:clrMapOvr>
  <mc:AlternateContent xmlns:mc="http://schemas.openxmlformats.org/markup-compatibility/2006" xmlns:p14="http://schemas.microsoft.com/office/powerpoint/2010/main">
    <mc:Choice Requires="p14">
      <p:transition spd="slow" p14:dur="1400" advClick="0" advTm="5000">
        <p14:doors dir="vert"/>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目录页">
    <p:spTree>
      <p:nvGrpSpPr>
        <p:cNvPr id="1" name=""/>
        <p:cNvGrpSpPr/>
        <p:nvPr/>
      </p:nvGrpSpPr>
      <p:grpSpPr>
        <a:xfrm>
          <a:off x="0" y="0"/>
          <a:ext cx="0" cy="0"/>
          <a:chOff x="0" y="0"/>
          <a:chExt cx="0" cy="0"/>
        </a:xfrm>
      </p:grpSpPr>
      <p:sp>
        <p:nvSpPr>
          <p:cNvPr id="4" name="矩形 3"/>
          <p:cNvSpPr/>
          <p:nvPr userDrawn="1"/>
        </p:nvSpPr>
        <p:spPr>
          <a:xfrm>
            <a:off x="-12065" y="732790"/>
            <a:ext cx="12192000" cy="6125210"/>
          </a:xfrm>
          <a:prstGeom prst="rect">
            <a:avLst/>
          </a:prstGeom>
          <a:solidFill>
            <a:srgbClr val="E18787">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p>
        </p:txBody>
      </p:sp>
      <p:sp>
        <p:nvSpPr>
          <p:cNvPr id="5" name="矩形 4"/>
          <p:cNvSpPr/>
          <p:nvPr userDrawn="1"/>
        </p:nvSpPr>
        <p:spPr>
          <a:xfrm>
            <a:off x="-24130" y="0"/>
            <a:ext cx="12215495" cy="732790"/>
          </a:xfrm>
          <a:prstGeom prst="rect">
            <a:avLst/>
          </a:prstGeom>
          <a:solidFill>
            <a:srgbClr val="E187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userDrawn="1"/>
        </p:nvCxnSpPr>
        <p:spPr>
          <a:xfrm flipH="1">
            <a:off x="0" y="930275"/>
            <a:ext cx="12208510" cy="0"/>
          </a:xfrm>
          <a:prstGeom prst="line">
            <a:avLst/>
          </a:prstGeom>
          <a:ln w="38100">
            <a:solidFill>
              <a:srgbClr val="E18787"/>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slow" p14:dur="1400" advClick="0" advTm="5000">
        <p14:doors dir="vert"/>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过度页1">
    <p:spTree>
      <p:nvGrpSpPr>
        <p:cNvPr id="1" name=""/>
        <p:cNvGrpSpPr/>
        <p:nvPr/>
      </p:nvGrpSpPr>
      <p:grpSpPr>
        <a:xfrm>
          <a:off x="0" y="0"/>
          <a:ext cx="0" cy="0"/>
          <a:chOff x="0" y="0"/>
          <a:chExt cx="0" cy="0"/>
        </a:xfrm>
      </p:grpSpPr>
      <p:sp>
        <p:nvSpPr>
          <p:cNvPr id="4" name="矩形 3"/>
          <p:cNvSpPr/>
          <p:nvPr userDrawn="1"/>
        </p:nvSpPr>
        <p:spPr>
          <a:xfrm>
            <a:off x="0" y="0"/>
            <a:ext cx="12192000" cy="6858000"/>
          </a:xfrm>
          <a:prstGeom prst="rect">
            <a:avLst/>
          </a:prstGeom>
          <a:solidFill>
            <a:srgbClr val="E18787">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a:hlinkClick r:id="" action="ppaction://hlinkshowjump?jump=nextslide"/>
          </p:cNvPr>
          <p:cNvSpPr txBox="1"/>
          <p:nvPr userDrawn="1"/>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p>
        </p:txBody>
      </p:sp>
      <p:sp>
        <p:nvSpPr>
          <p:cNvPr id="2" name="文本框 1">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1_过度页1">
    <p:spTree>
      <p:nvGrpSpPr>
        <p:cNvPr id="1" name=""/>
        <p:cNvGrpSpPr/>
        <p:nvPr/>
      </p:nvGrpSpPr>
      <p:grpSpPr>
        <a:xfrm>
          <a:off x="0" y="0"/>
          <a:ext cx="0" cy="0"/>
          <a:chOff x="0" y="0"/>
          <a:chExt cx="0" cy="0"/>
        </a:xfrm>
      </p:grpSpPr>
      <p:sp>
        <p:nvSpPr>
          <p:cNvPr id="4" name="矩形 3"/>
          <p:cNvSpPr/>
          <p:nvPr userDrawn="1"/>
        </p:nvSpPr>
        <p:spPr>
          <a:xfrm>
            <a:off x="0" y="0"/>
            <a:ext cx="12192000" cy="6858000"/>
          </a:xfrm>
          <a:prstGeom prst="rect">
            <a:avLst/>
          </a:prstGeom>
          <a:solidFill>
            <a:srgbClr val="E18787">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600" advClick="0" advTm="5000">
        <p14:gallery dir="l"/>
      </p:transition>
    </mc:Choice>
    <mc:Fallback xmlns="">
      <p:transition spd="slow" advClick="0" advTm="5000">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p14:dur="10" advClick="0" advTm="5000"/>
    </mc:Choice>
    <mc:Fallback xmlns="">
      <p:transition advClick="0" advTm="500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4.xml"/><Relationship Id="rId4" Type="http://schemas.openxmlformats.org/officeDocument/2006/relationships/image" Target="../media/image1.emf"/></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xml"/><Relationship Id="rId1" Type="http://schemas.openxmlformats.org/officeDocument/2006/relationships/tags" Target="../tags/tag7.xml"/><Relationship Id="rId4" Type="http://schemas.openxmlformats.org/officeDocument/2006/relationships/image" Target="../media/image2.jpe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8" Type="http://schemas.openxmlformats.org/officeDocument/2006/relationships/slide" Target="slide54.xml"/><Relationship Id="rId3" Type="http://schemas.openxmlformats.org/officeDocument/2006/relationships/notesSlide" Target="../notesSlides/notesSlide2.xml"/><Relationship Id="rId7" Type="http://schemas.openxmlformats.org/officeDocument/2006/relationships/slide" Target="slide33.xml"/><Relationship Id="rId12" Type="http://schemas.openxmlformats.org/officeDocument/2006/relationships/slide" Target="slide68.xml"/><Relationship Id="rId2" Type="http://schemas.openxmlformats.org/officeDocument/2006/relationships/slideLayout" Target="../slideLayouts/slideLayout1.xml"/><Relationship Id="rId1" Type="http://schemas.openxmlformats.org/officeDocument/2006/relationships/tags" Target="../tags/tag5.xml"/><Relationship Id="rId6" Type="http://schemas.openxmlformats.org/officeDocument/2006/relationships/slide" Target="slide22.xml"/><Relationship Id="rId11" Type="http://schemas.openxmlformats.org/officeDocument/2006/relationships/image" Target="../media/image1.emf"/><Relationship Id="rId5" Type="http://schemas.openxmlformats.org/officeDocument/2006/relationships/slide" Target="slide10.xml"/><Relationship Id="rId10" Type="http://schemas.openxmlformats.org/officeDocument/2006/relationships/slide" Target="slide65.xml"/><Relationship Id="rId4" Type="http://schemas.openxmlformats.org/officeDocument/2006/relationships/slide" Target="slide3.xml"/><Relationship Id="rId9" Type="http://schemas.openxmlformats.org/officeDocument/2006/relationships/slide" Target="slide6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xml"/><Relationship Id="rId1" Type="http://schemas.openxmlformats.org/officeDocument/2006/relationships/tags" Target="../tags/tag8.xml"/><Relationship Id="rId4" Type="http://schemas.openxmlformats.org/officeDocument/2006/relationships/image" Target="../media/image2.jpeg"/></Relationships>
</file>

<file path=ppt/slides/_rels/slide23.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notesSlide" Target="../notesSlides/notesSlide23.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notesSlide" Target="../notesSlides/notesSlide24.xml"/><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notesSlide" Target="../notesSlides/notesSlide26.xml"/><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notesSlide" Target="../notesSlides/notesSlide28.xml"/><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xml"/><Relationship Id="rId1" Type="http://schemas.openxmlformats.org/officeDocument/2006/relationships/tags" Target="../tags/tag6.xml"/><Relationship Id="rId4" Type="http://schemas.openxmlformats.org/officeDocument/2006/relationships/image" Target="../media/image2.jpeg"/></Relationships>
</file>

<file path=ppt/slides/_rels/slide30.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notesSlide" Target="../notesSlides/notesSlide30.xml"/><Relationship Id="rId1" Type="http://schemas.openxmlformats.org/officeDocument/2006/relationships/slideLayout" Target="../slideLayouts/slideLayout8.xml"/></Relationships>
</file>

<file path=ppt/slides/_rels/slide31.xml.rels><?xml version="1.0" encoding="UTF-8" standalone="yes"?>
<Relationships xmlns="http://schemas.openxmlformats.org/package/2006/relationships"><Relationship Id="rId3" Type="http://schemas.openxmlformats.org/officeDocument/2006/relationships/slide" Target="slide32.xml"/><Relationship Id="rId2" Type="http://schemas.openxmlformats.org/officeDocument/2006/relationships/notesSlide" Target="../notesSlides/notesSlide31.xml"/><Relationship Id="rId1" Type="http://schemas.openxmlformats.org/officeDocument/2006/relationships/slideLayout" Target="../slideLayouts/slideLayout7.xml"/><Relationship Id="rId4" Type="http://schemas.openxmlformats.org/officeDocument/2006/relationships/slide" Target="slide23.xml"/></Relationships>
</file>

<file path=ppt/slides/_rels/slide32.xml.rels><?xml version="1.0" encoding="UTF-8" standalone="yes"?>
<Relationships xmlns="http://schemas.openxmlformats.org/package/2006/relationships"><Relationship Id="rId3" Type="http://schemas.openxmlformats.org/officeDocument/2006/relationships/slide" Target="slide31.xml"/><Relationship Id="rId2" Type="http://schemas.openxmlformats.org/officeDocument/2006/relationships/notesSlide" Target="../notesSlides/notesSlide32.xml"/><Relationship Id="rId1" Type="http://schemas.openxmlformats.org/officeDocument/2006/relationships/slideLayout" Target="../slideLayouts/slideLayout8.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1.xml"/><Relationship Id="rId1" Type="http://schemas.openxmlformats.org/officeDocument/2006/relationships/tags" Target="../tags/tag9.xml"/><Relationship Id="rId4" Type="http://schemas.openxmlformats.org/officeDocument/2006/relationships/image" Target="../media/image2.jpe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3" Type="http://schemas.openxmlformats.org/officeDocument/2006/relationships/tags" Target="../tags/tag12.xml"/><Relationship Id="rId7" Type="http://schemas.openxmlformats.org/officeDocument/2006/relationships/slide" Target="slide49.xml"/><Relationship Id="rId2" Type="http://schemas.openxmlformats.org/officeDocument/2006/relationships/tags" Target="../tags/tag11.xml"/><Relationship Id="rId1" Type="http://schemas.openxmlformats.org/officeDocument/2006/relationships/tags" Target="../tags/tag10.xml"/><Relationship Id="rId6" Type="http://schemas.openxmlformats.org/officeDocument/2006/relationships/notesSlide" Target="../notesSlides/notesSlide48.xml"/><Relationship Id="rId5" Type="http://schemas.openxmlformats.org/officeDocument/2006/relationships/slideLayout" Target="../slideLayouts/slideLayout7.xml"/><Relationship Id="rId4" Type="http://schemas.openxmlformats.org/officeDocument/2006/relationships/tags" Target="../tags/tag13.xml"/></Relationships>
</file>

<file path=ppt/slides/_rels/slide49.xml.rels><?xml version="1.0" encoding="UTF-8" standalone="yes"?>
<Relationships xmlns="http://schemas.openxmlformats.org/package/2006/relationships"><Relationship Id="rId3" Type="http://schemas.openxmlformats.org/officeDocument/2006/relationships/slide" Target="slide48.xml"/><Relationship Id="rId2" Type="http://schemas.openxmlformats.org/officeDocument/2006/relationships/notesSlide" Target="../notesSlides/notesSlide49.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3" Type="http://schemas.openxmlformats.org/officeDocument/2006/relationships/tags" Target="../tags/tag16.xml"/><Relationship Id="rId7" Type="http://schemas.openxmlformats.org/officeDocument/2006/relationships/slide" Target="slide51.xml"/><Relationship Id="rId2" Type="http://schemas.openxmlformats.org/officeDocument/2006/relationships/tags" Target="../tags/tag15.xml"/><Relationship Id="rId1" Type="http://schemas.openxmlformats.org/officeDocument/2006/relationships/tags" Target="../tags/tag14.xml"/><Relationship Id="rId6" Type="http://schemas.openxmlformats.org/officeDocument/2006/relationships/notesSlide" Target="../notesSlides/notesSlide50.xml"/><Relationship Id="rId5" Type="http://schemas.openxmlformats.org/officeDocument/2006/relationships/slideLayout" Target="../slideLayouts/slideLayout7.xml"/><Relationship Id="rId4" Type="http://schemas.openxmlformats.org/officeDocument/2006/relationships/tags" Target="../tags/tag17.xml"/></Relationships>
</file>

<file path=ppt/slides/_rels/slide51.xml.rels><?xml version="1.0" encoding="UTF-8" standalone="yes"?>
<Relationships xmlns="http://schemas.openxmlformats.org/package/2006/relationships"><Relationship Id="rId3" Type="http://schemas.openxmlformats.org/officeDocument/2006/relationships/slide" Target="slide50.xml"/><Relationship Id="rId2" Type="http://schemas.openxmlformats.org/officeDocument/2006/relationships/notesSlide" Target="../notesSlides/notesSlide51.xml"/><Relationship Id="rId1" Type="http://schemas.openxmlformats.org/officeDocument/2006/relationships/slideLayout" Target="../slideLayouts/slideLayout8.xml"/></Relationships>
</file>

<file path=ppt/slides/_rels/slide52.xml.rels><?xml version="1.0" encoding="UTF-8" standalone="yes"?>
<Relationships xmlns="http://schemas.openxmlformats.org/package/2006/relationships"><Relationship Id="rId3" Type="http://schemas.openxmlformats.org/officeDocument/2006/relationships/tags" Target="../tags/tag20.xml"/><Relationship Id="rId7" Type="http://schemas.openxmlformats.org/officeDocument/2006/relationships/slide" Target="slide53.xml"/><Relationship Id="rId2" Type="http://schemas.openxmlformats.org/officeDocument/2006/relationships/tags" Target="../tags/tag19.xml"/><Relationship Id="rId1" Type="http://schemas.openxmlformats.org/officeDocument/2006/relationships/tags" Target="../tags/tag18.xml"/><Relationship Id="rId6" Type="http://schemas.openxmlformats.org/officeDocument/2006/relationships/notesSlide" Target="../notesSlides/notesSlide52.xml"/><Relationship Id="rId5" Type="http://schemas.openxmlformats.org/officeDocument/2006/relationships/slideLayout" Target="../slideLayouts/slideLayout7.xml"/><Relationship Id="rId4" Type="http://schemas.openxmlformats.org/officeDocument/2006/relationships/tags" Target="../tags/tag21.xml"/></Relationships>
</file>

<file path=ppt/slides/_rels/slide53.xml.rels><?xml version="1.0" encoding="UTF-8" standalone="yes"?>
<Relationships xmlns="http://schemas.openxmlformats.org/package/2006/relationships"><Relationship Id="rId3" Type="http://schemas.openxmlformats.org/officeDocument/2006/relationships/slide" Target="slide52.xml"/><Relationship Id="rId2" Type="http://schemas.openxmlformats.org/officeDocument/2006/relationships/notesSlide" Target="../notesSlides/notesSlide53.xml"/><Relationship Id="rId1" Type="http://schemas.openxmlformats.org/officeDocument/2006/relationships/slideLayout" Target="../slideLayouts/slideLayout8.xml"/></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54.xml"/><Relationship Id="rId2" Type="http://schemas.openxmlformats.org/officeDocument/2006/relationships/slideLayout" Target="../slideLayouts/slideLayout1.xml"/><Relationship Id="rId1" Type="http://schemas.openxmlformats.org/officeDocument/2006/relationships/tags" Target="../tags/tag22.xml"/><Relationship Id="rId4" Type="http://schemas.openxmlformats.org/officeDocument/2006/relationships/image" Target="../media/image2.jpeg"/></Relationships>
</file>

<file path=ppt/slides/_rels/slide55.xml.rels><?xml version="1.0" encoding="UTF-8" standalone="yes"?>
<Relationships xmlns="http://schemas.openxmlformats.org/package/2006/relationships"><Relationship Id="rId3" Type="http://schemas.openxmlformats.org/officeDocument/2006/relationships/slide" Target="slide56.xml"/><Relationship Id="rId2" Type="http://schemas.openxmlformats.org/officeDocument/2006/relationships/notesSlide" Target="../notesSlides/notesSlide55.xml"/><Relationship Id="rId1" Type="http://schemas.openxmlformats.org/officeDocument/2006/relationships/slideLayout" Target="../slideLayouts/slideLayout5.xml"/></Relationships>
</file>

<file path=ppt/slides/_rels/slide56.xml.rels><?xml version="1.0" encoding="UTF-8" standalone="yes"?>
<Relationships xmlns="http://schemas.openxmlformats.org/package/2006/relationships"><Relationship Id="rId3" Type="http://schemas.openxmlformats.org/officeDocument/2006/relationships/slide" Target="slide55.xml"/><Relationship Id="rId2" Type="http://schemas.openxmlformats.org/officeDocument/2006/relationships/notesSlide" Target="../notesSlides/notesSlide56.xml"/><Relationship Id="rId1" Type="http://schemas.openxmlformats.org/officeDocument/2006/relationships/slideLayout" Target="../slideLayouts/slideLayout8.xml"/></Relationships>
</file>

<file path=ppt/slides/_rels/slide57.xml.rels><?xml version="1.0" encoding="UTF-8" standalone="yes"?>
<Relationships xmlns="http://schemas.openxmlformats.org/package/2006/relationships"><Relationship Id="rId3" Type="http://schemas.openxmlformats.org/officeDocument/2006/relationships/slide" Target="slide58.xml"/><Relationship Id="rId2" Type="http://schemas.openxmlformats.org/officeDocument/2006/relationships/notesSlide" Target="../notesSlides/notesSlide57.xml"/><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3" Type="http://schemas.openxmlformats.org/officeDocument/2006/relationships/slide" Target="slide57.xml"/><Relationship Id="rId2" Type="http://schemas.openxmlformats.org/officeDocument/2006/relationships/notesSlide" Target="../notesSlides/notesSlide58.xml"/><Relationship Id="rId1" Type="http://schemas.openxmlformats.org/officeDocument/2006/relationships/slideLayout" Target="../slideLayouts/slideLayout8.xml"/></Relationships>
</file>

<file path=ppt/slides/_rels/slide59.xml.rels><?xml version="1.0" encoding="UTF-8" standalone="yes"?>
<Relationships xmlns="http://schemas.openxmlformats.org/package/2006/relationships"><Relationship Id="rId3" Type="http://schemas.openxmlformats.org/officeDocument/2006/relationships/slide" Target="slide60.xml"/><Relationship Id="rId2" Type="http://schemas.openxmlformats.org/officeDocument/2006/relationships/notesSlide" Target="../notesSlides/notesSlide59.xml"/><Relationship Id="rId1" Type="http://schemas.openxmlformats.org/officeDocument/2006/relationships/slideLayout" Target="../slideLayouts/slideLayout7.xml"/><Relationship Id="rId4" Type="http://schemas.openxmlformats.org/officeDocument/2006/relationships/slide" Target="slide5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3" Type="http://schemas.openxmlformats.org/officeDocument/2006/relationships/slide" Target="slide59.xml"/><Relationship Id="rId2" Type="http://schemas.openxmlformats.org/officeDocument/2006/relationships/notesSlide" Target="../notesSlides/notesSlide60.xml"/><Relationship Id="rId1" Type="http://schemas.openxmlformats.org/officeDocument/2006/relationships/slideLayout" Target="../slideLayouts/slideLayout8.xml"/></Relationships>
</file>

<file path=ppt/slides/_rels/slide61.xml.rels><?xml version="1.0" encoding="UTF-8" standalone="yes"?>
<Relationships xmlns="http://schemas.openxmlformats.org/package/2006/relationships"><Relationship Id="rId3" Type="http://schemas.openxmlformats.org/officeDocument/2006/relationships/notesSlide" Target="../notesSlides/notesSlide61.xml"/><Relationship Id="rId2" Type="http://schemas.openxmlformats.org/officeDocument/2006/relationships/slideLayout" Target="../slideLayouts/slideLayout1.xml"/><Relationship Id="rId1" Type="http://schemas.openxmlformats.org/officeDocument/2006/relationships/tags" Target="../tags/tag23.xml"/><Relationship Id="rId4" Type="http://schemas.openxmlformats.org/officeDocument/2006/relationships/image" Target="../media/image2.jpeg"/></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5.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8.xml"/></Relationships>
</file>

<file path=ppt/slides/_rels/slide65.xml.rels><?xml version="1.0" encoding="UTF-8" standalone="yes"?>
<Relationships xmlns="http://schemas.openxmlformats.org/package/2006/relationships"><Relationship Id="rId3" Type="http://schemas.openxmlformats.org/officeDocument/2006/relationships/notesSlide" Target="../notesSlides/notesSlide65.xml"/><Relationship Id="rId2" Type="http://schemas.openxmlformats.org/officeDocument/2006/relationships/slideLayout" Target="../slideLayouts/slideLayout1.xml"/><Relationship Id="rId1" Type="http://schemas.openxmlformats.org/officeDocument/2006/relationships/tags" Target="../tags/tag24.xml"/><Relationship Id="rId4" Type="http://schemas.openxmlformats.org/officeDocument/2006/relationships/image" Target="../media/image2.jpeg"/></Relationships>
</file>

<file path=ppt/slides/_rels/slide66.xml.rels><?xml version="1.0" encoding="UTF-8" standalone="yes"?>
<Relationships xmlns="http://schemas.openxmlformats.org/package/2006/relationships"><Relationship Id="rId3" Type="http://schemas.openxmlformats.org/officeDocument/2006/relationships/slide" Target="slide67.xml"/><Relationship Id="rId2" Type="http://schemas.openxmlformats.org/officeDocument/2006/relationships/notesSlide" Target="../notesSlides/notesSlide66.xml"/><Relationship Id="rId1" Type="http://schemas.openxmlformats.org/officeDocument/2006/relationships/slideLayout" Target="../slideLayouts/slideLayout5.xml"/></Relationships>
</file>

<file path=ppt/slides/_rels/slide67.xml.rels><?xml version="1.0" encoding="UTF-8" standalone="yes"?>
<Relationships xmlns="http://schemas.openxmlformats.org/package/2006/relationships"><Relationship Id="rId3" Type="http://schemas.openxmlformats.org/officeDocument/2006/relationships/slide" Target="slide66.xml"/><Relationship Id="rId2" Type="http://schemas.openxmlformats.org/officeDocument/2006/relationships/notesSlide" Target="../notesSlides/notesSlide67.xml"/><Relationship Id="rId1" Type="http://schemas.openxmlformats.org/officeDocument/2006/relationships/slideLayout" Target="../slideLayouts/slideLayout8.xml"/></Relationships>
</file>

<file path=ppt/slides/_rels/slide68.xml.rels><?xml version="1.0" encoding="UTF-8" standalone="yes"?>
<Relationships xmlns="http://schemas.openxmlformats.org/package/2006/relationships"><Relationship Id="rId3" Type="http://schemas.openxmlformats.org/officeDocument/2006/relationships/notesSlide" Target="../notesSlides/notesSlide68.xml"/><Relationship Id="rId2" Type="http://schemas.openxmlformats.org/officeDocument/2006/relationships/slideLayout" Target="../slideLayouts/slideLayout1.xml"/><Relationship Id="rId1" Type="http://schemas.openxmlformats.org/officeDocument/2006/relationships/tags" Target="../tags/tag25.xml"/><Relationship Id="rId4" Type="http://schemas.openxmlformats.org/officeDocument/2006/relationships/image" Target="../media/image2.jpeg"/></Relationships>
</file>

<file path=ppt/slides/_rels/slide69.xml.rels><?xml version="1.0" encoding="UTF-8" standalone="yes"?>
<Relationships xmlns="http://schemas.openxmlformats.org/package/2006/relationships"><Relationship Id="rId3" Type="http://schemas.openxmlformats.org/officeDocument/2006/relationships/notesSlide" Target="../notesSlides/notesSlide69.xml"/><Relationship Id="rId2" Type="http://schemas.openxmlformats.org/officeDocument/2006/relationships/slideLayout" Target="../slideLayouts/slideLayout2.xml"/><Relationship Id="rId1" Type="http://schemas.openxmlformats.org/officeDocument/2006/relationships/tags" Target="../tags/tag2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3.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3.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3.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3.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3.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3.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3.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3.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3.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80.xml.rels><?xml version="1.0" encoding="UTF-8" standalone="yes"?>
<Relationships xmlns="http://schemas.openxmlformats.org/package/2006/relationships"><Relationship Id="rId3" Type="http://schemas.openxmlformats.org/officeDocument/2006/relationships/notesSlide" Target="../notesSlides/notesSlide80.xml"/><Relationship Id="rId2" Type="http://schemas.openxmlformats.org/officeDocument/2006/relationships/slideLayout" Target="../slideLayouts/slideLayout1.xml"/><Relationship Id="rId1" Type="http://schemas.openxmlformats.org/officeDocument/2006/relationships/tags" Target="../tags/tag27.xml"/><Relationship Id="rId4" Type="http://schemas.openxmlformats.org/officeDocument/2006/relationships/image" Target="../media/image1.emf"/></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PA_矩形 259"/>
          <p:cNvSpPr>
            <a:spLocks noChangeArrowheads="1"/>
          </p:cNvSpPr>
          <p:nvPr>
            <p:custDataLst>
              <p:tags r:id="rId1"/>
            </p:custDataLst>
          </p:nvPr>
        </p:nvSpPr>
        <p:spPr bwMode="auto">
          <a:xfrm>
            <a:off x="4528185" y="2251393"/>
            <a:ext cx="7369175" cy="996950"/>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indent="0">
              <a:lnSpc>
                <a:spcPct val="120000"/>
              </a:lnSpc>
              <a:buNone/>
            </a:pPr>
            <a:r>
              <a:rPr lang="zh-CN" altLang="en-US" sz="5400" b="1" kern="5000" spc="300" dirty="0">
                <a:solidFill>
                  <a:sysClr val="windowText" lastClr="000000"/>
                </a:solidFill>
                <a:cs typeface="Arial" panose="020B0604020202020204" pitchFamily="34" charset="0"/>
                <a:sym typeface="+mn-ea"/>
              </a:rPr>
              <a:t>高职备考全真模拟试卷</a:t>
            </a:r>
            <a:endParaRPr lang="zh-CN" altLang="en-US" sz="5400" b="1" kern="5000" spc="300" dirty="0">
              <a:solidFill>
                <a:sysClr val="windowText" lastClr="000000"/>
              </a:solidFill>
              <a:cs typeface="Arial" panose="020B0604020202020204" pitchFamily="34" charset="0"/>
            </a:endParaRPr>
          </a:p>
        </p:txBody>
      </p:sp>
      <p:sp>
        <p:nvSpPr>
          <p:cNvPr id="15" name="矩形 14"/>
          <p:cNvSpPr/>
          <p:nvPr/>
        </p:nvSpPr>
        <p:spPr>
          <a:xfrm>
            <a:off x="0" y="4465955"/>
            <a:ext cx="12192000" cy="2404745"/>
          </a:xfrm>
          <a:prstGeom prst="rect">
            <a:avLst/>
          </a:prstGeom>
          <a:solidFill>
            <a:srgbClr val="C00000">
              <a:alpha val="4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313386" y="1476621"/>
            <a:ext cx="3886810" cy="3310890"/>
            <a:chOff x="1233" y="2093"/>
            <a:chExt cx="6375" cy="5430"/>
          </a:xfrm>
          <a:noFill/>
        </p:grpSpPr>
        <p:pic>
          <p:nvPicPr>
            <p:cNvPr id="8" name="图片 7"/>
            <p:cNvPicPr>
              <a:picLocks noChangeAspect="1"/>
            </p:cNvPicPr>
            <p:nvPr/>
          </p:nvPicPr>
          <p:blipFill>
            <a:blip r:embed="rId4"/>
            <a:stretch>
              <a:fillRect/>
            </a:stretch>
          </p:blipFill>
          <p:spPr>
            <a:xfrm>
              <a:off x="1233" y="2093"/>
              <a:ext cx="6375" cy="5430"/>
            </a:xfrm>
            <a:prstGeom prst="rect">
              <a:avLst/>
            </a:prstGeom>
            <a:grpFill/>
          </p:spPr>
        </p:pic>
        <p:sp>
          <p:nvSpPr>
            <p:cNvPr id="10" name="文本框 9"/>
            <p:cNvSpPr txBox="1"/>
            <p:nvPr/>
          </p:nvSpPr>
          <p:spPr>
            <a:xfrm>
              <a:off x="2791" y="5856"/>
              <a:ext cx="4000" cy="936"/>
            </a:xfrm>
            <a:prstGeom prst="rect">
              <a:avLst/>
            </a:prstGeom>
            <a:grpFill/>
          </p:spPr>
          <p:txBody>
            <a:bodyPr wrap="square" rtlCol="0" anchor="t">
              <a:spAutoFit/>
            </a:bodyPr>
            <a:lstStyle/>
            <a:p>
              <a:pPr>
                <a:lnSpc>
                  <a:spcPct val="120000"/>
                </a:lnSpc>
              </a:pPr>
              <a:r>
                <a:rPr lang="en-US" altLang="zh-CN" sz="2600" b="1" dirty="0">
                  <a:solidFill>
                    <a:schemeClr val="bg1"/>
                  </a:solidFill>
                </a:rPr>
                <a:t>ENGLISH</a:t>
              </a:r>
            </a:p>
          </p:txBody>
        </p:sp>
      </p:grpSp>
      <p:sp>
        <p:nvSpPr>
          <p:cNvPr id="18" name="文本框 17"/>
          <p:cNvSpPr txBox="1"/>
          <p:nvPr/>
        </p:nvSpPr>
        <p:spPr>
          <a:xfrm>
            <a:off x="8562975" y="484823"/>
            <a:ext cx="3172460" cy="1782476"/>
          </a:xfrm>
          <a:prstGeom prst="rect">
            <a:avLst/>
          </a:prstGeom>
          <a:noFill/>
        </p:spPr>
        <p:txBody>
          <a:bodyPr wrap="square" rtlCol="0" anchor="t">
            <a:spAutoFit/>
          </a:bodyPr>
          <a:lstStyle/>
          <a:p>
            <a:pPr>
              <a:lnSpc>
                <a:spcPct val="120000"/>
              </a:lnSpc>
            </a:pPr>
            <a:r>
              <a:rPr lang="zh-CN" altLang="en-US" sz="10000" b="1" dirty="0">
                <a:solidFill>
                  <a:srgbClr val="E18787"/>
                </a:solidFill>
                <a:latin typeface="方正大黑简体" panose="02000000000000000000" charset="-122"/>
                <a:ea typeface="方正大黑简体" panose="02000000000000000000" charset="-122"/>
              </a:rPr>
              <a:t>英语</a:t>
            </a:r>
          </a:p>
        </p:txBody>
      </p:sp>
      <p:sp>
        <p:nvSpPr>
          <p:cNvPr id="19" name="文本框 18"/>
          <p:cNvSpPr txBox="1"/>
          <p:nvPr/>
        </p:nvSpPr>
        <p:spPr>
          <a:xfrm>
            <a:off x="4487545" y="3413125"/>
            <a:ext cx="7385050" cy="553085"/>
          </a:xfrm>
          <a:prstGeom prst="rect">
            <a:avLst/>
          </a:prstGeom>
          <a:noFill/>
        </p:spPr>
        <p:txBody>
          <a:bodyPr wrap="square" rtlCol="0" anchor="t">
            <a:spAutoFit/>
          </a:bodyPr>
          <a:lstStyle/>
          <a:p>
            <a:pPr>
              <a:lnSpc>
                <a:spcPct val="120000"/>
              </a:lnSpc>
            </a:pPr>
            <a:r>
              <a:rPr lang="zh-CN" altLang="en-US" sz="2500" spc="100" dirty="0">
                <a:solidFill>
                  <a:schemeClr val="bg1">
                    <a:lumMod val="65000"/>
                  </a:schemeClr>
                </a:solidFill>
                <a:uFillTx/>
                <a:cs typeface="+mn-lt"/>
              </a:rPr>
              <a:t>GAOZHI BEIKAO QUANZHEN MONI SHIJUAN</a:t>
            </a:r>
          </a:p>
        </p:txBody>
      </p:sp>
      <p:cxnSp>
        <p:nvCxnSpPr>
          <p:cNvPr id="20" name="直接连接符 19"/>
          <p:cNvCxnSpPr/>
          <p:nvPr/>
        </p:nvCxnSpPr>
        <p:spPr>
          <a:xfrm>
            <a:off x="4581525" y="3370580"/>
            <a:ext cx="7153910" cy="0"/>
          </a:xfrm>
          <a:prstGeom prst="line">
            <a:avLst/>
          </a:prstGeom>
          <a:ln w="22225">
            <a:solidFill>
              <a:schemeClr val="bg1">
                <a:lumMod val="65000"/>
              </a:schemeClr>
            </a:solidFill>
          </a:ln>
        </p:spPr>
        <p:style>
          <a:lnRef idx="3">
            <a:schemeClr val="dk1"/>
          </a:lnRef>
          <a:fillRef idx="0">
            <a:schemeClr val="dk1"/>
          </a:fillRef>
          <a:effectRef idx="2">
            <a:schemeClr val="dk1"/>
          </a:effectRef>
          <a:fontRef idx="minor">
            <a:schemeClr val="tx1"/>
          </a:fontRef>
        </p:style>
      </p:cxnSp>
      <p:sp>
        <p:nvSpPr>
          <p:cNvPr id="14" name="矩形 13"/>
          <p:cNvSpPr/>
          <p:nvPr/>
        </p:nvSpPr>
        <p:spPr>
          <a:xfrm>
            <a:off x="0" y="5291455"/>
            <a:ext cx="12192000" cy="1579245"/>
          </a:xfrm>
          <a:prstGeom prst="rect">
            <a:avLst/>
          </a:prstGeom>
          <a:solidFill>
            <a:srgbClr val="FF0000">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13970" y="635"/>
            <a:ext cx="4542155" cy="348615"/>
          </a:xfrm>
          <a:prstGeom prst="rect">
            <a:avLst/>
          </a:prstGeom>
          <a:solidFill>
            <a:srgbClr val="FF0000">
              <a:alpha val="5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OIP-C"/>
          <p:cNvPicPr>
            <a:picLocks noChangeAspect="1"/>
          </p:cNvPicPr>
          <p:nvPr>
            <p:custDataLst>
              <p:tags r:id="rId1"/>
            </p:custDataLst>
          </p:nvPr>
        </p:nvPicPr>
        <p:blipFill>
          <a:blip r:embed="rId4">
            <a:alphaModFix amt="40000"/>
          </a:blip>
          <a:stretch>
            <a:fillRect/>
          </a:stretch>
        </p:blipFill>
        <p:spPr>
          <a:xfrm>
            <a:off x="0" y="908050"/>
            <a:ext cx="12191365" cy="4295775"/>
          </a:xfrm>
          <a:prstGeom prst="rect">
            <a:avLst/>
          </a:prstGeom>
        </p:spPr>
      </p:pic>
      <p:sp>
        <p:nvSpPr>
          <p:cNvPr id="20" name="文本框 19"/>
          <p:cNvSpPr txBox="1"/>
          <p:nvPr/>
        </p:nvSpPr>
        <p:spPr>
          <a:xfrm>
            <a:off x="1786400" y="2180469"/>
            <a:ext cx="8242010" cy="903605"/>
          </a:xfrm>
          <a:prstGeom prst="rect">
            <a:avLst/>
          </a:prstGeom>
          <a:noFill/>
        </p:spPr>
        <p:txBody>
          <a:bodyPr wrap="square" rtlCol="0" anchor="ctr">
            <a:spAutoFit/>
          </a:bodyPr>
          <a:lstStyle/>
          <a:p>
            <a:pPr algn="ctr">
              <a:lnSpc>
                <a:spcPct val="120000"/>
              </a:lnSpc>
            </a:pPr>
            <a:r>
              <a:rPr lang="en-US" sz="4400" b="1" spc="300" dirty="0">
                <a:latin typeface="+mj-ea"/>
                <a:ea typeface="+mj-ea"/>
              </a:rPr>
              <a:t>II. </a:t>
            </a:r>
            <a:r>
              <a:rPr lang="zh-CN" altLang="en-US" sz="4400" b="1" spc="300" dirty="0">
                <a:latin typeface="+mj-ea"/>
                <a:ea typeface="+mj-ea"/>
              </a:rPr>
              <a:t>词汇</a:t>
            </a:r>
            <a:endParaRPr sz="4400" b="1" spc="300" dirty="0">
              <a:latin typeface="+mj-ea"/>
              <a:ea typeface="+mj-ea"/>
            </a:endParaRPr>
          </a:p>
        </p:txBody>
      </p:sp>
    </p:spTree>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II. 词汇（10小题，共20分） 			【建议用时：10 mins】</a:t>
            </a:r>
          </a:p>
        </p:txBody>
      </p:sp>
      <p:sp>
        <p:nvSpPr>
          <p:cNvPr id="4" name="文本框 3"/>
          <p:cNvSpPr txBox="1"/>
          <p:nvPr/>
        </p:nvSpPr>
        <p:spPr>
          <a:xfrm>
            <a:off x="753746" y="1302215"/>
            <a:ext cx="10990580" cy="2306320"/>
          </a:xfrm>
          <a:prstGeom prst="rect">
            <a:avLst/>
          </a:prstGeom>
          <a:noFill/>
        </p:spPr>
        <p:txBody>
          <a:bodyPr wrap="square" rtlCol="0" anchor="t">
            <a:spAutoFit/>
          </a:bodyPr>
          <a:lstStyle/>
          <a:p>
            <a:pPr indent="0" algn="just" fontAlgn="auto">
              <a:lnSpc>
                <a:spcPct val="120000"/>
              </a:lnSpc>
            </a:pPr>
            <a:r>
              <a:rPr sz="2400" b="1" dirty="0">
                <a:latin typeface="Times New Roman" panose="02020603050405020304" charset="0"/>
                <a:ea typeface="宋体" panose="02010600030101010101" pitchFamily="2" charset="-122"/>
                <a:cs typeface="Times New Roman" panose="02020603050405020304" charset="0"/>
              </a:rPr>
              <a:t>阅读下列句子，从A、B、C、D中选出句中画线的单词或词组的意义。</a:t>
            </a:r>
          </a:p>
          <a:p>
            <a:pPr indent="0" algn="just" fontAlgn="auto">
              <a:lnSpc>
                <a:spcPct val="120000"/>
              </a:lnSpc>
            </a:pPr>
            <a:endParaRPr lang="zh-CN" altLang="en-US" sz="2400" b="1"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zh-CN" altLang="en-US" sz="2400" dirty="0">
                <a:latin typeface="Times New Roman" panose="02020603050405020304" charset="0"/>
                <a:ea typeface="宋体" panose="02010600030101010101" pitchFamily="2" charset="-122"/>
                <a:cs typeface="Times New Roman" panose="02020603050405020304" charset="0"/>
              </a:rPr>
              <a:t>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例：</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We had </a:t>
            </a:r>
            <a:r>
              <a:rPr lang="en-US" altLang="zh-CN" sz="2400" u="sng" dirty="0">
                <a:solidFill>
                  <a:srgbClr val="FF0000"/>
                </a:solidFill>
                <a:latin typeface="Times New Roman" panose="02020603050405020304" charset="0"/>
                <a:ea typeface="宋体" panose="02010600030101010101" pitchFamily="2" charset="-122"/>
                <a:cs typeface="Times New Roman" panose="02020603050405020304" charset="0"/>
              </a:rPr>
              <a:t>enough</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time to do the work.</a:t>
            </a:r>
          </a:p>
          <a:p>
            <a:pPr indent="0" algn="just" fontAlgn="auto">
              <a:lnSpc>
                <a:spcPct val="120000"/>
              </a:lnSpc>
            </a:pP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A.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很短的       </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B.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一半的       </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C.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很长的        </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D.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足够的</a:t>
            </a:r>
          </a:p>
          <a:p>
            <a:pPr indent="0" algn="just" fontAlgn="auto">
              <a:lnSpc>
                <a:spcPct val="120000"/>
              </a:lnSpc>
            </a:pP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                   答案是</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D</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06196" y="900555"/>
            <a:ext cx="9352280" cy="137954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6. The pier is a wooden </a:t>
            </a:r>
            <a:r>
              <a:rPr lang="en-US" altLang="zh-CN" sz="2400" u="sng" dirty="0">
                <a:latin typeface="Times New Roman" panose="02020603050405020304" charset="0"/>
                <a:ea typeface="宋体" panose="02010600030101010101" pitchFamily="2" charset="-122"/>
                <a:cs typeface="Times New Roman" panose="02020603050405020304" charset="0"/>
              </a:rPr>
              <a:t>structure</a:t>
            </a:r>
            <a:r>
              <a:rPr lang="en-US" altLang="zh-CN" sz="2400" dirty="0">
                <a:latin typeface="Times New Roman" panose="02020603050405020304" charset="0"/>
                <a:ea typeface="宋体" panose="02010600030101010101" pitchFamily="2" charset="-122"/>
                <a:cs typeface="Times New Roman" panose="02020603050405020304" charset="0"/>
              </a:rPr>
              <a:t>.</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材料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框架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构造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建筑物</a:t>
            </a: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本题考查名词</a:t>
            </a:r>
            <a:r>
              <a:rPr lang="en-US" altLang="zh-CN" sz="2400" dirty="0">
                <a:solidFill>
                  <a:srgbClr val="C00000"/>
                </a:solidFill>
                <a:latin typeface="Times New Roman" panose="02020603050405020304" charset="0"/>
                <a:cs typeface="Times New Roman" panose="02020603050405020304" charset="0"/>
              </a:rPr>
              <a:t>structure</a:t>
            </a:r>
            <a:r>
              <a:rPr lang="zh-CN" altLang="en-US" sz="2400" dirty="0">
                <a:solidFill>
                  <a:srgbClr val="C00000"/>
                </a:solidFill>
                <a:latin typeface="Times New Roman" panose="02020603050405020304" charset="0"/>
                <a:cs typeface="Times New Roman" panose="02020603050405020304" charset="0"/>
                <a:sym typeface="+mn-ea"/>
              </a:rPr>
              <a:t>“</a:t>
            </a:r>
            <a:r>
              <a:rPr lang="zh-CN" altLang="en-US" sz="2400" dirty="0">
                <a:solidFill>
                  <a:srgbClr val="C00000"/>
                </a:solidFill>
                <a:latin typeface="Times New Roman" panose="02020603050405020304" charset="0"/>
                <a:cs typeface="Times New Roman" panose="02020603050405020304" charset="0"/>
              </a:rPr>
              <a:t>建筑物”，结合句意“这座码头是木结构建筑”，</a:t>
            </a:r>
            <a:r>
              <a:rPr lang="en-US" altLang="zh-CN" sz="2400" dirty="0">
                <a:solidFill>
                  <a:srgbClr val="C00000"/>
                </a:solidFill>
                <a:latin typeface="Times New Roman" panose="02020603050405020304" charset="0"/>
                <a:cs typeface="Times New Roman" panose="02020603050405020304" charset="0"/>
              </a:rPr>
              <a:t>D</a:t>
            </a:r>
            <a:r>
              <a:rPr lang="zh-CN" altLang="en-US" sz="2400" dirty="0">
                <a:solidFill>
                  <a:srgbClr val="C00000"/>
                </a:solidFill>
                <a:latin typeface="Times New Roman" panose="02020603050405020304" charset="0"/>
                <a:cs typeface="Times New Roman" panose="02020603050405020304" charset="0"/>
              </a:rPr>
              <a:t>项符合句意。</a:t>
            </a:r>
            <a:endParaRPr lang="en-US"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46962" y="90055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08100" y="972738"/>
            <a:ext cx="11039475" cy="1379545"/>
          </a:xfrm>
          <a:prstGeom prst="rect">
            <a:avLst/>
          </a:prstGeom>
          <a:noFill/>
        </p:spPr>
        <p:txBody>
          <a:bodyPr wrap="square" rtlCol="0" anchor="t">
            <a:spAutoFit/>
          </a:bodyPr>
          <a:lstStyle/>
          <a:p>
            <a:pPr indent="0"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7. Quality creates brand, and brand brings </a:t>
            </a:r>
            <a:r>
              <a:rPr lang="en-US" altLang="zh-CN" sz="2400" u="sng" dirty="0">
                <a:latin typeface="Times New Roman" panose="02020603050405020304" charset="0"/>
                <a:ea typeface="宋体" panose="02010600030101010101" pitchFamily="2" charset="-122"/>
                <a:cs typeface="Times New Roman" panose="02020603050405020304" charset="0"/>
              </a:rPr>
              <a:t>benefit</a:t>
            </a:r>
            <a:r>
              <a:rPr lang="en-US" altLang="zh-CN" sz="2400" dirty="0">
                <a:latin typeface="Times New Roman" panose="02020603050405020304" charset="0"/>
                <a:ea typeface="宋体" panose="02010600030101010101" pitchFamily="2" charset="-122"/>
                <a:cs typeface="Times New Roman" panose="02020603050405020304" charset="0"/>
              </a:rPr>
              <a:t>.</a:t>
            </a:r>
          </a:p>
          <a:p>
            <a:pPr indent="0"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奖金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效益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优点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优势</a:t>
            </a:r>
          </a:p>
        </p:txBody>
      </p:sp>
      <p:sp>
        <p:nvSpPr>
          <p:cNvPr id="109" name="TextBox 4"/>
          <p:cNvSpPr txBox="1"/>
          <p:nvPr/>
        </p:nvSpPr>
        <p:spPr>
          <a:xfrm>
            <a:off x="260985" y="4515727"/>
            <a:ext cx="11670030"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本题考查名词</a:t>
            </a:r>
            <a:r>
              <a:rPr lang="en-US" altLang="zh-CN" sz="2400" dirty="0">
                <a:solidFill>
                  <a:srgbClr val="C00000"/>
                </a:solidFill>
                <a:latin typeface="Times New Roman" panose="02020603050405020304" charset="0"/>
                <a:cs typeface="Times New Roman" panose="02020603050405020304" charset="0"/>
              </a:rPr>
              <a:t>benefit</a:t>
            </a:r>
            <a:r>
              <a:rPr lang="zh-CN" altLang="en-US" sz="2400" dirty="0">
                <a:solidFill>
                  <a:srgbClr val="C00000"/>
                </a:solidFill>
                <a:latin typeface="Times New Roman" panose="02020603050405020304" charset="0"/>
                <a:cs typeface="Times New Roman" panose="02020603050405020304" charset="0"/>
                <a:sym typeface="+mn-ea"/>
              </a:rPr>
              <a:t>“</a:t>
            </a:r>
            <a:r>
              <a:rPr lang="zh-CN" altLang="en-US" sz="2400" dirty="0">
                <a:solidFill>
                  <a:srgbClr val="C00000"/>
                </a:solidFill>
                <a:latin typeface="Times New Roman" panose="02020603050405020304" charset="0"/>
                <a:cs typeface="Times New Roman" panose="02020603050405020304" charset="0"/>
              </a:rPr>
              <a:t>利益，好处”，结合句意“质量创造品牌，品牌带来效益”，</a:t>
            </a:r>
            <a:r>
              <a:rPr lang="en-US" altLang="zh-CN" sz="2400" dirty="0">
                <a:solidFill>
                  <a:srgbClr val="C00000"/>
                </a:solidFill>
                <a:latin typeface="Times New Roman" panose="02020603050405020304" charset="0"/>
                <a:cs typeface="Times New Roman" panose="02020603050405020304" charset="0"/>
              </a:rPr>
              <a:t>B</a:t>
            </a:r>
            <a:r>
              <a:rPr lang="zh-CN" altLang="en-US" sz="2400" dirty="0">
                <a:solidFill>
                  <a:srgbClr val="C00000"/>
                </a:solidFill>
                <a:latin typeface="Times New Roman" panose="02020603050405020304" charset="0"/>
                <a:cs typeface="Times New Roman" panose="02020603050405020304" charset="0"/>
              </a:rPr>
              <a:t>项符合句意。</a:t>
            </a:r>
          </a:p>
          <a:p>
            <a:pPr marL="1259840" indent="-1259840" algn="just" fontAlgn="auto"/>
            <a:endParaRPr lang="en-US"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222375" y="1018274"/>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12145" y="885325"/>
            <a:ext cx="1103947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8. Dr. Smith </a:t>
            </a:r>
            <a:r>
              <a:rPr lang="en-US" altLang="zh-CN" sz="2400" u="sng" dirty="0">
                <a:latin typeface="Times New Roman" panose="02020603050405020304" charset="0"/>
                <a:ea typeface="宋体" panose="02010600030101010101" pitchFamily="2" charset="-122"/>
                <a:cs typeface="Times New Roman" panose="02020603050405020304" charset="0"/>
              </a:rPr>
              <a:t>takes up</a:t>
            </a:r>
            <a:r>
              <a:rPr lang="en-US" altLang="zh-CN" sz="2400" dirty="0">
                <a:latin typeface="Times New Roman" panose="02020603050405020304" charset="0"/>
                <a:ea typeface="宋体" panose="02010600030101010101" pitchFamily="2" charset="-122"/>
                <a:cs typeface="Times New Roman" panose="02020603050405020304" charset="0"/>
              </a:rPr>
              <a:t> the position as the chairman of the Arts Council. </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占用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浪费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安排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担任</a:t>
            </a: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本题考查动词短语</a:t>
            </a:r>
            <a:r>
              <a:rPr lang="en-US" altLang="zh-CN" sz="2400" dirty="0">
                <a:solidFill>
                  <a:srgbClr val="C00000"/>
                </a:solidFill>
                <a:latin typeface="Times New Roman" panose="02020603050405020304" charset="0"/>
                <a:cs typeface="Times New Roman" panose="02020603050405020304" charset="0"/>
              </a:rPr>
              <a:t>take up</a:t>
            </a:r>
            <a:r>
              <a:rPr lang="zh-CN" altLang="en-US" sz="2400" dirty="0">
                <a:solidFill>
                  <a:srgbClr val="C00000"/>
                </a:solidFill>
                <a:latin typeface="Times New Roman" panose="02020603050405020304" charset="0"/>
                <a:cs typeface="Times New Roman" panose="02020603050405020304" charset="0"/>
                <a:sym typeface="+mn-ea"/>
              </a:rPr>
              <a:t>“</a:t>
            </a:r>
            <a:r>
              <a:rPr lang="zh-CN" altLang="en-US" sz="2400" dirty="0">
                <a:solidFill>
                  <a:srgbClr val="C00000"/>
                </a:solidFill>
                <a:latin typeface="Times New Roman" panose="02020603050405020304" charset="0"/>
                <a:cs typeface="Times New Roman" panose="02020603050405020304" charset="0"/>
              </a:rPr>
              <a:t>从事，占用”，结合句意“</a:t>
            </a:r>
            <a:r>
              <a:rPr lang="en-US" altLang="zh-CN" sz="2400" dirty="0">
                <a:solidFill>
                  <a:srgbClr val="C00000"/>
                </a:solidFill>
                <a:latin typeface="Times New Roman" panose="02020603050405020304" charset="0"/>
                <a:cs typeface="Times New Roman" panose="02020603050405020304" charset="0"/>
              </a:rPr>
              <a:t>Smith</a:t>
            </a:r>
            <a:r>
              <a:rPr lang="zh-CN" altLang="en-US" sz="2400" dirty="0">
                <a:solidFill>
                  <a:srgbClr val="C00000"/>
                </a:solidFill>
                <a:latin typeface="Times New Roman" panose="02020603050405020304" charset="0"/>
                <a:cs typeface="Times New Roman" panose="02020603050405020304" charset="0"/>
              </a:rPr>
              <a:t>博士在艺术委员会担任主席”，</a:t>
            </a:r>
            <a:r>
              <a:rPr lang="en-US" altLang="zh-CN" sz="2400" dirty="0">
                <a:solidFill>
                  <a:srgbClr val="C00000"/>
                </a:solidFill>
                <a:latin typeface="Times New Roman" panose="02020603050405020304" charset="0"/>
                <a:cs typeface="Times New Roman" panose="02020603050405020304" charset="0"/>
              </a:rPr>
              <a:t>D</a:t>
            </a:r>
            <a:r>
              <a:rPr lang="zh-CN" altLang="en-US" sz="2400" dirty="0">
                <a:solidFill>
                  <a:srgbClr val="C00000"/>
                </a:solidFill>
                <a:latin typeface="Times New Roman" panose="02020603050405020304" charset="0"/>
                <a:cs typeface="Times New Roman" panose="02020603050405020304" charset="0"/>
              </a:rPr>
              <a:t>项符合句意。</a:t>
            </a:r>
            <a:endParaRPr lang="en-US"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70305" y="90091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31195" y="885325"/>
            <a:ext cx="11039475" cy="137954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9. I thought Mike could do this by himself, but he was a child </a:t>
            </a:r>
            <a:r>
              <a:rPr lang="en-US" altLang="zh-CN" sz="2400" u="sng" dirty="0">
                <a:latin typeface="Times New Roman" panose="02020603050405020304" charset="0"/>
                <a:ea typeface="宋体" panose="02010600030101010101" pitchFamily="2" charset="-122"/>
                <a:cs typeface="Times New Roman" panose="02020603050405020304" charset="0"/>
              </a:rPr>
              <a:t>after all</a:t>
            </a:r>
            <a:r>
              <a:rPr lang="en-US" altLang="zh-CN" sz="2400" dirty="0">
                <a:latin typeface="Times New Roman" panose="02020603050405020304" charset="0"/>
                <a:ea typeface="宋体" panose="02010600030101010101" pitchFamily="2" charset="-122"/>
                <a:cs typeface="Times New Roman" panose="02020603050405020304" charset="0"/>
              </a:rPr>
              <a:t>. </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始终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一直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然后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毕竟</a:t>
            </a: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本题考查短语</a:t>
            </a:r>
            <a:r>
              <a:rPr lang="en-US" altLang="zh-CN" sz="2400" dirty="0">
                <a:solidFill>
                  <a:srgbClr val="C00000"/>
                </a:solidFill>
                <a:latin typeface="Times New Roman" panose="02020603050405020304" charset="0"/>
                <a:cs typeface="Times New Roman" panose="02020603050405020304" charset="0"/>
              </a:rPr>
              <a:t>after all</a:t>
            </a:r>
            <a:r>
              <a:rPr lang="zh-CN" altLang="en-US" sz="2400" dirty="0">
                <a:solidFill>
                  <a:srgbClr val="C00000"/>
                </a:solidFill>
                <a:latin typeface="Times New Roman" panose="02020603050405020304" charset="0"/>
                <a:cs typeface="Times New Roman" panose="02020603050405020304" charset="0"/>
                <a:sym typeface="+mn-ea"/>
              </a:rPr>
              <a:t>“</a:t>
            </a:r>
            <a:r>
              <a:rPr lang="zh-CN" altLang="en-US" sz="2400" dirty="0">
                <a:solidFill>
                  <a:srgbClr val="C00000"/>
                </a:solidFill>
                <a:latin typeface="Times New Roman" panose="02020603050405020304" charset="0"/>
                <a:cs typeface="Times New Roman" panose="02020603050405020304" charset="0"/>
              </a:rPr>
              <a:t>毕竟，终究”，结合句意“我本以为</a:t>
            </a:r>
            <a:r>
              <a:rPr lang="en-US" altLang="zh-CN" sz="2400" dirty="0">
                <a:solidFill>
                  <a:srgbClr val="C00000"/>
                </a:solidFill>
                <a:latin typeface="Times New Roman" panose="02020603050405020304" charset="0"/>
                <a:cs typeface="Times New Roman" panose="02020603050405020304" charset="0"/>
              </a:rPr>
              <a:t>Mike</a:t>
            </a:r>
            <a:r>
              <a:rPr lang="zh-CN" altLang="en-US" sz="2400" dirty="0">
                <a:solidFill>
                  <a:srgbClr val="C00000"/>
                </a:solidFill>
                <a:latin typeface="Times New Roman" panose="02020603050405020304" charset="0"/>
                <a:cs typeface="Times New Roman" panose="02020603050405020304" charset="0"/>
              </a:rPr>
              <a:t>能独立完成，但他毕竟还是个孩子”，</a:t>
            </a:r>
            <a:r>
              <a:rPr lang="en-US" altLang="zh-CN" sz="2400" dirty="0">
                <a:solidFill>
                  <a:srgbClr val="C00000"/>
                </a:solidFill>
                <a:latin typeface="Times New Roman" panose="02020603050405020304" charset="0"/>
                <a:cs typeface="Times New Roman" panose="02020603050405020304" charset="0"/>
              </a:rPr>
              <a:t>D</a:t>
            </a:r>
            <a:r>
              <a:rPr lang="zh-CN" altLang="en-US" sz="2400" dirty="0">
                <a:solidFill>
                  <a:srgbClr val="C00000"/>
                </a:solidFill>
                <a:latin typeface="Times New Roman" panose="02020603050405020304" charset="0"/>
                <a:cs typeface="Times New Roman" panose="02020603050405020304" charset="0"/>
              </a:rPr>
              <a:t>项符合句意。</a:t>
            </a:r>
            <a:endParaRPr lang="en-US"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331195" y="934529"/>
            <a:ext cx="82994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21670" y="885325"/>
            <a:ext cx="10006329" cy="137954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10. The nurse cleaned the </a:t>
            </a:r>
            <a:r>
              <a:rPr lang="en-US" altLang="zh-CN" sz="2400" u="sng" dirty="0">
                <a:latin typeface="Times New Roman" panose="02020603050405020304" charset="0"/>
                <a:ea typeface="宋体" panose="02010600030101010101" pitchFamily="2" charset="-122"/>
                <a:cs typeface="Times New Roman" panose="02020603050405020304" charset="0"/>
              </a:rPr>
              <a:t>wound</a:t>
            </a:r>
            <a:r>
              <a:rPr lang="en-US" altLang="zh-CN" sz="2400" dirty="0">
                <a:latin typeface="Times New Roman" panose="02020603050405020304" charset="0"/>
                <a:ea typeface="宋体" panose="02010600030101010101" pitchFamily="2" charset="-122"/>
                <a:cs typeface="Times New Roman" panose="02020603050405020304" charset="0"/>
              </a:rPr>
              <a:t>.</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伤口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伤疤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绷带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伤害</a:t>
            </a:r>
          </a:p>
        </p:txBody>
      </p:sp>
      <p:sp>
        <p:nvSpPr>
          <p:cNvPr id="109" name="TextBox 4"/>
          <p:cNvSpPr txBox="1"/>
          <p:nvPr/>
        </p:nvSpPr>
        <p:spPr>
          <a:xfrm>
            <a:off x="260985" y="4486759"/>
            <a:ext cx="11670030" cy="46037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解析：本题考查名词</a:t>
            </a:r>
            <a:r>
              <a:rPr lang="en-US" altLang="zh-CN" sz="2400" dirty="0">
                <a:solidFill>
                  <a:srgbClr val="C00000"/>
                </a:solidFill>
                <a:latin typeface="Times New Roman" panose="02020603050405020304" charset="0"/>
                <a:cs typeface="Times New Roman" panose="02020603050405020304" charset="0"/>
              </a:rPr>
              <a:t>wound</a:t>
            </a:r>
            <a:r>
              <a:rPr lang="zh-CN" altLang="en-US" sz="2400" dirty="0">
                <a:solidFill>
                  <a:srgbClr val="C00000"/>
                </a:solidFill>
                <a:latin typeface="Times New Roman" panose="02020603050405020304" charset="0"/>
                <a:cs typeface="Times New Roman" panose="02020603050405020304" charset="0"/>
                <a:sym typeface="+mn-ea"/>
              </a:rPr>
              <a:t>“</a:t>
            </a:r>
            <a:r>
              <a:rPr lang="zh-CN" altLang="en-US" sz="2400" dirty="0">
                <a:solidFill>
                  <a:srgbClr val="C00000"/>
                </a:solidFill>
                <a:latin typeface="Times New Roman" panose="02020603050405020304" charset="0"/>
                <a:cs typeface="Times New Roman" panose="02020603050405020304" charset="0"/>
              </a:rPr>
              <a:t>伤口”，结合句意“护士清洗了伤口”，</a:t>
            </a:r>
            <a:r>
              <a:rPr lang="en-US" altLang="zh-CN" sz="2400" dirty="0">
                <a:solidFill>
                  <a:srgbClr val="C00000"/>
                </a:solidFill>
                <a:latin typeface="Times New Roman" panose="02020603050405020304" charset="0"/>
                <a:cs typeface="Times New Roman" panose="02020603050405020304" charset="0"/>
              </a:rPr>
              <a:t>A</a:t>
            </a:r>
            <a:r>
              <a:rPr lang="zh-CN" altLang="en-US" sz="2400" dirty="0">
                <a:solidFill>
                  <a:srgbClr val="C00000"/>
                </a:solidFill>
                <a:latin typeface="Times New Roman" panose="02020603050405020304" charset="0"/>
                <a:cs typeface="Times New Roman" panose="02020603050405020304" charset="0"/>
              </a:rPr>
              <a:t>项符合句意。</a:t>
            </a:r>
            <a:endParaRPr lang="en-US"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98880" y="91894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296671" y="885325"/>
            <a:ext cx="9790430" cy="137954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11. The reasons why we love the book are </a:t>
            </a:r>
            <a:r>
              <a:rPr lang="en-US" altLang="zh-CN" sz="2400" u="sng" dirty="0">
                <a:latin typeface="Times New Roman" panose="02020603050405020304" charset="0"/>
                <a:ea typeface="宋体" panose="02010600030101010101" pitchFamily="2" charset="-122"/>
                <a:cs typeface="Times New Roman" panose="02020603050405020304" charset="0"/>
              </a:rPr>
              <a:t>as follows</a:t>
            </a:r>
            <a:r>
              <a:rPr lang="en-US" altLang="zh-CN" sz="2400" dirty="0">
                <a:latin typeface="Times New Roman" panose="02020603050405020304" charset="0"/>
                <a:ea typeface="宋体" panose="02010600030101010101" pitchFamily="2" charset="-122"/>
                <a:cs typeface="Times New Roman" panose="02020603050405020304" charset="0"/>
              </a:rPr>
              <a:t>.</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遵从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跟随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如下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接着</a:t>
            </a: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本题考查短语</a:t>
            </a:r>
            <a:r>
              <a:rPr lang="en-US" altLang="zh-CN" sz="2400" dirty="0">
                <a:solidFill>
                  <a:srgbClr val="C00000"/>
                </a:solidFill>
                <a:latin typeface="Times New Roman" panose="02020603050405020304" charset="0"/>
                <a:cs typeface="Times New Roman" panose="02020603050405020304" charset="0"/>
              </a:rPr>
              <a:t>as follows</a:t>
            </a:r>
            <a:r>
              <a:rPr lang="zh-CN" altLang="en-US" sz="2400" dirty="0">
                <a:solidFill>
                  <a:srgbClr val="C00000"/>
                </a:solidFill>
                <a:latin typeface="Times New Roman" panose="02020603050405020304" charset="0"/>
                <a:cs typeface="Times New Roman" panose="02020603050405020304" charset="0"/>
                <a:sym typeface="+mn-ea"/>
              </a:rPr>
              <a:t>“</a:t>
            </a:r>
            <a:r>
              <a:rPr lang="zh-CN" altLang="en-US" sz="2400" dirty="0">
                <a:solidFill>
                  <a:srgbClr val="C00000"/>
                </a:solidFill>
                <a:latin typeface="Times New Roman" panose="02020603050405020304" charset="0"/>
                <a:cs typeface="Times New Roman" panose="02020603050405020304" charset="0"/>
              </a:rPr>
              <a:t>如下”，结合句意“我们喜欢这本书的理由如下”，</a:t>
            </a:r>
            <a:r>
              <a:rPr lang="en-US" altLang="zh-CN" sz="2400" dirty="0">
                <a:solidFill>
                  <a:srgbClr val="C00000"/>
                </a:solidFill>
                <a:latin typeface="Times New Roman" panose="02020603050405020304" charset="0"/>
                <a:cs typeface="Times New Roman" panose="02020603050405020304" charset="0"/>
              </a:rPr>
              <a:t>C</a:t>
            </a:r>
            <a:r>
              <a:rPr lang="zh-CN" altLang="en-US" sz="2400" dirty="0">
                <a:solidFill>
                  <a:srgbClr val="C00000"/>
                </a:solidFill>
                <a:latin typeface="Times New Roman" panose="02020603050405020304" charset="0"/>
                <a:cs typeface="Times New Roman" panose="02020603050405020304" charset="0"/>
              </a:rPr>
              <a:t>项符合句意。</a:t>
            </a:r>
            <a:endParaRPr lang="en-US"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45223" y="934529"/>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277620" y="885325"/>
            <a:ext cx="10200005" cy="137954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12. Stress is a </a:t>
            </a:r>
            <a:r>
              <a:rPr lang="en-US" altLang="zh-CN" sz="2400" u="sng" dirty="0">
                <a:latin typeface="Times New Roman" panose="02020603050405020304" charset="0"/>
                <a:ea typeface="宋体" panose="02010600030101010101" pitchFamily="2" charset="-122"/>
                <a:cs typeface="Times New Roman" panose="02020603050405020304" charset="0"/>
              </a:rPr>
              <a:t>major</a:t>
            </a:r>
            <a:r>
              <a:rPr lang="en-US" altLang="zh-CN" sz="2400" dirty="0">
                <a:latin typeface="Times New Roman" panose="02020603050405020304" charset="0"/>
                <a:ea typeface="宋体" panose="02010600030101010101" pitchFamily="2" charset="-122"/>
                <a:cs typeface="Times New Roman" panose="02020603050405020304" charset="0"/>
              </a:rPr>
              <a:t> problem of modern life.</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重要的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高级的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主要的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巨大的</a:t>
            </a: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    </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本题考查形容词</a:t>
            </a:r>
            <a:r>
              <a:rPr lang="en-US" altLang="zh-CN" sz="2400" dirty="0">
                <a:solidFill>
                  <a:srgbClr val="C00000"/>
                </a:solidFill>
                <a:latin typeface="Times New Roman" panose="02020603050405020304" charset="0"/>
                <a:cs typeface="Times New Roman" panose="02020603050405020304" charset="0"/>
              </a:rPr>
              <a:t>major</a:t>
            </a:r>
            <a:r>
              <a:rPr lang="zh-CN" altLang="en-US" sz="2400" dirty="0">
                <a:solidFill>
                  <a:srgbClr val="C00000"/>
                </a:solidFill>
                <a:latin typeface="Times New Roman" panose="02020603050405020304" charset="0"/>
                <a:cs typeface="Times New Roman" panose="02020603050405020304" charset="0"/>
                <a:sym typeface="+mn-ea"/>
              </a:rPr>
              <a:t>“</a:t>
            </a:r>
            <a:r>
              <a:rPr lang="zh-CN" altLang="en-US" sz="2400" dirty="0">
                <a:solidFill>
                  <a:srgbClr val="C00000"/>
                </a:solidFill>
                <a:latin typeface="Times New Roman" panose="02020603050405020304" charset="0"/>
                <a:cs typeface="Times New Roman" panose="02020603050405020304" charset="0"/>
              </a:rPr>
              <a:t>主要的”，结合句意“压力是现代生活的主要问题”，</a:t>
            </a:r>
            <a:r>
              <a:rPr lang="en-US" altLang="zh-CN" sz="2400" dirty="0">
                <a:solidFill>
                  <a:srgbClr val="C00000"/>
                </a:solidFill>
                <a:latin typeface="Times New Roman" panose="02020603050405020304" charset="0"/>
                <a:cs typeface="Times New Roman" panose="02020603050405020304" charset="0"/>
              </a:rPr>
              <a:t>C</a:t>
            </a:r>
            <a:r>
              <a:rPr lang="zh-CN" altLang="en-US" sz="2400" dirty="0">
                <a:solidFill>
                  <a:srgbClr val="C00000"/>
                </a:solidFill>
                <a:latin typeface="Times New Roman" panose="02020603050405020304" charset="0"/>
                <a:cs typeface="Times New Roman" panose="02020603050405020304" charset="0"/>
              </a:rPr>
              <a:t>项符合句意。</a:t>
            </a:r>
            <a:endParaRPr lang="en-US"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45223" y="91894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288098" y="850471"/>
            <a:ext cx="1103947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13. We had a day off </a:t>
            </a:r>
            <a:r>
              <a:rPr lang="en-US" altLang="zh-CN" sz="2400" u="sng" dirty="0">
                <a:latin typeface="Times New Roman" panose="02020603050405020304" charset="0"/>
                <a:ea typeface="宋体" panose="02010600030101010101" pitchFamily="2" charset="-122"/>
                <a:cs typeface="Times New Roman" panose="02020603050405020304" charset="0"/>
              </a:rPr>
              <a:t>on account of</a:t>
            </a:r>
            <a:r>
              <a:rPr lang="en-US" altLang="zh-CN" sz="2400" dirty="0">
                <a:latin typeface="Times New Roman" panose="02020603050405020304" charset="0"/>
                <a:ea typeface="宋体" panose="02010600030101010101" pitchFamily="2" charset="-122"/>
                <a:cs typeface="Times New Roman" panose="02020603050405020304" charset="0"/>
              </a:rPr>
              <a:t> the National Day. </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为了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由于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庆祝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度过</a:t>
            </a:r>
          </a:p>
        </p:txBody>
      </p:sp>
      <p:sp>
        <p:nvSpPr>
          <p:cNvPr id="109" name="TextBox 4"/>
          <p:cNvSpPr txBox="1"/>
          <p:nvPr/>
        </p:nvSpPr>
        <p:spPr>
          <a:xfrm>
            <a:off x="260985" y="4486759"/>
            <a:ext cx="11670030"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本题考查介词短语</a:t>
            </a:r>
            <a:r>
              <a:rPr lang="en-US" altLang="zh-CN" sz="2400" dirty="0">
                <a:solidFill>
                  <a:srgbClr val="C00000"/>
                </a:solidFill>
                <a:latin typeface="Times New Roman" panose="02020603050405020304" charset="0"/>
                <a:cs typeface="Times New Roman" panose="02020603050405020304" charset="0"/>
              </a:rPr>
              <a:t>on account of</a:t>
            </a:r>
            <a:r>
              <a:rPr lang="zh-CN" altLang="en-US" sz="2400" dirty="0">
                <a:solidFill>
                  <a:srgbClr val="C00000"/>
                </a:solidFill>
                <a:latin typeface="Times New Roman" panose="02020603050405020304" charset="0"/>
                <a:cs typeface="Times New Roman" panose="02020603050405020304" charset="0"/>
                <a:sym typeface="+mn-ea"/>
              </a:rPr>
              <a:t>“</a:t>
            </a:r>
            <a:r>
              <a:rPr lang="zh-CN" altLang="en-US" sz="2400" dirty="0">
                <a:solidFill>
                  <a:srgbClr val="C00000"/>
                </a:solidFill>
                <a:latin typeface="Times New Roman" panose="02020603050405020304" charset="0"/>
                <a:cs typeface="Times New Roman" panose="02020603050405020304" charset="0"/>
              </a:rPr>
              <a:t>因为，由于”，结合句意“由于国庆节，我们放了一天假”，</a:t>
            </a:r>
            <a:r>
              <a:rPr lang="en-US" altLang="zh-CN" sz="2400" dirty="0">
                <a:solidFill>
                  <a:srgbClr val="C00000"/>
                </a:solidFill>
                <a:latin typeface="Times New Roman" panose="02020603050405020304" charset="0"/>
                <a:cs typeface="Times New Roman" panose="02020603050405020304" charset="0"/>
              </a:rPr>
              <a:t>B</a:t>
            </a:r>
            <a:r>
              <a:rPr lang="zh-CN" altLang="en-US" sz="2400" dirty="0">
                <a:solidFill>
                  <a:srgbClr val="C00000"/>
                </a:solidFill>
                <a:latin typeface="Times New Roman" panose="02020603050405020304" charset="0"/>
                <a:cs typeface="Times New Roman" panose="02020603050405020304" charset="0"/>
              </a:rPr>
              <a:t>项符合句意。</a:t>
            </a:r>
          </a:p>
          <a:p>
            <a:pPr marL="1259840" indent="-1259840" algn="just" fontAlgn="auto"/>
            <a:endParaRPr lang="en-US"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45223" y="850471"/>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0" y="0"/>
            <a:ext cx="4686300" cy="6858000"/>
          </a:xfrm>
          <a:prstGeom prst="rect">
            <a:avLst/>
          </a:prstGeom>
          <a:solidFill>
            <a:srgbClr val="E187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98425" y="1089025"/>
            <a:ext cx="4861187" cy="144526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88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Impact" panose="020B0806030902050204" pitchFamily="34" charset="0"/>
                <a:ea typeface="Kozuka Gothic Pro M" panose="020B0700000000000000" pitchFamily="34" charset="-128"/>
                <a:cs typeface="+mn-cs"/>
              </a:rPr>
              <a:t>CONTENTS</a:t>
            </a:r>
            <a:endParaRPr kumimoji="0" lang="zh-CN" altLang="en-US" sz="88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Impact" panose="020B0806030902050204" pitchFamily="34" charset="0"/>
              <a:ea typeface="Kozuka Gothic Pro M" panose="020B0700000000000000" pitchFamily="34" charset="-128"/>
              <a:cs typeface="+mn-cs"/>
            </a:endParaRPr>
          </a:p>
        </p:txBody>
      </p:sp>
      <p:sp>
        <p:nvSpPr>
          <p:cNvPr id="16" name="文本框 13">
            <a:hlinkClick r:id="rId4" action="ppaction://hlinksldjump"/>
          </p:cNvPr>
          <p:cNvSpPr txBox="1">
            <a:spLocks noChangeArrowheads="1"/>
          </p:cNvSpPr>
          <p:nvPr/>
        </p:nvSpPr>
        <p:spPr bwMode="auto">
          <a:xfrm>
            <a:off x="5644515" y="341630"/>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I. </a:t>
            </a:r>
            <a:r>
              <a:rPr lang="zh-CN" altLang="en-US" sz="3200" dirty="0">
                <a:solidFill>
                  <a:schemeClr val="tx1"/>
                </a:solidFill>
                <a:latin typeface="黑体" panose="02010609060101010101" charset="-122"/>
                <a:ea typeface="黑体" panose="02010609060101010101" charset="-122"/>
              </a:rPr>
              <a:t>补全对话</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2" name="矩形 1"/>
          <p:cNvSpPr/>
          <p:nvPr/>
        </p:nvSpPr>
        <p:spPr>
          <a:xfrm>
            <a:off x="0" y="4239260"/>
            <a:ext cx="4686300" cy="2612390"/>
          </a:xfrm>
          <a:prstGeom prst="rect">
            <a:avLst/>
          </a:prstGeom>
          <a:solidFill>
            <a:srgbClr val="FF0000">
              <a:alpha val="2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13">
            <a:hlinkClick r:id="rId5" action="ppaction://hlinksldjump"/>
          </p:cNvPr>
          <p:cNvSpPr txBox="1">
            <a:spLocks noChangeArrowheads="1"/>
          </p:cNvSpPr>
          <p:nvPr/>
        </p:nvSpPr>
        <p:spPr bwMode="auto">
          <a:xfrm>
            <a:off x="5644515" y="108902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II. </a:t>
            </a:r>
            <a:r>
              <a:rPr lang="zh-CN" altLang="en-US" sz="3200" dirty="0">
                <a:solidFill>
                  <a:schemeClr val="tx1"/>
                </a:solidFill>
                <a:latin typeface="黑体" panose="02010609060101010101" charset="-122"/>
                <a:ea typeface="黑体" panose="02010609060101010101" charset="-122"/>
              </a:rPr>
              <a:t>词汇</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4" name="文本框 13">
            <a:hlinkClick r:id="rId6" action="ppaction://hlinksldjump"/>
          </p:cNvPr>
          <p:cNvSpPr txBox="1">
            <a:spLocks noChangeArrowheads="1"/>
          </p:cNvSpPr>
          <p:nvPr/>
        </p:nvSpPr>
        <p:spPr bwMode="auto">
          <a:xfrm>
            <a:off x="5644515" y="1836420"/>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III. </a:t>
            </a:r>
            <a:r>
              <a:rPr lang="zh-CN" altLang="en-US" sz="3200" dirty="0">
                <a:solidFill>
                  <a:schemeClr val="tx1"/>
                </a:solidFill>
                <a:latin typeface="黑体" panose="02010609060101010101" charset="-122"/>
                <a:ea typeface="黑体" panose="02010609060101010101" charset="-122"/>
              </a:rPr>
              <a:t>完形填空</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5" name="文本框 13">
            <a:hlinkClick r:id="rId7" action="ppaction://hlinksldjump"/>
          </p:cNvPr>
          <p:cNvSpPr txBox="1">
            <a:spLocks noChangeArrowheads="1"/>
          </p:cNvSpPr>
          <p:nvPr/>
        </p:nvSpPr>
        <p:spPr bwMode="auto">
          <a:xfrm>
            <a:off x="5644515" y="258381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IV. </a:t>
            </a:r>
            <a:r>
              <a:rPr lang="zh-CN" altLang="en-US" sz="3200" dirty="0">
                <a:solidFill>
                  <a:schemeClr val="tx1"/>
                </a:solidFill>
                <a:latin typeface="黑体" panose="02010609060101010101" charset="-122"/>
                <a:ea typeface="黑体" panose="02010609060101010101" charset="-122"/>
              </a:rPr>
              <a:t>阅读理解</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6" name="文本框 13">
            <a:hlinkClick r:id="rId8" action="ppaction://hlinksldjump"/>
          </p:cNvPr>
          <p:cNvSpPr txBox="1">
            <a:spLocks noChangeArrowheads="1"/>
          </p:cNvSpPr>
          <p:nvPr/>
        </p:nvSpPr>
        <p:spPr bwMode="auto">
          <a:xfrm>
            <a:off x="5644515" y="3331527"/>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V. </a:t>
            </a:r>
            <a:r>
              <a:rPr lang="zh-CN" altLang="en-US" sz="3200" dirty="0">
                <a:solidFill>
                  <a:schemeClr val="tx1"/>
                </a:solidFill>
                <a:latin typeface="黑体" panose="02010609060101010101" charset="-122"/>
                <a:ea typeface="黑体" panose="02010609060101010101" charset="-122"/>
              </a:rPr>
              <a:t>语法填空</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7" name="文本框 13">
            <a:hlinkClick r:id="rId9" action="ppaction://hlinksldjump"/>
          </p:cNvPr>
          <p:cNvSpPr txBox="1">
            <a:spLocks noChangeArrowheads="1"/>
          </p:cNvSpPr>
          <p:nvPr/>
        </p:nvSpPr>
        <p:spPr bwMode="auto">
          <a:xfrm>
            <a:off x="5644515" y="407860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VI. </a:t>
            </a:r>
            <a:r>
              <a:rPr lang="zh-CN" altLang="en-US" sz="3200" dirty="0">
                <a:solidFill>
                  <a:schemeClr val="tx1"/>
                </a:solidFill>
                <a:latin typeface="黑体" panose="02010609060101010101" charset="-122"/>
                <a:ea typeface="黑体" panose="02010609060101010101" charset="-122"/>
              </a:rPr>
              <a:t>完成句子</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8" name="文本框 13">
            <a:hlinkClick r:id="rId10" action="ppaction://hlinksldjump"/>
          </p:cNvPr>
          <p:cNvSpPr txBox="1">
            <a:spLocks noChangeArrowheads="1"/>
          </p:cNvSpPr>
          <p:nvPr/>
        </p:nvSpPr>
        <p:spPr bwMode="auto">
          <a:xfrm>
            <a:off x="5644515" y="4826000"/>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VII. </a:t>
            </a:r>
            <a:r>
              <a:rPr lang="zh-CN" altLang="en-US" sz="3200" dirty="0">
                <a:solidFill>
                  <a:schemeClr val="tx1"/>
                </a:solidFill>
                <a:latin typeface="黑体" panose="02010609060101010101" charset="-122"/>
                <a:ea typeface="黑体" panose="02010609060101010101" charset="-122"/>
              </a:rPr>
              <a:t>应用写作</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grpSp>
        <p:nvGrpSpPr>
          <p:cNvPr id="9" name="组合 8"/>
          <p:cNvGrpSpPr/>
          <p:nvPr/>
        </p:nvGrpSpPr>
        <p:grpSpPr>
          <a:xfrm>
            <a:off x="473075" y="3264535"/>
            <a:ext cx="3482340" cy="2966085"/>
            <a:chOff x="1221" y="2153"/>
            <a:chExt cx="6375" cy="5430"/>
          </a:xfrm>
        </p:grpSpPr>
        <p:pic>
          <p:nvPicPr>
            <p:cNvPr id="10" name="图片 9"/>
            <p:cNvPicPr>
              <a:picLocks noChangeAspect="1"/>
            </p:cNvPicPr>
            <p:nvPr/>
          </p:nvPicPr>
          <p:blipFill>
            <a:blip r:embed="rId11"/>
            <a:stretch>
              <a:fillRect/>
            </a:stretch>
          </p:blipFill>
          <p:spPr>
            <a:xfrm>
              <a:off x="1221" y="2153"/>
              <a:ext cx="6375" cy="5430"/>
            </a:xfrm>
            <a:prstGeom prst="rect">
              <a:avLst/>
            </a:prstGeom>
          </p:spPr>
        </p:pic>
        <p:sp>
          <p:nvSpPr>
            <p:cNvPr id="11" name="文本框 10"/>
            <p:cNvSpPr txBox="1"/>
            <p:nvPr/>
          </p:nvSpPr>
          <p:spPr>
            <a:xfrm>
              <a:off x="2791" y="5856"/>
              <a:ext cx="4000" cy="1045"/>
            </a:xfrm>
            <a:prstGeom prst="rect">
              <a:avLst/>
            </a:prstGeom>
            <a:noFill/>
          </p:spPr>
          <p:txBody>
            <a:bodyPr wrap="square" rtlCol="0" anchor="t">
              <a:spAutoFit/>
            </a:bodyPr>
            <a:lstStyle/>
            <a:p>
              <a:pPr>
                <a:lnSpc>
                  <a:spcPct val="120000"/>
                </a:lnSpc>
              </a:pPr>
              <a:r>
                <a:rPr lang="en-US" altLang="zh-CN" sz="2600" b="1" dirty="0">
                  <a:solidFill>
                    <a:schemeClr val="bg1"/>
                  </a:solidFill>
                </a:rPr>
                <a:t>ENGLISH</a:t>
              </a:r>
            </a:p>
          </p:txBody>
        </p:sp>
      </p:grpSp>
      <p:sp>
        <p:nvSpPr>
          <p:cNvPr id="14" name="文本框 13">
            <a:hlinkClick r:id="rId12" action="ppaction://hlinksldjump"/>
          </p:cNvPr>
          <p:cNvSpPr txBox="1">
            <a:spLocks noChangeArrowheads="1"/>
          </p:cNvSpPr>
          <p:nvPr>
            <p:custDataLst>
              <p:tags r:id="rId1"/>
            </p:custDataLst>
          </p:nvPr>
        </p:nvSpPr>
        <p:spPr bwMode="auto">
          <a:xfrm>
            <a:off x="5644515" y="557339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sz="3200" dirty="0">
                <a:solidFill>
                  <a:schemeClr val="tx1"/>
                </a:solidFill>
                <a:latin typeface="黑体" panose="02010609060101010101" charset="-122"/>
                <a:ea typeface="黑体" panose="02010609060101010101" charset="-122"/>
              </a:rPr>
              <a:t>附加题：语法</a:t>
            </a:r>
          </a:p>
        </p:txBody>
      </p:sp>
    </p:spTree>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up)">
                                      <p:cBhvr>
                                        <p:cTn id="7" dur="500"/>
                                        <p:tgtEl>
                                          <p:spTgt spid="1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p:cTn id="11" dur="500" fill="hold"/>
                                        <p:tgtEl>
                                          <p:spTgt spid="13"/>
                                        </p:tgtEl>
                                        <p:attrNameLst>
                                          <p:attrName>ppt_w</p:attrName>
                                        </p:attrNameLst>
                                      </p:cBhvr>
                                      <p:tavLst>
                                        <p:tav tm="0">
                                          <p:val>
                                            <p:fltVal val="0"/>
                                          </p:val>
                                        </p:tav>
                                        <p:tav tm="100000">
                                          <p:val>
                                            <p:strVal val="#ppt_w"/>
                                          </p:val>
                                        </p:tav>
                                      </p:tavLst>
                                    </p:anim>
                                    <p:anim calcmode="lin" valueType="num">
                                      <p:cBhvr>
                                        <p:cTn id="12" dur="500" fill="hold"/>
                                        <p:tgtEl>
                                          <p:spTgt spid="13"/>
                                        </p:tgtEl>
                                        <p:attrNameLst>
                                          <p:attrName>ppt_h</p:attrName>
                                        </p:attrNameLst>
                                      </p:cBhvr>
                                      <p:tavLst>
                                        <p:tav tm="0">
                                          <p:val>
                                            <p:fltVal val="0"/>
                                          </p:val>
                                        </p:tav>
                                        <p:tav tm="100000">
                                          <p:val>
                                            <p:strVal val="#ppt_h"/>
                                          </p:val>
                                        </p:tav>
                                      </p:tavLst>
                                    </p:anim>
                                    <p:animEffect transition="in" filter="fade">
                                      <p:cBhvr>
                                        <p:cTn id="13" dur="500"/>
                                        <p:tgtEl>
                                          <p:spTgt spid="13"/>
                                        </p:tgtEl>
                                      </p:cBhvr>
                                    </p:animEffect>
                                  </p:childTnLst>
                                </p:cTn>
                              </p:par>
                            </p:childTnLst>
                          </p:cTn>
                        </p:par>
                        <p:par>
                          <p:cTn id="14" fill="hold">
                            <p:stCondLst>
                              <p:cond delay="1000"/>
                            </p:stCondLst>
                            <p:childTnLst>
                              <p:par>
                                <p:cTn id="15" presetID="22" presetClass="entr" presetSubtype="1" fill="hold" grpId="0"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up)">
                                      <p:cBhvr>
                                        <p:cTn id="17" dur="500"/>
                                        <p:tgtEl>
                                          <p:spTgt spid="2"/>
                                        </p:tgtEl>
                                      </p:cBhvr>
                                    </p:animEffect>
                                  </p:childTnLst>
                                </p:cTn>
                              </p:par>
                            </p:childTnLst>
                          </p:cTn>
                        </p:par>
                        <p:par>
                          <p:cTn id="18" fill="hold">
                            <p:stCondLst>
                              <p:cond delay="1500"/>
                            </p:stCondLst>
                            <p:childTnLst>
                              <p:par>
                                <p:cTn id="19" presetID="2" presetClass="entr" presetSubtype="4" fill="hold" grpId="0" nodeType="afterEffect">
                                  <p:stCondLst>
                                    <p:cond delay="0"/>
                                  </p:stCondLst>
                                  <p:childTnLst>
                                    <p:set>
                                      <p:cBhvr>
                                        <p:cTn id="20" dur="1" fill="hold">
                                          <p:stCondLst>
                                            <p:cond delay="0"/>
                                          </p:stCondLst>
                                        </p:cTn>
                                        <p:tgtEl>
                                          <p:spTgt spid="16"/>
                                        </p:tgtEl>
                                        <p:attrNameLst>
                                          <p:attrName>style.visibility</p:attrName>
                                        </p:attrNameLst>
                                      </p:cBhvr>
                                      <p:to>
                                        <p:strVal val="visible"/>
                                      </p:to>
                                    </p:set>
                                    <p:anim calcmode="lin" valueType="num">
                                      <p:cBhvr additive="base">
                                        <p:cTn id="21" dur="500" fill="hold"/>
                                        <p:tgtEl>
                                          <p:spTgt spid="16"/>
                                        </p:tgtEl>
                                        <p:attrNameLst>
                                          <p:attrName>ppt_x</p:attrName>
                                        </p:attrNameLst>
                                      </p:cBhvr>
                                      <p:tavLst>
                                        <p:tav tm="0">
                                          <p:val>
                                            <p:strVal val="#ppt_x"/>
                                          </p:val>
                                        </p:tav>
                                        <p:tav tm="100000">
                                          <p:val>
                                            <p:strVal val="#ppt_x"/>
                                          </p:val>
                                        </p:tav>
                                      </p:tavLst>
                                    </p:anim>
                                    <p:anim calcmode="lin" valueType="num">
                                      <p:cBhvr additive="base">
                                        <p:cTn id="22" dur="500" fill="hold"/>
                                        <p:tgtEl>
                                          <p:spTgt spid="16"/>
                                        </p:tgtEl>
                                        <p:attrNameLst>
                                          <p:attrName>ppt_y</p:attrName>
                                        </p:attrNameLst>
                                      </p:cBhvr>
                                      <p:tavLst>
                                        <p:tav tm="0">
                                          <p:val>
                                            <p:strVal val="1+#ppt_h/2"/>
                                          </p:val>
                                        </p:tav>
                                        <p:tav tm="100000">
                                          <p:val>
                                            <p:strVal val="#ppt_y"/>
                                          </p:val>
                                        </p:tav>
                                      </p:tavLst>
                                    </p:anim>
                                  </p:childTnLst>
                                </p:cTn>
                              </p:par>
                            </p:childTnLst>
                          </p:cTn>
                        </p:par>
                        <p:par>
                          <p:cTn id="23" fill="hold">
                            <p:stCondLst>
                              <p:cond delay="2000"/>
                            </p:stCondLst>
                            <p:childTnLst>
                              <p:par>
                                <p:cTn id="24" presetID="2" presetClass="entr" presetSubtype="4" fill="hold" grpId="0" nodeType="afterEffect">
                                  <p:stCondLst>
                                    <p:cond delay="0"/>
                                  </p:stCondLst>
                                  <p:childTnLst>
                                    <p:set>
                                      <p:cBhvr>
                                        <p:cTn id="25" dur="1" fill="hold">
                                          <p:stCondLst>
                                            <p:cond delay="0"/>
                                          </p:stCondLst>
                                        </p:cTn>
                                        <p:tgtEl>
                                          <p:spTgt spid="3"/>
                                        </p:tgtEl>
                                        <p:attrNameLst>
                                          <p:attrName>style.visibility</p:attrName>
                                        </p:attrNameLst>
                                      </p:cBhvr>
                                      <p:to>
                                        <p:strVal val="visible"/>
                                      </p:to>
                                    </p:set>
                                    <p:anim calcmode="lin" valueType="num">
                                      <p:cBhvr additive="base">
                                        <p:cTn id="26" dur="500" fill="hold"/>
                                        <p:tgtEl>
                                          <p:spTgt spid="3"/>
                                        </p:tgtEl>
                                        <p:attrNameLst>
                                          <p:attrName>ppt_x</p:attrName>
                                        </p:attrNameLst>
                                      </p:cBhvr>
                                      <p:tavLst>
                                        <p:tav tm="0">
                                          <p:val>
                                            <p:strVal val="#ppt_x"/>
                                          </p:val>
                                        </p:tav>
                                        <p:tav tm="100000">
                                          <p:val>
                                            <p:strVal val="#ppt_x"/>
                                          </p:val>
                                        </p:tav>
                                      </p:tavLst>
                                    </p:anim>
                                    <p:anim calcmode="lin" valueType="num">
                                      <p:cBhvr additive="base">
                                        <p:cTn id="27" dur="500" fill="hold"/>
                                        <p:tgtEl>
                                          <p:spTgt spid="3"/>
                                        </p:tgtEl>
                                        <p:attrNameLst>
                                          <p:attrName>ppt_y</p:attrName>
                                        </p:attrNameLst>
                                      </p:cBhvr>
                                      <p:tavLst>
                                        <p:tav tm="0">
                                          <p:val>
                                            <p:strVal val="1+#ppt_h/2"/>
                                          </p:val>
                                        </p:tav>
                                        <p:tav tm="100000">
                                          <p:val>
                                            <p:strVal val="#ppt_y"/>
                                          </p:val>
                                        </p:tav>
                                      </p:tavLst>
                                    </p:anim>
                                  </p:childTnLst>
                                </p:cTn>
                              </p:par>
                            </p:childTnLst>
                          </p:cTn>
                        </p:par>
                        <p:par>
                          <p:cTn id="28" fill="hold">
                            <p:stCondLst>
                              <p:cond delay="2500"/>
                            </p:stCondLst>
                            <p:childTnLst>
                              <p:par>
                                <p:cTn id="29" presetID="2" presetClass="entr" presetSubtype="4" fill="hold" grpId="0" nodeType="after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additive="base">
                                        <p:cTn id="31" dur="500" fill="hold"/>
                                        <p:tgtEl>
                                          <p:spTgt spid="4"/>
                                        </p:tgtEl>
                                        <p:attrNameLst>
                                          <p:attrName>ppt_x</p:attrName>
                                        </p:attrNameLst>
                                      </p:cBhvr>
                                      <p:tavLst>
                                        <p:tav tm="0">
                                          <p:val>
                                            <p:strVal val="#ppt_x"/>
                                          </p:val>
                                        </p:tav>
                                        <p:tav tm="100000">
                                          <p:val>
                                            <p:strVal val="#ppt_x"/>
                                          </p:val>
                                        </p:tav>
                                      </p:tavLst>
                                    </p:anim>
                                    <p:anim calcmode="lin" valueType="num">
                                      <p:cBhvr additive="base">
                                        <p:cTn id="32" dur="500" fill="hold"/>
                                        <p:tgtEl>
                                          <p:spTgt spid="4"/>
                                        </p:tgtEl>
                                        <p:attrNameLst>
                                          <p:attrName>ppt_y</p:attrName>
                                        </p:attrNameLst>
                                      </p:cBhvr>
                                      <p:tavLst>
                                        <p:tav tm="0">
                                          <p:val>
                                            <p:strVal val="1+#ppt_h/2"/>
                                          </p:val>
                                        </p:tav>
                                        <p:tav tm="100000">
                                          <p:val>
                                            <p:strVal val="#ppt_y"/>
                                          </p:val>
                                        </p:tav>
                                      </p:tavLst>
                                    </p:anim>
                                  </p:childTnLst>
                                </p:cTn>
                              </p:par>
                            </p:childTnLst>
                          </p:cTn>
                        </p:par>
                        <p:par>
                          <p:cTn id="33" fill="hold">
                            <p:stCondLst>
                              <p:cond delay="3000"/>
                            </p:stCondLst>
                            <p:childTnLst>
                              <p:par>
                                <p:cTn id="34" presetID="2" presetClass="entr" presetSubtype="4" fill="hold" grpId="0" nodeType="afterEffect">
                                  <p:stCondLst>
                                    <p:cond delay="0"/>
                                  </p:stCondLst>
                                  <p:childTnLst>
                                    <p:set>
                                      <p:cBhvr>
                                        <p:cTn id="35" dur="1" fill="hold">
                                          <p:stCondLst>
                                            <p:cond delay="0"/>
                                          </p:stCondLst>
                                        </p:cTn>
                                        <p:tgtEl>
                                          <p:spTgt spid="5"/>
                                        </p:tgtEl>
                                        <p:attrNameLst>
                                          <p:attrName>style.visibility</p:attrName>
                                        </p:attrNameLst>
                                      </p:cBhvr>
                                      <p:to>
                                        <p:strVal val="visible"/>
                                      </p:to>
                                    </p:set>
                                    <p:anim calcmode="lin" valueType="num">
                                      <p:cBhvr additive="base">
                                        <p:cTn id="36" dur="500" fill="hold"/>
                                        <p:tgtEl>
                                          <p:spTgt spid="5"/>
                                        </p:tgtEl>
                                        <p:attrNameLst>
                                          <p:attrName>ppt_x</p:attrName>
                                        </p:attrNameLst>
                                      </p:cBhvr>
                                      <p:tavLst>
                                        <p:tav tm="0">
                                          <p:val>
                                            <p:strVal val="#ppt_x"/>
                                          </p:val>
                                        </p:tav>
                                        <p:tav tm="100000">
                                          <p:val>
                                            <p:strVal val="#ppt_x"/>
                                          </p:val>
                                        </p:tav>
                                      </p:tavLst>
                                    </p:anim>
                                    <p:anim calcmode="lin" valueType="num">
                                      <p:cBhvr additive="base">
                                        <p:cTn id="37" dur="500" fill="hold"/>
                                        <p:tgtEl>
                                          <p:spTgt spid="5"/>
                                        </p:tgtEl>
                                        <p:attrNameLst>
                                          <p:attrName>ppt_y</p:attrName>
                                        </p:attrNameLst>
                                      </p:cBhvr>
                                      <p:tavLst>
                                        <p:tav tm="0">
                                          <p:val>
                                            <p:strVal val="1+#ppt_h/2"/>
                                          </p:val>
                                        </p:tav>
                                        <p:tav tm="100000">
                                          <p:val>
                                            <p:strVal val="#ppt_y"/>
                                          </p:val>
                                        </p:tav>
                                      </p:tavLst>
                                    </p:anim>
                                  </p:childTnLst>
                                </p:cTn>
                              </p:par>
                            </p:childTnLst>
                          </p:cTn>
                        </p:par>
                        <p:par>
                          <p:cTn id="38" fill="hold">
                            <p:stCondLst>
                              <p:cond delay="3500"/>
                            </p:stCondLst>
                            <p:childTnLst>
                              <p:par>
                                <p:cTn id="39" presetID="2" presetClass="entr" presetSubtype="4" fill="hold" grpId="0" nodeType="afterEffect">
                                  <p:stCondLst>
                                    <p:cond delay="0"/>
                                  </p:stCondLst>
                                  <p:childTnLst>
                                    <p:set>
                                      <p:cBhvr>
                                        <p:cTn id="40" dur="1" fill="hold">
                                          <p:stCondLst>
                                            <p:cond delay="0"/>
                                          </p:stCondLst>
                                        </p:cTn>
                                        <p:tgtEl>
                                          <p:spTgt spid="6"/>
                                        </p:tgtEl>
                                        <p:attrNameLst>
                                          <p:attrName>style.visibility</p:attrName>
                                        </p:attrNameLst>
                                      </p:cBhvr>
                                      <p:to>
                                        <p:strVal val="visible"/>
                                      </p:to>
                                    </p:set>
                                    <p:anim calcmode="lin" valueType="num">
                                      <p:cBhvr additive="base">
                                        <p:cTn id="41" dur="500" fill="hold"/>
                                        <p:tgtEl>
                                          <p:spTgt spid="6"/>
                                        </p:tgtEl>
                                        <p:attrNameLst>
                                          <p:attrName>ppt_x</p:attrName>
                                        </p:attrNameLst>
                                      </p:cBhvr>
                                      <p:tavLst>
                                        <p:tav tm="0">
                                          <p:val>
                                            <p:strVal val="#ppt_x"/>
                                          </p:val>
                                        </p:tav>
                                        <p:tav tm="100000">
                                          <p:val>
                                            <p:strVal val="#ppt_x"/>
                                          </p:val>
                                        </p:tav>
                                      </p:tavLst>
                                    </p:anim>
                                    <p:anim calcmode="lin" valueType="num">
                                      <p:cBhvr additive="base">
                                        <p:cTn id="42" dur="500" fill="hold"/>
                                        <p:tgtEl>
                                          <p:spTgt spid="6"/>
                                        </p:tgtEl>
                                        <p:attrNameLst>
                                          <p:attrName>ppt_y</p:attrName>
                                        </p:attrNameLst>
                                      </p:cBhvr>
                                      <p:tavLst>
                                        <p:tav tm="0">
                                          <p:val>
                                            <p:strVal val="1+#ppt_h/2"/>
                                          </p:val>
                                        </p:tav>
                                        <p:tav tm="100000">
                                          <p:val>
                                            <p:strVal val="#ppt_y"/>
                                          </p:val>
                                        </p:tav>
                                      </p:tavLst>
                                    </p:anim>
                                  </p:childTnLst>
                                </p:cTn>
                              </p:par>
                            </p:childTnLst>
                          </p:cTn>
                        </p:par>
                        <p:par>
                          <p:cTn id="43" fill="hold">
                            <p:stCondLst>
                              <p:cond delay="4000"/>
                            </p:stCondLst>
                            <p:childTnLst>
                              <p:par>
                                <p:cTn id="44" presetID="2" presetClass="entr" presetSubtype="4" fill="hold" grpId="0" nodeType="afterEffect">
                                  <p:stCondLst>
                                    <p:cond delay="0"/>
                                  </p:stCondLst>
                                  <p:childTnLst>
                                    <p:set>
                                      <p:cBhvr>
                                        <p:cTn id="45" dur="1" fill="hold">
                                          <p:stCondLst>
                                            <p:cond delay="0"/>
                                          </p:stCondLst>
                                        </p:cTn>
                                        <p:tgtEl>
                                          <p:spTgt spid="7"/>
                                        </p:tgtEl>
                                        <p:attrNameLst>
                                          <p:attrName>style.visibility</p:attrName>
                                        </p:attrNameLst>
                                      </p:cBhvr>
                                      <p:to>
                                        <p:strVal val="visible"/>
                                      </p:to>
                                    </p:set>
                                    <p:anim calcmode="lin" valueType="num">
                                      <p:cBhvr additive="base">
                                        <p:cTn id="46" dur="500" fill="hold"/>
                                        <p:tgtEl>
                                          <p:spTgt spid="7"/>
                                        </p:tgtEl>
                                        <p:attrNameLst>
                                          <p:attrName>ppt_x</p:attrName>
                                        </p:attrNameLst>
                                      </p:cBhvr>
                                      <p:tavLst>
                                        <p:tav tm="0">
                                          <p:val>
                                            <p:strVal val="#ppt_x"/>
                                          </p:val>
                                        </p:tav>
                                        <p:tav tm="100000">
                                          <p:val>
                                            <p:strVal val="#ppt_x"/>
                                          </p:val>
                                        </p:tav>
                                      </p:tavLst>
                                    </p:anim>
                                    <p:anim calcmode="lin" valueType="num">
                                      <p:cBhvr additive="base">
                                        <p:cTn id="47" dur="500" fill="hold"/>
                                        <p:tgtEl>
                                          <p:spTgt spid="7"/>
                                        </p:tgtEl>
                                        <p:attrNameLst>
                                          <p:attrName>ppt_y</p:attrName>
                                        </p:attrNameLst>
                                      </p:cBhvr>
                                      <p:tavLst>
                                        <p:tav tm="0">
                                          <p:val>
                                            <p:strVal val="1+#ppt_h/2"/>
                                          </p:val>
                                        </p:tav>
                                        <p:tav tm="100000">
                                          <p:val>
                                            <p:strVal val="#ppt_y"/>
                                          </p:val>
                                        </p:tav>
                                      </p:tavLst>
                                    </p:anim>
                                  </p:childTnLst>
                                </p:cTn>
                              </p:par>
                            </p:childTnLst>
                          </p:cTn>
                        </p:par>
                        <p:par>
                          <p:cTn id="48" fill="hold">
                            <p:stCondLst>
                              <p:cond delay="4500"/>
                            </p:stCondLst>
                            <p:childTnLst>
                              <p:par>
                                <p:cTn id="49" presetID="2" presetClass="entr" presetSubtype="4" fill="hold" grpId="0" nodeType="afterEffect">
                                  <p:stCondLst>
                                    <p:cond delay="0"/>
                                  </p:stCondLst>
                                  <p:childTnLst>
                                    <p:set>
                                      <p:cBhvr>
                                        <p:cTn id="50" dur="1" fill="hold">
                                          <p:stCondLst>
                                            <p:cond delay="0"/>
                                          </p:stCondLst>
                                        </p:cTn>
                                        <p:tgtEl>
                                          <p:spTgt spid="8"/>
                                        </p:tgtEl>
                                        <p:attrNameLst>
                                          <p:attrName>style.visibility</p:attrName>
                                        </p:attrNameLst>
                                      </p:cBhvr>
                                      <p:to>
                                        <p:strVal val="visible"/>
                                      </p:to>
                                    </p:set>
                                    <p:anim calcmode="lin" valueType="num">
                                      <p:cBhvr additive="base">
                                        <p:cTn id="51" dur="500" fill="hold"/>
                                        <p:tgtEl>
                                          <p:spTgt spid="8"/>
                                        </p:tgtEl>
                                        <p:attrNameLst>
                                          <p:attrName>ppt_x</p:attrName>
                                        </p:attrNameLst>
                                      </p:cBhvr>
                                      <p:tavLst>
                                        <p:tav tm="0">
                                          <p:val>
                                            <p:strVal val="#ppt_x"/>
                                          </p:val>
                                        </p:tav>
                                        <p:tav tm="100000">
                                          <p:val>
                                            <p:strVal val="#ppt_x"/>
                                          </p:val>
                                        </p:tav>
                                      </p:tavLst>
                                    </p:anim>
                                    <p:anim calcmode="lin" valueType="num">
                                      <p:cBhvr additive="base">
                                        <p:cTn id="52" dur="500" fill="hold"/>
                                        <p:tgtEl>
                                          <p:spTgt spid="8"/>
                                        </p:tgtEl>
                                        <p:attrNameLst>
                                          <p:attrName>ppt_y</p:attrName>
                                        </p:attrNameLst>
                                      </p:cBhvr>
                                      <p:tavLst>
                                        <p:tav tm="0">
                                          <p:val>
                                            <p:strVal val="1+#ppt_h/2"/>
                                          </p:val>
                                        </p:tav>
                                        <p:tav tm="100000">
                                          <p:val>
                                            <p:strVal val="#ppt_y"/>
                                          </p:val>
                                        </p:tav>
                                      </p:tavLst>
                                    </p:anim>
                                  </p:childTnLst>
                                </p:cTn>
                              </p:par>
                            </p:childTnLst>
                          </p:cTn>
                        </p:par>
                        <p:par>
                          <p:cTn id="53" fill="hold">
                            <p:stCondLst>
                              <p:cond delay="5000"/>
                            </p:stCondLst>
                            <p:childTnLst>
                              <p:par>
                                <p:cTn id="54" presetID="2" presetClass="entr" presetSubtype="4" fill="hold" grpId="0" nodeType="afterEffect">
                                  <p:stCondLst>
                                    <p:cond delay="0"/>
                                  </p:stCondLst>
                                  <p:childTnLst>
                                    <p:set>
                                      <p:cBhvr>
                                        <p:cTn id="55" dur="1" fill="hold">
                                          <p:stCondLst>
                                            <p:cond delay="0"/>
                                          </p:stCondLst>
                                        </p:cTn>
                                        <p:tgtEl>
                                          <p:spTgt spid="14"/>
                                        </p:tgtEl>
                                        <p:attrNameLst>
                                          <p:attrName>style.visibility</p:attrName>
                                        </p:attrNameLst>
                                      </p:cBhvr>
                                      <p:to>
                                        <p:strVal val="visible"/>
                                      </p:to>
                                    </p:set>
                                    <p:anim calcmode="lin" valueType="num">
                                      <p:cBhvr additive="base">
                                        <p:cTn id="56" dur="500" fill="hold"/>
                                        <p:tgtEl>
                                          <p:spTgt spid="14"/>
                                        </p:tgtEl>
                                        <p:attrNameLst>
                                          <p:attrName>ppt_x</p:attrName>
                                        </p:attrNameLst>
                                      </p:cBhvr>
                                      <p:tavLst>
                                        <p:tav tm="0">
                                          <p:val>
                                            <p:strVal val="#ppt_x"/>
                                          </p:val>
                                        </p:tav>
                                        <p:tav tm="100000">
                                          <p:val>
                                            <p:strVal val="#ppt_x"/>
                                          </p:val>
                                        </p:tav>
                                      </p:tavLst>
                                    </p:anim>
                                    <p:anim calcmode="lin" valueType="num">
                                      <p:cBhvr additive="base">
                                        <p:cTn id="57"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P spid="13" grpId="0"/>
      <p:bldP spid="16" grpId="0"/>
      <p:bldP spid="2" grpId="0" bldLvl="0" animBg="1"/>
      <p:bldP spid="3" grpId="0"/>
      <p:bldP spid="4" grpId="0"/>
      <p:bldP spid="5" grpId="0"/>
      <p:bldP spid="6" grpId="0"/>
      <p:bldP spid="7" grpId="0"/>
      <p:bldP spid="8" grpId="0"/>
      <p:bldP spid="1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296670" y="885325"/>
            <a:ext cx="1020000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14. I don’t like to be </a:t>
            </a:r>
            <a:r>
              <a:rPr lang="en-US" altLang="zh-CN" sz="2400" u="sng" dirty="0">
                <a:latin typeface="Times New Roman" panose="02020603050405020304" charset="0"/>
                <a:ea typeface="宋体" panose="02010600030101010101" pitchFamily="2" charset="-122"/>
                <a:cs typeface="Times New Roman" panose="02020603050405020304" charset="0"/>
              </a:rPr>
              <a:t>tied</a:t>
            </a:r>
            <a:r>
              <a:rPr lang="en-US" altLang="zh-CN" sz="2400" dirty="0">
                <a:latin typeface="Times New Roman" panose="02020603050405020304" charset="0"/>
                <a:ea typeface="宋体" panose="02010600030101010101" pitchFamily="2" charset="-122"/>
                <a:cs typeface="Times New Roman" panose="02020603050405020304" charset="0"/>
              </a:rPr>
              <a:t> to coming home at a particular time.</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束缚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捆绑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系牢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打结</a:t>
            </a: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本题考查动词</a:t>
            </a:r>
            <a:r>
              <a:rPr lang="en-US" altLang="zh-CN" sz="2400" dirty="0">
                <a:solidFill>
                  <a:srgbClr val="C00000"/>
                </a:solidFill>
                <a:latin typeface="Times New Roman" panose="02020603050405020304" charset="0"/>
                <a:cs typeface="Times New Roman" panose="02020603050405020304" charset="0"/>
              </a:rPr>
              <a:t>tie</a:t>
            </a:r>
            <a:r>
              <a:rPr lang="zh-CN" altLang="en-US" sz="2400" dirty="0">
                <a:solidFill>
                  <a:srgbClr val="C00000"/>
                </a:solidFill>
                <a:latin typeface="Times New Roman" panose="02020603050405020304" charset="0"/>
                <a:cs typeface="Times New Roman" panose="02020603050405020304" charset="0"/>
                <a:sym typeface="+mn-ea"/>
              </a:rPr>
              <a:t>“</a:t>
            </a:r>
            <a:r>
              <a:rPr lang="zh-CN" altLang="en-US" sz="2400" dirty="0">
                <a:solidFill>
                  <a:srgbClr val="C00000"/>
                </a:solidFill>
                <a:latin typeface="Times New Roman" panose="02020603050405020304" charset="0"/>
                <a:cs typeface="Times New Roman" panose="02020603050405020304" charset="0"/>
              </a:rPr>
              <a:t>捆绑，束缚”，结合句意“我不想被束缚于在固定的时间点回家”，</a:t>
            </a:r>
            <a:r>
              <a:rPr lang="en-US" altLang="zh-CN" sz="2400" dirty="0">
                <a:solidFill>
                  <a:srgbClr val="C00000"/>
                </a:solidFill>
                <a:latin typeface="Times New Roman" panose="02020603050405020304" charset="0"/>
                <a:cs typeface="Times New Roman" panose="02020603050405020304" charset="0"/>
              </a:rPr>
              <a:t>A</a:t>
            </a:r>
            <a:r>
              <a:rPr lang="zh-CN" altLang="en-US" sz="2400" dirty="0">
                <a:solidFill>
                  <a:srgbClr val="C00000"/>
                </a:solidFill>
                <a:latin typeface="Times New Roman" panose="02020603050405020304" charset="0"/>
                <a:cs typeface="Times New Roman" panose="02020603050405020304" charset="0"/>
              </a:rPr>
              <a:t>项符合句意。</a:t>
            </a:r>
            <a:endParaRPr lang="en-US"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45223" y="934529"/>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850471"/>
            <a:ext cx="10200005" cy="137954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15. We had a </a:t>
            </a:r>
            <a:r>
              <a:rPr lang="en-US" altLang="zh-CN" sz="2400" u="sng" dirty="0">
                <a:latin typeface="Times New Roman" panose="02020603050405020304" charset="0"/>
                <a:ea typeface="宋体" panose="02010600030101010101" pitchFamily="2" charset="-122"/>
                <a:cs typeface="Times New Roman" panose="02020603050405020304" charset="0"/>
              </a:rPr>
              <a:t>brief</a:t>
            </a:r>
            <a:r>
              <a:rPr lang="en-US" altLang="zh-CN" sz="2400" dirty="0">
                <a:latin typeface="Times New Roman" panose="02020603050405020304" charset="0"/>
                <a:ea typeface="宋体" panose="02010600030101010101" pitchFamily="2" charset="-122"/>
                <a:cs typeface="Times New Roman" panose="02020603050405020304" charset="0"/>
              </a:rPr>
              <a:t> meeting yesterday as we didn’t have enough time.</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详细的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高效的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简短的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低效的</a:t>
            </a: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    </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本题考查形容词</a:t>
            </a:r>
            <a:r>
              <a:rPr lang="en-US" altLang="zh-CN" sz="2400" dirty="0">
                <a:solidFill>
                  <a:srgbClr val="C00000"/>
                </a:solidFill>
                <a:latin typeface="Times New Roman" panose="02020603050405020304" charset="0"/>
                <a:cs typeface="Times New Roman" panose="02020603050405020304" charset="0"/>
              </a:rPr>
              <a:t>brief</a:t>
            </a:r>
            <a:r>
              <a:rPr lang="zh-CN" altLang="en-US" sz="2400" dirty="0">
                <a:solidFill>
                  <a:srgbClr val="C00000"/>
                </a:solidFill>
                <a:latin typeface="Times New Roman" panose="02020603050405020304" charset="0"/>
                <a:cs typeface="Times New Roman" panose="02020603050405020304" charset="0"/>
                <a:sym typeface="+mn-ea"/>
              </a:rPr>
              <a:t>“</a:t>
            </a:r>
            <a:r>
              <a:rPr lang="zh-CN" altLang="en-US" sz="2400" dirty="0">
                <a:solidFill>
                  <a:srgbClr val="C00000"/>
                </a:solidFill>
                <a:latin typeface="Times New Roman" panose="02020603050405020304" charset="0"/>
                <a:cs typeface="Times New Roman" panose="02020603050405020304" charset="0"/>
              </a:rPr>
              <a:t>简短的，简要的”，结合句意“由于没有足够的时间，我们昨天开了个短会”，</a:t>
            </a:r>
            <a:r>
              <a:rPr lang="en-US" altLang="zh-CN" sz="2400" dirty="0">
                <a:solidFill>
                  <a:srgbClr val="C00000"/>
                </a:solidFill>
                <a:latin typeface="Times New Roman" panose="02020603050405020304" charset="0"/>
                <a:cs typeface="Times New Roman" panose="02020603050405020304" charset="0"/>
              </a:rPr>
              <a:t>C</a:t>
            </a:r>
            <a:r>
              <a:rPr lang="zh-CN" altLang="en-US" sz="2400" dirty="0">
                <a:solidFill>
                  <a:srgbClr val="C00000"/>
                </a:solidFill>
                <a:latin typeface="Times New Roman" panose="02020603050405020304" charset="0"/>
                <a:cs typeface="Times New Roman" panose="02020603050405020304" charset="0"/>
              </a:rPr>
              <a:t>项符合句意。</a:t>
            </a:r>
            <a:endParaRPr lang="en-US"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274045" y="850471"/>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OIP-C"/>
          <p:cNvPicPr>
            <a:picLocks noChangeAspect="1"/>
          </p:cNvPicPr>
          <p:nvPr>
            <p:custDataLst>
              <p:tags r:id="rId1"/>
            </p:custDataLst>
          </p:nvPr>
        </p:nvPicPr>
        <p:blipFill>
          <a:blip r:embed="rId4">
            <a:alphaModFix amt="40000"/>
          </a:blip>
          <a:stretch>
            <a:fillRect/>
          </a:stretch>
        </p:blipFill>
        <p:spPr>
          <a:xfrm>
            <a:off x="0" y="908050"/>
            <a:ext cx="12191365" cy="4295775"/>
          </a:xfrm>
          <a:prstGeom prst="rect">
            <a:avLst/>
          </a:prstGeom>
        </p:spPr>
      </p:pic>
      <p:sp>
        <p:nvSpPr>
          <p:cNvPr id="20" name="文本框 19"/>
          <p:cNvSpPr txBox="1"/>
          <p:nvPr/>
        </p:nvSpPr>
        <p:spPr>
          <a:xfrm>
            <a:off x="1757825" y="2204747"/>
            <a:ext cx="8242010" cy="835998"/>
          </a:xfrm>
          <a:prstGeom prst="rect">
            <a:avLst/>
          </a:prstGeom>
          <a:noFill/>
        </p:spPr>
        <p:txBody>
          <a:bodyPr wrap="square" rtlCol="0" anchor="ctr">
            <a:spAutoFit/>
          </a:bodyPr>
          <a:lstStyle/>
          <a:p>
            <a:pPr algn="ctr">
              <a:lnSpc>
                <a:spcPct val="120000"/>
              </a:lnSpc>
            </a:pPr>
            <a:r>
              <a:rPr lang="en-US" sz="4400" b="1" spc="300" dirty="0">
                <a:latin typeface="+mj-ea"/>
                <a:ea typeface="+mj-ea"/>
              </a:rPr>
              <a:t>III. </a:t>
            </a:r>
            <a:r>
              <a:rPr lang="zh-CN" altLang="en-US" sz="4400" b="1" spc="300" dirty="0">
                <a:latin typeface="+mj-ea"/>
                <a:ea typeface="+mj-ea"/>
              </a:rPr>
              <a:t>完形填空</a:t>
            </a:r>
            <a:endParaRPr sz="4400" b="1" spc="300" dirty="0">
              <a:latin typeface="+mj-ea"/>
              <a:ea typeface="+mj-ea"/>
            </a:endParaRPr>
          </a:p>
        </p:txBody>
      </p:sp>
    </p:spTree>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685203" y="3811182"/>
            <a:ext cx="8491000" cy="1420495"/>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16. A. day         B. way               C. head             D. back</a:t>
            </a: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17. A. firs         B. second	 C. third	  D. last</a:t>
            </a: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18. A. of           B. between          C. in                 D. among</a:t>
            </a:r>
          </a:p>
        </p:txBody>
      </p:sp>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III. 完形填空（15小题，共30分） 【建议用时：20 mins】</a:t>
            </a:r>
          </a:p>
        </p:txBody>
      </p:sp>
      <p:sp>
        <p:nvSpPr>
          <p:cNvPr id="4" name="文本框 3"/>
          <p:cNvSpPr txBox="1"/>
          <p:nvPr/>
        </p:nvSpPr>
        <p:spPr>
          <a:xfrm>
            <a:off x="292539" y="913235"/>
            <a:ext cx="11276329" cy="493148"/>
          </a:xfrm>
          <a:prstGeom prst="rect">
            <a:avLst/>
          </a:prstGeom>
          <a:noFill/>
        </p:spPr>
        <p:txBody>
          <a:bodyPr wrap="square" rtlCol="0" anchor="t">
            <a:spAutoFit/>
          </a:bodyPr>
          <a:lstStyle/>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阅读下列短文，并掌握其大意。然后从各题所给的四个选项中，选出一个最佳答案。</a:t>
            </a:r>
            <a:endParaRPr lang="en-US" altLang="zh-CN" sz="2400" b="1" dirty="0">
              <a:latin typeface="Times New Roman" panose="02020603050405020304" charset="0"/>
              <a:ea typeface="宋体" panose="02010600030101010101" pitchFamily="2" charset="-122"/>
              <a:cs typeface="Times New Roman" panose="02020603050405020304" charset="0"/>
            </a:endParaRPr>
          </a:p>
        </p:txBody>
      </p:sp>
      <p:sp>
        <p:nvSpPr>
          <p:cNvPr id="5" name="文本框 4"/>
          <p:cNvSpPr txBox="1"/>
          <p:nvPr/>
        </p:nvSpPr>
        <p:spPr>
          <a:xfrm>
            <a:off x="457835" y="1684655"/>
            <a:ext cx="11276329"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When you were a child, who rode you around on the </a:t>
            </a:r>
            <a:r>
              <a:rPr lang="en-US" altLang="zh-CN" sz="2400" u="sng" dirty="0">
                <a:latin typeface="Times New Roman" panose="02020603050405020304" charset="0"/>
                <a:ea typeface="宋体" panose="02010600030101010101" pitchFamily="2" charset="-122"/>
                <a:cs typeface="Times New Roman" panose="02020603050405020304" charset="0"/>
              </a:rPr>
              <a:t>16</a:t>
            </a:r>
            <a:r>
              <a:rPr lang="en-US" altLang="zh-CN" sz="2400" dirty="0">
                <a:latin typeface="Times New Roman" panose="02020603050405020304" charset="0"/>
                <a:ea typeface="宋体" panose="02010600030101010101" pitchFamily="2" charset="-122"/>
                <a:cs typeface="Times New Roman" panose="02020603050405020304" charset="0"/>
              </a:rPr>
              <a:t> of his bike? Who played football and flew kites with you in the park? Who helped you with your </a:t>
            </a:r>
            <a:r>
              <a:rPr lang="en-US" altLang="zh-CN" sz="2400" u="sng" dirty="0">
                <a:latin typeface="Times New Roman" panose="02020603050405020304" charset="0"/>
                <a:ea typeface="宋体" panose="02010600030101010101" pitchFamily="2" charset="-122"/>
                <a:cs typeface="Times New Roman" panose="02020603050405020304" charset="0"/>
              </a:rPr>
              <a:t>17</a:t>
            </a:r>
            <a:r>
              <a:rPr lang="en-US" altLang="zh-CN" sz="2400" dirty="0">
                <a:latin typeface="Times New Roman" panose="02020603050405020304" charset="0"/>
                <a:ea typeface="宋体" panose="02010600030101010101" pitchFamily="2" charset="-122"/>
                <a:cs typeface="Times New Roman" panose="02020603050405020304" charset="0"/>
              </a:rPr>
              <a:t> difficult math problem? Who taught you the difference </a:t>
            </a:r>
            <a:r>
              <a:rPr lang="en-US" altLang="zh-CN" sz="2400" u="sng" dirty="0">
                <a:latin typeface="Times New Roman" panose="02020603050405020304" charset="0"/>
                <a:ea typeface="宋体" panose="02010600030101010101" pitchFamily="2" charset="-122"/>
                <a:cs typeface="Times New Roman" panose="02020603050405020304" charset="0"/>
              </a:rPr>
              <a:t>18</a:t>
            </a:r>
            <a:r>
              <a:rPr lang="en-US" altLang="zh-CN" sz="2400" dirty="0">
                <a:latin typeface="Times New Roman" panose="02020603050405020304" charset="0"/>
                <a:ea typeface="宋体" panose="02010600030101010101" pitchFamily="2" charset="-122"/>
                <a:cs typeface="Times New Roman" panose="02020603050405020304" charset="0"/>
              </a:rPr>
              <a:t> right and wrong?</a:t>
            </a:r>
          </a:p>
        </p:txBody>
      </p:sp>
      <p:sp>
        <p:nvSpPr>
          <p:cNvPr id="6" name="TextBox 4"/>
          <p:cNvSpPr txBox="1"/>
          <p:nvPr/>
        </p:nvSpPr>
        <p:spPr>
          <a:xfrm>
            <a:off x="1514923" y="385969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p>
        </p:txBody>
      </p:sp>
      <p:sp>
        <p:nvSpPr>
          <p:cNvPr id="11" name="文本框 10">
            <a:hlinkClick r:id="rId3" action="ppaction://hlinksldjump"/>
          </p:cNvPr>
          <p:cNvSpPr txBox="1"/>
          <p:nvPr/>
        </p:nvSpPr>
        <p:spPr>
          <a:xfrm>
            <a:off x="4958518" y="5542205"/>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p>
        </p:txBody>
      </p:sp>
      <p:sp>
        <p:nvSpPr>
          <p:cNvPr id="9" name="TextBox 4"/>
          <p:cNvSpPr txBox="1"/>
          <p:nvPr/>
        </p:nvSpPr>
        <p:spPr>
          <a:xfrm>
            <a:off x="1530582" y="4308654"/>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p>
        </p:txBody>
      </p:sp>
      <p:sp>
        <p:nvSpPr>
          <p:cNvPr id="10" name="TextBox 4"/>
          <p:cNvSpPr txBox="1"/>
          <p:nvPr/>
        </p:nvSpPr>
        <p:spPr>
          <a:xfrm>
            <a:off x="1514923" y="4709988"/>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9"/>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6" grpId="0"/>
      <p:bldP spid="9" grpId="0"/>
      <p:bldP spid="10" grpId="0"/>
    </p:bldLst>
  </p:timing>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605155" y="1334631"/>
            <a:ext cx="10405745" cy="2984500"/>
          </a:xfrm>
          <a:prstGeom prst="rect">
            <a:avLst/>
          </a:prstGeom>
          <a:noFill/>
        </p:spPr>
        <p:txBody>
          <a:bodyPr wrap="square">
            <a:spAutoFit/>
          </a:bodyPr>
          <a:lstStyle/>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16.【</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本题主要考查词义辨析和逻辑推理。由句意可以判断出这里指“你”坐在他的自行车后座上。故本题正案为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D</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17.【</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本题主要考查词义辨析和联系上下文。根据上文中的</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when you were a child</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可知，这里泛指小时候遇到的第一道数学难题。故本题正确答案为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18.【</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本题主要考查固定搭配。</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difference between A and B</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为固定搭配，意为“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和</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的不同”。故本题正确答案为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p:txBody>
      </p:sp>
      <p:sp>
        <p:nvSpPr>
          <p:cNvPr id="11" name="文本框 10">
            <a:hlinkClick r:id="rId3"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00707" y="757138"/>
            <a:ext cx="11276329" cy="97726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It’s your dad. Now it is your turn to do something for him. This Sunday is the Father’s Day. So </a:t>
            </a:r>
            <a:r>
              <a:rPr lang="en-US" altLang="zh-CN" sz="2400" u="sng" dirty="0">
                <a:latin typeface="Times New Roman" panose="02020603050405020304" charset="0"/>
                <a:ea typeface="宋体" panose="02010600030101010101" pitchFamily="2" charset="-122"/>
                <a:cs typeface="Times New Roman" panose="02020603050405020304" charset="0"/>
              </a:rPr>
              <a:t>19</a:t>
            </a:r>
            <a:r>
              <a:rPr lang="en-US" altLang="zh-CN" sz="2400" dirty="0">
                <a:latin typeface="Times New Roman" panose="02020603050405020304" charset="0"/>
                <a:ea typeface="宋体" panose="02010600030101010101" pitchFamily="2" charset="-122"/>
                <a:cs typeface="Times New Roman" panose="02020603050405020304" charset="0"/>
              </a:rPr>
              <a:t> not do something </a:t>
            </a:r>
            <a:r>
              <a:rPr lang="en-US" altLang="zh-CN" sz="2400" u="sng" dirty="0">
                <a:latin typeface="Times New Roman" panose="02020603050405020304" charset="0"/>
                <a:ea typeface="宋体" panose="02010600030101010101" pitchFamily="2" charset="-122"/>
                <a:cs typeface="Times New Roman" panose="02020603050405020304" charset="0"/>
              </a:rPr>
              <a:t>20</a:t>
            </a:r>
            <a:r>
              <a:rPr lang="en-US" altLang="zh-CN" sz="2400" dirty="0">
                <a:latin typeface="Times New Roman" panose="02020603050405020304" charset="0"/>
                <a:ea typeface="宋体" panose="02010600030101010101" pitchFamily="2" charset="-122"/>
                <a:cs typeface="Times New Roman" panose="02020603050405020304" charset="0"/>
              </a:rPr>
              <a:t> to thank your dad for all his encouragement and support? </a:t>
            </a:r>
          </a:p>
        </p:txBody>
      </p:sp>
      <p:sp>
        <p:nvSpPr>
          <p:cNvPr id="4" name="文本框 3"/>
          <p:cNvSpPr txBox="1"/>
          <p:nvPr/>
        </p:nvSpPr>
        <p:spPr>
          <a:xfrm>
            <a:off x="1724687" y="3252235"/>
            <a:ext cx="9028367" cy="977265"/>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19. A. what     B. why          C. that           D. when</a:t>
            </a: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20. A. easy     B. strange      C. special      D. attractive</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p:txBody>
      </p:sp>
      <p:sp>
        <p:nvSpPr>
          <p:cNvPr id="5" name="TextBox 4"/>
          <p:cNvSpPr txBox="1"/>
          <p:nvPr/>
        </p:nvSpPr>
        <p:spPr>
          <a:xfrm>
            <a:off x="1599631" y="3357458"/>
            <a:ext cx="91497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 </a:t>
            </a:r>
          </a:p>
        </p:txBody>
      </p:sp>
      <p:sp>
        <p:nvSpPr>
          <p:cNvPr id="6" name="TextBox 4"/>
          <p:cNvSpPr txBox="1"/>
          <p:nvPr/>
        </p:nvSpPr>
        <p:spPr>
          <a:xfrm>
            <a:off x="1541813" y="3740867"/>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p>
        </p:txBody>
      </p:sp>
      <p:sp>
        <p:nvSpPr>
          <p:cNvPr id="10" name="文本框 9">
            <a:hlinkClick r:id="rId3" action="ppaction://hlinksldjump"/>
          </p:cNvPr>
          <p:cNvSpPr txBox="1"/>
          <p:nvPr/>
        </p:nvSpPr>
        <p:spPr>
          <a:xfrm>
            <a:off x="5019673" y="5743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3"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p>
        </p:txBody>
      </p:sp>
      <p:sp>
        <p:nvSpPr>
          <p:cNvPr id="5" name="矩形 4"/>
          <p:cNvSpPr/>
          <p:nvPr/>
        </p:nvSpPr>
        <p:spPr>
          <a:xfrm>
            <a:off x="666750" y="904875"/>
            <a:ext cx="10496550" cy="3199765"/>
          </a:xfrm>
          <a:prstGeom prst="rect">
            <a:avLst/>
          </a:prstGeom>
          <a:noFill/>
        </p:spPr>
        <p:txBody>
          <a:bodyPr wrap="square">
            <a:spAutoFit/>
          </a:bodyPr>
          <a:lstStyle/>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19.【</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本题主要考查联系上下文和固定句型。根据上文中的</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Now it is your turn to do something for him</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和</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This Sunday is the Father’s Day</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可推出下文应该用</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why not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引导的句型来提出建议，句意为“为什么不做一些事来感谢父亲一直以来的鼓励和支持？”故本题正确答案为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20.【</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本题主要考查词义辨析和逻辑推理。句意为“为什么不做一些事来感谢父亲一直以来的鼓励和支持？”</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项意为“简单的”，</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项意为“奇怪的”，</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项意为“特别的”，</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D</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项意为“吸引人的”。对比这几个词后发现，</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项最符合题意。故本题正确答案为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00708" y="101383"/>
            <a:ext cx="11276329" cy="319278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The idea of Father’s Day came from a(an) </a:t>
            </a:r>
            <a:r>
              <a:rPr lang="en-US" altLang="zh-CN" sz="2400" u="sng" dirty="0">
                <a:latin typeface="Times New Roman" panose="02020603050405020304" charset="0"/>
                <a:ea typeface="宋体" panose="02010600030101010101" pitchFamily="2" charset="-122"/>
                <a:cs typeface="Times New Roman" panose="02020603050405020304" charset="0"/>
              </a:rPr>
              <a:t>21</a:t>
            </a:r>
            <a:r>
              <a:rPr lang="en-US" altLang="zh-CN" sz="2400" dirty="0">
                <a:latin typeface="Times New Roman" panose="02020603050405020304" charset="0"/>
                <a:ea typeface="宋体" panose="02010600030101010101" pitchFamily="2" charset="-122"/>
                <a:cs typeface="Times New Roman" panose="02020603050405020304" charset="0"/>
              </a:rPr>
              <a:t> lady called Sonora Smart Dodd. She wanted a special day to </a:t>
            </a:r>
            <a:r>
              <a:rPr lang="en-US" altLang="zh-CN" sz="2400" u="sng" dirty="0">
                <a:latin typeface="Times New Roman" panose="02020603050405020304" charset="0"/>
                <a:ea typeface="宋体" panose="02010600030101010101" pitchFamily="2" charset="-122"/>
                <a:cs typeface="Times New Roman" panose="02020603050405020304" charset="0"/>
              </a:rPr>
              <a:t>22</a:t>
            </a:r>
            <a:r>
              <a:rPr lang="en-US" altLang="zh-CN" sz="2400" dirty="0">
                <a:latin typeface="Times New Roman" panose="02020603050405020304" charset="0"/>
                <a:ea typeface="宋体" panose="02010600030101010101" pitchFamily="2" charset="-122"/>
                <a:cs typeface="Times New Roman" panose="02020603050405020304" charset="0"/>
              </a:rPr>
              <a:t> her father who raised 6 children by himself </a:t>
            </a:r>
            <a:r>
              <a:rPr lang="en-US" altLang="zh-CN" sz="2400" u="sng" dirty="0">
                <a:latin typeface="Times New Roman" panose="02020603050405020304" charset="0"/>
                <a:ea typeface="宋体" panose="02010600030101010101" pitchFamily="2" charset="-122"/>
                <a:cs typeface="Times New Roman" panose="02020603050405020304" charset="0"/>
              </a:rPr>
              <a:t>23</a:t>
            </a:r>
            <a:r>
              <a:rPr lang="en-US" altLang="zh-CN" sz="2400" dirty="0">
                <a:latin typeface="Times New Roman" panose="02020603050405020304" charset="0"/>
                <a:ea typeface="宋体" panose="02010600030101010101" pitchFamily="2" charset="-122"/>
                <a:cs typeface="Times New Roman" panose="02020603050405020304" charset="0"/>
              </a:rPr>
              <a:t> his wife died during the birth of their sixth child. Dodd thought there should be a day to honor courageous, selfless and loving fathers. Her father was born on June 5, so she chose to </a:t>
            </a:r>
            <a:r>
              <a:rPr lang="en-US" altLang="zh-CN" sz="2400" u="sng" dirty="0">
                <a:latin typeface="Times New Roman" panose="02020603050405020304" charset="0"/>
                <a:ea typeface="宋体" panose="02010600030101010101" pitchFamily="2" charset="-122"/>
                <a:cs typeface="Times New Roman" panose="02020603050405020304" charset="0"/>
              </a:rPr>
              <a:t>24</a:t>
            </a:r>
            <a:r>
              <a:rPr lang="en-US" altLang="zh-CN" sz="2400" dirty="0">
                <a:latin typeface="Times New Roman" panose="02020603050405020304" charset="0"/>
                <a:ea typeface="宋体" panose="02010600030101010101" pitchFamily="2" charset="-122"/>
                <a:cs typeface="Times New Roman" panose="02020603050405020304" charset="0"/>
              </a:rPr>
              <a:t> the first Father’s Day celebration on his birthday in 1910. In 1924, the U.S. President Calvin Coolidge </a:t>
            </a:r>
            <a:r>
              <a:rPr lang="en-US" altLang="zh-CN" sz="2400" u="sng" dirty="0">
                <a:latin typeface="Times New Roman" panose="02020603050405020304" charset="0"/>
                <a:ea typeface="宋体" panose="02010600030101010101" pitchFamily="2" charset="-122"/>
                <a:cs typeface="Times New Roman" panose="02020603050405020304" charset="0"/>
              </a:rPr>
              <a:t>25</a:t>
            </a:r>
            <a:r>
              <a:rPr lang="en-US" altLang="zh-CN" sz="2400" dirty="0">
                <a:latin typeface="Times New Roman" panose="02020603050405020304" charset="0"/>
                <a:ea typeface="宋体" panose="02010600030101010101" pitchFamily="2" charset="-122"/>
                <a:cs typeface="Times New Roman" panose="02020603050405020304" charset="0"/>
              </a:rPr>
              <a:t> the idea of a national Father’s Day. Finally, in 1996, the Father’s Day was decided to be celebrated on the third Sunday in June. </a:t>
            </a:r>
          </a:p>
        </p:txBody>
      </p:sp>
      <p:sp>
        <p:nvSpPr>
          <p:cNvPr id="4" name="文本框 3"/>
          <p:cNvSpPr txBox="1"/>
          <p:nvPr/>
        </p:nvSpPr>
        <p:spPr>
          <a:xfrm>
            <a:off x="1665886" y="3572071"/>
            <a:ext cx="9303708" cy="2306320"/>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21. A. British        B. Japanese         C. Canadian          D. American</a:t>
            </a: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22. A. honor          B. celebrate        C. know                 D. thank</a:t>
            </a: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23. A. when           B. until               C. after                  D. before</a:t>
            </a: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24. A. tell               B. make             C. hold                   D. set</a:t>
            </a: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25. A. supported     B. wanted          C. made                 D. needed </a:t>
            </a:r>
          </a:p>
        </p:txBody>
      </p:sp>
      <p:sp>
        <p:nvSpPr>
          <p:cNvPr id="5" name="TextBox 4"/>
          <p:cNvSpPr txBox="1"/>
          <p:nvPr/>
        </p:nvSpPr>
        <p:spPr>
          <a:xfrm>
            <a:off x="1521149" y="3673318"/>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p>
        </p:txBody>
      </p:sp>
      <p:sp>
        <p:nvSpPr>
          <p:cNvPr id="6" name="TextBox 4"/>
          <p:cNvSpPr txBox="1"/>
          <p:nvPr/>
        </p:nvSpPr>
        <p:spPr>
          <a:xfrm>
            <a:off x="1506859" y="4123316"/>
            <a:ext cx="1030606"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p>
        </p:txBody>
      </p:sp>
      <p:sp>
        <p:nvSpPr>
          <p:cNvPr id="10" name="文本框 9">
            <a:hlinkClick r:id="rId3" action="ppaction://hlinksldjump"/>
          </p:cNvPr>
          <p:cNvSpPr txBox="1"/>
          <p:nvPr/>
        </p:nvSpPr>
        <p:spPr>
          <a:xfrm>
            <a:off x="5248273" y="595304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p>
        </p:txBody>
      </p:sp>
      <p:sp>
        <p:nvSpPr>
          <p:cNvPr id="8" name="TextBox 4"/>
          <p:cNvSpPr txBox="1"/>
          <p:nvPr/>
        </p:nvSpPr>
        <p:spPr>
          <a:xfrm>
            <a:off x="1492570" y="4573762"/>
            <a:ext cx="1030606"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p>
        </p:txBody>
      </p:sp>
      <p:sp>
        <p:nvSpPr>
          <p:cNvPr id="11" name="TextBox 4"/>
          <p:cNvSpPr txBox="1"/>
          <p:nvPr/>
        </p:nvSpPr>
        <p:spPr>
          <a:xfrm>
            <a:off x="1478280" y="5006307"/>
            <a:ext cx="1030606"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p>
        </p:txBody>
      </p:sp>
      <p:sp>
        <p:nvSpPr>
          <p:cNvPr id="12" name="TextBox 4"/>
          <p:cNvSpPr txBox="1"/>
          <p:nvPr/>
        </p:nvSpPr>
        <p:spPr>
          <a:xfrm>
            <a:off x="1506859" y="5356439"/>
            <a:ext cx="1030606"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8" grpId="0"/>
      <p:bldP spid="11" grpId="0"/>
      <p:bldP spid="12" grpId="0"/>
    </p:bldLst>
  </p:timing>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533400" y="523875"/>
            <a:ext cx="10829925" cy="5231130"/>
          </a:xfrm>
          <a:prstGeom prst="rect">
            <a:avLst/>
          </a:prstGeom>
          <a:noFill/>
        </p:spPr>
        <p:txBody>
          <a:bodyPr wrap="square">
            <a:spAutoFit/>
          </a:bodyPr>
          <a:lstStyle/>
          <a:p>
            <a:pPr indent="0" algn="just" fontAlgn="auto">
              <a:spcAft>
                <a:spcPts val="1200"/>
              </a:spcAft>
            </a:pP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21.【</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本题主要考查联系上下文。根据下文中的</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the U.S. President Calvin Coolidge</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推断出，父亲节的创始人</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Sonora Smart Dodd</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是美国人。故本题正确答案为</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D</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a:p>
            <a:pPr indent="0" algn="just" fontAlgn="auto">
              <a:spcAft>
                <a:spcPts val="1200"/>
              </a:spcAft>
            </a:pP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22.【</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本题主要考查联系上下文和词义辨析。根据下文中的</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Dodd thought there should be a day to honor courageous, selfless and loving fathers</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Dodd</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认为有必要选出一天来纪念勇敢、无私、充满爱意的父亲）可知，</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honor</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（纪念）符合题意。故本题正确答案为</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a:p>
            <a:pPr indent="0" algn="just" fontAlgn="auto">
              <a:spcAft>
                <a:spcPts val="1200"/>
              </a:spcAft>
            </a:pP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23.【</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本题主要考查联系上下文和逻辑推理。根据前后文</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He raised 6 children by himself</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和</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his wife died during the birth of their sixth child</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（他的妻子在生第六个孩子时死了）可以得知，他在妻子死后独自承担抚养孩子的重任。</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when</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（当</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时）、</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until</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（直到）、</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D</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before</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（在</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之前）均不符合题意。故本题正确答案为</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a:p>
            <a:pPr indent="0" algn="just" fontAlgn="auto">
              <a:spcAft>
                <a:spcPts val="1200"/>
              </a:spcAft>
            </a:pP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24.【</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本题主要考查联系上下文和逻辑推理。</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hold</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意为“举办”，符合</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hold the celebration</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（举办庆祝会）的搭配。故本题正确答案为</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endPar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25.【</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本题主要考查联系上下文和词义辨析。根据前后文</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the U.S. President Calvin Coolidge</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和</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the idea of a national Father’s Day</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可知，</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supported</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支持）符合题意。故本题正确答案为</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endPar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endPar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1" name="文本框 10">
            <a:hlinkClick r:id="rId3"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14960" y="288003"/>
            <a:ext cx="11276329" cy="230632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There are many ways to </a:t>
            </a:r>
            <a:r>
              <a:rPr lang="en-US" altLang="zh-CN" sz="2400" u="sng" dirty="0">
                <a:latin typeface="Times New Roman" panose="02020603050405020304" charset="0"/>
                <a:ea typeface="宋体" panose="02010600030101010101" pitchFamily="2" charset="-122"/>
                <a:cs typeface="Times New Roman" panose="02020603050405020304" charset="0"/>
              </a:rPr>
              <a:t>26</a:t>
            </a:r>
            <a:r>
              <a:rPr lang="en-US" altLang="zh-CN" sz="2400" dirty="0">
                <a:latin typeface="Times New Roman" panose="02020603050405020304" charset="0"/>
                <a:ea typeface="宋体" panose="02010600030101010101" pitchFamily="2" charset="-122"/>
                <a:cs typeface="Times New Roman" panose="02020603050405020304" charset="0"/>
              </a:rPr>
              <a:t> your love and thanks.</a:t>
            </a: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Send him a greeting card. Usually fathers prefer cards that are not so emotional. So, perhaps choose one that will make him </a:t>
            </a:r>
            <a:r>
              <a:rPr lang="en-US" altLang="zh-CN" sz="2400" u="sng" dirty="0">
                <a:latin typeface="Times New Roman" panose="02020603050405020304" charset="0"/>
                <a:ea typeface="宋体" panose="02010600030101010101" pitchFamily="2" charset="-122"/>
                <a:cs typeface="Times New Roman" panose="02020603050405020304" charset="0"/>
              </a:rPr>
              <a:t>27</a:t>
            </a:r>
            <a:r>
              <a:rPr lang="en-US" altLang="zh-CN" sz="2400" dirty="0">
                <a:latin typeface="Times New Roman" panose="02020603050405020304" charset="0"/>
                <a:ea typeface="宋体" panose="02010600030101010101" pitchFamily="2" charset="-122"/>
                <a:cs typeface="Times New Roman" panose="02020603050405020304" charset="0"/>
              </a:rPr>
              <a:t>.</a:t>
            </a: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small present, such as a photo of your family or a special wallet </a:t>
            </a:r>
            <a:r>
              <a:rPr lang="en-US" altLang="zh-CN" sz="2400" u="sng" dirty="0">
                <a:latin typeface="Times New Roman" panose="02020603050405020304" charset="0"/>
                <a:ea typeface="宋体" panose="02010600030101010101" pitchFamily="2" charset="-122"/>
                <a:cs typeface="Times New Roman" panose="02020603050405020304" charset="0"/>
              </a:rPr>
              <a:t>28</a:t>
            </a:r>
            <a:r>
              <a:rPr lang="en-US" altLang="zh-CN" sz="2400" dirty="0">
                <a:latin typeface="Times New Roman" panose="02020603050405020304" charset="0"/>
                <a:ea typeface="宋体" panose="02010600030101010101" pitchFamily="2" charset="-122"/>
                <a:cs typeface="Times New Roman" panose="02020603050405020304" charset="0"/>
              </a:rPr>
              <a:t> make him feel like a king.</a:t>
            </a:r>
          </a:p>
        </p:txBody>
      </p:sp>
      <p:sp>
        <p:nvSpPr>
          <p:cNvPr id="4" name="文本框 3"/>
          <p:cNvSpPr txBox="1"/>
          <p:nvPr/>
        </p:nvSpPr>
        <p:spPr>
          <a:xfrm>
            <a:off x="1625229" y="2859793"/>
            <a:ext cx="7507976" cy="1420495"/>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26. A. take         B. bring      C. say         D. show</a:t>
            </a: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27. A. cry           B. jump      C. shout      D. laugh</a:t>
            </a: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28. A. should      B. need      C. can         D. must</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p:txBody>
      </p:sp>
      <p:sp>
        <p:nvSpPr>
          <p:cNvPr id="5" name="TextBox 4"/>
          <p:cNvSpPr txBox="1"/>
          <p:nvPr/>
        </p:nvSpPr>
        <p:spPr>
          <a:xfrm>
            <a:off x="1478473" y="289722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p>
        </p:txBody>
      </p:sp>
      <p:sp>
        <p:nvSpPr>
          <p:cNvPr id="6" name="TextBox 4"/>
          <p:cNvSpPr txBox="1"/>
          <p:nvPr/>
        </p:nvSpPr>
        <p:spPr>
          <a:xfrm>
            <a:off x="1478474" y="3371173"/>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p>
        </p:txBody>
      </p:sp>
      <p:sp>
        <p:nvSpPr>
          <p:cNvPr id="10" name="文本框 9">
            <a:hlinkClick r:id="rId3" action="ppaction://hlinksldjump"/>
          </p:cNvPr>
          <p:cNvSpPr txBox="1"/>
          <p:nvPr/>
        </p:nvSpPr>
        <p:spPr>
          <a:xfrm>
            <a:off x="5019673" y="5743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p>
        </p:txBody>
      </p:sp>
      <p:sp>
        <p:nvSpPr>
          <p:cNvPr id="11" name="TextBox 4"/>
          <p:cNvSpPr txBox="1"/>
          <p:nvPr/>
        </p:nvSpPr>
        <p:spPr>
          <a:xfrm>
            <a:off x="1478475" y="3758747"/>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 </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11"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OIP-C"/>
          <p:cNvPicPr>
            <a:picLocks noChangeAspect="1"/>
          </p:cNvPicPr>
          <p:nvPr>
            <p:custDataLst>
              <p:tags r:id="rId1"/>
            </p:custDataLst>
          </p:nvPr>
        </p:nvPicPr>
        <p:blipFill>
          <a:blip r:embed="rId4">
            <a:alphaModFix amt="40000"/>
          </a:blip>
          <a:stretch>
            <a:fillRect/>
          </a:stretch>
        </p:blipFill>
        <p:spPr>
          <a:xfrm>
            <a:off x="0" y="908050"/>
            <a:ext cx="12191365" cy="4295775"/>
          </a:xfrm>
          <a:prstGeom prst="rect">
            <a:avLst/>
          </a:prstGeom>
        </p:spPr>
      </p:pic>
      <p:sp>
        <p:nvSpPr>
          <p:cNvPr id="20" name="文本框 19"/>
          <p:cNvSpPr txBox="1"/>
          <p:nvPr/>
        </p:nvSpPr>
        <p:spPr>
          <a:xfrm>
            <a:off x="1786400" y="2214272"/>
            <a:ext cx="8242010" cy="835998"/>
          </a:xfrm>
          <a:prstGeom prst="rect">
            <a:avLst/>
          </a:prstGeom>
          <a:noFill/>
        </p:spPr>
        <p:txBody>
          <a:bodyPr wrap="square" rtlCol="0" anchor="ctr">
            <a:spAutoFit/>
          </a:bodyPr>
          <a:lstStyle/>
          <a:p>
            <a:pPr algn="ctr">
              <a:lnSpc>
                <a:spcPct val="120000"/>
              </a:lnSpc>
            </a:pPr>
            <a:r>
              <a:rPr lang="en-US" sz="4400" b="1" spc="300" dirty="0">
                <a:latin typeface="+mj-ea"/>
                <a:ea typeface="+mj-ea"/>
              </a:rPr>
              <a:t>I. </a:t>
            </a:r>
            <a:r>
              <a:rPr lang="zh-CN" altLang="en-US" sz="4400" b="1" spc="300" dirty="0">
                <a:latin typeface="+mj-ea"/>
                <a:ea typeface="+mj-ea"/>
              </a:rPr>
              <a:t>补全对话</a:t>
            </a:r>
            <a:endParaRPr sz="4400" b="1" spc="300" dirty="0">
              <a:latin typeface="+mj-ea"/>
              <a:ea typeface="+mj-ea"/>
            </a:endParaRPr>
          </a:p>
        </p:txBody>
      </p:sp>
    </p:spTree>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3"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p>
        </p:txBody>
      </p:sp>
      <p:sp>
        <p:nvSpPr>
          <p:cNvPr id="5" name="矩形 4"/>
          <p:cNvSpPr/>
          <p:nvPr/>
        </p:nvSpPr>
        <p:spPr>
          <a:xfrm>
            <a:off x="668972" y="866775"/>
            <a:ext cx="10854055" cy="4092575"/>
          </a:xfrm>
          <a:prstGeom prst="rect">
            <a:avLst/>
          </a:prstGeom>
          <a:noFill/>
        </p:spPr>
        <p:txBody>
          <a:bodyPr wrap="square">
            <a:spAutoFit/>
          </a:bodyPr>
          <a:lstStyle/>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26.【</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本题主要考查词义辨析。句意为“有许多方式可以表达你对父亲的爱和感谢”。</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D</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show</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（显示，表达）更符合题意，而</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take</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（拿走）、</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bring</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（带来）、</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say</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（说）均不符合句意。故本题正确答案为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D</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endPar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27.【</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本题主要考查联系上下文和逻辑推理。上文提到父亲一般不喜欢太煽情的卡片，因此可以推断出这里用</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laugh</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（欢笑）最合适，而</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cry</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（哭泣）、</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jump</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（跳）、</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shout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（大叫）均不符合语境。故本题正确答案为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D</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28.【</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本题主要考查联系上下文和词义辨析。根据前后文</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 small present, such as a photo of your family or a special wallet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和</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make him feel like a king</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（让他有国王般的感觉），可以排除</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should</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（应该）、</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need</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（需要）、</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D</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must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（必须）。</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can</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（可能）符合题意。故本题正确答案为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endPar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457835" y="556471"/>
            <a:ext cx="11276329" cy="97726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Send him flowers. The red rose is the </a:t>
            </a:r>
            <a:r>
              <a:rPr lang="en-US" altLang="zh-CN" sz="2400" u="sng" dirty="0">
                <a:latin typeface="Times New Roman" panose="02020603050405020304" charset="0"/>
                <a:ea typeface="宋体" panose="02010600030101010101" pitchFamily="2" charset="-122"/>
                <a:cs typeface="Times New Roman" panose="02020603050405020304" charset="0"/>
              </a:rPr>
              <a:t>29</a:t>
            </a:r>
            <a:r>
              <a:rPr lang="en-US" altLang="zh-CN" sz="2400" dirty="0">
                <a:latin typeface="Times New Roman" panose="02020603050405020304" charset="0"/>
                <a:ea typeface="宋体" panose="02010600030101010101" pitchFamily="2" charset="-122"/>
                <a:cs typeface="Times New Roman" panose="02020603050405020304" charset="0"/>
              </a:rPr>
              <a:t> Father’s Day flowers.</a:t>
            </a: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If he has a </a:t>
            </a:r>
            <a:r>
              <a:rPr lang="en-US" altLang="zh-CN" sz="2400" u="sng" dirty="0">
                <a:latin typeface="Times New Roman" panose="02020603050405020304" charset="0"/>
                <a:ea typeface="宋体" panose="02010600030101010101" pitchFamily="2" charset="-122"/>
                <a:cs typeface="Times New Roman" panose="02020603050405020304" charset="0"/>
              </a:rPr>
              <a:t>30</a:t>
            </a:r>
            <a:r>
              <a:rPr lang="en-US" altLang="zh-CN" sz="2400" dirty="0">
                <a:latin typeface="Times New Roman" panose="02020603050405020304" charset="0"/>
                <a:ea typeface="宋体" panose="02010600030101010101" pitchFamily="2" charset="-122"/>
                <a:cs typeface="Times New Roman" panose="02020603050405020304" charset="0"/>
              </a:rPr>
              <a:t> , cover his desktop with words like “I love you, Dad!”</a:t>
            </a:r>
          </a:p>
        </p:txBody>
      </p:sp>
      <p:sp>
        <p:nvSpPr>
          <p:cNvPr id="4" name="文本框 3"/>
          <p:cNvSpPr txBox="1"/>
          <p:nvPr/>
        </p:nvSpPr>
        <p:spPr>
          <a:xfrm>
            <a:off x="1600605" y="2839854"/>
            <a:ext cx="8617622" cy="977265"/>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29. A. official 	 B. original	 C. special	 D. commercial</a:t>
            </a: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30. A. watch        B. car               C. bike            D. computer</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p:txBody>
      </p:sp>
      <p:sp>
        <p:nvSpPr>
          <p:cNvPr id="5" name="TextBox 4"/>
          <p:cNvSpPr txBox="1"/>
          <p:nvPr/>
        </p:nvSpPr>
        <p:spPr>
          <a:xfrm>
            <a:off x="1478280" y="2912110"/>
            <a:ext cx="95821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p>
        </p:txBody>
      </p:sp>
      <p:sp>
        <p:nvSpPr>
          <p:cNvPr id="6" name="TextBox 4"/>
          <p:cNvSpPr txBox="1"/>
          <p:nvPr/>
        </p:nvSpPr>
        <p:spPr>
          <a:xfrm>
            <a:off x="1478474" y="3371173"/>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p>
        </p:txBody>
      </p:sp>
      <p:sp>
        <p:nvSpPr>
          <p:cNvPr id="10" name="文本框 9">
            <a:hlinkClick r:id="rId3" action="ppaction://hlinksldjump"/>
          </p:cNvPr>
          <p:cNvSpPr txBox="1"/>
          <p:nvPr/>
        </p:nvSpPr>
        <p:spPr>
          <a:xfrm>
            <a:off x="5019673" y="5743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p>
        </p:txBody>
      </p:sp>
      <p:sp>
        <p:nvSpPr>
          <p:cNvPr id="14" name="文本框 13">
            <a:hlinkClick r:id="rId4" action="ppaction://hlinksldjump"/>
          </p:cNvPr>
          <p:cNvSpPr txBox="1"/>
          <p:nvPr/>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3"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p>
        </p:txBody>
      </p:sp>
      <p:sp>
        <p:nvSpPr>
          <p:cNvPr id="5" name="矩形 4"/>
          <p:cNvSpPr/>
          <p:nvPr/>
        </p:nvSpPr>
        <p:spPr>
          <a:xfrm>
            <a:off x="811847" y="1543050"/>
            <a:ext cx="10199053" cy="2461260"/>
          </a:xfrm>
          <a:prstGeom prst="rect">
            <a:avLst/>
          </a:prstGeom>
          <a:noFill/>
        </p:spPr>
        <p:txBody>
          <a:bodyPr wrap="square">
            <a:spAutoFit/>
          </a:bodyPr>
          <a:lstStyle/>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29.【</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本题主要考查词义辨析和联系上下文。根据句意，这里应该用</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official</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（正式的）来表达红玫瑰是父亲节公认的节日花朵。故本题正确答案为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30.【</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本题主要考查联系上下文和逻辑推理。根据下文中的</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cover his desktop</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（盖满他的电脑桌面）可以推测出这里指电脑，而不是</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watch</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（手表）、</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car</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（汽车）和</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bike</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（自行车）。故本题正确答案为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D</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OIP-C"/>
          <p:cNvPicPr>
            <a:picLocks noChangeAspect="1"/>
          </p:cNvPicPr>
          <p:nvPr>
            <p:custDataLst>
              <p:tags r:id="rId1"/>
            </p:custDataLst>
          </p:nvPr>
        </p:nvPicPr>
        <p:blipFill>
          <a:blip r:embed="rId4">
            <a:alphaModFix amt="40000"/>
          </a:blip>
          <a:stretch>
            <a:fillRect/>
          </a:stretch>
        </p:blipFill>
        <p:spPr>
          <a:xfrm>
            <a:off x="0" y="908050"/>
            <a:ext cx="12191365" cy="4295775"/>
          </a:xfrm>
          <a:prstGeom prst="rect">
            <a:avLst/>
          </a:prstGeom>
        </p:spPr>
      </p:pic>
      <p:sp>
        <p:nvSpPr>
          <p:cNvPr id="20" name="文本框 19"/>
          <p:cNvSpPr txBox="1"/>
          <p:nvPr/>
        </p:nvSpPr>
        <p:spPr>
          <a:xfrm>
            <a:off x="1786400" y="2214272"/>
            <a:ext cx="8242010" cy="835998"/>
          </a:xfrm>
          <a:prstGeom prst="rect">
            <a:avLst/>
          </a:prstGeom>
          <a:noFill/>
        </p:spPr>
        <p:txBody>
          <a:bodyPr wrap="square" rtlCol="0" anchor="ctr">
            <a:spAutoFit/>
          </a:bodyPr>
          <a:lstStyle/>
          <a:p>
            <a:pPr algn="ctr">
              <a:lnSpc>
                <a:spcPct val="120000"/>
              </a:lnSpc>
            </a:pPr>
            <a:r>
              <a:rPr lang="en-US" altLang="zh-CN" sz="4400" b="1" spc="300" dirty="0">
                <a:latin typeface="+mj-ea"/>
                <a:ea typeface="+mj-ea"/>
              </a:rPr>
              <a:t>IV. </a:t>
            </a:r>
            <a:r>
              <a:rPr lang="zh-CN" altLang="en-US" sz="4400" b="1" spc="300" dirty="0">
                <a:latin typeface="+mj-ea"/>
                <a:ea typeface="+mj-ea"/>
              </a:rPr>
              <a:t>阅读理解</a:t>
            </a:r>
            <a:endParaRPr sz="4400" b="1" spc="300" dirty="0">
              <a:latin typeface="+mj-ea"/>
              <a:ea typeface="+mj-ea"/>
            </a:endParaRPr>
          </a:p>
        </p:txBody>
      </p:sp>
    </p:spTree>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IV. 阅读理解（15小题，共45分） 		 【建议用时：35 mins】</a:t>
            </a:r>
          </a:p>
        </p:txBody>
      </p:sp>
      <p:sp>
        <p:nvSpPr>
          <p:cNvPr id="2" name="文本框 1"/>
          <p:cNvSpPr txBox="1"/>
          <p:nvPr/>
        </p:nvSpPr>
        <p:spPr>
          <a:xfrm>
            <a:off x="619761" y="1908418"/>
            <a:ext cx="10648949" cy="4190186"/>
          </a:xfrm>
          <a:prstGeom prst="rect">
            <a:avLst/>
          </a:prstGeom>
          <a:noFill/>
        </p:spPr>
        <p:txBody>
          <a:bodyPr wrap="square" rtlCol="0" anchor="ctr">
            <a:spAutoFit/>
          </a:bodyPr>
          <a:lstStyle/>
          <a:p>
            <a:pPr>
              <a:lnSpc>
                <a:spcPct val="120000"/>
              </a:lnSpc>
            </a:pPr>
            <a:r>
              <a:rPr lang="en-US" altLang="zh-CN" sz="2400" b="1" dirty="0">
                <a:solidFill>
                  <a:schemeClr val="tx1">
                    <a:lumMod val="75000"/>
                    <a:lumOff val="25000"/>
                  </a:schemeClr>
                </a:solidFill>
                <a:latin typeface="Times New Roman" panose="02020603050405020304" charset="0"/>
                <a:cs typeface="Times New Roman" panose="02020603050405020304" charset="0"/>
              </a:rPr>
              <a:t>                                                                   </a:t>
            </a:r>
            <a:r>
              <a:rPr lang="en-US" altLang="zh-CN" sz="2800" b="1" dirty="0">
                <a:solidFill>
                  <a:schemeClr val="tx1">
                    <a:lumMod val="75000"/>
                    <a:lumOff val="25000"/>
                  </a:schemeClr>
                </a:solidFill>
                <a:latin typeface="Times New Roman" panose="02020603050405020304" charset="0"/>
                <a:cs typeface="Times New Roman" panose="02020603050405020304" charset="0"/>
              </a:rPr>
              <a:t>A</a:t>
            </a:r>
          </a:p>
          <a:p>
            <a:pPr>
              <a:lnSpc>
                <a:spcPct val="120000"/>
              </a:lnSpc>
            </a:pPr>
            <a:endParaRPr lang="en-US" altLang="zh-CN" sz="2800" b="1"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The war had begun. George joined the air force. He wanted to be a pilot and after several months he managed to get to the air force training school, where pilots were taught to fly.</a:t>
            </a: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The first thing that new students had to do was to be taken up in a plane by an experienced pilot, to have some ideas about what it felt like. Even those who had traveled as passengers in commercial planes before found it strange to be in the small fighter plane, and most of the students felt nervous.</a:t>
            </a:r>
          </a:p>
        </p:txBody>
      </p:sp>
      <p:sp>
        <p:nvSpPr>
          <p:cNvPr id="6" name="文本框 5"/>
          <p:cNvSpPr txBox="1"/>
          <p:nvPr/>
        </p:nvSpPr>
        <p:spPr>
          <a:xfrm>
            <a:off x="295910" y="1052152"/>
            <a:ext cx="11276329" cy="977265"/>
          </a:xfrm>
          <a:prstGeom prst="rect">
            <a:avLst/>
          </a:prstGeom>
          <a:noFill/>
        </p:spPr>
        <p:txBody>
          <a:bodyPr wrap="square" rtlCol="0" anchor="t">
            <a:spAutoFit/>
          </a:bodyPr>
          <a:lstStyle/>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A）阅读下列短文，并做短文后的题目。从四个选项中，选出能回答所提问题或完</a:t>
            </a:r>
          </a:p>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成所给句子的最佳答案。</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09588" y="780096"/>
            <a:ext cx="10606088" cy="4078605"/>
          </a:xfrm>
          <a:prstGeom prst="rect">
            <a:avLst/>
          </a:prstGeom>
          <a:noFill/>
        </p:spPr>
        <p:txBody>
          <a:bodyPr wrap="square" rtlCol="0" anchor="ctr">
            <a:spAutoFit/>
          </a:bodyPr>
          <a:lstStyle/>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The officer who took the students up for their first flight allowed them to fly the plane for a few seconds if they were not too frightened to try, but he was always ready to take over as soon  as the plane started to do dangerous things.</a:t>
            </a: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George was one of those who tried to fly the plane when he went up for the first time. He thought that he had better ask a few questions to show how interested he was and how much he wanted to learn to fly. There were a number of instruments in front of him, so he chose one and asked the officer what it was. The officer looked at him for a while and then answered, “That is a clock.”</a:t>
            </a:r>
          </a:p>
          <a:p>
            <a:pPr algn="just">
              <a:lnSpc>
                <a:spcPct val="120000"/>
              </a:lnSpc>
            </a:pP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21615" y="780618"/>
            <a:ext cx="10862945" cy="1420495"/>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31. George went to the air force training school _______.</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to fight the war 	          B. to learn how to fly</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to train the pilots             D. to teach the pilots </a:t>
            </a:r>
          </a:p>
        </p:txBody>
      </p:sp>
      <p:sp>
        <p:nvSpPr>
          <p:cNvPr id="109" name="TextBox 4"/>
          <p:cNvSpPr txBox="1"/>
          <p:nvPr/>
        </p:nvSpPr>
        <p:spPr>
          <a:xfrm>
            <a:off x="540393" y="3052304"/>
            <a:ext cx="9965663" cy="193802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细节判断题。根据第一段第三句</a:t>
            </a:r>
            <a:r>
              <a:rPr lang="en-US" altLang="zh-CN" sz="2400" dirty="0">
                <a:solidFill>
                  <a:srgbClr val="C00000"/>
                </a:solidFill>
                <a:latin typeface="Times New Roman" panose="02020603050405020304" charset="0"/>
                <a:cs typeface="Times New Roman" panose="02020603050405020304" charset="0"/>
              </a:rPr>
              <a:t>He wanted to be a pilot and after several months he managed to get to the air force training school, where pilots were taught to fly</a:t>
            </a:r>
            <a:r>
              <a:rPr lang="zh-CN" altLang="en-US" sz="2400" dirty="0">
                <a:solidFill>
                  <a:srgbClr val="C00000"/>
                </a:solidFill>
                <a:latin typeface="Times New Roman" panose="02020603050405020304" charset="0"/>
                <a:cs typeface="Times New Roman" panose="02020603050405020304" charset="0"/>
              </a:rPr>
              <a:t>（他想成为一名飞行员，几个月后他设法进入空军训练学校，那里会教授飞行员飞行），可知</a:t>
            </a:r>
            <a:r>
              <a:rPr lang="en-US" altLang="zh-CN" sz="2400" dirty="0">
                <a:solidFill>
                  <a:srgbClr val="C00000"/>
                </a:solidFill>
                <a:latin typeface="Times New Roman" panose="02020603050405020304" charset="0"/>
                <a:cs typeface="Times New Roman" panose="02020603050405020304" charset="0"/>
              </a:rPr>
              <a:t>George</a:t>
            </a:r>
            <a:r>
              <a:rPr lang="zh-CN" altLang="en-US" sz="2400" dirty="0">
                <a:solidFill>
                  <a:srgbClr val="C00000"/>
                </a:solidFill>
                <a:latin typeface="Times New Roman" panose="02020603050405020304" charset="0"/>
                <a:cs typeface="Times New Roman" panose="02020603050405020304" charset="0"/>
              </a:rPr>
              <a:t>去空军训练学校是为了学习飞行，故此题答案为</a:t>
            </a:r>
            <a:r>
              <a:rPr lang="en-US" altLang="zh-CN" sz="2400" dirty="0">
                <a:solidFill>
                  <a:srgbClr val="C00000"/>
                </a:solidFill>
                <a:latin typeface="Times New Roman" panose="02020603050405020304" charset="0"/>
                <a:cs typeface="Times New Roman" panose="02020603050405020304" charset="0"/>
              </a:rPr>
              <a:t>B</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673735" y="826770"/>
            <a:ext cx="86360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 </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21615" y="468109"/>
            <a:ext cx="10862945" cy="230632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32. The first thing George did at the training school was _______.</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to be taken up into the air by an officer</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 to be a pilot</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to fly a commercial plane</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 to fix the fighter plane</a:t>
            </a:r>
            <a:endParaRPr lang="zh-CN" altLang="en-US" sz="22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109" name="TextBox 4"/>
          <p:cNvSpPr txBox="1"/>
          <p:nvPr/>
        </p:nvSpPr>
        <p:spPr>
          <a:xfrm>
            <a:off x="326465" y="3292954"/>
            <a:ext cx="11048898" cy="193802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细节判断题。根据第二段第一句</a:t>
            </a:r>
            <a:r>
              <a:rPr lang="en-US" altLang="zh-CN" sz="2400" dirty="0">
                <a:solidFill>
                  <a:srgbClr val="C00000"/>
                </a:solidFill>
                <a:latin typeface="Times New Roman" panose="02020603050405020304" charset="0"/>
                <a:cs typeface="Times New Roman" panose="02020603050405020304" charset="0"/>
              </a:rPr>
              <a:t>The first thing that new students had to do was to be taken up in a plane by an experienced pilot, to have some ideas about what it felt like</a:t>
            </a:r>
            <a:r>
              <a:rPr lang="zh-CN" altLang="en-US" sz="2400" dirty="0">
                <a:solidFill>
                  <a:srgbClr val="C00000"/>
                </a:solidFill>
                <a:latin typeface="Times New Roman" panose="02020603050405020304" charset="0"/>
                <a:cs typeface="Times New Roman" panose="02020603050405020304" charset="0"/>
              </a:rPr>
              <a:t>（新学员要做的第一件事就是被有经验的飞行员带上飞机，让他们体验一下飞行的感觉），可知</a:t>
            </a:r>
            <a:r>
              <a:rPr lang="en-US" altLang="zh-CN" sz="2400" dirty="0">
                <a:solidFill>
                  <a:srgbClr val="C00000"/>
                </a:solidFill>
                <a:latin typeface="Times New Roman" panose="02020603050405020304" charset="0"/>
                <a:cs typeface="Times New Roman" panose="02020603050405020304" charset="0"/>
              </a:rPr>
              <a:t>A</a:t>
            </a:r>
            <a:r>
              <a:rPr lang="zh-CN" altLang="en-US" sz="2400" dirty="0">
                <a:solidFill>
                  <a:srgbClr val="C00000"/>
                </a:solidFill>
                <a:latin typeface="Times New Roman" panose="02020603050405020304" charset="0"/>
                <a:cs typeface="Times New Roman" panose="02020603050405020304" charset="0"/>
              </a:rPr>
              <a:t>项符合文意。故此题答案为</a:t>
            </a:r>
            <a:r>
              <a:rPr lang="en-US" altLang="zh-CN" sz="2400" dirty="0">
                <a:solidFill>
                  <a:srgbClr val="C00000"/>
                </a:solidFill>
                <a:latin typeface="Times New Roman" panose="02020603050405020304" charset="0"/>
                <a:cs typeface="Times New Roman" panose="02020603050405020304" charset="0"/>
              </a:rPr>
              <a:t>A</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658522" y="486524"/>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79780" y="858520"/>
            <a:ext cx="10862945" cy="230632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33. Which of the following is true? </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George had traveled in commercial planes before.</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 All the students were nervous.</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Most students enjoyed traveling in commercial planes.</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 Most students felt nervous when they were taken up in a fighter plane.</a:t>
            </a:r>
            <a:endParaRPr lang="zh-CN" altLang="en-US" sz="22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109" name="TextBox 4"/>
          <p:cNvSpPr txBox="1"/>
          <p:nvPr/>
        </p:nvSpPr>
        <p:spPr>
          <a:xfrm>
            <a:off x="617855" y="3835106"/>
            <a:ext cx="10850880" cy="193802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细节判断题。根据第二段第二句</a:t>
            </a:r>
            <a:r>
              <a:rPr lang="en-US" altLang="zh-CN" sz="2400" dirty="0">
                <a:solidFill>
                  <a:srgbClr val="C00000"/>
                </a:solidFill>
                <a:latin typeface="Times New Roman" panose="02020603050405020304" charset="0"/>
                <a:cs typeface="Times New Roman" panose="02020603050405020304" charset="0"/>
              </a:rPr>
              <a:t>Even those who had traveled as passengers in commercial planes before found it strange to be in the small fighter plane, and most of the students felt nervous</a:t>
            </a:r>
            <a:r>
              <a:rPr lang="zh-CN" altLang="en-US" sz="2400" dirty="0">
                <a:solidFill>
                  <a:srgbClr val="C00000"/>
                </a:solidFill>
                <a:latin typeface="Times New Roman" panose="02020603050405020304" charset="0"/>
                <a:cs typeface="Times New Roman" panose="02020603050405020304" charset="0"/>
              </a:rPr>
              <a:t>（即使是那些曾经作为旅客乘坐商业飞机的学员也会发现坐在狭小的战斗机里感觉很奇怪，而且大部分学员都觉得紧张），可知</a:t>
            </a:r>
            <a:r>
              <a:rPr lang="en-US" altLang="zh-CN" sz="2400" dirty="0">
                <a:solidFill>
                  <a:srgbClr val="C00000"/>
                </a:solidFill>
                <a:latin typeface="Times New Roman" panose="02020603050405020304" charset="0"/>
                <a:cs typeface="Times New Roman" panose="02020603050405020304" charset="0"/>
              </a:rPr>
              <a:t>D</a:t>
            </a:r>
            <a:r>
              <a:rPr lang="zh-CN" altLang="en-US" sz="2400" dirty="0">
                <a:solidFill>
                  <a:srgbClr val="C00000"/>
                </a:solidFill>
                <a:latin typeface="Times New Roman" panose="02020603050405020304" charset="0"/>
                <a:cs typeface="Times New Roman" panose="02020603050405020304" charset="0"/>
              </a:rPr>
              <a:t>项符合文意。故此题答案为</a:t>
            </a:r>
            <a:r>
              <a:rPr lang="en-US" altLang="zh-CN" sz="2400" dirty="0">
                <a:solidFill>
                  <a:srgbClr val="C00000"/>
                </a:solidFill>
                <a:latin typeface="Times New Roman" panose="02020603050405020304" charset="0"/>
                <a:cs typeface="Times New Roman" panose="02020603050405020304" charset="0"/>
              </a:rPr>
              <a:t>D</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617855" y="87655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11200" y="855845"/>
            <a:ext cx="10862945" cy="230632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34. The officer allowed _______.</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the students to fly the plane all the time</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 all the students to fly the plane</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the students who were not frightened to fly on their own</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 no students to fly the plane</a:t>
            </a:r>
            <a:endParaRPr lang="zh-CN" altLang="en-US" sz="22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109" name="TextBox 4"/>
          <p:cNvSpPr txBox="1"/>
          <p:nvPr/>
        </p:nvSpPr>
        <p:spPr>
          <a:xfrm>
            <a:off x="520700" y="3383790"/>
            <a:ext cx="10850880" cy="267652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细节判断题。根据第三段中的</a:t>
            </a:r>
            <a:r>
              <a:rPr lang="en-US" altLang="zh-CN" sz="2400" dirty="0">
                <a:solidFill>
                  <a:srgbClr val="C00000"/>
                </a:solidFill>
                <a:latin typeface="Times New Roman" panose="02020603050405020304" charset="0"/>
                <a:cs typeface="Times New Roman" panose="02020603050405020304" charset="0"/>
              </a:rPr>
              <a:t>The officer who took the students up for their first flight allowed them to fly the plane for a few seconds if they were not too frightened to try, but he was always ready to take over as soon as the plane started to do dangerous things.</a:t>
            </a:r>
            <a:r>
              <a:rPr lang="zh-CN" altLang="en-US" sz="2400" dirty="0">
                <a:solidFill>
                  <a:srgbClr val="C00000"/>
                </a:solidFill>
                <a:latin typeface="Times New Roman" panose="02020603050405020304" charset="0"/>
                <a:cs typeface="Times New Roman" panose="02020603050405020304" charset="0"/>
              </a:rPr>
              <a:t>（带领学生首飞的军官允许学生们自己驾驶飞机几秒，如果他们没有害怕到不敢尝试的话，但他也准备好一旦飞机开始有危险动作便随时接替他们驾驶），可知</a:t>
            </a:r>
            <a:r>
              <a:rPr lang="en-US" altLang="zh-CN" sz="2400" dirty="0">
                <a:solidFill>
                  <a:srgbClr val="C00000"/>
                </a:solidFill>
                <a:latin typeface="Times New Roman" panose="02020603050405020304" charset="0"/>
                <a:cs typeface="Times New Roman" panose="02020603050405020304" charset="0"/>
              </a:rPr>
              <a:t>C</a:t>
            </a:r>
            <a:r>
              <a:rPr lang="zh-CN" altLang="en-US" sz="2400" dirty="0">
                <a:solidFill>
                  <a:srgbClr val="C00000"/>
                </a:solidFill>
                <a:latin typeface="Times New Roman" panose="02020603050405020304" charset="0"/>
                <a:cs typeface="Times New Roman" panose="02020603050405020304" charset="0"/>
              </a:rPr>
              <a:t>项符合文意。故此题答案为</a:t>
            </a:r>
            <a:r>
              <a:rPr lang="en-US" altLang="zh-CN" sz="2400" dirty="0">
                <a:solidFill>
                  <a:srgbClr val="C00000"/>
                </a:solidFill>
                <a:latin typeface="Times New Roman" panose="02020603050405020304" charset="0"/>
                <a:cs typeface="Times New Roman" panose="02020603050405020304" charset="0"/>
              </a:rPr>
              <a:t>C</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790575" y="876550"/>
            <a:ext cx="79121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nSpc>
                <a:spcPct val="130000"/>
              </a:lnSpc>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I. </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补全对话（</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5</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小题，共</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10</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分） </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建议用时：</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5 mins】</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6" name="文本框 5"/>
          <p:cNvSpPr txBox="1"/>
          <p:nvPr/>
        </p:nvSpPr>
        <p:spPr>
          <a:xfrm>
            <a:off x="1297305" y="1018540"/>
            <a:ext cx="10274300" cy="4225925"/>
          </a:xfrm>
          <a:prstGeom prst="rect">
            <a:avLst/>
          </a:prstGeom>
          <a:noFill/>
        </p:spPr>
        <p:txBody>
          <a:bodyPr wrap="square" rtlCol="0" anchor="t">
            <a:spAutoFit/>
          </a:bodyPr>
          <a:lstStyle/>
          <a:p>
            <a:pPr algn="just" fontAlgn="auto">
              <a:lnSpc>
                <a:spcPct val="140000"/>
              </a:lnSpc>
            </a:pPr>
            <a:r>
              <a:rPr lang="zh-CN" altLang="en-US" sz="2400" b="1" dirty="0">
                <a:latin typeface="Times New Roman" panose="02020603050405020304" charset="0"/>
                <a:ea typeface="宋体" panose="02010600030101010101" pitchFamily="2" charset="-122"/>
                <a:cs typeface="Times New Roman" panose="02020603050405020304" charset="0"/>
              </a:rPr>
              <a:t>阅读下列简短对话，从</a:t>
            </a:r>
            <a:r>
              <a:rPr lang="en-US" altLang="zh-CN" sz="2400" b="1" dirty="0">
                <a:latin typeface="Times New Roman" panose="02020603050405020304" charset="0"/>
                <a:ea typeface="宋体" panose="02010600030101010101" pitchFamily="2" charset="-122"/>
                <a:cs typeface="Times New Roman" panose="02020603050405020304" charset="0"/>
              </a:rPr>
              <a:t>A</a:t>
            </a:r>
            <a:r>
              <a:rPr lang="zh-CN" altLang="en-US" sz="2400" b="1" dirty="0">
                <a:latin typeface="Times New Roman" panose="02020603050405020304" charset="0"/>
                <a:ea typeface="宋体" panose="02010600030101010101" pitchFamily="2" charset="-122"/>
                <a:cs typeface="Times New Roman" panose="02020603050405020304" charset="0"/>
              </a:rPr>
              <a:t>、</a:t>
            </a:r>
            <a:r>
              <a:rPr lang="en-US" altLang="zh-CN" sz="2400" b="1" dirty="0">
                <a:latin typeface="Times New Roman" panose="02020603050405020304" charset="0"/>
                <a:ea typeface="宋体" panose="02010600030101010101" pitchFamily="2" charset="-122"/>
                <a:cs typeface="Times New Roman" panose="02020603050405020304" charset="0"/>
              </a:rPr>
              <a:t>B</a:t>
            </a:r>
            <a:r>
              <a:rPr lang="zh-CN" altLang="en-US" sz="2400" b="1" dirty="0">
                <a:latin typeface="Times New Roman" panose="02020603050405020304" charset="0"/>
                <a:ea typeface="宋体" panose="02010600030101010101" pitchFamily="2" charset="-122"/>
                <a:cs typeface="Times New Roman" panose="02020603050405020304" charset="0"/>
              </a:rPr>
              <a:t>、</a:t>
            </a:r>
            <a:r>
              <a:rPr lang="en-US" altLang="zh-CN" sz="2400" b="1" dirty="0">
                <a:latin typeface="Times New Roman" panose="02020603050405020304" charset="0"/>
                <a:ea typeface="宋体" panose="02010600030101010101" pitchFamily="2" charset="-122"/>
                <a:cs typeface="Times New Roman" panose="02020603050405020304" charset="0"/>
              </a:rPr>
              <a:t>C</a:t>
            </a:r>
            <a:r>
              <a:rPr lang="zh-CN" altLang="en-US" sz="2400" b="1" dirty="0">
                <a:latin typeface="Times New Roman" panose="02020603050405020304" charset="0"/>
                <a:ea typeface="宋体" panose="02010600030101010101" pitchFamily="2" charset="-122"/>
                <a:cs typeface="Times New Roman" panose="02020603050405020304" charset="0"/>
              </a:rPr>
              <a:t>、</a:t>
            </a:r>
            <a:r>
              <a:rPr lang="en-US" altLang="zh-CN" sz="2400" b="1" dirty="0">
                <a:latin typeface="Times New Roman" panose="02020603050405020304" charset="0"/>
                <a:ea typeface="宋体" panose="02010600030101010101" pitchFamily="2" charset="-122"/>
                <a:cs typeface="Times New Roman" panose="02020603050405020304" charset="0"/>
              </a:rPr>
              <a:t>D</a:t>
            </a:r>
            <a:r>
              <a:rPr lang="zh-CN" altLang="en-US" sz="2400" b="1" dirty="0">
                <a:latin typeface="Times New Roman" panose="02020603050405020304" charset="0"/>
                <a:ea typeface="宋体" panose="02010600030101010101" pitchFamily="2" charset="-122"/>
                <a:cs typeface="Times New Roman" panose="02020603050405020304" charset="0"/>
              </a:rPr>
              <a:t>中选出最佳答案，将对话补全。</a:t>
            </a:r>
          </a:p>
          <a:p>
            <a:pPr algn="just" fontAlgn="auto">
              <a:lnSpc>
                <a:spcPct val="140000"/>
              </a:lnSpc>
            </a:pPr>
            <a:r>
              <a:rPr lang="zh-CN" altLang="en-US" sz="2400" dirty="0">
                <a:latin typeface="Times New Roman" panose="02020603050405020304" charset="0"/>
                <a:ea typeface="宋体" panose="02010600030101010101" pitchFamily="2" charset="-122"/>
                <a:cs typeface="Times New Roman" panose="02020603050405020304" charset="0"/>
              </a:rPr>
              <a:t>  </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rPr>
              <a:t>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例：  </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M: How’s everything going?</a:t>
            </a:r>
          </a:p>
          <a:p>
            <a:pPr algn="just" fontAlgn="auto">
              <a:lnSpc>
                <a:spcPct val="140000"/>
              </a:lnSpc>
            </a:pP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W: Fine, thanks. How are you doing?</a:t>
            </a:r>
          </a:p>
          <a:p>
            <a:pPr algn="just" fontAlgn="auto">
              <a:lnSpc>
                <a:spcPct val="140000"/>
              </a:lnSpc>
            </a:pP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M: _______.</a:t>
            </a:r>
          </a:p>
          <a:p>
            <a:pPr algn="just" fontAlgn="auto">
              <a:lnSpc>
                <a:spcPct val="140000"/>
              </a:lnSpc>
            </a:pP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A. I’m 16                                B. Yes, it is good</a:t>
            </a:r>
          </a:p>
          <a:p>
            <a:pPr algn="just" fontAlgn="auto">
              <a:lnSpc>
                <a:spcPct val="140000"/>
              </a:lnSpc>
            </a:pP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C. See you then                      D. Oh, not too bad</a:t>
            </a:r>
          </a:p>
          <a:p>
            <a:pPr algn="just" fontAlgn="auto">
              <a:lnSpc>
                <a:spcPct val="140000"/>
              </a:lnSpc>
            </a:pP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           答案是</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D</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66140" y="855845"/>
            <a:ext cx="11040110" cy="230632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35. Why did George ask the officer the question?</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Because he wanted to show how hardworking he was.</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 Because he wanted to show how humorous he was.</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Because he wanted to show how stupid he was.</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 Because he wanted to show how clever he was.</a:t>
            </a:r>
            <a:endParaRPr lang="zh-CN" altLang="en-US" sz="22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109" name="TextBox 4"/>
          <p:cNvSpPr txBox="1"/>
          <p:nvPr/>
        </p:nvSpPr>
        <p:spPr>
          <a:xfrm>
            <a:off x="546735" y="3321824"/>
            <a:ext cx="10850880" cy="156845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推理判断题。根据最后一段第二句</a:t>
            </a:r>
            <a:r>
              <a:rPr lang="en-US" altLang="zh-CN" sz="2400" dirty="0">
                <a:solidFill>
                  <a:srgbClr val="C00000"/>
                </a:solidFill>
                <a:latin typeface="Times New Roman" panose="02020603050405020304" charset="0"/>
                <a:cs typeface="Times New Roman" panose="02020603050405020304" charset="0"/>
              </a:rPr>
              <a:t>He thought that he had better ask a few questions to show how interested he was and how much he wanted to learn to fly</a:t>
            </a:r>
            <a:r>
              <a:rPr lang="zh-CN" altLang="en-US" sz="2400" dirty="0">
                <a:solidFill>
                  <a:srgbClr val="C00000"/>
                </a:solidFill>
                <a:latin typeface="Times New Roman" panose="02020603050405020304" charset="0"/>
                <a:cs typeface="Times New Roman" panose="02020603050405020304" charset="0"/>
              </a:rPr>
              <a:t>（他觉得他最好问几个问题来显示自己多么感兴趣、多么想学飞行），可知他想显示自己多么努力。故此题答案为</a:t>
            </a:r>
            <a:r>
              <a:rPr lang="en-US" altLang="zh-CN" sz="2400" dirty="0">
                <a:solidFill>
                  <a:srgbClr val="C00000"/>
                </a:solidFill>
                <a:latin typeface="Times New Roman" panose="02020603050405020304" charset="0"/>
                <a:cs typeface="Times New Roman" panose="02020603050405020304" charset="0"/>
              </a:rPr>
              <a:t>A</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723265" y="85584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323851" y="610659"/>
            <a:ext cx="11315700" cy="4595495"/>
          </a:xfrm>
          <a:prstGeom prst="rect">
            <a:avLst/>
          </a:prstGeom>
          <a:noFill/>
        </p:spPr>
        <p:txBody>
          <a:bodyPr wrap="square" rtlCol="0" anchor="ctr">
            <a:spAutoFit/>
          </a:bodyPr>
          <a:lstStyle/>
          <a:p>
            <a:pPr algn="ct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lang="en-US" altLang="zh-CN" sz="2800" b="1" dirty="0">
                <a:solidFill>
                  <a:schemeClr val="tx1">
                    <a:lumMod val="75000"/>
                    <a:lumOff val="25000"/>
                  </a:schemeClr>
                </a:solidFill>
                <a:latin typeface="Times New Roman" panose="02020603050405020304" charset="0"/>
                <a:cs typeface="Times New Roman" panose="02020603050405020304" charset="0"/>
              </a:rPr>
              <a:t>B</a:t>
            </a:r>
          </a:p>
          <a:p>
            <a:pPr algn="ctr">
              <a:lnSpc>
                <a:spcPct val="120000"/>
              </a:lnSpc>
            </a:pPr>
            <a:endParaRPr lang="en-US" altLang="zh-CN" sz="2400" b="1"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 300-pound adult Siberian tiger escaped from its 4-meter-high chain-link pen (</a:t>
            </a:r>
            <a:r>
              <a:rPr lang="zh-CN" altLang="en-US" sz="2400" dirty="0">
                <a:solidFill>
                  <a:schemeClr val="tx1">
                    <a:lumMod val="75000"/>
                    <a:lumOff val="25000"/>
                  </a:schemeClr>
                </a:solidFill>
                <a:latin typeface="宋体" panose="02010600030101010101" pitchFamily="2" charset="-122"/>
                <a:ea typeface="宋体" panose="02010600030101010101" pitchFamily="2" charset="-122"/>
                <a:cs typeface="Times New Roman" panose="02020603050405020304" charset="0"/>
              </a:rPr>
              <a:t>圈，栏</a:t>
            </a:r>
            <a:r>
              <a:rPr lang="en-US" altLang="zh-CN" sz="2400" dirty="0">
                <a:solidFill>
                  <a:schemeClr val="tx1">
                    <a:lumMod val="75000"/>
                    <a:lumOff val="25000"/>
                  </a:schemeClr>
                </a:solidFill>
                <a:latin typeface="Times New Roman" panose="02020603050405020304" charset="0"/>
                <a:cs typeface="Times New Roman" panose="02020603050405020304" charset="0"/>
              </a:rPr>
              <a:t>) at the Toronto Zoo yesterday, on one of the busiest days of the year. </a:t>
            </a: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Though no one was hurt, the dangerous animal was separated from the public for a time by nothing more than a 4-foot fence. A park worker said the tiger jumped over the park’s 4-meter-high pen at about 3:00 p.m. The escape occurred after one of the animal’s </a:t>
            </a:r>
            <a:r>
              <a:rPr lang="en-US" altLang="zh-CN" sz="2400" u="sng" dirty="0">
                <a:solidFill>
                  <a:schemeClr val="tx1">
                    <a:lumMod val="75000"/>
                    <a:lumOff val="25000"/>
                  </a:schemeClr>
                </a:solidFill>
                <a:latin typeface="Times New Roman" panose="02020603050405020304" charset="0"/>
                <a:cs typeface="Times New Roman" panose="02020603050405020304" charset="0"/>
              </a:rPr>
              <a:t>handlers</a:t>
            </a:r>
            <a:r>
              <a:rPr lang="en-US" altLang="zh-CN" sz="2400" dirty="0">
                <a:solidFill>
                  <a:schemeClr val="tx1">
                    <a:lumMod val="75000"/>
                    <a:lumOff val="25000"/>
                  </a:schemeClr>
                </a:solidFill>
                <a:latin typeface="Times New Roman" panose="02020603050405020304" charset="0"/>
                <a:cs typeface="Times New Roman" panose="02020603050405020304" charset="0"/>
              </a:rPr>
              <a:t> left the pen gate open. It prompted response from officials at once. Staff were sent immediately to arrest the runaway tiger. Dozens of policemen were asked to track down the tiger. They found the tiger in a nearby forest.</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71487" y="565468"/>
            <a:ext cx="11115675" cy="4965065"/>
          </a:xfrm>
          <a:prstGeom prst="rect">
            <a:avLst/>
          </a:prstGeom>
          <a:noFill/>
        </p:spPr>
        <p:txBody>
          <a:bodyPr wrap="square" rtlCol="0" anchor="ctr">
            <a:spAutoFit/>
          </a:bodyPr>
          <a:lstStyle/>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General Manager Calvin White told reporters that staff were preparing for the worst. “I ordered a tranquilizer (</a:t>
            </a:r>
            <a:r>
              <a:rPr lang="zh-CN" altLang="en-US" sz="2400" dirty="0">
                <a:solidFill>
                  <a:schemeClr val="tx1">
                    <a:lumMod val="75000"/>
                    <a:lumOff val="25000"/>
                  </a:schemeClr>
                </a:solidFill>
                <a:latin typeface="宋体" panose="02010600030101010101" pitchFamily="2" charset="-122"/>
                <a:ea typeface="宋体" panose="02010600030101010101" pitchFamily="2" charset="-122"/>
                <a:cs typeface="Times New Roman" panose="02020603050405020304" charset="0"/>
              </a:rPr>
              <a:t>镇静剂</a:t>
            </a:r>
            <a:r>
              <a:rPr lang="en-US" altLang="zh-CN" sz="2400" dirty="0">
                <a:solidFill>
                  <a:schemeClr val="tx1">
                    <a:lumMod val="75000"/>
                    <a:lumOff val="25000"/>
                  </a:schemeClr>
                </a:solidFill>
                <a:latin typeface="Times New Roman" panose="02020603050405020304" charset="0"/>
                <a:cs typeface="Times New Roman" panose="02020603050405020304" charset="0"/>
              </a:rPr>
              <a:t>) gun so we would have tranquilized her, but thankfully we didn’t have to,” Mr. White said. The tiger was successfully led back into its cage after the brief escape.</a:t>
            </a: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The incident occurred during the Toronto Zoo’s 28th annual Christmas Treats Walk, where admissions were free in return for donations of food that does not easily go bad.</a:t>
            </a: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Opened in June 1974, the zoo park covers 710 acres. It is home to over 5,000 animals, </a:t>
            </a: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including Malayan tigers, Bengal tigers, wolves, kangaroos, pandas as well as a variety of birds, reptiles (</a:t>
            </a:r>
            <a:r>
              <a:rPr lang="zh-CN" altLang="en-US" sz="2400" dirty="0">
                <a:solidFill>
                  <a:schemeClr val="tx1">
                    <a:lumMod val="75000"/>
                    <a:lumOff val="25000"/>
                  </a:schemeClr>
                </a:solidFill>
                <a:latin typeface="宋体" panose="02010600030101010101" pitchFamily="2" charset="-122"/>
                <a:ea typeface="宋体" panose="02010600030101010101" pitchFamily="2" charset="-122"/>
                <a:cs typeface="Times New Roman" panose="02020603050405020304" charset="0"/>
              </a:rPr>
              <a:t>爬行动物</a:t>
            </a:r>
            <a:r>
              <a:rPr lang="en-US" altLang="zh-CN" sz="2400" dirty="0">
                <a:solidFill>
                  <a:schemeClr val="tx1">
                    <a:lumMod val="75000"/>
                    <a:lumOff val="25000"/>
                  </a:schemeClr>
                </a:solidFill>
                <a:latin typeface="Times New Roman" panose="02020603050405020304" charset="0"/>
                <a:cs typeface="Times New Roman" panose="02020603050405020304" charset="0"/>
              </a:rPr>
              <a:t>) and domestic animals. </a:t>
            </a: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Thousands of people visit the zoo on each Boxing Day to see the animals fed by their </a:t>
            </a: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handlers.</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28710" y="1159340"/>
            <a:ext cx="10756217" cy="977265"/>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36. The underlined word “handlers” in Paragraph 2 means _______.</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friends           B. leaders         C. trainers             D. managers</a:t>
            </a:r>
          </a:p>
        </p:txBody>
      </p:sp>
      <p:sp>
        <p:nvSpPr>
          <p:cNvPr id="109" name="TextBox 4"/>
          <p:cNvSpPr txBox="1"/>
          <p:nvPr/>
        </p:nvSpPr>
        <p:spPr>
          <a:xfrm>
            <a:off x="666760" y="3429000"/>
            <a:ext cx="10616866" cy="156845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细节判断题。根据第二段中的</a:t>
            </a:r>
            <a:r>
              <a:rPr lang="en-US" altLang="zh-CN" sz="2400" dirty="0">
                <a:solidFill>
                  <a:srgbClr val="C00000"/>
                </a:solidFill>
                <a:latin typeface="Times New Roman" panose="02020603050405020304" charset="0"/>
                <a:cs typeface="Times New Roman" panose="02020603050405020304" charset="0"/>
              </a:rPr>
              <a:t>The escape occurred after one of the animal’s handlers left the pen gate open</a:t>
            </a:r>
            <a:r>
              <a:rPr lang="zh-CN" altLang="en-US" sz="2400" dirty="0">
                <a:solidFill>
                  <a:srgbClr val="C00000"/>
                </a:solidFill>
                <a:latin typeface="Times New Roman" panose="02020603050405020304" charset="0"/>
                <a:cs typeface="Times New Roman" panose="02020603050405020304" charset="0"/>
              </a:rPr>
              <a:t>和最后一段</a:t>
            </a:r>
            <a:r>
              <a:rPr lang="en-US" altLang="zh-CN" sz="2400" dirty="0">
                <a:solidFill>
                  <a:srgbClr val="C00000"/>
                </a:solidFill>
                <a:latin typeface="Times New Roman" panose="02020603050405020304" charset="0"/>
                <a:cs typeface="Times New Roman" panose="02020603050405020304" charset="0"/>
              </a:rPr>
              <a:t>Thousands of people visit the zoo on each Boxing Day to see the animals fed by their handlers</a:t>
            </a:r>
            <a:r>
              <a:rPr lang="zh-CN" altLang="en-US" sz="2400" dirty="0">
                <a:solidFill>
                  <a:srgbClr val="C00000"/>
                </a:solidFill>
                <a:latin typeface="Times New Roman" panose="02020603050405020304" charset="0"/>
                <a:cs typeface="Times New Roman" panose="02020603050405020304" charset="0"/>
              </a:rPr>
              <a:t>可以推断出</a:t>
            </a:r>
            <a:r>
              <a:rPr lang="en-US" altLang="zh-CN" sz="2400" dirty="0">
                <a:solidFill>
                  <a:srgbClr val="C00000"/>
                </a:solidFill>
                <a:latin typeface="Times New Roman" panose="02020603050405020304" charset="0"/>
                <a:cs typeface="Times New Roman" panose="02020603050405020304" charset="0"/>
              </a:rPr>
              <a:t>handler</a:t>
            </a:r>
            <a:r>
              <a:rPr lang="zh-CN" altLang="en-US" sz="2400" dirty="0">
                <a:solidFill>
                  <a:srgbClr val="C00000"/>
                </a:solidFill>
                <a:latin typeface="Times New Roman" panose="02020603050405020304" charset="0"/>
                <a:cs typeface="Times New Roman" panose="02020603050405020304" charset="0"/>
              </a:rPr>
              <a:t>指“驯兽师”，故此题答案为</a:t>
            </a:r>
            <a:r>
              <a:rPr lang="en-US" altLang="zh-CN" sz="2400" dirty="0">
                <a:solidFill>
                  <a:srgbClr val="C00000"/>
                </a:solidFill>
                <a:latin typeface="Times New Roman" panose="02020603050405020304" charset="0"/>
                <a:cs typeface="Times New Roman" panose="02020603050405020304" charset="0"/>
              </a:rPr>
              <a:t>C</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914400" y="1177290"/>
            <a:ext cx="93789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28710" y="1159340"/>
            <a:ext cx="10756217" cy="230632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37. Why did the tiger escape?</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Because of the lack of food.</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 Because of the carelessness of the handler.</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Because of the broken chain and fence.</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 Because of the fear of the public.</a:t>
            </a:r>
          </a:p>
        </p:txBody>
      </p:sp>
      <p:sp>
        <p:nvSpPr>
          <p:cNvPr id="109" name="TextBox 4"/>
          <p:cNvSpPr txBox="1"/>
          <p:nvPr/>
        </p:nvSpPr>
        <p:spPr>
          <a:xfrm>
            <a:off x="876310" y="3872199"/>
            <a:ext cx="10616866" cy="156845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细节判断题。根据第二段中的</a:t>
            </a:r>
            <a:r>
              <a:rPr lang="en-US" altLang="zh-CN" sz="2400" dirty="0">
                <a:solidFill>
                  <a:srgbClr val="C00000"/>
                </a:solidFill>
                <a:latin typeface="Times New Roman" panose="02020603050405020304" charset="0"/>
                <a:cs typeface="Times New Roman" panose="02020603050405020304" charset="0"/>
              </a:rPr>
              <a:t>The escape occurred after one of the animal’s handlers left the pen gate open</a:t>
            </a:r>
            <a:r>
              <a:rPr lang="zh-CN" altLang="en-US" sz="2400" dirty="0">
                <a:solidFill>
                  <a:srgbClr val="C00000"/>
                </a:solidFill>
                <a:latin typeface="Times New Roman" panose="02020603050405020304" charset="0"/>
                <a:cs typeface="Times New Roman" panose="02020603050405020304" charset="0"/>
              </a:rPr>
              <a:t>（这次逃跑发生在一个驯兽师忘记关上围栏门之后）可知，</a:t>
            </a:r>
            <a:r>
              <a:rPr lang="en-US" altLang="zh-CN" sz="2400" dirty="0">
                <a:solidFill>
                  <a:srgbClr val="C00000"/>
                </a:solidFill>
                <a:latin typeface="Times New Roman" panose="02020603050405020304" charset="0"/>
                <a:cs typeface="Times New Roman" panose="02020603050405020304" charset="0"/>
              </a:rPr>
              <a:t>B</a:t>
            </a:r>
            <a:r>
              <a:rPr lang="zh-CN" altLang="en-US" sz="2400" dirty="0">
                <a:solidFill>
                  <a:srgbClr val="C00000"/>
                </a:solidFill>
                <a:latin typeface="Times New Roman" panose="02020603050405020304" charset="0"/>
                <a:cs typeface="Times New Roman" panose="02020603050405020304" charset="0"/>
              </a:rPr>
              <a:t>项</a:t>
            </a:r>
            <a:r>
              <a:rPr lang="en-US" altLang="zh-CN" sz="2400" dirty="0">
                <a:solidFill>
                  <a:srgbClr val="C00000"/>
                </a:solidFill>
                <a:latin typeface="Times New Roman" panose="02020603050405020304" charset="0"/>
                <a:cs typeface="Times New Roman" panose="02020603050405020304" charset="0"/>
              </a:rPr>
              <a:t>Because of the carelessness of the handler</a:t>
            </a:r>
            <a:r>
              <a:rPr lang="zh-CN" altLang="en-US" sz="2400" dirty="0">
                <a:solidFill>
                  <a:srgbClr val="C00000"/>
                </a:solidFill>
                <a:latin typeface="Times New Roman" panose="02020603050405020304" charset="0"/>
                <a:cs typeface="Times New Roman" panose="02020603050405020304" charset="0"/>
              </a:rPr>
              <a:t>（由于驯兽师的粗心大意）符合题意。故此题答案为</a:t>
            </a:r>
            <a:r>
              <a:rPr lang="en-US" altLang="zh-CN" sz="2400" dirty="0">
                <a:solidFill>
                  <a:srgbClr val="C00000"/>
                </a:solidFill>
                <a:latin typeface="Times New Roman" panose="02020603050405020304" charset="0"/>
                <a:cs typeface="Times New Roman" panose="02020603050405020304" charset="0"/>
              </a:rPr>
              <a:t>B</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952500" y="1159510"/>
            <a:ext cx="97917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80921" y="370867"/>
            <a:ext cx="10612537" cy="230632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38. It can be inferred from the passage that _______.</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the tiger was kept in the cage at first</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 the tiger’s escape lasted a whole day</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the incident took place in Canada</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 the zoo keeper shot the tiger dead</a:t>
            </a:r>
          </a:p>
        </p:txBody>
      </p:sp>
      <p:sp>
        <p:nvSpPr>
          <p:cNvPr id="109" name="TextBox 4"/>
          <p:cNvSpPr txBox="1"/>
          <p:nvPr/>
        </p:nvSpPr>
        <p:spPr>
          <a:xfrm>
            <a:off x="498541" y="2733232"/>
            <a:ext cx="10502833" cy="304609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推理判断题。根据第一段第一句</a:t>
            </a:r>
            <a:r>
              <a:rPr lang="en-US" altLang="zh-CN" sz="2400" dirty="0">
                <a:solidFill>
                  <a:srgbClr val="C00000"/>
                </a:solidFill>
                <a:latin typeface="Times New Roman" panose="02020603050405020304" charset="0"/>
                <a:cs typeface="Times New Roman" panose="02020603050405020304" charset="0"/>
              </a:rPr>
              <a:t>A 300-pound adult Siberian tiger escaped from its 4-meter-high chain-link pen at the Toronto Zoo yesterday</a:t>
            </a:r>
            <a:r>
              <a:rPr lang="zh-CN" altLang="en-US" sz="2400" dirty="0">
                <a:solidFill>
                  <a:srgbClr val="C00000"/>
                </a:solidFill>
                <a:latin typeface="Times New Roman" panose="02020603050405020304" charset="0"/>
                <a:cs typeface="Times New Roman" panose="02020603050405020304" charset="0"/>
              </a:rPr>
              <a:t>（一只</a:t>
            </a:r>
            <a:r>
              <a:rPr lang="en-US" altLang="zh-CN" sz="2400" dirty="0">
                <a:solidFill>
                  <a:srgbClr val="C00000"/>
                </a:solidFill>
                <a:latin typeface="Times New Roman" panose="02020603050405020304" charset="0"/>
                <a:cs typeface="Times New Roman" panose="02020603050405020304" charset="0"/>
              </a:rPr>
              <a:t>300</a:t>
            </a:r>
            <a:r>
              <a:rPr lang="zh-CN" altLang="en-US" sz="2400" dirty="0">
                <a:solidFill>
                  <a:srgbClr val="C00000"/>
                </a:solidFill>
                <a:latin typeface="Times New Roman" panose="02020603050405020304" charset="0"/>
                <a:cs typeface="Times New Roman" panose="02020603050405020304" charset="0"/>
              </a:rPr>
              <a:t>磅的成年西伯利亚虎从四米高的围栏里逃了出来）和第三段最后一句</a:t>
            </a:r>
            <a:r>
              <a:rPr lang="en-US" altLang="zh-CN" sz="2400" dirty="0">
                <a:solidFill>
                  <a:srgbClr val="C00000"/>
                </a:solidFill>
                <a:latin typeface="Times New Roman" panose="02020603050405020304" charset="0"/>
                <a:cs typeface="Times New Roman" panose="02020603050405020304" charset="0"/>
              </a:rPr>
              <a:t>The tiger was successfully led back into its cage after the brief escape</a:t>
            </a:r>
            <a:r>
              <a:rPr lang="zh-CN" altLang="en-US" sz="2400" dirty="0">
                <a:solidFill>
                  <a:srgbClr val="C00000"/>
                </a:solidFill>
                <a:latin typeface="Times New Roman" panose="02020603050405020304" charset="0"/>
                <a:cs typeface="Times New Roman" panose="02020603050405020304" charset="0"/>
              </a:rPr>
              <a:t>（在短暂的逃跑之后那只老虎最终被成功引回笼子里）得知，</a:t>
            </a:r>
            <a:r>
              <a:rPr lang="en-US" altLang="zh-CN" sz="2400" dirty="0">
                <a:solidFill>
                  <a:srgbClr val="C00000"/>
                </a:solidFill>
                <a:latin typeface="Times New Roman" panose="02020603050405020304" charset="0"/>
                <a:cs typeface="Times New Roman" panose="02020603050405020304" charset="0"/>
              </a:rPr>
              <a:t>A</a:t>
            </a:r>
            <a:r>
              <a:rPr lang="zh-CN" altLang="en-US" sz="2400" dirty="0">
                <a:solidFill>
                  <a:srgbClr val="C00000"/>
                </a:solidFill>
                <a:latin typeface="Times New Roman" panose="02020603050405020304" charset="0"/>
                <a:cs typeface="Times New Roman" panose="02020603050405020304" charset="0"/>
              </a:rPr>
              <a:t>项（老虎最开始被关在笼子里）、</a:t>
            </a:r>
            <a:r>
              <a:rPr lang="en-US" altLang="zh-CN" sz="2400" dirty="0">
                <a:solidFill>
                  <a:srgbClr val="C00000"/>
                </a:solidFill>
                <a:latin typeface="Times New Roman" panose="02020603050405020304" charset="0"/>
                <a:cs typeface="Times New Roman" panose="02020603050405020304" charset="0"/>
              </a:rPr>
              <a:t>B</a:t>
            </a:r>
            <a:r>
              <a:rPr lang="zh-CN" altLang="en-US" sz="2400" dirty="0">
                <a:solidFill>
                  <a:srgbClr val="C00000"/>
                </a:solidFill>
                <a:latin typeface="Times New Roman" panose="02020603050405020304" charset="0"/>
                <a:cs typeface="Times New Roman" panose="02020603050405020304" charset="0"/>
              </a:rPr>
              <a:t>项（老虎逃跑了一整天）和</a:t>
            </a:r>
            <a:r>
              <a:rPr lang="en-US" altLang="zh-CN" sz="2400" dirty="0">
                <a:solidFill>
                  <a:srgbClr val="C00000"/>
                </a:solidFill>
                <a:latin typeface="Times New Roman" panose="02020603050405020304" charset="0"/>
                <a:cs typeface="Times New Roman" panose="02020603050405020304" charset="0"/>
              </a:rPr>
              <a:t>D</a:t>
            </a:r>
            <a:r>
              <a:rPr lang="zh-CN" altLang="en-US" sz="2400" dirty="0">
                <a:solidFill>
                  <a:srgbClr val="C00000"/>
                </a:solidFill>
                <a:latin typeface="Times New Roman" panose="02020603050405020304" charset="0"/>
                <a:cs typeface="Times New Roman" panose="02020603050405020304" charset="0"/>
              </a:rPr>
              <a:t>项（动物管理员射杀了老虎）都不符合文章内容。</a:t>
            </a:r>
            <a:r>
              <a:rPr lang="en-US" altLang="zh-CN" sz="2400" dirty="0">
                <a:solidFill>
                  <a:srgbClr val="C00000"/>
                </a:solidFill>
                <a:latin typeface="Times New Roman" panose="02020603050405020304" charset="0"/>
                <a:cs typeface="Times New Roman" panose="02020603050405020304" charset="0"/>
              </a:rPr>
              <a:t>Toronto</a:t>
            </a:r>
            <a:r>
              <a:rPr lang="zh-CN" altLang="en-US" sz="2400" dirty="0">
                <a:solidFill>
                  <a:srgbClr val="C00000"/>
                </a:solidFill>
                <a:latin typeface="Times New Roman" panose="02020603050405020304" charset="0"/>
                <a:cs typeface="Times New Roman" panose="02020603050405020304" charset="0"/>
              </a:rPr>
              <a:t>（多伦多）是加拿大的一座城市。故此题正确答案为</a:t>
            </a:r>
            <a:r>
              <a:rPr lang="en-US" altLang="zh-CN" sz="2400" dirty="0">
                <a:solidFill>
                  <a:srgbClr val="C00000"/>
                </a:solidFill>
                <a:latin typeface="Times New Roman" panose="02020603050405020304" charset="0"/>
                <a:cs typeface="Times New Roman" panose="02020603050405020304" charset="0"/>
              </a:rPr>
              <a:t>C</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923555" y="370867"/>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46063" y="236335"/>
            <a:ext cx="10555387" cy="230632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39. Why do people go to the zoo on each Boxing Day?</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Because they want to catch the animals.</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 Because they want to see the animals fed by handlers.</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Because they want to see the animals.</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 Because they want to free the animals.</a:t>
            </a:r>
          </a:p>
        </p:txBody>
      </p:sp>
      <p:sp>
        <p:nvSpPr>
          <p:cNvPr id="109" name="TextBox 4"/>
          <p:cNvSpPr txBox="1"/>
          <p:nvPr/>
        </p:nvSpPr>
        <p:spPr>
          <a:xfrm>
            <a:off x="799699" y="3072847"/>
            <a:ext cx="9764229"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细节判断题。最后一段意为“成千上万的人在每年的节礼日来到动物园观看驯兽师喂养动物。”</a:t>
            </a:r>
            <a:r>
              <a:rPr lang="en-US" altLang="zh-CN" sz="2400" dirty="0">
                <a:solidFill>
                  <a:srgbClr val="C00000"/>
                </a:solidFill>
                <a:latin typeface="Times New Roman" panose="02020603050405020304" charset="0"/>
                <a:cs typeface="Times New Roman" panose="02020603050405020304" charset="0"/>
              </a:rPr>
              <a:t>B</a:t>
            </a:r>
            <a:r>
              <a:rPr lang="zh-CN" altLang="en-US" sz="2400" dirty="0">
                <a:solidFill>
                  <a:srgbClr val="C00000"/>
                </a:solidFill>
                <a:latin typeface="Times New Roman" panose="02020603050405020304" charset="0"/>
                <a:cs typeface="Times New Roman" panose="02020603050405020304" charset="0"/>
              </a:rPr>
              <a:t>项符合题意。故此题答案为</a:t>
            </a:r>
            <a:r>
              <a:rPr lang="en-US" altLang="zh-CN" sz="2400" dirty="0">
                <a:solidFill>
                  <a:srgbClr val="C00000"/>
                </a:solidFill>
                <a:latin typeface="Times New Roman" panose="02020603050405020304" charset="0"/>
                <a:cs typeface="Times New Roman" panose="02020603050405020304" charset="0"/>
              </a:rPr>
              <a:t>B</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917850" y="23633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39083" y="824450"/>
            <a:ext cx="10500442" cy="1420495"/>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40. What is the best title of the passage?</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The Escape of an Animal                  B. The Zoo</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Siberian Tigers                                  D. Dangerous Animals</a:t>
            </a:r>
            <a:endParaRPr lang="zh-CN" altLang="en-US" sz="22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109" name="TextBox 4"/>
          <p:cNvSpPr txBox="1"/>
          <p:nvPr/>
        </p:nvSpPr>
        <p:spPr>
          <a:xfrm>
            <a:off x="832125" y="4215847"/>
            <a:ext cx="9764229"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主旨大意题。整篇文章围绕着动物园老虎逃跑事件展开叙述。故此题答案为</a:t>
            </a:r>
            <a:r>
              <a:rPr lang="en-US" altLang="zh-CN" sz="2400" dirty="0">
                <a:solidFill>
                  <a:srgbClr val="C00000"/>
                </a:solidFill>
                <a:latin typeface="Times New Roman" panose="02020603050405020304" charset="0"/>
                <a:cs typeface="Times New Roman" panose="02020603050405020304" charset="0"/>
              </a:rPr>
              <a:t>A</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832125" y="83346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93911" y="876980"/>
            <a:ext cx="11540728" cy="2749550"/>
          </a:xfrm>
          <a:prstGeom prst="rect">
            <a:avLst/>
          </a:prstGeom>
          <a:noFill/>
        </p:spPr>
        <p:txBody>
          <a:bodyPr wrap="square" rtlCol="0" anchor="ctr">
            <a:spAutoFit/>
          </a:bodyPr>
          <a:lstStyle/>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There are a lot of things which cause stress in our lives, such as school problems, arguments with friends and sometimes bad feelings about ourselves. We all experience stress at times, but it’s important to manage it properly and reduce its influence. </a:t>
            </a:r>
            <a:r>
              <a:rPr lang="en-US" altLang="zh-CN" sz="2400" u="sng" dirty="0">
                <a:solidFill>
                  <a:schemeClr val="tx1">
                    <a:lumMod val="75000"/>
                    <a:lumOff val="25000"/>
                  </a:schemeClr>
                </a:solidFill>
                <a:latin typeface="Times New Roman" panose="02020603050405020304" charset="0"/>
                <a:cs typeface="Times New Roman" panose="02020603050405020304" charset="0"/>
              </a:rPr>
              <a:t>41_____</a:t>
            </a:r>
            <a:r>
              <a:rPr lang="en-US" altLang="zh-CN" sz="2400" dirty="0">
                <a:solidFill>
                  <a:schemeClr val="tx1">
                    <a:lumMod val="75000"/>
                    <a:lumOff val="25000"/>
                  </a:schemeClr>
                </a:solidFill>
                <a:latin typeface="Times New Roman" panose="02020603050405020304" charset="0"/>
                <a:cs typeface="Times New Roman" panose="02020603050405020304" charset="0"/>
              </a:rPr>
              <a:t> </a:t>
            </a: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Sometimes we feel stressed without understanding the reason. Whenever you’re stressed, </a:t>
            </a: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you should stop and think. What is really happening? How can you improve the situation? Try keeping a diary about your problems and the possible causes.</a:t>
            </a:r>
          </a:p>
        </p:txBody>
      </p:sp>
      <p:sp>
        <p:nvSpPr>
          <p:cNvPr id="6" name="文本框 5"/>
          <p:cNvSpPr txBox="1"/>
          <p:nvPr>
            <p:custDataLst>
              <p:tags r:id="rId1"/>
            </p:custDataLst>
          </p:nvPr>
        </p:nvSpPr>
        <p:spPr>
          <a:xfrm>
            <a:off x="730885" y="342900"/>
            <a:ext cx="10671175" cy="534035"/>
          </a:xfrm>
          <a:prstGeom prst="rect">
            <a:avLst/>
          </a:prstGeom>
          <a:noFill/>
        </p:spPr>
        <p:txBody>
          <a:bodyPr wrap="square" rtlCol="0" anchor="t">
            <a:spAutoFit/>
          </a:bodyPr>
          <a:lstStyle/>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B）阅读下面短文，从短文后的选项中选出可以填入空白处的最佳选项。</a:t>
            </a:r>
          </a:p>
        </p:txBody>
      </p:sp>
      <p:sp>
        <p:nvSpPr>
          <p:cNvPr id="3" name="文本框 2"/>
          <p:cNvSpPr txBox="1"/>
          <p:nvPr>
            <p:custDataLst>
              <p:tags r:id="rId2"/>
            </p:custDataLst>
          </p:nvPr>
        </p:nvSpPr>
        <p:spPr>
          <a:xfrm>
            <a:off x="789940" y="3798888"/>
            <a:ext cx="11167745" cy="1938020"/>
          </a:xfrm>
          <a:prstGeom prst="rect">
            <a:avLst/>
          </a:prstGeom>
          <a:solidFill>
            <a:schemeClr val="bg1"/>
          </a:solidFill>
        </p:spPr>
        <p:txBody>
          <a:bodyPr wrap="none" rtlCol="0" anchor="ctr">
            <a:spAutoFit/>
          </a:bodyPr>
          <a:lstStyle/>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A. For example, seeing a film or hanging out after 5 day’s study could be a good choice.</a:t>
            </a: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B. Don’t keep your worries to yourself.</a:t>
            </a: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C. Here are some helpful tips for dealing with stress.</a:t>
            </a: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D. Besides, healthy habits are very important for reducing stress.</a:t>
            </a: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E. To avoid that, time management is greatly needed.</a:t>
            </a:r>
          </a:p>
        </p:txBody>
      </p:sp>
      <p:sp>
        <p:nvSpPr>
          <p:cNvPr id="10" name="文本框 9">
            <a:hlinkClick r:id="rId7" action="ppaction://hlinksldjump"/>
          </p:cNvPr>
          <p:cNvSpPr txBox="1"/>
          <p:nvPr>
            <p:custDataLst>
              <p:tags r:id="rId3"/>
            </p:custDataLst>
          </p:nvPr>
        </p:nvSpPr>
        <p:spPr>
          <a:xfrm>
            <a:off x="5029198" y="605464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p>
        </p:txBody>
      </p:sp>
      <p:sp>
        <p:nvSpPr>
          <p:cNvPr id="2" name="TextBox 4"/>
          <p:cNvSpPr txBox="1"/>
          <p:nvPr>
            <p:custDataLst>
              <p:tags r:id="rId4"/>
            </p:custDataLst>
          </p:nvPr>
        </p:nvSpPr>
        <p:spPr>
          <a:xfrm>
            <a:off x="9873615" y="1767840"/>
            <a:ext cx="88519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3"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p>
        </p:txBody>
      </p:sp>
      <p:sp>
        <p:nvSpPr>
          <p:cNvPr id="5" name="矩形 4"/>
          <p:cNvSpPr/>
          <p:nvPr/>
        </p:nvSpPr>
        <p:spPr>
          <a:xfrm>
            <a:off x="600075" y="1143000"/>
            <a:ext cx="10854055" cy="1198880"/>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41. 【解析】 细节过渡题。阅读下文可知后面几段都是讲述一些应对压力的方法和措施，因此 C 项“Here are some helpful tips for dealing with stress ( 以下是一些应对压力的有用技巧 ).”符合语境，故此题正确答案为 C。</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36015" y="622300"/>
            <a:ext cx="10274300" cy="2616807"/>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1. M: How is your math class?</a:t>
            </a: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W: _______.</a:t>
            </a:r>
          </a:p>
          <a:p>
            <a:pPr algn="just" fontAlgn="auto">
              <a:lnSpc>
                <a:spcPct val="14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A. All right                      B. Good idea</a:t>
            </a: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C. Very good                   D. With pleasure</a:t>
            </a:r>
            <a:endParaRPr lang="zh-CN" altLang="en-US" sz="2400" dirty="0">
              <a:latin typeface="宋体" panose="02010600030101010101" pitchFamily="2" charset="-122"/>
              <a:ea typeface="宋体" panose="02010600030101010101" pitchFamily="2" charset="-122"/>
              <a:cs typeface="宋体" panose="02010600030101010101" pitchFamily="2" charset="-122"/>
            </a:endParaRPr>
          </a:p>
        </p:txBody>
      </p:sp>
      <p:sp>
        <p:nvSpPr>
          <p:cNvPr id="105" name="TextBox 4"/>
          <p:cNvSpPr txBox="1"/>
          <p:nvPr/>
        </p:nvSpPr>
        <p:spPr>
          <a:xfrm>
            <a:off x="930487" y="688340"/>
            <a:ext cx="1030605" cy="521970"/>
          </a:xfrm>
          <a:prstGeom prst="rect">
            <a:avLst/>
          </a:prstGeom>
          <a:noFill/>
        </p:spPr>
        <p:txBody>
          <a:bodyPr wrap="square" rtlCol="0">
            <a:spAutoFit/>
          </a:bodyPr>
          <a:lstStyle/>
          <a:p>
            <a:pPr algn="ctr"/>
            <a:r>
              <a:rPr lang="en-US" altLang="zh-CN"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
        <p:nvSpPr>
          <p:cNvPr id="109" name="TextBox 4"/>
          <p:cNvSpPr txBox="1"/>
          <p:nvPr/>
        </p:nvSpPr>
        <p:spPr>
          <a:xfrm>
            <a:off x="647065" y="4399915"/>
            <a:ext cx="10668000" cy="1437640"/>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根据句意，说话者询问对方数学课怎么样。</a:t>
            </a:r>
            <a:r>
              <a:rPr lang="en-US" altLang="zh-CN" sz="2400" dirty="0">
                <a:solidFill>
                  <a:srgbClr val="C00000"/>
                </a:solidFill>
                <a:latin typeface="Times New Roman" panose="02020603050405020304" charset="0"/>
                <a:cs typeface="Times New Roman" panose="02020603050405020304" charset="0"/>
              </a:rPr>
              <a:t>A</a:t>
            </a:r>
            <a:r>
              <a:rPr lang="zh-CN" altLang="en-US" sz="2400" dirty="0">
                <a:solidFill>
                  <a:srgbClr val="C00000"/>
                </a:solidFill>
                <a:latin typeface="Times New Roman" panose="02020603050405020304" charset="0"/>
                <a:cs typeface="Times New Roman" panose="02020603050405020304" charset="0"/>
              </a:rPr>
              <a:t>项“好的”、</a:t>
            </a:r>
            <a:r>
              <a:rPr lang="en-US" altLang="zh-CN" sz="2400" dirty="0">
                <a:solidFill>
                  <a:srgbClr val="C00000"/>
                </a:solidFill>
                <a:latin typeface="Times New Roman" panose="02020603050405020304" charset="0"/>
                <a:cs typeface="Times New Roman" panose="02020603050405020304" charset="0"/>
              </a:rPr>
              <a:t>B</a:t>
            </a:r>
            <a:r>
              <a:rPr lang="zh-CN" altLang="en-US" sz="2400" dirty="0">
                <a:solidFill>
                  <a:srgbClr val="C00000"/>
                </a:solidFill>
                <a:latin typeface="Times New Roman" panose="02020603050405020304" charset="0"/>
                <a:cs typeface="Times New Roman" panose="02020603050405020304" charset="0"/>
              </a:rPr>
              <a:t>项“好主意”、</a:t>
            </a:r>
            <a:r>
              <a:rPr lang="en-US" altLang="zh-CN" sz="2400" dirty="0">
                <a:solidFill>
                  <a:srgbClr val="C00000"/>
                </a:solidFill>
                <a:latin typeface="Times New Roman" panose="02020603050405020304" charset="0"/>
                <a:cs typeface="Times New Roman" panose="02020603050405020304" charset="0"/>
              </a:rPr>
              <a:t>D</a:t>
            </a:r>
            <a:r>
              <a:rPr lang="zh-CN" altLang="en-US" sz="2400" dirty="0">
                <a:solidFill>
                  <a:srgbClr val="C00000"/>
                </a:solidFill>
                <a:latin typeface="Times New Roman" panose="02020603050405020304" charset="0"/>
                <a:cs typeface="Times New Roman" panose="02020603050405020304" charset="0"/>
              </a:rPr>
              <a:t>项“乐意效劳”均不符合题意。只有</a:t>
            </a:r>
            <a:r>
              <a:rPr lang="en-US" altLang="zh-CN" sz="2400" dirty="0">
                <a:solidFill>
                  <a:srgbClr val="C00000"/>
                </a:solidFill>
                <a:latin typeface="Times New Roman" panose="02020603050405020304" charset="0"/>
                <a:cs typeface="Times New Roman" panose="02020603050405020304" charset="0"/>
              </a:rPr>
              <a:t>C</a:t>
            </a:r>
            <a:r>
              <a:rPr lang="zh-CN" altLang="en-US" sz="2400" dirty="0">
                <a:solidFill>
                  <a:srgbClr val="C00000"/>
                </a:solidFill>
                <a:latin typeface="Times New Roman" panose="02020603050405020304" charset="0"/>
                <a:cs typeface="Times New Roman" panose="02020603050405020304" charset="0"/>
              </a:rPr>
              <a:t>项“非常好”符合上下文。因此，答案是</a:t>
            </a:r>
            <a:r>
              <a:rPr lang="en-US" altLang="zh-CN" sz="2400" dirty="0">
                <a:solidFill>
                  <a:srgbClr val="C00000"/>
                </a:solidFill>
                <a:latin typeface="Times New Roman" panose="02020603050405020304" charset="0"/>
                <a:cs typeface="Times New Roman" panose="02020603050405020304" charset="0"/>
              </a:rPr>
              <a:t>C</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blinds(horizontal)">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9"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67640" y="485817"/>
            <a:ext cx="11391900" cy="2749550"/>
          </a:xfrm>
          <a:prstGeom prst="rect">
            <a:avLst/>
          </a:prstGeom>
          <a:noFill/>
        </p:spPr>
        <p:txBody>
          <a:bodyPr wrap="square" rtlCol="0" anchor="ctr">
            <a:spAutoFit/>
          </a:bodyPr>
          <a:lstStyle/>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lang="en-US" altLang="zh-CN" sz="2400">
                <a:solidFill>
                  <a:schemeClr val="tx1">
                    <a:lumMod val="75000"/>
                    <a:lumOff val="25000"/>
                  </a:schemeClr>
                </a:solidFill>
                <a:latin typeface="Times New Roman" panose="02020603050405020304" charset="0"/>
                <a:cs typeface="Times New Roman" panose="02020603050405020304" charset="0"/>
              </a:rPr>
              <a:t>Do you always wait until Sunday evening to do homework? This bad habit can cause “last-minute” stress, as well as poor grades. </a:t>
            </a:r>
            <a:r>
              <a:rPr lang="en-US" altLang="zh-CN" sz="2400" u="sng">
                <a:solidFill>
                  <a:schemeClr val="tx1">
                    <a:lumMod val="75000"/>
                    <a:lumOff val="25000"/>
                  </a:schemeClr>
                </a:solidFill>
                <a:latin typeface="Times New Roman" panose="02020603050405020304" charset="0"/>
                <a:cs typeface="Times New Roman" panose="02020603050405020304" charset="0"/>
              </a:rPr>
              <a:t>42         </a:t>
            </a:r>
            <a:r>
              <a:rPr lang="en-US" altLang="zh-CN" sz="2400">
                <a:solidFill>
                  <a:schemeClr val="tx1">
                    <a:lumMod val="75000"/>
                    <a:lumOff val="25000"/>
                  </a:schemeClr>
                </a:solidFill>
                <a:latin typeface="Times New Roman" panose="02020603050405020304" charset="0"/>
                <a:cs typeface="Times New Roman" panose="02020603050405020304" charset="0"/>
              </a:rPr>
              <a:t> Plan your studies and other activities with a calendar. You can also divide big projects into some smaller tasks. In this way, you’ll always know how much time you really have.</a:t>
            </a:r>
          </a:p>
          <a:p>
            <a:pPr algn="just">
              <a:lnSpc>
                <a:spcPct val="120000"/>
              </a:lnSpc>
            </a:pPr>
            <a:r>
              <a:rPr lang="en-US" altLang="zh-CN" sz="2400">
                <a:solidFill>
                  <a:schemeClr val="tx1">
                    <a:lumMod val="75000"/>
                    <a:lumOff val="25000"/>
                  </a:schemeClr>
                </a:solidFill>
                <a:latin typeface="Times New Roman" panose="02020603050405020304" charset="0"/>
                <a:cs typeface="Times New Roman" panose="02020603050405020304" charset="0"/>
              </a:rPr>
              <a:t>       </a:t>
            </a:r>
            <a:r>
              <a:rPr lang="en-US" altLang="zh-CN" sz="2400" u="sng">
                <a:solidFill>
                  <a:schemeClr val="tx1">
                    <a:lumMod val="75000"/>
                    <a:lumOff val="25000"/>
                  </a:schemeClr>
                </a:solidFill>
                <a:latin typeface="Times New Roman" panose="02020603050405020304" charset="0"/>
                <a:cs typeface="Times New Roman" panose="02020603050405020304" charset="0"/>
              </a:rPr>
              <a:t>43            </a:t>
            </a:r>
            <a:r>
              <a:rPr lang="en-US" altLang="zh-CN" sz="2400">
                <a:solidFill>
                  <a:schemeClr val="tx1">
                    <a:lumMod val="75000"/>
                    <a:lumOff val="25000"/>
                  </a:schemeClr>
                </a:solidFill>
                <a:latin typeface="Times New Roman" panose="02020603050405020304" charset="0"/>
                <a:cs typeface="Times New Roman" panose="02020603050405020304" charset="0"/>
              </a:rPr>
              <a:t> Be sure to eat healthy meals and get at least eight hours of sleep. Avoid checking your mobile phone or using the computer before bedtime. It will keep you awake!</a:t>
            </a:r>
          </a:p>
        </p:txBody>
      </p:sp>
      <p:sp>
        <p:nvSpPr>
          <p:cNvPr id="3" name="文本框 2"/>
          <p:cNvSpPr txBox="1"/>
          <p:nvPr>
            <p:custDataLst>
              <p:tags r:id="rId1"/>
            </p:custDataLst>
          </p:nvPr>
        </p:nvSpPr>
        <p:spPr>
          <a:xfrm>
            <a:off x="699135" y="3428683"/>
            <a:ext cx="11167745" cy="1938020"/>
          </a:xfrm>
          <a:prstGeom prst="rect">
            <a:avLst/>
          </a:prstGeom>
          <a:solidFill>
            <a:schemeClr val="bg1"/>
          </a:solidFill>
        </p:spPr>
        <p:txBody>
          <a:bodyPr wrap="none" rtlCol="0" anchor="ctr">
            <a:spAutoFit/>
          </a:bodyPr>
          <a:lstStyle/>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A. For example, seeing a film or hanging out after 5 day’s study could be a good choice.</a:t>
            </a: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B. Don’t keep your worries to yourself.</a:t>
            </a: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C. Here are some helpful tips for dealing with stress.</a:t>
            </a: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D. Besides, healthy habits are very important for reducing stress.</a:t>
            </a: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E. To avoid that, time management is greatly needed.</a:t>
            </a:r>
          </a:p>
        </p:txBody>
      </p:sp>
      <p:sp>
        <p:nvSpPr>
          <p:cNvPr id="10" name="文本框 9">
            <a:hlinkClick r:id="rId7" action="ppaction://hlinksldjump"/>
          </p:cNvPr>
          <p:cNvSpPr txBox="1"/>
          <p:nvPr>
            <p:custDataLst>
              <p:tags r:id="rId2"/>
            </p:custDataLst>
          </p:nvPr>
        </p:nvSpPr>
        <p:spPr>
          <a:xfrm>
            <a:off x="4914263" y="567618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p>
        </p:txBody>
      </p:sp>
      <p:sp>
        <p:nvSpPr>
          <p:cNvPr id="2" name="TextBox 4"/>
          <p:cNvSpPr txBox="1"/>
          <p:nvPr>
            <p:custDataLst>
              <p:tags r:id="rId3"/>
            </p:custDataLst>
          </p:nvPr>
        </p:nvSpPr>
        <p:spPr>
          <a:xfrm>
            <a:off x="6014720" y="898525"/>
            <a:ext cx="88519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E</a:t>
            </a:r>
          </a:p>
        </p:txBody>
      </p:sp>
      <p:sp>
        <p:nvSpPr>
          <p:cNvPr id="5" name="TextBox 4"/>
          <p:cNvSpPr txBox="1"/>
          <p:nvPr>
            <p:custDataLst>
              <p:tags r:id="rId4"/>
            </p:custDataLst>
          </p:nvPr>
        </p:nvSpPr>
        <p:spPr>
          <a:xfrm>
            <a:off x="1160780" y="2248535"/>
            <a:ext cx="88519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ircle(in)">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5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3"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p>
        </p:txBody>
      </p:sp>
      <p:sp>
        <p:nvSpPr>
          <p:cNvPr id="5" name="矩形 4"/>
          <p:cNvSpPr/>
          <p:nvPr/>
        </p:nvSpPr>
        <p:spPr>
          <a:xfrm>
            <a:off x="600075" y="1143000"/>
            <a:ext cx="10854055" cy="3723005"/>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42. 【解析】 细节过渡题。根据下文中谈及的“用日历计划你的学习和其他活动。你也可以把大项目分解成一些小的任务”可知，E 项“To avoid that, time management is greatly needed ( 为了避免最后一刻的压力，时间管理很有必要 ).”符合语境，故此题正确答案为 E。</a:t>
            </a:r>
          </a:p>
          <a:p>
            <a:pPr indent="0" algn="just" fontAlgn="auto">
              <a:spcAft>
                <a:spcPts val="1200"/>
              </a:spcAft>
            </a:pP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43. 【解析】 主旨大意题。根据下文谈及的“一定要健康饮食和至少八小时的睡眠。避免睡前浏览手机和使用电脑”可知，D 项“Besides, healthy habits are very important for reducing stress ( 此外，健康的习惯对于减轻压力非常重要 ).”符合语境，故此题正确答案为 D。</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94005" y="264202"/>
            <a:ext cx="11391900" cy="3192780"/>
          </a:xfrm>
          <a:prstGeom prst="rect">
            <a:avLst/>
          </a:prstGeom>
          <a:noFill/>
        </p:spPr>
        <p:txBody>
          <a:bodyPr wrap="square" rtlCol="0" anchor="ctr">
            <a:spAutoFit/>
          </a:bodyPr>
          <a:lstStyle/>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lang="en-US" altLang="zh-CN" sz="2400">
                <a:solidFill>
                  <a:schemeClr val="tx1">
                    <a:lumMod val="75000"/>
                    <a:lumOff val="25000"/>
                  </a:schemeClr>
                </a:solidFill>
                <a:latin typeface="Times New Roman" panose="02020603050405020304" charset="0"/>
                <a:cs typeface="Times New Roman" panose="02020603050405020304" charset="0"/>
              </a:rPr>
              <a:t>When you’re feeling stressed, it’s helpful to speak to someone who understands your situation, such as your friends and families. Sometimes it’s enough to talk about your problems and share your feelings. Other times, however, you might need advice or suggestions. </a:t>
            </a:r>
            <a:r>
              <a:rPr lang="en-US" altLang="zh-CN" sz="2400" u="sng">
                <a:solidFill>
                  <a:schemeClr val="tx1">
                    <a:lumMod val="75000"/>
                    <a:lumOff val="25000"/>
                  </a:schemeClr>
                </a:solidFill>
                <a:latin typeface="Times New Roman" panose="02020603050405020304" charset="0"/>
                <a:cs typeface="Times New Roman" panose="02020603050405020304" charset="0"/>
              </a:rPr>
              <a:t>44_______</a:t>
            </a:r>
            <a:r>
              <a:rPr lang="en-US" altLang="zh-CN" sz="2400">
                <a:solidFill>
                  <a:schemeClr val="tx1">
                    <a:lumMod val="75000"/>
                    <a:lumOff val="25000"/>
                  </a:schemeClr>
                </a:solidFill>
                <a:latin typeface="Times New Roman" panose="02020603050405020304" charset="0"/>
                <a:cs typeface="Times New Roman" panose="02020603050405020304" charset="0"/>
              </a:rPr>
              <a:t> </a:t>
            </a:r>
          </a:p>
          <a:p>
            <a:pPr algn="just">
              <a:lnSpc>
                <a:spcPct val="120000"/>
              </a:lnSpc>
            </a:pPr>
            <a:r>
              <a:rPr lang="en-US" altLang="zh-CN" sz="2400">
                <a:solidFill>
                  <a:schemeClr val="tx1">
                    <a:lumMod val="75000"/>
                    <a:lumOff val="25000"/>
                  </a:schemeClr>
                </a:solidFill>
                <a:latin typeface="Times New Roman" panose="02020603050405020304" charset="0"/>
                <a:cs typeface="Times New Roman" panose="02020603050405020304" charset="0"/>
              </a:rPr>
              <a:t>     Finally, relaxation is important. Find some free time for activities that you enjoy, such as </a:t>
            </a:r>
          </a:p>
          <a:p>
            <a:pPr algn="just">
              <a:lnSpc>
                <a:spcPct val="120000"/>
              </a:lnSpc>
            </a:pPr>
            <a:r>
              <a:rPr lang="en-US" altLang="zh-CN" sz="2400">
                <a:solidFill>
                  <a:schemeClr val="tx1">
                    <a:lumMod val="75000"/>
                    <a:lumOff val="25000"/>
                  </a:schemeClr>
                </a:solidFill>
                <a:latin typeface="Times New Roman" panose="02020603050405020304" charset="0"/>
                <a:cs typeface="Times New Roman" panose="02020603050405020304" charset="0"/>
              </a:rPr>
              <a:t>sports, hobbies and meeting with friends. </a:t>
            </a:r>
            <a:r>
              <a:rPr lang="en-US" altLang="zh-CN" sz="2400" u="sng">
                <a:solidFill>
                  <a:schemeClr val="tx1">
                    <a:lumMod val="75000"/>
                    <a:lumOff val="25000"/>
                  </a:schemeClr>
                </a:solidFill>
                <a:latin typeface="Times New Roman" panose="02020603050405020304" charset="0"/>
                <a:cs typeface="Times New Roman" panose="02020603050405020304" charset="0"/>
              </a:rPr>
              <a:t>45______</a:t>
            </a:r>
            <a:r>
              <a:rPr lang="en-US" altLang="zh-CN" sz="2400">
                <a:solidFill>
                  <a:schemeClr val="tx1">
                    <a:lumMod val="75000"/>
                    <a:lumOff val="25000"/>
                  </a:schemeClr>
                </a:solidFill>
                <a:latin typeface="Times New Roman" panose="02020603050405020304" charset="0"/>
                <a:cs typeface="Times New Roman" panose="02020603050405020304" charset="0"/>
              </a:rPr>
              <a:t> If you find some time to relax and enjoy yourself, you’ll feel refreshed, have more energy, and reduce your level of stress.</a:t>
            </a:r>
          </a:p>
        </p:txBody>
      </p:sp>
      <p:sp>
        <p:nvSpPr>
          <p:cNvPr id="3" name="文本框 2"/>
          <p:cNvSpPr txBox="1"/>
          <p:nvPr>
            <p:custDataLst>
              <p:tags r:id="rId1"/>
            </p:custDataLst>
          </p:nvPr>
        </p:nvSpPr>
        <p:spPr>
          <a:xfrm>
            <a:off x="572135" y="3572193"/>
            <a:ext cx="11167745" cy="1938020"/>
          </a:xfrm>
          <a:prstGeom prst="rect">
            <a:avLst/>
          </a:prstGeom>
          <a:solidFill>
            <a:schemeClr val="bg1"/>
          </a:solidFill>
        </p:spPr>
        <p:txBody>
          <a:bodyPr wrap="none" rtlCol="0" anchor="ctr">
            <a:spAutoFit/>
          </a:bodyPr>
          <a:lstStyle/>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A. For example, seeing a film or hanging out after 5 day’s study could be a good choice.</a:t>
            </a: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B. Don’t keep your worries to yourself.</a:t>
            </a: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C. Here are some helpful tips for dealing with stress.</a:t>
            </a: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D. Besides, healthy habits are very important for reducing stress.</a:t>
            </a: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E. To avoid that, time management is greatly needed.</a:t>
            </a:r>
          </a:p>
        </p:txBody>
      </p:sp>
      <p:sp>
        <p:nvSpPr>
          <p:cNvPr id="10" name="文本框 9">
            <a:hlinkClick r:id="rId7" action="ppaction://hlinksldjump"/>
          </p:cNvPr>
          <p:cNvSpPr txBox="1"/>
          <p:nvPr>
            <p:custDataLst>
              <p:tags r:id="rId2"/>
            </p:custDataLst>
          </p:nvPr>
        </p:nvSpPr>
        <p:spPr>
          <a:xfrm>
            <a:off x="4876798" y="568507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p>
        </p:txBody>
      </p:sp>
      <p:sp>
        <p:nvSpPr>
          <p:cNvPr id="2" name="TextBox 4"/>
          <p:cNvSpPr txBox="1"/>
          <p:nvPr>
            <p:custDataLst>
              <p:tags r:id="rId3"/>
            </p:custDataLst>
          </p:nvPr>
        </p:nvSpPr>
        <p:spPr>
          <a:xfrm>
            <a:off x="2381885" y="1599565"/>
            <a:ext cx="88519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p>
        </p:txBody>
      </p:sp>
      <p:sp>
        <p:nvSpPr>
          <p:cNvPr id="5" name="TextBox 4"/>
          <p:cNvSpPr txBox="1"/>
          <p:nvPr>
            <p:custDataLst>
              <p:tags r:id="rId4"/>
            </p:custDataLst>
          </p:nvPr>
        </p:nvSpPr>
        <p:spPr>
          <a:xfrm>
            <a:off x="6096000" y="2456815"/>
            <a:ext cx="88519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ircle(in)">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5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3"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p>
        </p:txBody>
      </p:sp>
      <p:sp>
        <p:nvSpPr>
          <p:cNvPr id="5" name="矩形 4"/>
          <p:cNvSpPr/>
          <p:nvPr/>
        </p:nvSpPr>
        <p:spPr>
          <a:xfrm>
            <a:off x="600075" y="1143000"/>
            <a:ext cx="10854055" cy="3354765"/>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44. 【解析】 细节过渡题。根据上文中谈及的“有压力的时候要向朋友和家人倾诉”以及“你可能需要一些建议”可知，B 项“Don’t keep your worries to yourself ( 不要把担忧留给自己 ).”符合语境，故此题正确答案为 B。</a:t>
            </a:r>
          </a:p>
          <a:p>
            <a:pPr indent="0" algn="just" fontAlgn="auto">
              <a:spcAft>
                <a:spcPts val="1200"/>
              </a:spcAft>
            </a:pP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45. 【</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细节过渡题。根据上文谈及的“放松很重要，找一些空闲时间做你喜欢的活动，例如：运动、爱好、与朋友见面”可知，</a:t>
            </a:r>
            <a:r>
              <a:rPr 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 </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a:t>
            </a:r>
            <a:r>
              <a:rPr 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For example, seeing a film or hanging out after 5 days’ study could be a good choice (</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例如，经过五天的学习之后，看电影或闲逛都是不错的选择 </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符合语境，故此题正确答案为 </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OIP-C"/>
          <p:cNvPicPr>
            <a:picLocks noChangeAspect="1"/>
          </p:cNvPicPr>
          <p:nvPr>
            <p:custDataLst>
              <p:tags r:id="rId1"/>
            </p:custDataLst>
          </p:nvPr>
        </p:nvPicPr>
        <p:blipFill>
          <a:blip r:embed="rId4">
            <a:alphaModFix amt="40000"/>
          </a:blip>
          <a:stretch>
            <a:fillRect/>
          </a:stretch>
        </p:blipFill>
        <p:spPr>
          <a:xfrm>
            <a:off x="0" y="908050"/>
            <a:ext cx="12191365" cy="4295775"/>
          </a:xfrm>
          <a:prstGeom prst="rect">
            <a:avLst/>
          </a:prstGeom>
        </p:spPr>
      </p:pic>
      <p:sp>
        <p:nvSpPr>
          <p:cNvPr id="20" name="文本框 19"/>
          <p:cNvSpPr txBox="1"/>
          <p:nvPr/>
        </p:nvSpPr>
        <p:spPr>
          <a:xfrm>
            <a:off x="1548275" y="2252372"/>
            <a:ext cx="8242010" cy="835998"/>
          </a:xfrm>
          <a:prstGeom prst="rect">
            <a:avLst/>
          </a:prstGeom>
          <a:noFill/>
        </p:spPr>
        <p:txBody>
          <a:bodyPr wrap="square" rtlCol="0" anchor="ctr">
            <a:spAutoFit/>
          </a:bodyPr>
          <a:lstStyle/>
          <a:p>
            <a:pPr algn="ctr">
              <a:lnSpc>
                <a:spcPct val="120000"/>
              </a:lnSpc>
            </a:pPr>
            <a:r>
              <a:rPr lang="en-US" sz="4400" b="1" spc="300" dirty="0">
                <a:latin typeface="+mj-ea"/>
                <a:ea typeface="+mj-ea"/>
              </a:rPr>
              <a:t>V. </a:t>
            </a:r>
            <a:r>
              <a:rPr lang="zh-CN" altLang="en-US" sz="4400" b="1" spc="300" dirty="0">
                <a:latin typeface="+mj-ea"/>
                <a:ea typeface="+mj-ea"/>
              </a:rPr>
              <a:t>语法填空</a:t>
            </a:r>
            <a:endParaRPr sz="4400" b="1" spc="300" dirty="0">
              <a:latin typeface="+mj-ea"/>
              <a:ea typeface="+mj-ea"/>
            </a:endParaRPr>
          </a:p>
        </p:txBody>
      </p:sp>
    </p:spTree>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V. 语法填空（10小题，共20分） 			 【建议用时：15 mins】</a:t>
            </a:r>
          </a:p>
        </p:txBody>
      </p:sp>
      <p:sp>
        <p:nvSpPr>
          <p:cNvPr id="5" name="文本框 4"/>
          <p:cNvSpPr txBox="1"/>
          <p:nvPr/>
        </p:nvSpPr>
        <p:spPr>
          <a:xfrm>
            <a:off x="129540" y="1080064"/>
            <a:ext cx="11276329" cy="936347"/>
          </a:xfrm>
          <a:prstGeom prst="rect">
            <a:avLst/>
          </a:prstGeom>
          <a:noFill/>
        </p:spPr>
        <p:txBody>
          <a:bodyPr wrap="square" rtlCol="0" anchor="t">
            <a:spAutoFit/>
          </a:bodyPr>
          <a:lstStyle/>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阅读下面短文，按照句子结构的语法性和上下文连贯的要求，在空格处填入一个适</a:t>
            </a:r>
          </a:p>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当的词或使用括号中词语的正确形式填空。</a:t>
            </a:r>
          </a:p>
        </p:txBody>
      </p:sp>
      <p:sp>
        <p:nvSpPr>
          <p:cNvPr id="6" name="文本框 5"/>
          <p:cNvSpPr txBox="1"/>
          <p:nvPr/>
        </p:nvSpPr>
        <p:spPr>
          <a:xfrm>
            <a:off x="1239519" y="2360061"/>
            <a:ext cx="10235303"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You still don’t know what to do this summer? Well, here’s </a:t>
            </a:r>
            <a:r>
              <a:rPr lang="en-US" altLang="zh-CN" sz="2400" u="sng" dirty="0">
                <a:latin typeface="Times New Roman" panose="02020603050405020304" charset="0"/>
                <a:ea typeface="宋体" panose="02010600030101010101" pitchFamily="2" charset="-122"/>
                <a:cs typeface="Times New Roman" panose="02020603050405020304" charset="0"/>
              </a:rPr>
              <a:t>46                 </a:t>
            </a:r>
            <a:r>
              <a:rPr lang="en-US" altLang="zh-CN" sz="2400" dirty="0">
                <a:latin typeface="Times New Roman" panose="02020603050405020304" charset="0"/>
                <a:ea typeface="宋体" panose="02010600030101010101" pitchFamily="2" charset="-122"/>
                <a:cs typeface="Times New Roman" panose="02020603050405020304" charset="0"/>
              </a:rPr>
              <a:t> (you) chance to win a one-week language course in England! ETA (English Travel Agency) is </a:t>
            </a:r>
            <a:r>
              <a:rPr lang="en-US" altLang="zh-CN" sz="2400" u="sng" dirty="0">
                <a:latin typeface="Times New Roman" panose="02020603050405020304" charset="0"/>
                <a:ea typeface="宋体" panose="02010600030101010101" pitchFamily="2" charset="-122"/>
                <a:cs typeface="Times New Roman" panose="02020603050405020304" charset="0"/>
              </a:rPr>
              <a:t>47                    </a:t>
            </a:r>
            <a:r>
              <a:rPr lang="en-US" altLang="zh-CN" sz="2400" dirty="0">
                <a:latin typeface="Times New Roman" panose="02020603050405020304" charset="0"/>
                <a:ea typeface="宋体" panose="02010600030101010101" pitchFamily="2" charset="-122"/>
                <a:cs typeface="Times New Roman" panose="02020603050405020304" charset="0"/>
              </a:rPr>
              <a:t> (give) two </a:t>
            </a:r>
            <a:r>
              <a:rPr lang="en-US" altLang="zh-CN" sz="2400" u="sng" dirty="0">
                <a:latin typeface="Times New Roman" panose="02020603050405020304" charset="0"/>
                <a:ea typeface="宋体" panose="02010600030101010101" pitchFamily="2" charset="-122"/>
                <a:cs typeface="Times New Roman" panose="02020603050405020304" charset="0"/>
              </a:rPr>
              <a:t>48                  </a:t>
            </a:r>
            <a:r>
              <a:rPr lang="en-US" altLang="zh-CN" sz="2400" dirty="0">
                <a:latin typeface="Times New Roman" panose="02020603050405020304" charset="0"/>
                <a:ea typeface="宋体" panose="02010600030101010101" pitchFamily="2" charset="-122"/>
                <a:cs typeface="Times New Roman" panose="02020603050405020304" charset="0"/>
              </a:rPr>
              <a:t> (trip) to Rochester.</a:t>
            </a:r>
          </a:p>
        </p:txBody>
      </p:sp>
      <p:sp>
        <p:nvSpPr>
          <p:cNvPr id="7" name="TextBox 4"/>
          <p:cNvSpPr txBox="1"/>
          <p:nvPr/>
        </p:nvSpPr>
        <p:spPr>
          <a:xfrm>
            <a:off x="9201785" y="2360295"/>
            <a:ext cx="137477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your</a:t>
            </a:r>
          </a:p>
        </p:txBody>
      </p:sp>
      <p:sp>
        <p:nvSpPr>
          <p:cNvPr id="8" name="TextBox 4"/>
          <p:cNvSpPr txBox="1"/>
          <p:nvPr/>
        </p:nvSpPr>
        <p:spPr>
          <a:xfrm>
            <a:off x="2929131" y="3238143"/>
            <a:ext cx="1623172"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giving</a:t>
            </a:r>
          </a:p>
        </p:txBody>
      </p:sp>
      <p:sp>
        <p:nvSpPr>
          <p:cNvPr id="11" name="文本框 10">
            <a:hlinkClick r:id="rId3" action="ppaction://hlinksldjump"/>
          </p:cNvPr>
          <p:cNvSpPr txBox="1"/>
          <p:nvPr/>
        </p:nvSpPr>
        <p:spPr>
          <a:xfrm>
            <a:off x="5019673" y="5743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p>
        </p:txBody>
      </p:sp>
      <p:sp>
        <p:nvSpPr>
          <p:cNvPr id="10" name="TextBox 4"/>
          <p:cNvSpPr txBox="1"/>
          <p:nvPr/>
        </p:nvSpPr>
        <p:spPr>
          <a:xfrm>
            <a:off x="6342380" y="3167380"/>
            <a:ext cx="149733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trips</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circle(in)">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circle(in)">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circle(in)">
                                      <p:cBhvr>
                                        <p:cTn id="2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7" grpId="0"/>
      <p:bldP spid="8" grpId="0"/>
      <p:bldP spid="10" grpId="0"/>
    </p:bldLst>
  </p:timing>
</p:sld>
</file>

<file path=ppt/slides/slide5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3"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p>
        </p:txBody>
      </p:sp>
      <p:sp>
        <p:nvSpPr>
          <p:cNvPr id="5" name="矩形 4"/>
          <p:cNvSpPr/>
          <p:nvPr/>
        </p:nvSpPr>
        <p:spPr>
          <a:xfrm>
            <a:off x="504825" y="933450"/>
            <a:ext cx="10854055" cy="3353435"/>
          </a:xfrm>
          <a:prstGeom prst="rect">
            <a:avLst/>
          </a:prstGeom>
          <a:noFill/>
        </p:spPr>
        <p:txBody>
          <a:bodyPr wrap="square">
            <a:spAutoFit/>
          </a:bodyPr>
          <a:lstStyle/>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46.【</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本题考查代词。根据所给提示词，结合下文给出的名词</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chance</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可知，名词前应该填入形容词性物主代词，故此题正确答案为：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your</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47.【</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本题考查时态。根据分析句子结构解题法，提示词为动词</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give</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，空格前为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be</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动词</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is</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，结合句意可知，这里的时态为现在进行时，需填入动词的现在分词形式，故此题正确答案为：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giving</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48.【</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本题考查名词的单复数。根据关键词解题法，空格前是数词</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two</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，提示词为可数名词</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trip</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（旅程，行程），应填入名词的复数形式，故此题正确答案为：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trips</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772338" y="545346"/>
            <a:ext cx="10453957" cy="186372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This famous city is less than an </a:t>
            </a:r>
            <a:r>
              <a:rPr lang="en-US" altLang="zh-CN" sz="2400" u="sng" dirty="0">
                <a:latin typeface="Times New Roman" panose="02020603050405020304" charset="0"/>
                <a:ea typeface="宋体" panose="02010600030101010101" pitchFamily="2" charset="-122"/>
                <a:cs typeface="Times New Roman" panose="02020603050405020304" charset="0"/>
              </a:rPr>
              <a:t>49                  </a:t>
            </a:r>
            <a:r>
              <a:rPr lang="en-US" altLang="zh-CN" sz="2400" dirty="0">
                <a:latin typeface="Times New Roman" panose="02020603050405020304" charset="0"/>
                <a:ea typeface="宋体" panose="02010600030101010101" pitchFamily="2" charset="-122"/>
                <a:cs typeface="Times New Roman" panose="02020603050405020304" charset="0"/>
              </a:rPr>
              <a:t> (hour) drive from London and close </a:t>
            </a:r>
            <a:r>
              <a:rPr lang="en-US" altLang="zh-CN" sz="2400" u="sng" dirty="0">
                <a:latin typeface="Times New Roman" panose="02020603050405020304" charset="0"/>
                <a:ea typeface="宋体" panose="02010600030101010101" pitchFamily="2" charset="-122"/>
                <a:cs typeface="Times New Roman" panose="02020603050405020304" charset="0"/>
              </a:rPr>
              <a:t>50         </a:t>
            </a:r>
            <a:r>
              <a:rPr lang="en-US" altLang="zh-CN" sz="2400" dirty="0">
                <a:latin typeface="Times New Roman" panose="02020603050405020304" charset="0"/>
                <a:ea typeface="宋体" panose="02010600030101010101" pitchFamily="2" charset="-122"/>
                <a:cs typeface="Times New Roman" panose="02020603050405020304" charset="0"/>
              </a:rPr>
              <a:t> the sea. It is also the home of one of England’s </a:t>
            </a:r>
            <a:r>
              <a:rPr lang="en-US" altLang="zh-CN" sz="2400" u="sng" dirty="0">
                <a:latin typeface="Times New Roman" panose="02020603050405020304" charset="0"/>
                <a:ea typeface="宋体" panose="02010600030101010101" pitchFamily="2" charset="-122"/>
                <a:cs typeface="Times New Roman" panose="02020603050405020304" charset="0"/>
              </a:rPr>
              <a:t>51                        </a:t>
            </a:r>
            <a:r>
              <a:rPr lang="en-US" altLang="zh-CN" sz="2400" dirty="0">
                <a:latin typeface="Times New Roman" panose="02020603050405020304" charset="0"/>
                <a:ea typeface="宋体" panose="02010600030101010101" pitchFamily="2" charset="-122"/>
                <a:cs typeface="Times New Roman" panose="02020603050405020304" charset="0"/>
              </a:rPr>
              <a:t> (famous) writers, Charles Dickens. The town of Rochester is in Southeast England. Charles Dickens often wrote about it in his books.</a:t>
            </a:r>
          </a:p>
        </p:txBody>
      </p:sp>
      <p:sp>
        <p:nvSpPr>
          <p:cNvPr id="5" name="TextBox 4"/>
          <p:cNvSpPr txBox="1"/>
          <p:nvPr/>
        </p:nvSpPr>
        <p:spPr>
          <a:xfrm>
            <a:off x="4977130" y="545465"/>
            <a:ext cx="179959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hour’s</a:t>
            </a:r>
          </a:p>
        </p:txBody>
      </p:sp>
      <p:sp>
        <p:nvSpPr>
          <p:cNvPr id="6" name="TextBox 4"/>
          <p:cNvSpPr txBox="1"/>
          <p:nvPr/>
        </p:nvSpPr>
        <p:spPr>
          <a:xfrm>
            <a:off x="1052195" y="988695"/>
            <a:ext cx="100203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to</a:t>
            </a:r>
          </a:p>
        </p:txBody>
      </p:sp>
      <p:sp>
        <p:nvSpPr>
          <p:cNvPr id="10" name="文本框 9">
            <a:hlinkClick r:id="rId3" action="ppaction://hlinksldjump"/>
          </p:cNvPr>
          <p:cNvSpPr txBox="1"/>
          <p:nvPr/>
        </p:nvSpPr>
        <p:spPr>
          <a:xfrm>
            <a:off x="5059092" y="4981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p>
        </p:txBody>
      </p:sp>
      <p:sp>
        <p:nvSpPr>
          <p:cNvPr id="7" name="TextBox 4"/>
          <p:cNvSpPr txBox="1"/>
          <p:nvPr/>
        </p:nvSpPr>
        <p:spPr>
          <a:xfrm>
            <a:off x="7905750" y="977900"/>
            <a:ext cx="237490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most famous</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Lst>
  </p:timing>
</p:sld>
</file>

<file path=ppt/slides/slide5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3"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p>
        </p:txBody>
      </p:sp>
      <p:sp>
        <p:nvSpPr>
          <p:cNvPr id="5" name="矩形 4"/>
          <p:cNvSpPr/>
          <p:nvPr/>
        </p:nvSpPr>
        <p:spPr>
          <a:xfrm>
            <a:off x="781050" y="609600"/>
            <a:ext cx="9935210" cy="4092575"/>
          </a:xfrm>
          <a:prstGeom prst="rect">
            <a:avLst/>
          </a:prstGeom>
          <a:noFill/>
        </p:spPr>
        <p:txBody>
          <a:bodyPr wrap="square">
            <a:spAutoFit/>
          </a:bodyPr>
          <a:lstStyle/>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49.【</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本题考查名词所有格。根据分析句子结构解题法，表示时间、距离、重量、地方等的名词，可以用’</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s</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构成所有关系，</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an hour’s drive</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表示“一小时的车程”。故此题正确答案为：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hour’s</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50.【</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本题考查介词。根据句意“这座历史名城离伦敦不到一小时的车程而且靠近海边”，得知这里要用固定短语</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be close to</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（靠近，接近），故此题正确答案为：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to</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51.【</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本题考查形容词的最高级。根据分析句子结构解题法，这里使用了“</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one of+</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形容词最高级</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名词复数”的结构表示“最</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的</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之一”，因此要用形容词</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famous</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的最高级形式，故此题正确答案为：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most famous</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035223" y="587927"/>
            <a:ext cx="10706490" cy="230632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 popular </a:t>
            </a:r>
            <a:r>
              <a:rPr lang="en-US" altLang="zh-CN" sz="2400" u="sng" dirty="0">
                <a:latin typeface="Times New Roman" panose="02020603050405020304" charset="0"/>
                <a:ea typeface="宋体" panose="02010600030101010101" pitchFamily="2" charset="-122"/>
                <a:cs typeface="Times New Roman" panose="02020603050405020304" charset="0"/>
              </a:rPr>
              <a:t>52                     </a:t>
            </a:r>
            <a:r>
              <a:rPr lang="en-US" altLang="zh-CN" sz="2400" dirty="0">
                <a:latin typeface="Times New Roman" panose="02020603050405020304" charset="0"/>
                <a:ea typeface="宋体" panose="02010600030101010101" pitchFamily="2" charset="-122"/>
                <a:cs typeface="Times New Roman" panose="02020603050405020304" charset="0"/>
              </a:rPr>
              <a:t> (attract) is the Rochester Castle (</a:t>
            </a:r>
            <a:r>
              <a:rPr lang="zh-CN" altLang="en-US" sz="2400" dirty="0">
                <a:latin typeface="Times New Roman" panose="02020603050405020304" charset="0"/>
                <a:ea typeface="宋体" panose="02010600030101010101" pitchFamily="2" charset="-122"/>
                <a:cs typeface="Times New Roman" panose="02020603050405020304" charset="0"/>
              </a:rPr>
              <a:t>城堡</a:t>
            </a:r>
            <a:r>
              <a:rPr lang="en-US" altLang="zh-CN" sz="2400" dirty="0">
                <a:latin typeface="Times New Roman" panose="02020603050405020304" charset="0"/>
                <a:ea typeface="宋体" panose="02010600030101010101" pitchFamily="2" charset="-122"/>
                <a:cs typeface="Times New Roman" panose="02020603050405020304" charset="0"/>
              </a:rPr>
              <a:t>). It was built in the 11th century and rebuilt during the 14th century. Workers </a:t>
            </a:r>
            <a:r>
              <a:rPr lang="en-US" altLang="zh-CN" sz="2400" u="sng" dirty="0">
                <a:latin typeface="Times New Roman" panose="02020603050405020304" charset="0"/>
                <a:ea typeface="宋体" panose="02010600030101010101" pitchFamily="2" charset="-122"/>
                <a:cs typeface="Times New Roman" panose="02020603050405020304" charset="0"/>
              </a:rPr>
              <a:t>53                 </a:t>
            </a:r>
            <a:r>
              <a:rPr lang="en-US" altLang="zh-CN" sz="2400" dirty="0">
                <a:latin typeface="Times New Roman" panose="02020603050405020304" charset="0"/>
                <a:ea typeface="宋体" panose="02010600030101010101" pitchFamily="2" charset="-122"/>
                <a:cs typeface="Times New Roman" panose="02020603050405020304" charset="0"/>
              </a:rPr>
              <a:t> (build) the castle came from all over the country. Other attractions are Rochester Cathedral (</a:t>
            </a:r>
            <a:r>
              <a:rPr lang="zh-CN" altLang="en-US" sz="2400" dirty="0">
                <a:latin typeface="Times New Roman" panose="02020603050405020304" charset="0"/>
                <a:ea typeface="宋体" panose="02010600030101010101" pitchFamily="2" charset="-122"/>
                <a:cs typeface="Times New Roman" panose="02020603050405020304" charset="0"/>
              </a:rPr>
              <a:t>大教堂</a:t>
            </a:r>
            <a:r>
              <a:rPr lang="en-US" altLang="zh-CN" sz="2400" dirty="0">
                <a:latin typeface="Times New Roman" panose="02020603050405020304" charset="0"/>
                <a:ea typeface="宋体" panose="02010600030101010101" pitchFamily="2" charset="-122"/>
                <a:cs typeface="Times New Roman" panose="02020603050405020304" charset="0"/>
              </a:rPr>
              <a:t>), </a:t>
            </a:r>
            <a:r>
              <a:rPr lang="en-US" altLang="zh-CN" sz="2400" u="sng" dirty="0">
                <a:latin typeface="Times New Roman" panose="02020603050405020304" charset="0"/>
                <a:ea typeface="宋体" panose="02010600030101010101" pitchFamily="2" charset="-122"/>
                <a:cs typeface="Times New Roman" panose="02020603050405020304" charset="0"/>
              </a:rPr>
              <a:t>54                      </a:t>
            </a:r>
            <a:r>
              <a:rPr lang="en-US" altLang="zh-CN" sz="2400" dirty="0">
                <a:latin typeface="Times New Roman" panose="02020603050405020304" charset="0"/>
                <a:ea typeface="宋体" panose="02010600030101010101" pitchFamily="2" charset="-122"/>
                <a:cs typeface="Times New Roman" panose="02020603050405020304" charset="0"/>
              </a:rPr>
              <a:t> was built during the 13th century, and Dickens Museum. It </a:t>
            </a:r>
          </a:p>
          <a:p>
            <a:pPr indent="0" algn="just" fontAlgn="auto">
              <a:lnSpc>
                <a:spcPct val="120000"/>
              </a:lnSpc>
            </a:pPr>
            <a:r>
              <a:rPr lang="en-US" altLang="zh-CN" sz="2400" u="sng" dirty="0">
                <a:latin typeface="Times New Roman" panose="02020603050405020304" charset="0"/>
                <a:ea typeface="宋体" panose="02010600030101010101" pitchFamily="2" charset="-122"/>
                <a:cs typeface="Times New Roman" panose="02020603050405020304" charset="0"/>
              </a:rPr>
              <a:t>55               </a:t>
            </a:r>
            <a:r>
              <a:rPr lang="en-US" altLang="zh-CN" sz="2400" dirty="0">
                <a:latin typeface="Times New Roman" panose="02020603050405020304" charset="0"/>
                <a:ea typeface="宋体" panose="02010600030101010101" pitchFamily="2" charset="-122"/>
                <a:cs typeface="Times New Roman" panose="02020603050405020304" charset="0"/>
              </a:rPr>
              <a:t> got its name in honor of Dickens himself. </a:t>
            </a:r>
          </a:p>
        </p:txBody>
      </p:sp>
      <p:sp>
        <p:nvSpPr>
          <p:cNvPr id="5" name="TextBox 4"/>
          <p:cNvSpPr txBox="1"/>
          <p:nvPr/>
        </p:nvSpPr>
        <p:spPr>
          <a:xfrm>
            <a:off x="2401570" y="572770"/>
            <a:ext cx="252285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attraction</a:t>
            </a:r>
          </a:p>
        </p:txBody>
      </p:sp>
      <p:sp>
        <p:nvSpPr>
          <p:cNvPr id="6" name="TextBox 4"/>
          <p:cNvSpPr txBox="1"/>
          <p:nvPr/>
        </p:nvSpPr>
        <p:spPr>
          <a:xfrm>
            <a:off x="8424529" y="987033"/>
            <a:ext cx="2184494"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building</a:t>
            </a:r>
          </a:p>
        </p:txBody>
      </p:sp>
      <p:sp>
        <p:nvSpPr>
          <p:cNvPr id="10" name="文本框 9">
            <a:hlinkClick r:id="rId3" action="ppaction://hlinksldjump"/>
          </p:cNvPr>
          <p:cNvSpPr txBox="1"/>
          <p:nvPr/>
        </p:nvSpPr>
        <p:spPr>
          <a:xfrm>
            <a:off x="5105398" y="5224305"/>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p>
        </p:txBody>
      </p:sp>
      <p:sp>
        <p:nvSpPr>
          <p:cNvPr id="13" name="文本框 12">
            <a:hlinkClick r:id="rId4" action="ppaction://hlinksldjump"/>
          </p:cNvPr>
          <p:cNvSpPr txBox="1"/>
          <p:nvPr/>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p>
        </p:txBody>
      </p:sp>
      <p:sp>
        <p:nvSpPr>
          <p:cNvPr id="8" name="TextBox 4"/>
          <p:cNvSpPr txBox="1"/>
          <p:nvPr/>
        </p:nvSpPr>
        <p:spPr>
          <a:xfrm>
            <a:off x="1749331" y="1903642"/>
            <a:ext cx="2184494"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which</a:t>
            </a:r>
          </a:p>
        </p:txBody>
      </p:sp>
      <p:sp>
        <p:nvSpPr>
          <p:cNvPr id="11" name="TextBox 4"/>
          <p:cNvSpPr txBox="1"/>
          <p:nvPr/>
        </p:nvSpPr>
        <p:spPr>
          <a:xfrm>
            <a:off x="1370330" y="2372360"/>
            <a:ext cx="145986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has</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8" grpId="0"/>
      <p:bldP spid="1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36015" y="622300"/>
            <a:ext cx="10274300" cy="2616807"/>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2. M: May I borrow your bike? </a:t>
            </a: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W: _______.</a:t>
            </a:r>
          </a:p>
          <a:p>
            <a:pPr algn="just" fontAlgn="auto">
              <a:lnSpc>
                <a:spcPct val="14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A. By all means                         B. That’s right</a:t>
            </a: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C. None of your business          D. I don’t like it</a:t>
            </a:r>
            <a:endParaRPr lang="zh-CN" altLang="en-US" sz="2400" dirty="0">
              <a:latin typeface="宋体" panose="02010600030101010101" pitchFamily="2" charset="-122"/>
              <a:ea typeface="宋体" panose="02010600030101010101" pitchFamily="2" charset="-122"/>
              <a:cs typeface="宋体" panose="02010600030101010101" pitchFamily="2" charset="-122"/>
            </a:endParaRPr>
          </a:p>
        </p:txBody>
      </p:sp>
      <p:sp>
        <p:nvSpPr>
          <p:cNvPr id="105" name="TextBox 4"/>
          <p:cNvSpPr txBox="1"/>
          <p:nvPr/>
        </p:nvSpPr>
        <p:spPr>
          <a:xfrm>
            <a:off x="974090" y="721221"/>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A</a:t>
            </a:r>
          </a:p>
        </p:txBody>
      </p:sp>
      <p:sp>
        <p:nvSpPr>
          <p:cNvPr id="109" name="TextBox 4"/>
          <p:cNvSpPr txBox="1"/>
          <p:nvPr/>
        </p:nvSpPr>
        <p:spPr>
          <a:xfrm>
            <a:off x="266065" y="4476115"/>
            <a:ext cx="11550650" cy="1437640"/>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根据句意，说话者询问能否借用对方的自行车。</a:t>
            </a:r>
            <a:r>
              <a:rPr lang="en-US" altLang="zh-CN" sz="2400" dirty="0">
                <a:solidFill>
                  <a:srgbClr val="C00000"/>
                </a:solidFill>
                <a:latin typeface="Times New Roman" panose="02020603050405020304" charset="0"/>
                <a:cs typeface="Times New Roman" panose="02020603050405020304" charset="0"/>
              </a:rPr>
              <a:t>B</a:t>
            </a:r>
            <a:r>
              <a:rPr lang="zh-CN" altLang="en-US" sz="2400" dirty="0">
                <a:solidFill>
                  <a:srgbClr val="C00000"/>
                </a:solidFill>
                <a:latin typeface="Times New Roman" panose="02020603050405020304" charset="0"/>
                <a:cs typeface="Times New Roman" panose="02020603050405020304" charset="0"/>
              </a:rPr>
              <a:t>项“没错”、</a:t>
            </a:r>
            <a:r>
              <a:rPr lang="en-US" altLang="zh-CN" sz="2400" dirty="0">
                <a:solidFill>
                  <a:srgbClr val="C00000"/>
                </a:solidFill>
                <a:latin typeface="Times New Roman" panose="02020603050405020304" charset="0"/>
                <a:cs typeface="Times New Roman" panose="02020603050405020304" charset="0"/>
              </a:rPr>
              <a:t>C</a:t>
            </a:r>
            <a:r>
              <a:rPr lang="zh-CN" altLang="en-US" sz="2400" dirty="0">
                <a:solidFill>
                  <a:srgbClr val="C00000"/>
                </a:solidFill>
                <a:latin typeface="Times New Roman" panose="02020603050405020304" charset="0"/>
                <a:cs typeface="Times New Roman" panose="02020603050405020304" charset="0"/>
              </a:rPr>
              <a:t>项“不关你的事”、</a:t>
            </a:r>
            <a:r>
              <a:rPr lang="en-US" altLang="zh-CN" sz="2400" dirty="0">
                <a:solidFill>
                  <a:srgbClr val="C00000"/>
                </a:solidFill>
                <a:latin typeface="Times New Roman" panose="02020603050405020304" charset="0"/>
                <a:cs typeface="Times New Roman" panose="02020603050405020304" charset="0"/>
              </a:rPr>
              <a:t>D</a:t>
            </a:r>
            <a:r>
              <a:rPr lang="zh-CN" altLang="en-US" sz="2400" dirty="0">
                <a:solidFill>
                  <a:srgbClr val="C00000"/>
                </a:solidFill>
                <a:latin typeface="Times New Roman" panose="02020603050405020304" charset="0"/>
                <a:cs typeface="Times New Roman" panose="02020603050405020304" charset="0"/>
              </a:rPr>
              <a:t>项“我不喜欢”均不符合题意。</a:t>
            </a:r>
            <a:r>
              <a:rPr lang="en-US" altLang="zh-CN" sz="2400" dirty="0">
                <a:solidFill>
                  <a:srgbClr val="C00000"/>
                </a:solidFill>
                <a:latin typeface="Times New Roman" panose="02020603050405020304" charset="0"/>
                <a:cs typeface="Times New Roman" panose="02020603050405020304" charset="0"/>
              </a:rPr>
              <a:t>A</a:t>
            </a:r>
            <a:r>
              <a:rPr lang="zh-CN" altLang="en-US" sz="2400" dirty="0">
                <a:solidFill>
                  <a:srgbClr val="C00000"/>
                </a:solidFill>
                <a:latin typeface="Times New Roman" panose="02020603050405020304" charset="0"/>
                <a:cs typeface="Times New Roman" panose="02020603050405020304" charset="0"/>
              </a:rPr>
              <a:t>项</a:t>
            </a:r>
            <a:r>
              <a:rPr lang="en-US" altLang="zh-CN" sz="2400" dirty="0">
                <a:solidFill>
                  <a:srgbClr val="C00000"/>
                </a:solidFill>
                <a:latin typeface="Times New Roman" panose="02020603050405020304" charset="0"/>
                <a:cs typeface="Times New Roman" panose="02020603050405020304" charset="0"/>
              </a:rPr>
              <a:t>By all means</a:t>
            </a:r>
            <a:r>
              <a:rPr lang="zh-CN" altLang="en-US" sz="2400" dirty="0">
                <a:solidFill>
                  <a:srgbClr val="C00000"/>
                </a:solidFill>
                <a:latin typeface="Times New Roman" panose="02020603050405020304" charset="0"/>
                <a:cs typeface="Times New Roman" panose="02020603050405020304" charset="0"/>
              </a:rPr>
              <a:t>意为“当然可以”，符合对话情景。因此，答案是</a:t>
            </a:r>
            <a:r>
              <a:rPr lang="en-US" altLang="zh-CN" sz="2400" dirty="0">
                <a:solidFill>
                  <a:srgbClr val="C00000"/>
                </a:solidFill>
                <a:latin typeface="Times New Roman" panose="02020603050405020304" charset="0"/>
                <a:cs typeface="Times New Roman" panose="02020603050405020304" charset="0"/>
              </a:rPr>
              <a:t>A</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blinds(horizontal)">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9" grpId="0"/>
    </p:bldLst>
  </p:timing>
</p:sld>
</file>

<file path=ppt/slides/slide6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3"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p>
        </p:txBody>
      </p:sp>
      <p:sp>
        <p:nvSpPr>
          <p:cNvPr id="5" name="矩形 4"/>
          <p:cNvSpPr/>
          <p:nvPr/>
        </p:nvSpPr>
        <p:spPr>
          <a:xfrm>
            <a:off x="438150" y="640794"/>
            <a:ext cx="10854055" cy="4984750"/>
          </a:xfrm>
          <a:prstGeom prst="rect">
            <a:avLst/>
          </a:prstGeom>
          <a:noFill/>
        </p:spPr>
        <p:txBody>
          <a:bodyPr wrap="square">
            <a:spAutoFit/>
          </a:bodyPr>
          <a:lstStyle/>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52.【</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本题考查词性转换。根据关键词解题法，空格前是冠词，应填入动词</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attract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的名词形式</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attraction</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，故此题正确答案为：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attraction</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53.【</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本题考查非谓语动词。根据分析句子结构解题法，句中已有谓语</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came</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，提示词</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build</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与</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came</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不构成并列关系，所以应填入动词的非谓语形式。现在分词</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building</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作</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workers</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的后置定语，表示建造城堡的工人们。故此题正确答案为：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building</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54.【</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本题考查复合从句的引导词。根据分析句子结构解题法，先行词为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Rochester Cathedral</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（罗切斯特大教堂），在定语从句中作主语，而且空格前有逗号，因此可以判断该句为非限制性定语从句，只能用</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which</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作为引导词。故此题正确答案为：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which</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55.【</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本题考查时态。根据关键词解题法，空格后有动词</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got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作句子的谓语，而且是过去分词的形式，可以判断时态为现在完成时。故此题正确答案为：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has</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OIP-C"/>
          <p:cNvPicPr>
            <a:picLocks noChangeAspect="1"/>
          </p:cNvPicPr>
          <p:nvPr>
            <p:custDataLst>
              <p:tags r:id="rId1"/>
            </p:custDataLst>
          </p:nvPr>
        </p:nvPicPr>
        <p:blipFill>
          <a:blip r:embed="rId4">
            <a:alphaModFix amt="40000"/>
          </a:blip>
          <a:stretch>
            <a:fillRect/>
          </a:stretch>
        </p:blipFill>
        <p:spPr>
          <a:xfrm>
            <a:off x="0" y="908050"/>
            <a:ext cx="12191365" cy="4295775"/>
          </a:xfrm>
          <a:prstGeom prst="rect">
            <a:avLst/>
          </a:prstGeom>
        </p:spPr>
      </p:pic>
      <p:sp>
        <p:nvSpPr>
          <p:cNvPr id="20" name="文本框 19"/>
          <p:cNvSpPr txBox="1"/>
          <p:nvPr/>
        </p:nvSpPr>
        <p:spPr>
          <a:xfrm>
            <a:off x="1786400" y="2214272"/>
            <a:ext cx="8242010" cy="835998"/>
          </a:xfrm>
          <a:prstGeom prst="rect">
            <a:avLst/>
          </a:prstGeom>
          <a:noFill/>
        </p:spPr>
        <p:txBody>
          <a:bodyPr wrap="square" rtlCol="0" anchor="ctr">
            <a:spAutoFit/>
          </a:bodyPr>
          <a:lstStyle/>
          <a:p>
            <a:pPr algn="ctr">
              <a:lnSpc>
                <a:spcPct val="120000"/>
              </a:lnSpc>
            </a:pPr>
            <a:r>
              <a:rPr lang="en-US" sz="4400" b="1" spc="300" dirty="0">
                <a:latin typeface="+mj-ea"/>
                <a:ea typeface="+mj-ea"/>
              </a:rPr>
              <a:t>VI. </a:t>
            </a:r>
            <a:r>
              <a:rPr lang="zh-CN" altLang="en-US" sz="4400" b="1" spc="300" dirty="0">
                <a:latin typeface="+mj-ea"/>
                <a:ea typeface="+mj-ea"/>
              </a:rPr>
              <a:t>完成句子</a:t>
            </a:r>
            <a:endParaRPr sz="4400" b="1" spc="300" dirty="0">
              <a:latin typeface="+mj-ea"/>
              <a:ea typeface="+mj-ea"/>
            </a:endParaRPr>
          </a:p>
        </p:txBody>
      </p:sp>
    </p:spTree>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923841" y="1815465"/>
            <a:ext cx="10659110" cy="97726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56. Of the two books, I think this one is _________________________________ (</a:t>
            </a:r>
            <a:r>
              <a:rPr lang="zh-CN" altLang="en-US" sz="2400" dirty="0">
                <a:latin typeface="Times New Roman" panose="02020603050405020304" charset="0"/>
                <a:ea typeface="宋体" panose="02010600030101010101" pitchFamily="2" charset="-122"/>
                <a:cs typeface="Times New Roman" panose="02020603050405020304" charset="0"/>
              </a:rPr>
              <a:t>比那本有趣得多</a:t>
            </a:r>
            <a:r>
              <a:rPr lang="en-US" altLang="zh-CN" sz="2400" dirty="0">
                <a:latin typeface="Times New Roman" panose="02020603050405020304" charset="0"/>
                <a:ea typeface="宋体" panose="02010600030101010101" pitchFamily="2" charset="-122"/>
                <a:cs typeface="Times New Roman" panose="02020603050405020304" charset="0"/>
              </a:rPr>
              <a:t>).</a:t>
            </a:r>
          </a:p>
        </p:txBody>
      </p:sp>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VI. 完成句子（5小题，共15分） 【建议用时：15 mins】</a:t>
            </a:r>
          </a:p>
        </p:txBody>
      </p:sp>
      <p:sp>
        <p:nvSpPr>
          <p:cNvPr id="15" name="TextBox 4"/>
          <p:cNvSpPr txBox="1"/>
          <p:nvPr/>
        </p:nvSpPr>
        <p:spPr>
          <a:xfrm>
            <a:off x="5919152" y="1821973"/>
            <a:ext cx="5153025" cy="461665"/>
          </a:xfrm>
          <a:prstGeom prst="rect">
            <a:avLst/>
          </a:prstGeom>
          <a:noFill/>
        </p:spPr>
        <p:txBody>
          <a:bodyPr wrap="square" rtlCol="0">
            <a:spAutoFit/>
          </a:bodyPr>
          <a:lstStyle/>
          <a:p>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rPr>
              <a:t> much more interesting than that one</a:t>
            </a:r>
          </a:p>
        </p:txBody>
      </p:sp>
      <p:sp>
        <p:nvSpPr>
          <p:cNvPr id="6" name="文本框 5"/>
          <p:cNvSpPr txBox="1"/>
          <p:nvPr/>
        </p:nvSpPr>
        <p:spPr>
          <a:xfrm>
            <a:off x="615232" y="939687"/>
            <a:ext cx="11276329" cy="493148"/>
          </a:xfrm>
          <a:prstGeom prst="rect">
            <a:avLst/>
          </a:prstGeom>
          <a:noFill/>
        </p:spPr>
        <p:txBody>
          <a:bodyPr wrap="square" rtlCol="0" anchor="t">
            <a:spAutoFit/>
          </a:bodyPr>
          <a:lstStyle/>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根据所给汉语提示，完成英语句子。</a:t>
            </a:r>
          </a:p>
        </p:txBody>
      </p:sp>
      <p:sp>
        <p:nvSpPr>
          <p:cNvPr id="8" name="TextBox 4"/>
          <p:cNvSpPr txBox="1"/>
          <p:nvPr/>
        </p:nvSpPr>
        <p:spPr>
          <a:xfrm>
            <a:off x="1119823" y="3429000"/>
            <a:ext cx="9952354"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本题考查的是形容词比较级的知识点。形容词或副词的比较级前可用</a:t>
            </a:r>
            <a:r>
              <a:rPr lang="en-US" altLang="zh-CN" sz="2400" dirty="0">
                <a:solidFill>
                  <a:srgbClr val="C00000"/>
                </a:solidFill>
                <a:latin typeface="Times New Roman" panose="02020603050405020304" charset="0"/>
                <a:cs typeface="Times New Roman" panose="02020603050405020304" charset="0"/>
              </a:rPr>
              <a:t>much</a:t>
            </a:r>
            <a:r>
              <a:rPr lang="zh-CN" altLang="en-US" sz="2400" dirty="0">
                <a:solidFill>
                  <a:srgbClr val="C00000"/>
                </a:solidFill>
                <a:latin typeface="Times New Roman" panose="02020603050405020304" charset="0"/>
                <a:cs typeface="Times New Roman" panose="02020603050405020304" charset="0"/>
              </a:rPr>
              <a:t>修饰，表示“</a:t>
            </a:r>
            <a:r>
              <a:rPr lang="en-US" altLang="zh-CN" sz="2400" dirty="0">
                <a:solidFill>
                  <a:srgbClr val="C00000"/>
                </a:solidFill>
                <a:latin typeface="Times New Roman" panose="02020603050405020304" charset="0"/>
                <a:cs typeface="Times New Roman" panose="02020603050405020304" charset="0"/>
              </a:rPr>
              <a:t>……</a:t>
            </a:r>
            <a:r>
              <a:rPr lang="zh-CN" altLang="en-US" sz="2400" dirty="0">
                <a:solidFill>
                  <a:srgbClr val="C00000"/>
                </a:solidFill>
                <a:latin typeface="Times New Roman" panose="02020603050405020304" charset="0"/>
                <a:cs typeface="Times New Roman" panose="02020603050405020304" charset="0"/>
              </a:rPr>
              <a:t>得多”。根据汉语提示，本题的正确答案为：</a:t>
            </a:r>
            <a:r>
              <a:rPr lang="en-US" altLang="zh-CN" sz="2400" dirty="0">
                <a:solidFill>
                  <a:srgbClr val="C00000"/>
                </a:solidFill>
                <a:latin typeface="Times New Roman" panose="02020603050405020304" charset="0"/>
                <a:cs typeface="Times New Roman" panose="02020603050405020304" charset="0"/>
              </a:rPr>
              <a:t>much more interesting than that one</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circle(in)">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circle(in)">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15" grpId="0"/>
      <p:bldP spid="8"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090190" y="609822"/>
            <a:ext cx="10434907" cy="363601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57. Last night, we didn’t have dinner _____________________________ (</a:t>
            </a:r>
            <a:r>
              <a:rPr lang="zh-CN" altLang="en-US" sz="2400" dirty="0">
                <a:latin typeface="Times New Roman" panose="02020603050405020304" charset="0"/>
                <a:ea typeface="宋体" panose="02010600030101010101" pitchFamily="2" charset="-122"/>
                <a:cs typeface="Times New Roman" panose="02020603050405020304" charset="0"/>
              </a:rPr>
              <a:t>直到我母亲回来</a:t>
            </a:r>
            <a:r>
              <a:rPr lang="en-US" altLang="zh-CN" sz="2400" dirty="0">
                <a:latin typeface="Times New Roman" panose="02020603050405020304" charset="0"/>
                <a:ea typeface="宋体" panose="02010600030101010101" pitchFamily="2" charset="-122"/>
                <a:cs typeface="Times New Roman" panose="02020603050405020304" charset="0"/>
              </a:rPr>
              <a:t>).</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58. Mike knows a lot. He ____________________________________________ (</a:t>
            </a:r>
            <a:r>
              <a:rPr lang="zh-CN" altLang="en-US" sz="2400" dirty="0">
                <a:latin typeface="Times New Roman" panose="02020603050405020304" charset="0"/>
                <a:ea typeface="宋体" panose="02010600030101010101" pitchFamily="2" charset="-122"/>
                <a:cs typeface="Times New Roman" panose="02020603050405020304" charset="0"/>
              </a:rPr>
              <a:t>一定读过很多书</a:t>
            </a:r>
            <a:r>
              <a:rPr lang="en-US" altLang="zh-CN" sz="2400" dirty="0">
                <a:latin typeface="Times New Roman" panose="02020603050405020304" charset="0"/>
                <a:ea typeface="宋体" panose="02010600030101010101" pitchFamily="2" charset="-122"/>
                <a:cs typeface="Times New Roman" panose="02020603050405020304" charset="0"/>
              </a:rPr>
              <a:t>).</a:t>
            </a:r>
          </a:p>
        </p:txBody>
      </p:sp>
      <p:sp>
        <p:nvSpPr>
          <p:cNvPr id="5" name="TextBox 4"/>
          <p:cNvSpPr txBox="1"/>
          <p:nvPr/>
        </p:nvSpPr>
        <p:spPr>
          <a:xfrm>
            <a:off x="5479481" y="549987"/>
            <a:ext cx="5233874"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until my mother came back</a:t>
            </a:r>
          </a:p>
        </p:txBody>
      </p:sp>
      <p:sp>
        <p:nvSpPr>
          <p:cNvPr id="13" name="TextBox 4"/>
          <p:cNvSpPr txBox="1"/>
          <p:nvPr/>
        </p:nvSpPr>
        <p:spPr>
          <a:xfrm>
            <a:off x="761001" y="4437715"/>
            <a:ext cx="9952354" cy="156845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本题考查的是情态动词表推测的用法。</a:t>
            </a:r>
            <a:r>
              <a:rPr lang="en-US" altLang="zh-CN" sz="2400" dirty="0">
                <a:solidFill>
                  <a:srgbClr val="C00000"/>
                </a:solidFill>
                <a:latin typeface="Times New Roman" panose="02020603050405020304" charset="0"/>
                <a:cs typeface="Times New Roman" panose="02020603050405020304" charset="0"/>
              </a:rPr>
              <a:t>must</a:t>
            </a:r>
            <a:r>
              <a:rPr lang="zh-CN" altLang="en-US" sz="2400" dirty="0">
                <a:solidFill>
                  <a:srgbClr val="C00000"/>
                </a:solidFill>
                <a:latin typeface="Times New Roman" panose="02020603050405020304" charset="0"/>
                <a:cs typeface="Times New Roman" panose="02020603050405020304" charset="0"/>
              </a:rPr>
              <a:t>表示肯定的推测，意为 “一定，肯定”。而表示对过去的推测用</a:t>
            </a:r>
            <a:r>
              <a:rPr lang="en-US" altLang="zh-CN" sz="2400" dirty="0">
                <a:solidFill>
                  <a:srgbClr val="C00000"/>
                </a:solidFill>
                <a:latin typeface="Times New Roman" panose="02020603050405020304" charset="0"/>
                <a:cs typeface="Times New Roman" panose="02020603050405020304" charset="0"/>
              </a:rPr>
              <a:t>must have done</a:t>
            </a:r>
            <a:r>
              <a:rPr lang="zh-CN" altLang="en-US" sz="2400" dirty="0">
                <a:solidFill>
                  <a:srgbClr val="C00000"/>
                </a:solidFill>
                <a:latin typeface="Times New Roman" panose="02020603050405020304" charset="0"/>
                <a:cs typeface="Times New Roman" panose="02020603050405020304" charset="0"/>
              </a:rPr>
              <a:t>的结构。根据汉语提示，本题正确答案为：</a:t>
            </a:r>
            <a:r>
              <a:rPr lang="en-US" altLang="zh-CN" sz="2400" dirty="0">
                <a:solidFill>
                  <a:srgbClr val="C00000"/>
                </a:solidFill>
                <a:latin typeface="Times New Roman" panose="02020603050405020304" charset="0"/>
                <a:cs typeface="Times New Roman" panose="02020603050405020304" charset="0"/>
              </a:rPr>
              <a:t>must have read a lot of / lots of / many books</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4" name="TextBox 4"/>
          <p:cNvSpPr txBox="1"/>
          <p:nvPr/>
        </p:nvSpPr>
        <p:spPr>
          <a:xfrm>
            <a:off x="809163" y="1823867"/>
            <a:ext cx="10247192"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本题考查的是句型</a:t>
            </a:r>
            <a:r>
              <a:rPr lang="en-US" altLang="zh-CN" sz="2400" dirty="0">
                <a:solidFill>
                  <a:srgbClr val="C00000"/>
                </a:solidFill>
                <a:latin typeface="Times New Roman" panose="02020603050405020304" charset="0"/>
                <a:cs typeface="Times New Roman" panose="02020603050405020304" charset="0"/>
              </a:rPr>
              <a:t>not...until...</a:t>
            </a:r>
            <a:r>
              <a:rPr lang="zh-CN" altLang="en-US" sz="2400" dirty="0">
                <a:solidFill>
                  <a:srgbClr val="C00000"/>
                </a:solidFill>
                <a:latin typeface="Times New Roman" panose="02020603050405020304" charset="0"/>
                <a:cs typeface="Times New Roman" panose="02020603050405020304" charset="0"/>
              </a:rPr>
              <a:t>（直到</a:t>
            </a:r>
            <a:r>
              <a:rPr lang="en-US" altLang="zh-CN" sz="2400" dirty="0">
                <a:solidFill>
                  <a:srgbClr val="C00000"/>
                </a:solidFill>
                <a:latin typeface="Times New Roman" panose="02020603050405020304" charset="0"/>
                <a:cs typeface="Times New Roman" panose="02020603050405020304" charset="0"/>
              </a:rPr>
              <a:t>……</a:t>
            </a:r>
            <a:r>
              <a:rPr lang="zh-CN" altLang="en-US" sz="2400" dirty="0">
                <a:solidFill>
                  <a:srgbClr val="C00000"/>
                </a:solidFill>
                <a:latin typeface="Times New Roman" panose="02020603050405020304" charset="0"/>
                <a:cs typeface="Times New Roman" panose="02020603050405020304" charset="0"/>
              </a:rPr>
              <a:t>才</a:t>
            </a:r>
            <a:r>
              <a:rPr lang="en-US" altLang="zh-CN" sz="2400" dirty="0">
                <a:solidFill>
                  <a:srgbClr val="C00000"/>
                </a:solidFill>
                <a:latin typeface="Times New Roman" panose="02020603050405020304" charset="0"/>
                <a:cs typeface="Times New Roman" panose="02020603050405020304" charset="0"/>
              </a:rPr>
              <a:t>……</a:t>
            </a:r>
            <a:r>
              <a:rPr lang="zh-CN" altLang="en-US" sz="2400" dirty="0">
                <a:solidFill>
                  <a:srgbClr val="C00000"/>
                </a:solidFill>
                <a:latin typeface="Times New Roman" panose="02020603050405020304" charset="0"/>
                <a:cs typeface="Times New Roman" panose="02020603050405020304" charset="0"/>
              </a:rPr>
              <a:t>）。时间状语是</a:t>
            </a:r>
            <a:r>
              <a:rPr lang="en-US" altLang="zh-CN" sz="2400" dirty="0">
                <a:solidFill>
                  <a:srgbClr val="C00000"/>
                </a:solidFill>
                <a:latin typeface="Times New Roman" panose="02020603050405020304" charset="0"/>
                <a:cs typeface="Times New Roman" panose="02020603050405020304" charset="0"/>
              </a:rPr>
              <a:t>last night</a:t>
            </a:r>
            <a:r>
              <a:rPr lang="zh-CN" altLang="en-US" sz="2400" dirty="0">
                <a:solidFill>
                  <a:srgbClr val="C00000"/>
                </a:solidFill>
                <a:latin typeface="Times New Roman" panose="02020603050405020304" charset="0"/>
                <a:cs typeface="Times New Roman" panose="02020603050405020304" charset="0"/>
              </a:rPr>
              <a:t>，根据从句和主句时态前后呼应的原则，从句也要用相应的过去时态。故本题的正确答案为：</a:t>
            </a:r>
            <a:r>
              <a:rPr lang="en-US" altLang="zh-CN" sz="2400" dirty="0">
                <a:solidFill>
                  <a:srgbClr val="C00000"/>
                </a:solidFill>
                <a:latin typeface="Times New Roman" panose="02020603050405020304" charset="0"/>
                <a:cs typeface="Times New Roman" panose="02020603050405020304" charset="0"/>
              </a:rPr>
              <a:t>until my mother came back</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5" name="TextBox 4"/>
          <p:cNvSpPr txBox="1"/>
          <p:nvPr/>
        </p:nvSpPr>
        <p:spPr>
          <a:xfrm>
            <a:off x="4163459" y="3237849"/>
            <a:ext cx="7865917"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must have read a lot of / lots of / many books</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6" presetClass="entr" presetSubtype="16" fill="hold" grpId="0" nodeType="click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circle(in)">
                                      <p:cBhvr>
                                        <p:cTn id="11" dur="500"/>
                                        <p:tgtEl>
                                          <p:spTgt spid="14"/>
                                        </p:tgtEl>
                                      </p:cBhvr>
                                    </p:animEffect>
                                  </p:childTnLst>
                                </p:cTn>
                              </p:par>
                            </p:childTnLst>
                          </p:cTn>
                        </p:par>
                      </p:childTnLst>
                    </p:cTn>
                  </p:par>
                  <p:par>
                    <p:cTn id="12" fill="hold">
                      <p:stCondLst>
                        <p:cond delay="indefinite"/>
                      </p:stCondLst>
                      <p:childTnLst>
                        <p:par>
                          <p:cTn id="13" fill="hold">
                            <p:stCondLst>
                              <p:cond delay="0"/>
                            </p:stCondLst>
                            <p:childTnLst>
                              <p:par>
                                <p:cTn id="14" presetID="6" presetClass="entr" presetSubtype="16" fill="hold" grpId="0" nodeType="click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circle(in)">
                                      <p:cBhvr>
                                        <p:cTn id="16" dur="2000"/>
                                        <p:tgtEl>
                                          <p:spTgt spid="15"/>
                                        </p:tgtEl>
                                      </p:cBhvr>
                                    </p:animEffect>
                                  </p:childTnLst>
                                </p:cTn>
                              </p:par>
                            </p:childTnLst>
                          </p:cTn>
                        </p:par>
                      </p:childTnLst>
                    </p:cTn>
                  </p:par>
                  <p:par>
                    <p:cTn id="17" fill="hold">
                      <p:stCondLst>
                        <p:cond delay="indefinite"/>
                      </p:stCondLst>
                      <p:childTnLst>
                        <p:par>
                          <p:cTn id="18" fill="hold">
                            <p:stCondLst>
                              <p:cond delay="0"/>
                            </p:stCondLst>
                            <p:childTnLst>
                              <p:par>
                                <p:cTn id="19" presetID="6" presetClass="entr" presetSubtype="16" fill="hold" grpId="0" nodeType="click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circle(in)">
                                      <p:cBhvr>
                                        <p:cTn id="2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3" grpId="0"/>
      <p:bldP spid="14" grpId="0"/>
      <p:bldP spid="15"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1209206" y="632254"/>
            <a:ext cx="10839919" cy="363601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59. ______________________________________________ (</a:t>
            </a:r>
            <a:r>
              <a:rPr lang="zh-CN" altLang="en-US" sz="2400" dirty="0">
                <a:latin typeface="Times New Roman" panose="02020603050405020304" charset="0"/>
                <a:ea typeface="宋体" panose="02010600030101010101" pitchFamily="2" charset="-122"/>
                <a:cs typeface="Times New Roman" panose="02020603050405020304" charset="0"/>
              </a:rPr>
              <a:t>他花了一天半的时间</a:t>
            </a:r>
            <a:r>
              <a:rPr lang="en-US" altLang="zh-CN" sz="2400" dirty="0">
                <a:latin typeface="Times New Roman" panose="02020603050405020304" charset="0"/>
                <a:ea typeface="宋体" panose="02010600030101010101" pitchFamily="2" charset="-122"/>
                <a:cs typeface="Times New Roman" panose="02020603050405020304" charset="0"/>
              </a:rPr>
              <a:t>) finishing the task.</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60. I’ve got a rough idea of _____________________________ (</a:t>
            </a:r>
            <a:r>
              <a:rPr lang="zh-CN" altLang="en-US" sz="2400" dirty="0">
                <a:latin typeface="Times New Roman" panose="02020603050405020304" charset="0"/>
                <a:ea typeface="宋体" panose="02010600030101010101" pitchFamily="2" charset="-122"/>
                <a:cs typeface="Times New Roman" panose="02020603050405020304" charset="0"/>
              </a:rPr>
              <a:t>我想去哪里</a:t>
            </a:r>
            <a:r>
              <a:rPr lang="en-US" altLang="zh-CN" sz="2400" dirty="0">
                <a:latin typeface="Times New Roman" panose="02020603050405020304" charset="0"/>
                <a:ea typeface="宋体" panose="02010600030101010101" pitchFamily="2" charset="-122"/>
                <a:cs typeface="Times New Roman" panose="02020603050405020304" charset="0"/>
              </a:rPr>
              <a:t>).</a:t>
            </a:r>
          </a:p>
        </p:txBody>
      </p:sp>
      <p:sp>
        <p:nvSpPr>
          <p:cNvPr id="13" name="TextBox 4"/>
          <p:cNvSpPr txBox="1"/>
          <p:nvPr/>
        </p:nvSpPr>
        <p:spPr>
          <a:xfrm>
            <a:off x="1817687" y="529096"/>
            <a:ext cx="7134225" cy="579967"/>
          </a:xfrm>
          <a:prstGeom prst="rect">
            <a:avLst/>
          </a:prstGeom>
          <a:noFill/>
        </p:spPr>
        <p:txBody>
          <a:bodyPr wrap="square" rtlCol="0">
            <a:spAutoFit/>
          </a:bodyPr>
          <a:lstStyle/>
          <a:p>
            <a:pPr>
              <a:lnSpc>
                <a:spcPct val="150000"/>
              </a:lnSpc>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rPr>
              <a:t>  He spent one day and a half / one and a half days (in)</a:t>
            </a:r>
            <a:endParaRPr lang="en-US" sz="2400" dirty="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8" name="TextBox 4"/>
          <p:cNvSpPr txBox="1"/>
          <p:nvPr/>
        </p:nvSpPr>
        <p:spPr>
          <a:xfrm>
            <a:off x="1098246" y="1788575"/>
            <a:ext cx="10325569" cy="156845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本题考查固定句型。根据空格后面的</a:t>
            </a:r>
            <a:r>
              <a:rPr lang="en-US" altLang="zh-CN" sz="2400" dirty="0">
                <a:solidFill>
                  <a:srgbClr val="C00000"/>
                </a:solidFill>
                <a:latin typeface="Times New Roman" panose="02020603050405020304" charset="0"/>
                <a:cs typeface="Times New Roman" panose="02020603050405020304" charset="0"/>
              </a:rPr>
              <a:t>finishing</a:t>
            </a:r>
            <a:r>
              <a:rPr lang="zh-CN" altLang="en-US" sz="2400" dirty="0">
                <a:solidFill>
                  <a:srgbClr val="C00000"/>
                </a:solidFill>
                <a:latin typeface="Times New Roman" panose="02020603050405020304" charset="0"/>
                <a:cs typeface="Times New Roman" panose="02020603050405020304" charset="0"/>
              </a:rPr>
              <a:t>可知，此处只能用</a:t>
            </a:r>
            <a:r>
              <a:rPr lang="en-US" altLang="zh-CN" sz="2400" dirty="0">
                <a:solidFill>
                  <a:srgbClr val="C00000"/>
                </a:solidFill>
                <a:latin typeface="Times New Roman" panose="02020603050405020304" charset="0"/>
                <a:cs typeface="Times New Roman" panose="02020603050405020304" charset="0"/>
              </a:rPr>
              <a:t>sb. spend some time (in) doing </a:t>
            </a:r>
            <a:r>
              <a:rPr lang="en-US" altLang="zh-CN" sz="2400" dirty="0" err="1">
                <a:solidFill>
                  <a:srgbClr val="C00000"/>
                </a:solidFill>
                <a:latin typeface="Times New Roman" panose="02020603050405020304" charset="0"/>
                <a:cs typeface="Times New Roman" panose="02020603050405020304" charset="0"/>
              </a:rPr>
              <a:t>sth</a:t>
            </a:r>
            <a:r>
              <a:rPr lang="en-US" altLang="zh-CN" sz="2400" dirty="0">
                <a:solidFill>
                  <a:srgbClr val="C00000"/>
                </a:solidFill>
                <a:latin typeface="Times New Roman" panose="02020603050405020304" charset="0"/>
                <a:cs typeface="Times New Roman" panose="02020603050405020304" charset="0"/>
              </a:rPr>
              <a:t>.</a:t>
            </a:r>
            <a:r>
              <a:rPr lang="zh-CN" altLang="en-US" sz="2400" dirty="0">
                <a:solidFill>
                  <a:srgbClr val="C00000"/>
                </a:solidFill>
                <a:latin typeface="Times New Roman" panose="02020603050405020304" charset="0"/>
                <a:cs typeface="Times New Roman" panose="02020603050405020304" charset="0"/>
              </a:rPr>
              <a:t>这个句型。根据句意，谓语动词用一般过去时，故本题的正确答案为：</a:t>
            </a:r>
            <a:r>
              <a:rPr lang="en-US" altLang="zh-CN" sz="2400" dirty="0">
                <a:solidFill>
                  <a:srgbClr val="C00000"/>
                </a:solidFill>
                <a:latin typeface="Times New Roman" panose="02020603050405020304" charset="0"/>
                <a:cs typeface="Times New Roman" panose="02020603050405020304" charset="0"/>
              </a:rPr>
              <a:t>He spent one day and a half / one and a half days (in)</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9" name="TextBox 4"/>
          <p:cNvSpPr txBox="1"/>
          <p:nvPr/>
        </p:nvSpPr>
        <p:spPr>
          <a:xfrm>
            <a:off x="1009181" y="4622665"/>
            <a:ext cx="9952354"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    </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本题考查的是定语从句。句意为“我大致知道我想去哪里了。”根据汉语提示，本题的正确答案为：</a:t>
            </a:r>
            <a:r>
              <a:rPr lang="en-US" altLang="zh-CN" sz="2400" dirty="0">
                <a:solidFill>
                  <a:srgbClr val="C00000"/>
                </a:solidFill>
                <a:latin typeface="Times New Roman" panose="02020603050405020304" charset="0"/>
                <a:cs typeface="Times New Roman" panose="02020603050405020304" charset="0"/>
              </a:rPr>
              <a:t>where I want to go</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2" name="TextBox 4"/>
          <p:cNvSpPr txBox="1"/>
          <p:nvPr/>
        </p:nvSpPr>
        <p:spPr>
          <a:xfrm>
            <a:off x="4943475" y="3558120"/>
            <a:ext cx="3648075" cy="579967"/>
          </a:xfrm>
          <a:prstGeom prst="rect">
            <a:avLst/>
          </a:prstGeom>
          <a:noFill/>
        </p:spPr>
        <p:txBody>
          <a:bodyPr wrap="square" rtlCol="0">
            <a:spAutoFit/>
          </a:bodyPr>
          <a:lstStyle/>
          <a:p>
            <a:pPr>
              <a:lnSpc>
                <a:spcPct val="150000"/>
              </a:lnSpc>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rPr>
              <a:t>where I want to go</a:t>
            </a:r>
            <a:endParaRPr lang="en-US" sz="2400" dirty="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2" name="文本框 1">
            <a:hlinkClick r:id="" action="ppaction://hlinkshowjump?jump=nextslide"/>
          </p:cNvPr>
          <p:cNvSpPr txBox="1"/>
          <p:nvPr userDrawn="1"/>
        </p:nvSpPr>
        <p:spPr>
          <a:xfrm>
            <a:off x="10716260" y="61709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circle(in)">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circle(in)">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circle(in)">
                                      <p:cBhvr>
                                        <p:cTn id="2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8" grpId="0"/>
      <p:bldP spid="9" grpId="0"/>
      <p:bldP spid="12"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OIP-C"/>
          <p:cNvPicPr>
            <a:picLocks noChangeAspect="1"/>
          </p:cNvPicPr>
          <p:nvPr>
            <p:custDataLst>
              <p:tags r:id="rId1"/>
            </p:custDataLst>
          </p:nvPr>
        </p:nvPicPr>
        <p:blipFill>
          <a:blip r:embed="rId4">
            <a:alphaModFix amt="40000"/>
          </a:blip>
          <a:stretch>
            <a:fillRect/>
          </a:stretch>
        </p:blipFill>
        <p:spPr>
          <a:xfrm>
            <a:off x="0" y="908050"/>
            <a:ext cx="12191365" cy="4295775"/>
          </a:xfrm>
          <a:prstGeom prst="rect">
            <a:avLst/>
          </a:prstGeom>
        </p:spPr>
      </p:pic>
      <p:sp>
        <p:nvSpPr>
          <p:cNvPr id="20" name="文本框 19"/>
          <p:cNvSpPr txBox="1"/>
          <p:nvPr/>
        </p:nvSpPr>
        <p:spPr>
          <a:xfrm>
            <a:off x="1195850" y="2261897"/>
            <a:ext cx="8242010" cy="835998"/>
          </a:xfrm>
          <a:prstGeom prst="rect">
            <a:avLst/>
          </a:prstGeom>
          <a:noFill/>
        </p:spPr>
        <p:txBody>
          <a:bodyPr wrap="square" rtlCol="0" anchor="ctr">
            <a:spAutoFit/>
          </a:bodyPr>
          <a:lstStyle/>
          <a:p>
            <a:pPr algn="ctr">
              <a:lnSpc>
                <a:spcPct val="120000"/>
              </a:lnSpc>
            </a:pPr>
            <a:r>
              <a:rPr lang="en-US" sz="4400" b="1" spc="300" dirty="0">
                <a:latin typeface="+mj-ea"/>
                <a:ea typeface="+mj-ea"/>
              </a:rPr>
              <a:t>VII. </a:t>
            </a:r>
            <a:r>
              <a:rPr lang="zh-CN" altLang="en-US" sz="4400" b="1" spc="300" dirty="0">
                <a:latin typeface="+mj-ea"/>
                <a:ea typeface="+mj-ea"/>
              </a:rPr>
              <a:t>应用写作</a:t>
            </a:r>
            <a:endParaRPr sz="4400" b="1" spc="300" dirty="0">
              <a:latin typeface="+mj-ea"/>
              <a:ea typeface="+mj-ea"/>
            </a:endParaRPr>
          </a:p>
        </p:txBody>
      </p:sp>
    </p:spTree>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VII. 应用写作（1小题，共10分） 【建议用时：20 mins】</a:t>
            </a:r>
          </a:p>
        </p:txBody>
      </p:sp>
      <p:sp>
        <p:nvSpPr>
          <p:cNvPr id="4" name="矩形 3"/>
          <p:cNvSpPr/>
          <p:nvPr/>
        </p:nvSpPr>
        <p:spPr>
          <a:xfrm>
            <a:off x="512127" y="1203006"/>
            <a:ext cx="11167745" cy="274955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61.【</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写作内容</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假设你是李华，于昨天（</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2021</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年</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9</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月</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20</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日）早上</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7</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点乘坐</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19</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路公交车上学，在车上遗落了一个蓝色背包，里面装有你的身份证、一部黑色手机和一本书，书名为</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中国历史</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。请你写一篇寻物启事。</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写作要求</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正文约</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40</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个英文单词，文中不可出现你自己的真实姓名、学校名称等</a:t>
            </a:r>
          </a:p>
          <a:p>
            <a:pPr indent="0" algn="just" fontAlgn="auto">
              <a:lnSpc>
                <a:spcPct val="120000"/>
              </a:lnSpc>
            </a:pP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信息。</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评分标准</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信息完整，语言规范，语篇连贯。</a:t>
            </a:r>
            <a:endParaRPr lang="zh-CN" altLang="en-US" sz="24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2" name="文本框 1">
            <a:hlinkClick r:id="rId3" action="ppaction://hlinksldjump"/>
          </p:cNvPr>
          <p:cNvSpPr txBox="1"/>
          <p:nvPr/>
        </p:nvSpPr>
        <p:spPr>
          <a:xfrm>
            <a:off x="4465954" y="5150675"/>
            <a:ext cx="1714500" cy="476669"/>
          </a:xfrm>
          <a:prstGeom prst="rect">
            <a:avLst/>
          </a:prstGeom>
          <a:solidFill>
            <a:srgbClr val="C00000"/>
          </a:solidFill>
        </p:spPr>
        <p:txBody>
          <a:bodyPr wrap="square" rtlCol="0" anchor="ctr">
            <a:spAutoFit/>
          </a:bodyPr>
          <a:lstStyle/>
          <a:p>
            <a:pPr>
              <a:lnSpc>
                <a:spcPct val="120000"/>
              </a:lnSpc>
            </a:pPr>
            <a:r>
              <a:rPr lang="zh-CN" altLang="en-US" sz="2400" b="1" dirty="0">
                <a:solidFill>
                  <a:schemeClr val="bg1"/>
                </a:solidFill>
                <a:latin typeface="宋体" panose="02010600030101010101" pitchFamily="2" charset="-122"/>
                <a:ea typeface="宋体" panose="02010600030101010101" pitchFamily="2" charset="-122"/>
                <a:cs typeface="Times New Roman" panose="02020603050405020304" charset="0"/>
              </a:rPr>
              <a:t> 参考例文</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6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3" action="ppaction://hlinksldjump"/>
          </p:cNvPr>
          <p:cNvSpPr txBox="1"/>
          <p:nvPr userDrawn="1"/>
        </p:nvSpPr>
        <p:spPr>
          <a:xfrm>
            <a:off x="10716260" y="61709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p>
        </p:txBody>
      </p:sp>
      <p:sp>
        <p:nvSpPr>
          <p:cNvPr id="4" name="文本框 3"/>
          <p:cNvSpPr txBox="1"/>
          <p:nvPr/>
        </p:nvSpPr>
        <p:spPr>
          <a:xfrm>
            <a:off x="522604" y="581329"/>
            <a:ext cx="1714500" cy="476669"/>
          </a:xfrm>
          <a:prstGeom prst="rect">
            <a:avLst/>
          </a:prstGeom>
          <a:solidFill>
            <a:srgbClr val="C00000"/>
          </a:solidFill>
        </p:spPr>
        <p:txBody>
          <a:bodyPr wrap="square" rtlCol="0" anchor="ctr">
            <a:spAutoFit/>
          </a:bodyPr>
          <a:lstStyle/>
          <a:p>
            <a:pPr>
              <a:lnSpc>
                <a:spcPct val="120000"/>
              </a:lnSpc>
            </a:pPr>
            <a:r>
              <a:rPr lang="zh-CN" altLang="en-US" sz="2400" b="1" dirty="0">
                <a:solidFill>
                  <a:schemeClr val="bg1"/>
                </a:solidFill>
                <a:latin typeface="宋体" panose="02010600030101010101" pitchFamily="2" charset="-122"/>
                <a:ea typeface="宋体" panose="02010600030101010101" pitchFamily="2" charset="-122"/>
                <a:cs typeface="Times New Roman" panose="02020603050405020304" charset="0"/>
              </a:rPr>
              <a:t> 参考例文</a:t>
            </a:r>
          </a:p>
        </p:txBody>
      </p:sp>
      <p:sp>
        <p:nvSpPr>
          <p:cNvPr id="2" name="文本框 1"/>
          <p:cNvSpPr txBox="1"/>
          <p:nvPr/>
        </p:nvSpPr>
        <p:spPr>
          <a:xfrm>
            <a:off x="923925" y="1506714"/>
            <a:ext cx="9792335" cy="3673121"/>
          </a:xfrm>
          <a:prstGeom prst="rect">
            <a:avLst/>
          </a:prstGeom>
          <a:noFill/>
        </p:spPr>
        <p:txBody>
          <a:bodyPr wrap="square" rtlCol="0" anchor="ctr">
            <a:spAutoFit/>
          </a:bodyPr>
          <a:lstStyle/>
          <a:p>
            <a:pPr algn="just">
              <a:lnSpc>
                <a:spcPct val="120000"/>
              </a:lnSpc>
            </a:pPr>
            <a:r>
              <a:rPr lang="en-US" altLang="zh-CN" sz="2800" b="1" dirty="0">
                <a:solidFill>
                  <a:srgbClr val="C00000"/>
                </a:solidFill>
                <a:latin typeface="Times New Roman" panose="02020603050405020304" charset="0"/>
                <a:cs typeface="Times New Roman" panose="02020603050405020304" charset="0"/>
              </a:rPr>
              <a:t>                                                Lost</a:t>
            </a:r>
          </a:p>
          <a:p>
            <a:pPr algn="just">
              <a:lnSpc>
                <a:spcPct val="120000"/>
              </a:lnSpc>
            </a:pPr>
            <a:r>
              <a:rPr lang="en-US" altLang="zh-CN" sz="2400" dirty="0">
                <a:solidFill>
                  <a:srgbClr val="C00000"/>
                </a:solidFill>
                <a:latin typeface="Times New Roman" panose="02020603050405020304" charset="0"/>
                <a:cs typeface="Times New Roman" panose="02020603050405020304" charset="0"/>
              </a:rPr>
              <a:t>                                                                                           September 21st, 2021</a:t>
            </a:r>
          </a:p>
          <a:p>
            <a:pPr algn="just">
              <a:lnSpc>
                <a:spcPct val="120000"/>
              </a:lnSpc>
            </a:pPr>
            <a:r>
              <a:rPr lang="en-US" altLang="zh-CN" sz="2400" dirty="0">
                <a:solidFill>
                  <a:srgbClr val="C00000"/>
                </a:solidFill>
                <a:latin typeface="Times New Roman" panose="02020603050405020304" charset="0"/>
                <a:cs typeface="Times New Roman" panose="02020603050405020304" charset="0"/>
              </a:rPr>
              <a:t>      I carelessly lost a blue backpack on Bus No. 19 yesterday morning. There is a black mobile phone, my ID card and a book called </a:t>
            </a:r>
            <a:r>
              <a:rPr lang="en-US" altLang="zh-CN" sz="2400" i="1" dirty="0">
                <a:solidFill>
                  <a:srgbClr val="C00000"/>
                </a:solidFill>
                <a:latin typeface="Times New Roman" panose="02020603050405020304" charset="0"/>
                <a:cs typeface="Times New Roman" panose="02020603050405020304" charset="0"/>
              </a:rPr>
              <a:t>Chinese History</a:t>
            </a:r>
            <a:r>
              <a:rPr lang="en-US" altLang="zh-CN" sz="2400" dirty="0">
                <a:solidFill>
                  <a:srgbClr val="C00000"/>
                </a:solidFill>
                <a:latin typeface="Times New Roman" panose="02020603050405020304" charset="0"/>
                <a:cs typeface="Times New Roman" panose="02020603050405020304" charset="0"/>
              </a:rPr>
              <a:t>. If you happened to find it, please contact me by the number 12345678910. Many thanks to you!</a:t>
            </a:r>
          </a:p>
          <a:p>
            <a:pPr algn="just">
              <a:lnSpc>
                <a:spcPct val="120000"/>
              </a:lnSpc>
            </a:pPr>
            <a:r>
              <a:rPr lang="en-US" altLang="zh-CN" sz="2400" dirty="0">
                <a:solidFill>
                  <a:srgbClr val="C00000"/>
                </a:solidFill>
                <a:latin typeface="Times New Roman" panose="02020603050405020304" charset="0"/>
                <a:cs typeface="Times New Roman" panose="02020603050405020304" charset="0"/>
              </a:rPr>
              <a:t>                                                                                                                  Li Hua</a:t>
            </a:r>
          </a:p>
          <a:p>
            <a:pPr algn="just">
              <a:lnSpc>
                <a:spcPct val="120000"/>
              </a:lnSpc>
            </a:pPr>
            <a:endParaRPr lang="en-US" altLang="zh-CN"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OIP-C"/>
          <p:cNvPicPr>
            <a:picLocks noChangeAspect="1"/>
          </p:cNvPicPr>
          <p:nvPr>
            <p:custDataLst>
              <p:tags r:id="rId1"/>
            </p:custDataLst>
          </p:nvPr>
        </p:nvPicPr>
        <p:blipFill>
          <a:blip r:embed="rId4">
            <a:alphaModFix amt="40000"/>
          </a:blip>
          <a:stretch>
            <a:fillRect/>
          </a:stretch>
        </p:blipFill>
        <p:spPr>
          <a:xfrm>
            <a:off x="0" y="908050"/>
            <a:ext cx="12191365" cy="4295775"/>
          </a:xfrm>
          <a:prstGeom prst="rect">
            <a:avLst/>
          </a:prstGeom>
        </p:spPr>
      </p:pic>
      <p:sp>
        <p:nvSpPr>
          <p:cNvPr id="20" name="文本框 19"/>
          <p:cNvSpPr txBox="1"/>
          <p:nvPr/>
        </p:nvSpPr>
        <p:spPr>
          <a:xfrm>
            <a:off x="1195850" y="2228094"/>
            <a:ext cx="8242010" cy="903605"/>
          </a:xfrm>
          <a:prstGeom prst="rect">
            <a:avLst/>
          </a:prstGeom>
          <a:noFill/>
        </p:spPr>
        <p:txBody>
          <a:bodyPr wrap="square" rtlCol="0" anchor="ctr">
            <a:spAutoFit/>
          </a:bodyPr>
          <a:lstStyle/>
          <a:p>
            <a:pPr algn="ctr">
              <a:lnSpc>
                <a:spcPct val="120000"/>
              </a:lnSpc>
            </a:pPr>
            <a:r>
              <a:rPr sz="4400" b="1" spc="300" dirty="0">
                <a:latin typeface="+mj-ea"/>
                <a:ea typeface="+mj-ea"/>
              </a:rPr>
              <a:t>附加题：语法</a:t>
            </a:r>
          </a:p>
        </p:txBody>
      </p:sp>
    </p:spTree>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15955" y="1499728"/>
            <a:ext cx="10200005" cy="2306320"/>
          </a:xfrm>
          <a:prstGeom prst="rect">
            <a:avLst/>
          </a:prstGeom>
          <a:noFill/>
        </p:spPr>
        <p:txBody>
          <a:bodyPr wrap="square" rtlCol="0" anchor="t">
            <a:spAutoFit/>
          </a:bodyPr>
          <a:lstStyle/>
          <a:p>
            <a:pPr indent="0" algn="just" fontAlgn="auto">
              <a:lnSpc>
                <a:spcPct val="120000"/>
              </a:lnSpc>
            </a:pPr>
            <a:r>
              <a:rPr sz="2400" b="1" dirty="0">
                <a:latin typeface="Times New Roman" panose="02020603050405020304" charset="0"/>
                <a:ea typeface="宋体" panose="02010600030101010101" pitchFamily="2" charset="-122"/>
                <a:cs typeface="Times New Roman" panose="02020603050405020304" charset="0"/>
              </a:rPr>
              <a:t>阅读下列句子，从A、B、C、D中选出可以填入空白处的最佳答案。</a:t>
            </a:r>
          </a:p>
          <a:p>
            <a:pPr indent="0" algn="just" fontAlgn="auto">
              <a:lnSpc>
                <a:spcPct val="120000"/>
              </a:lnSpc>
            </a:pPr>
            <a:endParaRPr lang="zh-CN" altLang="en-US"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zh-CN" altLang="en-US" sz="2400" dirty="0">
                <a:latin typeface="Times New Roman" panose="02020603050405020304" charset="0"/>
                <a:ea typeface="宋体" panose="02010600030101010101" pitchFamily="2" charset="-122"/>
                <a:cs typeface="Times New Roman" panose="02020603050405020304" charset="0"/>
              </a:rPr>
              <a:t>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例：</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It _______ me a long time to finish my homework last night.</a:t>
            </a:r>
          </a:p>
          <a:p>
            <a:pPr indent="0" algn="just" fontAlgn="auto">
              <a:lnSpc>
                <a:spcPct val="120000"/>
              </a:lnSpc>
            </a:pP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A. take       B. took           C. has taken            D. had taken</a:t>
            </a:r>
          </a:p>
          <a:p>
            <a:pPr indent="0" algn="just" fontAlgn="auto">
              <a:lnSpc>
                <a:spcPct val="120000"/>
              </a:lnSpc>
            </a:pP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                 答案是</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B</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a:t>
            </a:r>
          </a:p>
        </p:txBody>
      </p:sp>
      <p:sp>
        <p:nvSpPr>
          <p:cNvPr id="25" name="文本框 24"/>
          <p:cNvSpPr txBox="1"/>
          <p:nvPr>
            <p:custDataLst>
              <p:tags r:id="rId1"/>
            </p:custDataLst>
          </p:nvPr>
        </p:nvSpPr>
        <p:spPr>
          <a:xfrm>
            <a:off x="201930" y="64770"/>
            <a:ext cx="11788140" cy="610870"/>
          </a:xfrm>
          <a:prstGeom prst="rect">
            <a:avLst/>
          </a:prstGeom>
          <a:noFill/>
        </p:spPr>
        <p:txBody>
          <a:bodyPr wrap="square" rtlCol="0">
            <a:spAutoFit/>
          </a:bodyPr>
          <a:lstStyle/>
          <a:p>
            <a:pPr algn="l">
              <a:lnSpc>
                <a:spcPct val="130000"/>
              </a:lnSpc>
              <a:buClrTx/>
              <a:buSzTx/>
              <a:buFontTx/>
            </a:pPr>
            <a:r>
              <a:rPr sz="2600" dirty="0">
                <a:solidFill>
                  <a:schemeClr val="bg1"/>
                </a:solidFill>
                <a:latin typeface="Times New Roman" panose="02020603050405020304" charset="0"/>
                <a:cs typeface="方正公文黑体" panose="02000500000000000000" charset="-122"/>
                <a:sym typeface="iekie pocangqiong" panose="02000503000000000000" pitchFamily="2" charset="-122"/>
              </a:rPr>
              <a:t>附加题：语法</a:t>
            </a:r>
          </a:p>
        </p:txBody>
      </p:sp>
    </p:spTree>
  </p:cSld>
  <p:clrMapOvr>
    <a:masterClrMapping/>
  </p:clrMapOvr>
  <mc:AlternateContent xmlns:mc="http://schemas.openxmlformats.org/markup-compatibility/2006" xmlns:p14="http://schemas.microsoft.com/office/powerpoint/2010/main">
    <mc:Choice Requires="p14">
      <p:transition spd="slow" p14:dur="1400" advClick="0" advTm="5000">
        <p14:doors dir="vert"/>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文本框 34"/>
          <p:cNvSpPr txBox="1"/>
          <p:nvPr/>
        </p:nvSpPr>
        <p:spPr>
          <a:xfrm>
            <a:off x="780415" y="310515"/>
            <a:ext cx="11039475" cy="226966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3. W: Which do you prefer, a pear or a banana?</a:t>
            </a: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M: _______.</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I like them           B. Sorry, I don’t know</a:t>
            </a: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C. Not at all               D. Neither</a:t>
            </a:r>
          </a:p>
        </p:txBody>
      </p:sp>
      <p:sp>
        <p:nvSpPr>
          <p:cNvPr id="36" name="TextBox 4"/>
          <p:cNvSpPr txBox="1"/>
          <p:nvPr/>
        </p:nvSpPr>
        <p:spPr>
          <a:xfrm>
            <a:off x="590467" y="32537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p>
        </p:txBody>
      </p:sp>
      <p:sp>
        <p:nvSpPr>
          <p:cNvPr id="37" name="TextBox 4"/>
          <p:cNvSpPr txBox="1"/>
          <p:nvPr/>
        </p:nvSpPr>
        <p:spPr>
          <a:xfrm>
            <a:off x="309245" y="4577715"/>
            <a:ext cx="11550650" cy="988695"/>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根据句意，说话者询问对方想要梨还是香蕉。</a:t>
            </a:r>
            <a:r>
              <a:rPr lang="en-US" altLang="zh-CN" sz="2400" dirty="0">
                <a:solidFill>
                  <a:srgbClr val="C00000"/>
                </a:solidFill>
                <a:latin typeface="Times New Roman" panose="02020603050405020304" charset="0"/>
                <a:cs typeface="Times New Roman" panose="02020603050405020304" charset="0"/>
              </a:rPr>
              <a:t>D</a:t>
            </a:r>
            <a:r>
              <a:rPr lang="zh-CN" altLang="en-US" sz="2400" dirty="0">
                <a:solidFill>
                  <a:srgbClr val="C00000"/>
                </a:solidFill>
                <a:latin typeface="Times New Roman" panose="02020603050405020304" charset="0"/>
                <a:cs typeface="Times New Roman" panose="02020603050405020304" charset="0"/>
              </a:rPr>
              <a:t>项</a:t>
            </a:r>
            <a:r>
              <a:rPr lang="en-US" altLang="zh-CN" sz="2400" dirty="0">
                <a:solidFill>
                  <a:srgbClr val="C00000"/>
                </a:solidFill>
                <a:latin typeface="Times New Roman" panose="02020603050405020304" charset="0"/>
                <a:cs typeface="Times New Roman" panose="02020603050405020304" charset="0"/>
              </a:rPr>
              <a:t>Neither</a:t>
            </a:r>
            <a:r>
              <a:rPr lang="zh-CN" altLang="en-US" sz="2400" dirty="0">
                <a:solidFill>
                  <a:srgbClr val="C00000"/>
                </a:solidFill>
                <a:latin typeface="Times New Roman" panose="02020603050405020304" charset="0"/>
                <a:cs typeface="Times New Roman" panose="02020603050405020304" charset="0"/>
              </a:rPr>
              <a:t>（两者都不）符合对话情景。因此，答案是</a:t>
            </a:r>
            <a:r>
              <a:rPr lang="en-US" altLang="zh-CN" sz="2400" dirty="0">
                <a:solidFill>
                  <a:srgbClr val="C00000"/>
                </a:solidFill>
                <a:latin typeface="Times New Roman" panose="02020603050405020304" charset="0"/>
                <a:cs typeface="Times New Roman" panose="02020603050405020304" charset="0"/>
              </a:rPr>
              <a:t>D</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circle(in)">
                                      <p:cBhvr>
                                        <p:cTn id="7" dur="500"/>
                                        <p:tgtEl>
                                          <p:spTgt spid="36"/>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7"/>
                                        </p:tgtEl>
                                        <p:attrNameLst>
                                          <p:attrName>style.visibility</p:attrName>
                                        </p:attrNameLst>
                                      </p:cBhvr>
                                      <p:to>
                                        <p:strVal val="visible"/>
                                      </p:to>
                                    </p:set>
                                    <p:animEffect transition="in" filter="circle(in)">
                                      <p:cBhvr>
                                        <p:cTn id="12"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900912"/>
            <a:ext cx="1020000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 I thought she was _______ better than the other one.</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more              B. bit            C. lot               D. far</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本题考查形容词比较级。比较级前可以用表示程度的词修饰，主要有</a:t>
            </a:r>
            <a:r>
              <a:rPr lang="en-US" altLang="zh-CN" sz="2400" dirty="0">
                <a:solidFill>
                  <a:srgbClr val="C00000"/>
                </a:solidFill>
                <a:latin typeface="Times New Roman" panose="02020603050405020304" charset="0"/>
                <a:cs typeface="Times New Roman" panose="02020603050405020304" charset="0"/>
              </a:rPr>
              <a:t>far, much, any, a lot, a great deal, rather, a little, even, by far, a bit</a:t>
            </a:r>
            <a:r>
              <a:rPr lang="zh-CN" altLang="en-US" sz="2400" dirty="0">
                <a:solidFill>
                  <a:srgbClr val="C00000"/>
                </a:solidFill>
                <a:latin typeface="Times New Roman" panose="02020603050405020304" charset="0"/>
                <a:cs typeface="Times New Roman" panose="02020603050405020304" charset="0"/>
              </a:rPr>
              <a:t>等。</a:t>
            </a:r>
            <a:r>
              <a:rPr lang="en-US" altLang="zh-CN" sz="2400" dirty="0">
                <a:solidFill>
                  <a:srgbClr val="C00000"/>
                </a:solidFill>
                <a:latin typeface="Times New Roman" panose="02020603050405020304" charset="0"/>
                <a:cs typeface="Times New Roman" panose="02020603050405020304" charset="0"/>
              </a:rPr>
              <a:t>far+</a:t>
            </a:r>
            <a:r>
              <a:rPr lang="zh-CN" altLang="en-US" sz="2400" dirty="0">
                <a:solidFill>
                  <a:srgbClr val="C00000"/>
                </a:solidFill>
                <a:latin typeface="Times New Roman" panose="02020603050405020304" charset="0"/>
                <a:cs typeface="Times New Roman" panose="02020603050405020304" charset="0"/>
              </a:rPr>
              <a:t>比较级表示“</a:t>
            </a:r>
            <a:r>
              <a:rPr lang="en-US" altLang="zh-CN" sz="2400" dirty="0">
                <a:solidFill>
                  <a:srgbClr val="C00000"/>
                </a:solidFill>
                <a:latin typeface="Times New Roman" panose="02020603050405020304" charset="0"/>
                <a:cs typeface="Times New Roman" panose="02020603050405020304" charset="0"/>
              </a:rPr>
              <a:t>……</a:t>
            </a:r>
            <a:r>
              <a:rPr lang="zh-CN" altLang="en-US" sz="2400" dirty="0">
                <a:solidFill>
                  <a:srgbClr val="C00000"/>
                </a:solidFill>
                <a:latin typeface="Times New Roman" panose="02020603050405020304" charset="0"/>
                <a:cs typeface="Times New Roman" panose="02020603050405020304" charset="0"/>
              </a:rPr>
              <a:t>得多”，故此题正确答案为</a:t>
            </a:r>
            <a:r>
              <a:rPr lang="en-US" altLang="zh-CN" sz="2400" dirty="0">
                <a:solidFill>
                  <a:srgbClr val="C00000"/>
                </a:solidFill>
                <a:latin typeface="Times New Roman" panose="02020603050405020304" charset="0"/>
                <a:cs typeface="Times New Roman" panose="02020603050405020304" charset="0"/>
              </a:rPr>
              <a:t>D</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426445" y="918942"/>
            <a:ext cx="79288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918942"/>
            <a:ext cx="1020000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2. When _______ the factory is not decided.</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we visited       B. will we visit         C. we will visit            D. visiting</a:t>
            </a:r>
          </a:p>
        </p:txBody>
      </p:sp>
      <p:sp>
        <p:nvSpPr>
          <p:cNvPr id="109" name="TextBox 4"/>
          <p:cNvSpPr txBox="1"/>
          <p:nvPr/>
        </p:nvSpPr>
        <p:spPr>
          <a:xfrm>
            <a:off x="260985" y="4486759"/>
            <a:ext cx="11670030"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本题考查名词性从句。根据句意及名词性从句的语法规则，由疑问句充当句子成分时，疑问语序要转为陈述语序，</a:t>
            </a:r>
            <a:r>
              <a:rPr lang="en-US" altLang="zh-CN" sz="2400" dirty="0">
                <a:solidFill>
                  <a:srgbClr val="C00000"/>
                </a:solidFill>
                <a:latin typeface="Times New Roman" panose="02020603050405020304" charset="0"/>
                <a:cs typeface="Times New Roman" panose="02020603050405020304" charset="0"/>
              </a:rPr>
              <a:t>when we will visit the factory</a:t>
            </a:r>
            <a:r>
              <a:rPr lang="zh-CN" altLang="en-US" sz="2400" dirty="0">
                <a:solidFill>
                  <a:srgbClr val="C00000"/>
                </a:solidFill>
                <a:latin typeface="Times New Roman" panose="02020603050405020304" charset="0"/>
                <a:cs typeface="Times New Roman" panose="02020603050405020304" charset="0"/>
              </a:rPr>
              <a:t>为句子的主语，故此题正确答案为</a:t>
            </a:r>
            <a:r>
              <a:rPr lang="en-US" altLang="zh-CN" sz="2400" dirty="0">
                <a:solidFill>
                  <a:srgbClr val="C00000"/>
                </a:solidFill>
                <a:latin typeface="Times New Roman" panose="02020603050405020304" charset="0"/>
                <a:cs typeface="Times New Roman" panose="02020603050405020304" charset="0"/>
              </a:rPr>
              <a:t>C</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343811" y="91894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900912"/>
            <a:ext cx="10200005" cy="230632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3. At the foot of the mountain _______. </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stands a temple             B. a temple stands</a:t>
            </a: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C. standing a temple          D. a temple standing </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156845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本题考查倒装句。当地点状语位于句首时，句子要完全倒装。</a:t>
            </a:r>
            <a:r>
              <a:rPr lang="en-US" altLang="zh-CN" sz="2400" dirty="0">
                <a:solidFill>
                  <a:srgbClr val="C00000"/>
                </a:solidFill>
                <a:latin typeface="Times New Roman" panose="02020603050405020304" charset="0"/>
                <a:cs typeface="Times New Roman" panose="02020603050405020304" charset="0"/>
              </a:rPr>
              <a:t>at the foot of the mountain</a:t>
            </a:r>
            <a:r>
              <a:rPr lang="zh-CN" altLang="en-US" sz="2400" dirty="0">
                <a:solidFill>
                  <a:srgbClr val="C00000"/>
                </a:solidFill>
                <a:latin typeface="Times New Roman" panose="02020603050405020304" charset="0"/>
                <a:cs typeface="Times New Roman" panose="02020603050405020304" charset="0"/>
              </a:rPr>
              <a:t>是地点状语，句子的主语是</a:t>
            </a:r>
            <a:r>
              <a:rPr lang="en-US" altLang="zh-CN" sz="2400" dirty="0">
                <a:solidFill>
                  <a:srgbClr val="C00000"/>
                </a:solidFill>
                <a:latin typeface="Times New Roman" panose="02020603050405020304" charset="0"/>
                <a:cs typeface="Times New Roman" panose="02020603050405020304" charset="0"/>
              </a:rPr>
              <a:t>a temple</a:t>
            </a:r>
            <a:r>
              <a:rPr lang="zh-CN" altLang="en-US" sz="2400" dirty="0">
                <a:solidFill>
                  <a:srgbClr val="C00000"/>
                </a:solidFill>
                <a:latin typeface="Times New Roman" panose="02020603050405020304" charset="0"/>
                <a:cs typeface="Times New Roman" panose="02020603050405020304" charset="0"/>
              </a:rPr>
              <a:t>（一座寺庙），谓语是</a:t>
            </a:r>
            <a:r>
              <a:rPr lang="en-US" altLang="zh-CN" sz="2400" dirty="0">
                <a:solidFill>
                  <a:srgbClr val="C00000"/>
                </a:solidFill>
                <a:latin typeface="Times New Roman" panose="02020603050405020304" charset="0"/>
                <a:cs typeface="Times New Roman" panose="02020603050405020304" charset="0"/>
              </a:rPr>
              <a:t>stands</a:t>
            </a:r>
            <a:r>
              <a:rPr lang="zh-CN" altLang="en-US" sz="2400" dirty="0">
                <a:solidFill>
                  <a:srgbClr val="C00000"/>
                </a:solidFill>
                <a:latin typeface="Times New Roman" panose="02020603050405020304" charset="0"/>
                <a:cs typeface="Times New Roman" panose="02020603050405020304" charset="0"/>
              </a:rPr>
              <a:t>（坐落于）。句意为“一座寺庙坐落于山脚下”，时态为一般现在时。故此题正确答案为</a:t>
            </a:r>
            <a:r>
              <a:rPr lang="en-US" altLang="zh-CN" sz="2400" dirty="0">
                <a:solidFill>
                  <a:srgbClr val="C00000"/>
                </a:solidFill>
                <a:latin typeface="Times New Roman" panose="02020603050405020304" charset="0"/>
                <a:cs typeface="Times New Roman" panose="02020603050405020304" charset="0"/>
              </a:rPr>
              <a:t>A</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289685" y="901065"/>
            <a:ext cx="92265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850471"/>
            <a:ext cx="1020000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4. Neither she nor Tom and Mike _______ finished it on time.</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has       B. have             C. is               D. should have</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475131" y="4601059"/>
            <a:ext cx="11670030"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本题考查主谓一致。在</a:t>
            </a:r>
            <a:r>
              <a:rPr lang="en-US" altLang="zh-CN" sz="2400" dirty="0">
                <a:solidFill>
                  <a:srgbClr val="C00000"/>
                </a:solidFill>
                <a:latin typeface="Times New Roman" panose="02020603050405020304" charset="0"/>
                <a:cs typeface="Times New Roman" panose="02020603050405020304" charset="0"/>
              </a:rPr>
              <a:t>neither...nor...</a:t>
            </a:r>
            <a:r>
              <a:rPr lang="zh-CN" altLang="en-US" sz="2400" dirty="0">
                <a:solidFill>
                  <a:srgbClr val="C00000"/>
                </a:solidFill>
                <a:latin typeface="Times New Roman" panose="02020603050405020304" charset="0"/>
                <a:cs typeface="Times New Roman" panose="02020603050405020304" charset="0"/>
              </a:rPr>
              <a:t>的句子结构中，主谓遵循“就近原则”，即谓语动词由</a:t>
            </a:r>
            <a:r>
              <a:rPr lang="en-US" altLang="zh-CN" sz="2400" dirty="0">
                <a:solidFill>
                  <a:srgbClr val="C00000"/>
                </a:solidFill>
                <a:latin typeface="Times New Roman" panose="02020603050405020304" charset="0"/>
                <a:cs typeface="Times New Roman" panose="02020603050405020304" charset="0"/>
              </a:rPr>
              <a:t>nor</a:t>
            </a:r>
            <a:r>
              <a:rPr lang="zh-CN" altLang="en-US" sz="2400" dirty="0">
                <a:solidFill>
                  <a:srgbClr val="C00000"/>
                </a:solidFill>
                <a:latin typeface="Times New Roman" panose="02020603050405020304" charset="0"/>
                <a:cs typeface="Times New Roman" panose="02020603050405020304" charset="0"/>
              </a:rPr>
              <a:t>后面的人称来决定，</a:t>
            </a:r>
            <a:r>
              <a:rPr lang="en-US" altLang="zh-CN" sz="2400" dirty="0">
                <a:solidFill>
                  <a:srgbClr val="C00000"/>
                </a:solidFill>
                <a:latin typeface="Times New Roman" panose="02020603050405020304" charset="0"/>
                <a:cs typeface="Times New Roman" panose="02020603050405020304" charset="0"/>
              </a:rPr>
              <a:t>Tom and Mike</a:t>
            </a:r>
            <a:r>
              <a:rPr lang="zh-CN" altLang="en-US" sz="2400" dirty="0">
                <a:solidFill>
                  <a:srgbClr val="C00000"/>
                </a:solidFill>
                <a:latin typeface="Times New Roman" panose="02020603050405020304" charset="0"/>
                <a:cs typeface="Times New Roman" panose="02020603050405020304" charset="0"/>
              </a:rPr>
              <a:t>为复数，由句意判断时态为现在完成时，故此题正确答案为</a:t>
            </a:r>
            <a:r>
              <a:rPr lang="en-US" altLang="zh-CN" sz="2400" dirty="0">
                <a:solidFill>
                  <a:srgbClr val="C00000"/>
                </a:solidFill>
                <a:latin typeface="Times New Roman" panose="02020603050405020304" charset="0"/>
                <a:cs typeface="Times New Roman" panose="02020603050405020304" charset="0"/>
              </a:rPr>
              <a:t>B</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286661" y="850471"/>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850471"/>
            <a:ext cx="10200005" cy="186372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5. The house would not _______ if you had been more careful.</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be burning                           B. burn </a:t>
            </a: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C. have been burned                D. burned </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483870" y="4437869"/>
            <a:ext cx="10412730" cy="156845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本题考查虚拟语气。</a:t>
            </a:r>
            <a:r>
              <a:rPr lang="en-US" altLang="zh-CN" sz="2400" dirty="0">
                <a:solidFill>
                  <a:srgbClr val="C00000"/>
                </a:solidFill>
                <a:latin typeface="Times New Roman" panose="02020603050405020304" charset="0"/>
                <a:cs typeface="Times New Roman" panose="02020603050405020304" charset="0"/>
              </a:rPr>
              <a:t>if</a:t>
            </a:r>
            <a:r>
              <a:rPr lang="zh-CN" altLang="en-US" sz="2400" dirty="0">
                <a:solidFill>
                  <a:srgbClr val="C00000"/>
                </a:solidFill>
                <a:latin typeface="Times New Roman" panose="02020603050405020304" charset="0"/>
                <a:cs typeface="Times New Roman" panose="02020603050405020304" charset="0"/>
              </a:rPr>
              <a:t>从句的时态为过去完成时，表示对过去事情的假设，主句的谓语动词应用</a:t>
            </a:r>
            <a:r>
              <a:rPr lang="en-US" altLang="zh-CN" sz="2400" dirty="0">
                <a:solidFill>
                  <a:srgbClr val="C00000"/>
                </a:solidFill>
                <a:latin typeface="Times New Roman" panose="02020603050405020304" charset="0"/>
                <a:cs typeface="Times New Roman" panose="02020603050405020304" charset="0"/>
              </a:rPr>
              <a:t>would/should/could/</a:t>
            </a:r>
            <a:r>
              <a:rPr lang="en-US" altLang="zh-CN" sz="2400" dirty="0" err="1">
                <a:solidFill>
                  <a:srgbClr val="C00000"/>
                </a:solidFill>
                <a:latin typeface="Times New Roman" panose="02020603050405020304" charset="0"/>
                <a:cs typeface="Times New Roman" panose="02020603050405020304" charset="0"/>
              </a:rPr>
              <a:t>might+have</a:t>
            </a:r>
            <a:r>
              <a:rPr lang="en-US" altLang="zh-CN" sz="2400" dirty="0">
                <a:solidFill>
                  <a:srgbClr val="C00000"/>
                </a:solidFill>
                <a:latin typeface="Times New Roman" panose="02020603050405020304" charset="0"/>
                <a:cs typeface="Times New Roman" panose="02020603050405020304" charset="0"/>
              </a:rPr>
              <a:t> done </a:t>
            </a:r>
            <a:r>
              <a:rPr lang="en-US" altLang="zh-CN" sz="2400" dirty="0" err="1">
                <a:solidFill>
                  <a:srgbClr val="C00000"/>
                </a:solidFill>
                <a:latin typeface="Times New Roman" panose="02020603050405020304" charset="0"/>
                <a:cs typeface="Times New Roman" panose="02020603050405020304" charset="0"/>
              </a:rPr>
              <a:t>sth</a:t>
            </a:r>
            <a:r>
              <a:rPr lang="en-US" altLang="zh-CN" sz="2400" dirty="0">
                <a:solidFill>
                  <a:srgbClr val="C00000"/>
                </a:solidFill>
                <a:latin typeface="Times New Roman" panose="02020603050405020304" charset="0"/>
                <a:cs typeface="Times New Roman" panose="02020603050405020304" charset="0"/>
              </a:rPr>
              <a:t>.</a:t>
            </a:r>
            <a:r>
              <a:rPr lang="zh-CN" altLang="en-US" sz="2400" dirty="0">
                <a:solidFill>
                  <a:srgbClr val="C00000"/>
                </a:solidFill>
                <a:latin typeface="Times New Roman" panose="02020603050405020304" charset="0"/>
                <a:cs typeface="Times New Roman" panose="02020603050405020304" charset="0"/>
              </a:rPr>
              <a:t>。句意为“如果你更小心一点，房子就不会被烧毁”，可知主句的谓语要用被动语态。故此题正确答案为</a:t>
            </a:r>
            <a:r>
              <a:rPr lang="en-US" altLang="zh-CN" sz="2400" dirty="0">
                <a:solidFill>
                  <a:srgbClr val="C00000"/>
                </a:solidFill>
                <a:latin typeface="Times New Roman" panose="02020603050405020304" charset="0"/>
                <a:cs typeface="Times New Roman" panose="02020603050405020304" charset="0"/>
              </a:rPr>
              <a:t>C</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283570" y="850471"/>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531220" y="987977"/>
            <a:ext cx="10089280"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6. He doesn’t think I can solve this problem, _______?</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can I       B. does he        C. can’t I         D. doesn’t he</a:t>
            </a:r>
          </a:p>
        </p:txBody>
      </p:sp>
      <p:sp>
        <p:nvSpPr>
          <p:cNvPr id="109" name="TextBox 4"/>
          <p:cNvSpPr txBox="1"/>
          <p:nvPr/>
        </p:nvSpPr>
        <p:spPr>
          <a:xfrm>
            <a:off x="260985" y="4486759"/>
            <a:ext cx="11670030"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本题考查反义疑问句。当主句部分的主语不是第一人称时，反义疑问部分的主语和谓语与主句部分保持一致。再根据“前否后肯”的原则，此题正确答案为</a:t>
            </a:r>
            <a:r>
              <a:rPr lang="en-US" altLang="zh-CN" sz="2400" dirty="0">
                <a:solidFill>
                  <a:srgbClr val="C00000"/>
                </a:solidFill>
                <a:latin typeface="Times New Roman" panose="02020603050405020304" charset="0"/>
                <a:cs typeface="Times New Roman" panose="02020603050405020304" charset="0"/>
              </a:rPr>
              <a:t>B</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433665" y="1018274"/>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888939"/>
            <a:ext cx="10336930"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7. It was _______ that my father regarded as our teacher.</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he           B. him           C. his         D. she</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635078"/>
            <a:ext cx="11670030"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本题考查强调句。强调句的结构为</a:t>
            </a:r>
            <a:r>
              <a:rPr lang="en-US" altLang="zh-CN" sz="2400" dirty="0">
                <a:solidFill>
                  <a:srgbClr val="C00000"/>
                </a:solidFill>
                <a:latin typeface="Times New Roman" panose="02020603050405020304" charset="0"/>
                <a:cs typeface="Times New Roman" panose="02020603050405020304" charset="0"/>
              </a:rPr>
              <a:t>It is/was+</a:t>
            </a:r>
            <a:r>
              <a:rPr lang="zh-CN" altLang="en-US" sz="2400" dirty="0">
                <a:solidFill>
                  <a:srgbClr val="C00000"/>
                </a:solidFill>
                <a:latin typeface="Times New Roman" panose="02020603050405020304" charset="0"/>
                <a:cs typeface="Times New Roman" panose="02020603050405020304" charset="0"/>
              </a:rPr>
              <a:t>被强调部分</a:t>
            </a:r>
            <a:r>
              <a:rPr lang="en-US" altLang="zh-CN" sz="2400" dirty="0">
                <a:solidFill>
                  <a:srgbClr val="C00000"/>
                </a:solidFill>
                <a:latin typeface="Times New Roman" panose="02020603050405020304" charset="0"/>
                <a:cs typeface="Times New Roman" panose="02020603050405020304" charset="0"/>
              </a:rPr>
              <a:t>+that/who+</a:t>
            </a:r>
            <a:r>
              <a:rPr lang="zh-CN" altLang="en-US" sz="2400" dirty="0">
                <a:solidFill>
                  <a:srgbClr val="C00000"/>
                </a:solidFill>
                <a:latin typeface="Times New Roman" panose="02020603050405020304" charset="0"/>
                <a:cs typeface="Times New Roman" panose="02020603050405020304" charset="0"/>
              </a:rPr>
              <a:t>其余部分。根据固定搭配</a:t>
            </a:r>
            <a:r>
              <a:rPr lang="en-US" altLang="zh-CN" sz="2400" dirty="0">
                <a:solidFill>
                  <a:srgbClr val="C00000"/>
                </a:solidFill>
                <a:latin typeface="Times New Roman" panose="02020603050405020304" charset="0"/>
                <a:cs typeface="Times New Roman" panose="02020603050405020304" charset="0"/>
              </a:rPr>
              <a:t>regard...as...</a:t>
            </a:r>
            <a:r>
              <a:rPr lang="zh-CN" altLang="en-US" sz="2400" dirty="0">
                <a:solidFill>
                  <a:srgbClr val="C00000"/>
                </a:solidFill>
                <a:latin typeface="Times New Roman" panose="02020603050405020304" charset="0"/>
                <a:cs typeface="Times New Roman" panose="02020603050405020304" charset="0"/>
              </a:rPr>
              <a:t>和句意“我爸爸以为他是我的老师”，可以得出“他”是</a:t>
            </a:r>
            <a:r>
              <a:rPr lang="en-US" altLang="zh-CN" sz="2400" dirty="0">
                <a:solidFill>
                  <a:srgbClr val="C00000"/>
                </a:solidFill>
                <a:latin typeface="Times New Roman" panose="02020603050405020304" charset="0"/>
                <a:cs typeface="Times New Roman" panose="02020603050405020304" charset="0"/>
              </a:rPr>
              <a:t>regard</a:t>
            </a:r>
            <a:r>
              <a:rPr lang="zh-CN" altLang="en-US" sz="2400" dirty="0">
                <a:solidFill>
                  <a:srgbClr val="C00000"/>
                </a:solidFill>
                <a:latin typeface="Times New Roman" panose="02020603050405020304" charset="0"/>
                <a:cs typeface="Times New Roman" panose="02020603050405020304" charset="0"/>
              </a:rPr>
              <a:t>的宾语，因此要用宾格</a:t>
            </a:r>
            <a:r>
              <a:rPr lang="en-US" altLang="zh-CN" sz="2400" dirty="0">
                <a:solidFill>
                  <a:srgbClr val="C00000"/>
                </a:solidFill>
                <a:latin typeface="Times New Roman" panose="02020603050405020304" charset="0"/>
                <a:cs typeface="Times New Roman" panose="02020603050405020304" charset="0"/>
              </a:rPr>
              <a:t>him</a:t>
            </a:r>
            <a:r>
              <a:rPr lang="zh-CN" altLang="en-US" sz="2400" dirty="0">
                <a:solidFill>
                  <a:srgbClr val="C00000"/>
                </a:solidFill>
                <a:latin typeface="Times New Roman" panose="02020603050405020304" charset="0"/>
                <a:cs typeface="Times New Roman" panose="02020603050405020304" charset="0"/>
              </a:rPr>
              <a:t>，故此题正确答案为</a:t>
            </a:r>
            <a:r>
              <a:rPr lang="en-US" altLang="zh-CN" sz="2400" dirty="0">
                <a:solidFill>
                  <a:srgbClr val="C00000"/>
                </a:solidFill>
                <a:latin typeface="Times New Roman" panose="02020603050405020304" charset="0"/>
                <a:cs typeface="Times New Roman" panose="02020603050405020304" charset="0"/>
              </a:rPr>
              <a:t>B</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343811" y="91894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900912"/>
            <a:ext cx="10200005" cy="186372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8. Forest fires cause _______ damage each year.</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 great many of                     B. a good number of </a:t>
            </a: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C. a great deal of                        D. a large number of</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156845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本题考查固定搭配。句意为“森林火灾每年都会造成大量的损失”，这里的</a:t>
            </a:r>
            <a:r>
              <a:rPr lang="en-US" altLang="zh-CN" sz="2400" dirty="0">
                <a:solidFill>
                  <a:srgbClr val="C00000"/>
                </a:solidFill>
                <a:latin typeface="Times New Roman" panose="02020603050405020304" charset="0"/>
                <a:cs typeface="Times New Roman" panose="02020603050405020304" charset="0"/>
              </a:rPr>
              <a:t>damage</a:t>
            </a:r>
            <a:r>
              <a:rPr lang="zh-CN" altLang="en-US" sz="2400" dirty="0">
                <a:solidFill>
                  <a:srgbClr val="C00000"/>
                </a:solidFill>
                <a:latin typeface="Times New Roman" panose="02020603050405020304" charset="0"/>
                <a:cs typeface="Times New Roman" panose="02020603050405020304" charset="0"/>
              </a:rPr>
              <a:t>表示“损失”时为不可数名词。虽然四个选项都表示“大量的”，但只有</a:t>
            </a:r>
            <a:r>
              <a:rPr lang="en-US" altLang="zh-CN" sz="2400" dirty="0">
                <a:solidFill>
                  <a:srgbClr val="C00000"/>
                </a:solidFill>
                <a:latin typeface="Times New Roman" panose="02020603050405020304" charset="0"/>
                <a:cs typeface="Times New Roman" panose="02020603050405020304" charset="0"/>
              </a:rPr>
              <a:t>C</a:t>
            </a:r>
            <a:r>
              <a:rPr lang="zh-CN" altLang="en-US" sz="2400" dirty="0">
                <a:solidFill>
                  <a:srgbClr val="C00000"/>
                </a:solidFill>
                <a:latin typeface="Times New Roman" panose="02020603050405020304" charset="0"/>
                <a:cs typeface="Times New Roman" panose="02020603050405020304" charset="0"/>
              </a:rPr>
              <a:t>项修饰不可数名词，其余三项都只能修饰可数名词。故此题正确答案为</a:t>
            </a:r>
            <a:r>
              <a:rPr lang="en-US" altLang="zh-CN" sz="2400" dirty="0">
                <a:solidFill>
                  <a:srgbClr val="C00000"/>
                </a:solidFill>
                <a:latin typeface="Times New Roman" panose="02020603050405020304" charset="0"/>
                <a:cs typeface="Times New Roman" panose="02020603050405020304" charset="0"/>
              </a:rPr>
              <a:t>C</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311662" y="900912"/>
            <a:ext cx="1002914" cy="54000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850471"/>
            <a:ext cx="10200005" cy="186372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9. The teacher told us that _______ knowledge of English is _______ 	important skill in today’s world.</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 the             B. the; an            C. the; the             D. a; a </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156845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本题考查冠词。根据句意“老师告诉我们英语知识是当今世界的一项重要技能”可知，这里的“</a:t>
            </a:r>
            <a:r>
              <a:rPr lang="en-US" altLang="zh-CN" sz="2400" dirty="0">
                <a:solidFill>
                  <a:srgbClr val="C00000"/>
                </a:solidFill>
                <a:latin typeface="Times New Roman" panose="02020603050405020304" charset="0"/>
                <a:cs typeface="Times New Roman" panose="02020603050405020304" charset="0"/>
              </a:rPr>
              <a:t>knowledge</a:t>
            </a:r>
            <a:r>
              <a:rPr lang="zh-CN" altLang="en-US" sz="2400" dirty="0">
                <a:solidFill>
                  <a:srgbClr val="C00000"/>
                </a:solidFill>
                <a:latin typeface="Times New Roman" panose="02020603050405020304" charset="0"/>
                <a:cs typeface="Times New Roman" panose="02020603050405020304" charset="0"/>
                <a:sym typeface="+mn-ea"/>
              </a:rPr>
              <a:t>”</a:t>
            </a:r>
            <a:r>
              <a:rPr lang="zh-CN" altLang="en-US" sz="2400" dirty="0">
                <a:solidFill>
                  <a:srgbClr val="C00000"/>
                </a:solidFill>
                <a:latin typeface="Times New Roman" panose="02020603050405020304" charset="0"/>
                <a:cs typeface="Times New Roman" panose="02020603050405020304" charset="0"/>
              </a:rPr>
              <a:t>特指英语知识，且</a:t>
            </a:r>
            <a:r>
              <a:rPr lang="en-US" altLang="zh-CN" sz="2400" dirty="0">
                <a:solidFill>
                  <a:srgbClr val="C00000"/>
                </a:solidFill>
                <a:latin typeface="Times New Roman" panose="02020603050405020304" charset="0"/>
                <a:cs typeface="Times New Roman" panose="02020603050405020304" charset="0"/>
              </a:rPr>
              <a:t>knowledge</a:t>
            </a:r>
            <a:r>
              <a:rPr lang="zh-CN" altLang="en-US" sz="2400" dirty="0">
                <a:solidFill>
                  <a:srgbClr val="C00000"/>
                </a:solidFill>
                <a:latin typeface="Times New Roman" panose="02020603050405020304" charset="0"/>
                <a:cs typeface="Times New Roman" panose="02020603050405020304" charset="0"/>
              </a:rPr>
              <a:t>为不可数名词，所以前面只能用定冠词，而</a:t>
            </a:r>
            <a:r>
              <a:rPr lang="en-US" altLang="zh-CN" sz="2400" dirty="0">
                <a:solidFill>
                  <a:srgbClr val="C00000"/>
                </a:solidFill>
                <a:latin typeface="Times New Roman" panose="02020603050405020304" charset="0"/>
                <a:cs typeface="Times New Roman" panose="02020603050405020304" charset="0"/>
              </a:rPr>
              <a:t>important</a:t>
            </a:r>
            <a:r>
              <a:rPr lang="zh-CN" altLang="en-US" sz="2400" dirty="0">
                <a:solidFill>
                  <a:srgbClr val="C00000"/>
                </a:solidFill>
                <a:latin typeface="Times New Roman" panose="02020603050405020304" charset="0"/>
                <a:cs typeface="Times New Roman" panose="02020603050405020304" charset="0"/>
              </a:rPr>
              <a:t>是以元音发音开头的单词，因此要用不定冠词</a:t>
            </a:r>
            <a:r>
              <a:rPr lang="en-US" altLang="zh-CN" sz="2400" dirty="0">
                <a:solidFill>
                  <a:srgbClr val="C00000"/>
                </a:solidFill>
                <a:latin typeface="Times New Roman" panose="02020603050405020304" charset="0"/>
                <a:cs typeface="Times New Roman" panose="02020603050405020304" charset="0"/>
              </a:rPr>
              <a:t>an</a:t>
            </a:r>
            <a:r>
              <a:rPr lang="zh-CN" altLang="en-US" sz="2400" dirty="0">
                <a:solidFill>
                  <a:srgbClr val="C00000"/>
                </a:solidFill>
                <a:latin typeface="Times New Roman" panose="02020603050405020304" charset="0"/>
                <a:cs typeface="Times New Roman" panose="02020603050405020304" charset="0"/>
              </a:rPr>
              <a:t>，表示“一项”。故此题正确答案为</a:t>
            </a:r>
            <a:r>
              <a:rPr lang="en-US" altLang="zh-CN" sz="2400" dirty="0">
                <a:solidFill>
                  <a:srgbClr val="C00000"/>
                </a:solidFill>
                <a:latin typeface="Times New Roman" panose="02020603050405020304" charset="0"/>
                <a:cs typeface="Times New Roman" panose="02020603050405020304" charset="0"/>
              </a:rPr>
              <a:t>B</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302136" y="90091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 name="TextBox 4"/>
          <p:cNvSpPr txBox="1"/>
          <p:nvPr/>
        </p:nvSpPr>
        <p:spPr>
          <a:xfrm>
            <a:off x="238166" y="4173220"/>
            <a:ext cx="11670030" cy="193802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本题考查非谓语动词。主语是</a:t>
            </a:r>
            <a:r>
              <a:rPr lang="en-US" altLang="zh-CN" sz="2400" dirty="0">
                <a:solidFill>
                  <a:srgbClr val="C00000"/>
                </a:solidFill>
                <a:latin typeface="Times New Roman" panose="02020603050405020304" charset="0"/>
                <a:cs typeface="Times New Roman" panose="02020603050405020304" charset="0"/>
              </a:rPr>
              <a:t>we</a:t>
            </a:r>
            <a:r>
              <a:rPr lang="zh-CN" altLang="en-US" sz="2400" dirty="0">
                <a:solidFill>
                  <a:srgbClr val="C00000"/>
                </a:solidFill>
                <a:latin typeface="Times New Roman" panose="02020603050405020304" charset="0"/>
                <a:cs typeface="Times New Roman" panose="02020603050405020304" charset="0"/>
              </a:rPr>
              <a:t>，谓语是</a:t>
            </a:r>
            <a:r>
              <a:rPr lang="en-US" altLang="zh-CN" sz="2400" dirty="0">
                <a:solidFill>
                  <a:srgbClr val="C00000"/>
                </a:solidFill>
                <a:latin typeface="Times New Roman" panose="02020603050405020304" charset="0"/>
                <a:cs typeface="Times New Roman" panose="02020603050405020304" charset="0"/>
              </a:rPr>
              <a:t>were taken</a:t>
            </a:r>
            <a:r>
              <a:rPr lang="zh-CN" altLang="en-US" sz="2400" dirty="0">
                <a:solidFill>
                  <a:srgbClr val="C00000"/>
                </a:solidFill>
                <a:latin typeface="Times New Roman" panose="02020603050405020304" charset="0"/>
                <a:cs typeface="Times New Roman" panose="02020603050405020304" charset="0"/>
              </a:rPr>
              <a:t>，因此动词</a:t>
            </a:r>
            <a:r>
              <a:rPr lang="en-US" altLang="zh-CN" sz="2400" dirty="0">
                <a:solidFill>
                  <a:srgbClr val="C00000"/>
                </a:solidFill>
                <a:latin typeface="Times New Roman" panose="02020603050405020304" charset="0"/>
                <a:cs typeface="Times New Roman" panose="02020603050405020304" charset="0"/>
              </a:rPr>
              <a:t>show</a:t>
            </a:r>
            <a:r>
              <a:rPr lang="zh-CN" altLang="en-US" sz="2400" dirty="0">
                <a:solidFill>
                  <a:srgbClr val="C00000"/>
                </a:solidFill>
                <a:latin typeface="Times New Roman" panose="02020603050405020304" charset="0"/>
                <a:cs typeface="Times New Roman" panose="02020603050405020304" charset="0"/>
              </a:rPr>
              <a:t>要以非谓语的形式出现。根据句意“我们参观完学校图书馆后，被带去看操场”和短语</a:t>
            </a:r>
            <a:r>
              <a:rPr lang="en-US" altLang="zh-CN" sz="2400" dirty="0">
                <a:solidFill>
                  <a:srgbClr val="C00000"/>
                </a:solidFill>
                <a:latin typeface="Times New Roman" panose="02020603050405020304" charset="0"/>
                <a:cs typeface="Times New Roman" panose="02020603050405020304" charset="0"/>
              </a:rPr>
              <a:t>show sb. around</a:t>
            </a:r>
            <a:r>
              <a:rPr lang="zh-CN" altLang="en-US" sz="2400" dirty="0">
                <a:solidFill>
                  <a:srgbClr val="C00000"/>
                </a:solidFill>
                <a:latin typeface="Times New Roman" panose="02020603050405020304" charset="0"/>
                <a:cs typeface="Times New Roman" panose="02020603050405020304" charset="0"/>
              </a:rPr>
              <a:t>可知，</a:t>
            </a:r>
            <a:r>
              <a:rPr lang="en-US" altLang="zh-CN" sz="2400" dirty="0">
                <a:solidFill>
                  <a:srgbClr val="C00000"/>
                </a:solidFill>
                <a:latin typeface="Times New Roman" panose="02020603050405020304" charset="0"/>
                <a:cs typeface="Times New Roman" panose="02020603050405020304" charset="0"/>
              </a:rPr>
              <a:t>show</a:t>
            </a:r>
            <a:r>
              <a:rPr lang="zh-CN" altLang="en-US" sz="2400" dirty="0">
                <a:solidFill>
                  <a:srgbClr val="C00000"/>
                </a:solidFill>
                <a:latin typeface="Times New Roman" panose="02020603050405020304" charset="0"/>
                <a:cs typeface="Times New Roman" panose="02020603050405020304" charset="0"/>
              </a:rPr>
              <a:t>与主语</a:t>
            </a:r>
            <a:r>
              <a:rPr lang="en-US" altLang="zh-CN" sz="2400" dirty="0">
                <a:solidFill>
                  <a:srgbClr val="C00000"/>
                </a:solidFill>
                <a:latin typeface="Times New Roman" panose="02020603050405020304" charset="0"/>
                <a:cs typeface="Times New Roman" panose="02020603050405020304" charset="0"/>
              </a:rPr>
              <a:t>we</a:t>
            </a:r>
            <a:r>
              <a:rPr lang="zh-CN" altLang="en-US" sz="2400" dirty="0">
                <a:solidFill>
                  <a:srgbClr val="C00000"/>
                </a:solidFill>
                <a:latin typeface="Times New Roman" panose="02020603050405020304" charset="0"/>
                <a:cs typeface="Times New Roman" panose="02020603050405020304" charset="0"/>
              </a:rPr>
              <a:t>之间是被动关系，且</a:t>
            </a:r>
            <a:r>
              <a:rPr lang="en-US" altLang="zh-CN" sz="2400" dirty="0">
                <a:solidFill>
                  <a:srgbClr val="C00000"/>
                </a:solidFill>
                <a:latin typeface="Times New Roman" panose="02020603050405020304" charset="0"/>
                <a:cs typeface="Times New Roman" panose="02020603050405020304" charset="0"/>
              </a:rPr>
              <a:t>show</a:t>
            </a:r>
            <a:r>
              <a:rPr lang="zh-CN" altLang="en-US" sz="2400" dirty="0">
                <a:solidFill>
                  <a:srgbClr val="C00000"/>
                </a:solidFill>
                <a:latin typeface="Times New Roman" panose="02020603050405020304" charset="0"/>
                <a:cs typeface="Times New Roman" panose="02020603050405020304" charset="0"/>
              </a:rPr>
              <a:t>在谓语</a:t>
            </a:r>
            <a:r>
              <a:rPr lang="en-US" altLang="zh-CN" sz="2400" dirty="0">
                <a:solidFill>
                  <a:srgbClr val="C00000"/>
                </a:solidFill>
                <a:latin typeface="Times New Roman" panose="02020603050405020304" charset="0"/>
                <a:cs typeface="Times New Roman" panose="02020603050405020304" charset="0"/>
              </a:rPr>
              <a:t>take</a:t>
            </a:r>
            <a:r>
              <a:rPr lang="zh-CN" altLang="en-US" sz="2400" dirty="0">
                <a:solidFill>
                  <a:srgbClr val="C00000"/>
                </a:solidFill>
                <a:latin typeface="Times New Roman" panose="02020603050405020304" charset="0"/>
                <a:cs typeface="Times New Roman" panose="02020603050405020304" charset="0"/>
              </a:rPr>
              <a:t>之前发生，应该用分词完成式的被动语态，即“</a:t>
            </a:r>
            <a:r>
              <a:rPr lang="en-US" altLang="zh-CN" sz="2400" dirty="0">
                <a:solidFill>
                  <a:srgbClr val="C00000"/>
                </a:solidFill>
                <a:latin typeface="Times New Roman" panose="02020603050405020304" charset="0"/>
                <a:cs typeface="Times New Roman" panose="02020603050405020304" charset="0"/>
              </a:rPr>
              <a:t>having been done</a:t>
            </a:r>
            <a:r>
              <a:rPr lang="zh-CN" altLang="en-US" sz="2400" dirty="0">
                <a:solidFill>
                  <a:srgbClr val="C00000"/>
                </a:solidFill>
                <a:latin typeface="Times New Roman" panose="02020603050405020304" charset="0"/>
                <a:cs typeface="Times New Roman" panose="02020603050405020304" charset="0"/>
                <a:sym typeface="+mn-ea"/>
              </a:rPr>
              <a:t>”</a:t>
            </a:r>
            <a:r>
              <a:rPr lang="zh-CN" altLang="en-US" sz="2400" dirty="0">
                <a:solidFill>
                  <a:srgbClr val="C00000"/>
                </a:solidFill>
                <a:latin typeface="Times New Roman" panose="02020603050405020304" charset="0"/>
                <a:cs typeface="Times New Roman" panose="02020603050405020304" charset="0"/>
              </a:rPr>
              <a:t>的结构。故此题正确答案为</a:t>
            </a:r>
            <a:r>
              <a:rPr lang="en-US" altLang="zh-CN" sz="2400" dirty="0">
                <a:solidFill>
                  <a:srgbClr val="C00000"/>
                </a:solidFill>
                <a:latin typeface="Times New Roman" panose="02020603050405020304" charset="0"/>
                <a:cs typeface="Times New Roman" panose="02020603050405020304" charset="0"/>
              </a:rPr>
              <a:t>D</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6" name="文本框 5"/>
          <p:cNvSpPr txBox="1"/>
          <p:nvPr/>
        </p:nvSpPr>
        <p:spPr>
          <a:xfrm>
            <a:off x="868721" y="880860"/>
            <a:ext cx="1103947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10. _______ around the school library, we were then taken to see the playground.</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Showing        B. To show        C. Shown         D. Having been shown</a:t>
            </a:r>
          </a:p>
        </p:txBody>
      </p:sp>
      <p:sp>
        <p:nvSpPr>
          <p:cNvPr id="7" name="TextBox 4"/>
          <p:cNvSpPr txBox="1"/>
          <p:nvPr/>
        </p:nvSpPr>
        <p:spPr>
          <a:xfrm>
            <a:off x="784293" y="91070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p>
        </p:txBody>
      </p:sp>
      <p:sp>
        <p:nvSpPr>
          <p:cNvPr id="3" name="文本框 2">
            <a:hlinkClick r:id="" action="ppaction://hlinkshowjump?jump=nextslide"/>
          </p:cNvPr>
          <p:cNvSpPr txBox="1"/>
          <p:nvPr userDrawn="1"/>
        </p:nvSpPr>
        <p:spPr>
          <a:xfrm>
            <a:off x="10716260" y="61709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ircle(i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20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114107" y="634740"/>
            <a:ext cx="8410893" cy="226966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4.	M: How do you like the TV play?</a:t>
            </a: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W: _______.</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Not at all                               B. It’s wonderful</a:t>
            </a: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C. Yes, but only a little              D. I don’t like it</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根据句意，说话者询问对方觉得电视节目怎么样。</a:t>
            </a:r>
            <a:r>
              <a:rPr lang="en-US" altLang="zh-CN" sz="2400" dirty="0">
                <a:solidFill>
                  <a:srgbClr val="C00000"/>
                </a:solidFill>
                <a:latin typeface="Times New Roman" panose="02020603050405020304" charset="0"/>
                <a:cs typeface="Times New Roman" panose="02020603050405020304" charset="0"/>
              </a:rPr>
              <a:t>B</a:t>
            </a:r>
            <a:r>
              <a:rPr lang="zh-CN" altLang="en-US" sz="2400" dirty="0">
                <a:solidFill>
                  <a:srgbClr val="C00000"/>
                </a:solidFill>
                <a:latin typeface="Times New Roman" panose="02020603050405020304" charset="0"/>
                <a:cs typeface="Times New Roman" panose="02020603050405020304" charset="0"/>
              </a:rPr>
              <a:t>项意为“很精彩”，符合对话情景。因此，答案是</a:t>
            </a:r>
            <a:r>
              <a:rPr lang="en-US" altLang="zh-CN" sz="2400" dirty="0">
                <a:solidFill>
                  <a:srgbClr val="C00000"/>
                </a:solidFill>
                <a:latin typeface="Times New Roman" panose="02020603050405020304" charset="0"/>
                <a:cs typeface="Times New Roman" panose="02020603050405020304" charset="0"/>
              </a:rPr>
              <a:t>B</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017905" y="64894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80.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5" name="矩形 14"/>
          <p:cNvSpPr/>
          <p:nvPr/>
        </p:nvSpPr>
        <p:spPr>
          <a:xfrm>
            <a:off x="0" y="4465955"/>
            <a:ext cx="12192000" cy="2404745"/>
          </a:xfrm>
          <a:prstGeom prst="rect">
            <a:avLst/>
          </a:prstGeom>
          <a:solidFill>
            <a:srgbClr val="C00000">
              <a:alpha val="4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313386" y="1476621"/>
            <a:ext cx="3886810" cy="3310890"/>
            <a:chOff x="1233" y="2093"/>
            <a:chExt cx="6375" cy="5430"/>
          </a:xfrm>
          <a:noFill/>
        </p:grpSpPr>
        <p:pic>
          <p:nvPicPr>
            <p:cNvPr id="8" name="图片 7"/>
            <p:cNvPicPr>
              <a:picLocks noChangeAspect="1"/>
            </p:cNvPicPr>
            <p:nvPr/>
          </p:nvPicPr>
          <p:blipFill>
            <a:blip r:embed="rId4"/>
            <a:stretch>
              <a:fillRect/>
            </a:stretch>
          </p:blipFill>
          <p:spPr>
            <a:xfrm>
              <a:off x="1233" y="2093"/>
              <a:ext cx="6375" cy="5430"/>
            </a:xfrm>
            <a:prstGeom prst="rect">
              <a:avLst/>
            </a:prstGeom>
            <a:grpFill/>
          </p:spPr>
        </p:pic>
        <p:sp>
          <p:nvSpPr>
            <p:cNvPr id="10" name="文本框 9"/>
            <p:cNvSpPr txBox="1"/>
            <p:nvPr/>
          </p:nvSpPr>
          <p:spPr>
            <a:xfrm>
              <a:off x="2791" y="5856"/>
              <a:ext cx="4000" cy="936"/>
            </a:xfrm>
            <a:prstGeom prst="rect">
              <a:avLst/>
            </a:prstGeom>
            <a:grpFill/>
          </p:spPr>
          <p:txBody>
            <a:bodyPr wrap="square" rtlCol="0" anchor="t">
              <a:spAutoFit/>
            </a:bodyPr>
            <a:lstStyle/>
            <a:p>
              <a:pPr>
                <a:lnSpc>
                  <a:spcPct val="120000"/>
                </a:lnSpc>
              </a:pPr>
              <a:r>
                <a:rPr lang="en-US" altLang="zh-CN" sz="2600" b="1" dirty="0">
                  <a:solidFill>
                    <a:schemeClr val="bg1"/>
                  </a:solidFill>
                </a:rPr>
                <a:t>ENGLISH</a:t>
              </a:r>
            </a:p>
          </p:txBody>
        </p:sp>
      </p:grpSp>
      <p:sp>
        <p:nvSpPr>
          <p:cNvPr id="14" name="矩形 13"/>
          <p:cNvSpPr/>
          <p:nvPr/>
        </p:nvSpPr>
        <p:spPr>
          <a:xfrm>
            <a:off x="0" y="5291455"/>
            <a:ext cx="12192000" cy="1579245"/>
          </a:xfrm>
          <a:prstGeom prst="rect">
            <a:avLst/>
          </a:prstGeom>
          <a:solidFill>
            <a:srgbClr val="FF0000">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13970" y="635"/>
            <a:ext cx="4542155" cy="348615"/>
          </a:xfrm>
          <a:prstGeom prst="rect">
            <a:avLst/>
          </a:prstGeom>
          <a:solidFill>
            <a:srgbClr val="FF0000">
              <a:alpha val="5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PA_矩形 259"/>
          <p:cNvSpPr>
            <a:spLocks noChangeArrowheads="1"/>
          </p:cNvSpPr>
          <p:nvPr>
            <p:custDataLst>
              <p:tags r:id="rId1"/>
            </p:custDataLst>
          </p:nvPr>
        </p:nvSpPr>
        <p:spPr bwMode="auto">
          <a:xfrm>
            <a:off x="4823394" y="2456525"/>
            <a:ext cx="6859228" cy="830997"/>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r">
              <a:buNone/>
            </a:pPr>
            <a:r>
              <a:rPr lang="zh-CN" altLang="en-US" sz="5400" b="1" kern="5000" spc="300" dirty="0">
                <a:solidFill>
                  <a:sysClr val="windowText" lastClr="000000"/>
                </a:solidFill>
                <a:cs typeface="Arial" panose="020B0604020202020204" pitchFamily="34" charset="0"/>
              </a:rPr>
              <a:t>感谢您的观看！</a:t>
            </a:r>
          </a:p>
        </p:txBody>
      </p:sp>
    </p:spTree>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 name="TextBox 4"/>
          <p:cNvSpPr txBox="1"/>
          <p:nvPr/>
        </p:nvSpPr>
        <p:spPr>
          <a:xfrm>
            <a:off x="260985" y="4518025"/>
            <a:ext cx="11670030"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根据上文</a:t>
            </a:r>
            <a:r>
              <a:rPr lang="en-US" altLang="zh-CN" sz="2400" dirty="0">
                <a:solidFill>
                  <a:srgbClr val="C00000"/>
                </a:solidFill>
                <a:latin typeface="Times New Roman" panose="02020603050405020304" charset="0"/>
                <a:cs typeface="Times New Roman" panose="02020603050405020304" charset="0"/>
              </a:rPr>
              <a:t>The cup costs $50</a:t>
            </a:r>
            <a:r>
              <a:rPr lang="zh-CN" altLang="en-US" sz="2400" dirty="0">
                <a:solidFill>
                  <a:srgbClr val="C00000"/>
                </a:solidFill>
                <a:latin typeface="Times New Roman" panose="02020603050405020304" charset="0"/>
                <a:cs typeface="Times New Roman" panose="02020603050405020304" charset="0"/>
              </a:rPr>
              <a:t>（这个杯子要</a:t>
            </a:r>
            <a:r>
              <a:rPr lang="en-US" altLang="zh-CN" sz="2400" dirty="0">
                <a:solidFill>
                  <a:srgbClr val="C00000"/>
                </a:solidFill>
                <a:latin typeface="Times New Roman" panose="02020603050405020304" charset="0"/>
                <a:cs typeface="Times New Roman" panose="02020603050405020304" charset="0"/>
              </a:rPr>
              <a:t>50</a:t>
            </a:r>
            <a:r>
              <a:rPr lang="zh-CN" altLang="en-US" sz="2400" dirty="0">
                <a:solidFill>
                  <a:srgbClr val="C00000"/>
                </a:solidFill>
                <a:latin typeface="Times New Roman" panose="02020603050405020304" charset="0"/>
                <a:cs typeface="Times New Roman" panose="02020603050405020304" charset="0"/>
              </a:rPr>
              <a:t>美元）和下文</a:t>
            </a:r>
            <a:r>
              <a:rPr lang="en-US" altLang="zh-CN" sz="2400" dirty="0">
                <a:solidFill>
                  <a:srgbClr val="C00000"/>
                </a:solidFill>
                <a:latin typeface="Times New Roman" panose="02020603050405020304" charset="0"/>
                <a:cs typeface="Times New Roman" panose="02020603050405020304" charset="0"/>
              </a:rPr>
              <a:t>I can’t afford it</a:t>
            </a:r>
            <a:r>
              <a:rPr lang="zh-CN" altLang="en-US" sz="2400" dirty="0">
                <a:solidFill>
                  <a:srgbClr val="C00000"/>
                </a:solidFill>
                <a:latin typeface="Times New Roman" panose="02020603050405020304" charset="0"/>
                <a:cs typeface="Times New Roman" panose="02020603050405020304" charset="0"/>
              </a:rPr>
              <a:t>（我买不起）可以判断出说话人觉得杯子太贵了。</a:t>
            </a:r>
            <a:r>
              <a:rPr lang="en-US" altLang="zh-CN" sz="2400" dirty="0">
                <a:solidFill>
                  <a:srgbClr val="C00000"/>
                </a:solidFill>
                <a:latin typeface="Times New Roman" panose="02020603050405020304" charset="0"/>
                <a:cs typeface="Times New Roman" panose="02020603050405020304" charset="0"/>
              </a:rPr>
              <a:t>A</a:t>
            </a:r>
            <a:r>
              <a:rPr lang="zh-CN" altLang="en-US" sz="2400" dirty="0">
                <a:solidFill>
                  <a:srgbClr val="C00000"/>
                </a:solidFill>
                <a:latin typeface="Times New Roman" panose="02020603050405020304" charset="0"/>
                <a:cs typeface="Times New Roman" panose="02020603050405020304" charset="0"/>
              </a:rPr>
              <a:t>项</a:t>
            </a:r>
            <a:r>
              <a:rPr lang="en-US" altLang="zh-CN" sz="2400" dirty="0">
                <a:solidFill>
                  <a:srgbClr val="C00000"/>
                </a:solidFill>
                <a:latin typeface="Times New Roman" panose="02020603050405020304" charset="0"/>
                <a:cs typeface="Times New Roman" panose="02020603050405020304" charset="0"/>
              </a:rPr>
              <a:t>That’s quite dear</a:t>
            </a:r>
            <a:r>
              <a:rPr lang="zh-CN" altLang="en-US" sz="2400" dirty="0">
                <a:solidFill>
                  <a:srgbClr val="C00000"/>
                </a:solidFill>
                <a:latin typeface="Times New Roman" panose="02020603050405020304" charset="0"/>
                <a:cs typeface="Times New Roman" panose="02020603050405020304" charset="0"/>
              </a:rPr>
              <a:t>（太贵了）符合上下文。因此，答案是</a:t>
            </a:r>
            <a:r>
              <a:rPr lang="en-US" altLang="zh-CN" sz="2400" dirty="0">
                <a:solidFill>
                  <a:srgbClr val="C00000"/>
                </a:solidFill>
                <a:latin typeface="Times New Roman" panose="02020603050405020304" charset="0"/>
                <a:cs typeface="Times New Roman" panose="02020603050405020304" charset="0"/>
              </a:rPr>
              <a:t>A</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6" name="文本框 5"/>
          <p:cNvSpPr txBox="1"/>
          <p:nvPr/>
        </p:nvSpPr>
        <p:spPr>
          <a:xfrm>
            <a:off x="977817" y="334010"/>
            <a:ext cx="11039475" cy="2712859"/>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5. M: The cup costs $50.</a:t>
            </a: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W: _______! I can’t afford it.</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That’s quite dear            B. How nice it is</a:t>
            </a: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C. That’s great                    D. What a good cup</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7" name="TextBox 4"/>
          <p:cNvSpPr txBox="1"/>
          <p:nvPr/>
        </p:nvSpPr>
        <p:spPr>
          <a:xfrm>
            <a:off x="865505" y="35204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p>
        </p:txBody>
      </p:sp>
      <p:sp>
        <p:nvSpPr>
          <p:cNvPr id="3" name="文本框 2">
            <a:hlinkClick r:id="" action="ppaction://hlinkshowjump?jump=nextslide"/>
          </p:cNvPr>
          <p:cNvSpPr txBox="1"/>
          <p:nvPr userDrawn="1"/>
        </p:nvSpPr>
        <p:spPr>
          <a:xfrm>
            <a:off x="10716260" y="61709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ircle(i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20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7" grpId="0"/>
    </p:bldLst>
  </p:timing>
</p:sld>
</file>

<file path=ppt/tags/tag1.xml><?xml version="1.0" encoding="utf-8"?>
<p:tagLst xmlns:a="http://schemas.openxmlformats.org/drawingml/2006/main" xmlns:r="http://schemas.openxmlformats.org/officeDocument/2006/relationships" xmlns:p="http://schemas.openxmlformats.org/presentationml/2006/main">
  <p:tag name="ISLIDE TOOLS.GUIDESSETTING" val="{&quot;Id&quot;:&quot;GuidesStyle_Normal&quot;,&quot;Name&quot;:&quot;正常&quot;,&quot;HeaderHeight&quot;:10.0,&quot;FooterHeight&quot;:4.0,&quot;SideMargin&quot;:3.0,&quot;TopMargin&quot;:3.0,&quot;BottomMargin&quot;:3.0,&quot;IntervalMargin&quot;:3.0}"/>
  <p:tag name="ISPRING_ULTRA_SCORM_COURSE_ID" val="00A9D133-BE85-4E3A-94B7-5FDC08C95679"/>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内容列表"/>
  <p:tag name="ISPRINGCLOUDFOLDERID" val="0"/>
  <p:tag name="ISPRINGCLOUDFOLDERPATH" val="系统信息库"/>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PRESENTATION_TITLE" val="1"/>
  <p:tag name="COMMONDATA" val="eyJoZGlkIjoiMjhjNGUxNWFjMjhlNDdjNWVkN2JmMzA2Y2JjZmYzMTUifQ=="/>
  <p:tag name="KSO_WPP_MARK_KEY" val="c7d6998c-a424-4fb5-904e-42e78114773e"/>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3555,&quot;width&quot;:7110}"/>
</p:tagLst>
</file>

<file path=ppt/tags/tag23.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3555,&quot;width&quot;:7110}"/>
</p:tagLst>
</file>

<file path=ppt/tags/tag24.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3555,&quot;width&quot;:7110}"/>
</p:tagLst>
</file>

<file path=ppt/tags/tag25.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3555,&quot;width&quot;:7110}"/>
</p:tagLst>
</file>

<file path=ppt/tags/tag2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xml><?xml version="1.0" encoding="utf-8"?>
<p:tagLst xmlns:a="http://schemas.openxmlformats.org/drawingml/2006/main" xmlns:r="http://schemas.openxmlformats.org/officeDocument/2006/relationships" xmlns:p="http://schemas.openxmlformats.org/presentationml/2006/main">
  <p:tag name="PA" val="v4.0.0"/>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xml><?xml version="1.0" encoding="utf-8"?>
<p:tagLst xmlns:a="http://schemas.openxmlformats.org/drawingml/2006/main" xmlns:r="http://schemas.openxmlformats.org/officeDocument/2006/relationships" xmlns:p="http://schemas.openxmlformats.org/presentationml/2006/main">
  <p:tag name="PA" val="v4.0.0"/>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3555,&quot;width&quot;:7110}"/>
</p:tagLst>
</file>

<file path=ppt/tags/tag7.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6765,&quot;width&quot;:19199}"/>
</p:tagLst>
</file>

<file path=ppt/tags/tag8.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3555,&quot;width&quot;:7110}"/>
</p:tagLst>
</file>

<file path=ppt/tags/tag9.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3555,&quot;width&quot;:7110}"/>
</p:tagLst>
</file>

<file path=ppt/theme/theme1.xml><?xml version="1.0" encoding="utf-8"?>
<a:theme xmlns:a="http://schemas.openxmlformats.org/drawingml/2006/main" name="千图网PPT模板">
  <a:themeElements>
    <a:clrScheme name="MC-欧美风主题色">
      <a:dk1>
        <a:srgbClr val="000000"/>
      </a:dk1>
      <a:lt1>
        <a:srgbClr val="FFFFFF"/>
      </a:lt1>
      <a:dk2>
        <a:srgbClr val="44546A"/>
      </a:dk2>
      <a:lt2>
        <a:srgbClr val="E7E6E6"/>
      </a:lt2>
      <a:accent1>
        <a:srgbClr val="033455"/>
      </a:accent1>
      <a:accent2>
        <a:srgbClr val="DCC975"/>
      </a:accent2>
      <a:accent3>
        <a:srgbClr val="2D2C2B"/>
      </a:accent3>
      <a:accent4>
        <a:srgbClr val="076C82"/>
      </a:accent4>
      <a:accent5>
        <a:srgbClr val="033455"/>
      </a:accent5>
      <a:accent6>
        <a:srgbClr val="DCC975"/>
      </a:accent6>
      <a:hlink>
        <a:srgbClr val="0563C1"/>
      </a:hlink>
      <a:folHlink>
        <a:srgbClr val="954F72"/>
      </a:folHlink>
    </a:clrScheme>
    <a:fontScheme name="Arial+微软雅黑">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nchor="ctr">
        <a:spAutoFit/>
      </a:bodyPr>
      <a:lstStyle>
        <a:defPPr>
          <a:lnSpc>
            <a:spcPct val="120000"/>
          </a:lnSpc>
          <a:defRPr dirty="0" smtClean="0">
            <a:solidFill>
              <a:schemeClr val="tx1">
                <a:lumMod val="75000"/>
                <a:lumOff val="25000"/>
              </a:schemeClr>
            </a:solidFill>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QT-</Template>
  <TotalTime>14</TotalTime>
  <Words>8093</Words>
  <Application>Microsoft Office PowerPoint</Application>
  <PresentationFormat>宽屏</PresentationFormat>
  <Paragraphs>530</Paragraphs>
  <Slides>80</Slides>
  <Notes>80</Notes>
  <HiddenSlides>12</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80</vt:i4>
      </vt:variant>
    </vt:vector>
  </HeadingPairs>
  <TitlesOfParts>
    <vt:vector size="90" baseType="lpstr">
      <vt:lpstr>微软雅黑</vt:lpstr>
      <vt:lpstr>方正大黑简体</vt:lpstr>
      <vt:lpstr>等线</vt:lpstr>
      <vt:lpstr>黑体</vt:lpstr>
      <vt:lpstr>Impact</vt:lpstr>
      <vt:lpstr>Times New Roman</vt:lpstr>
      <vt:lpstr>宋体</vt:lpstr>
      <vt:lpstr>Arial</vt:lpstr>
      <vt:lpstr>方正公文黑体</vt:lpstr>
      <vt:lpstr>千图网PPT模板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熊猫办公</dc:title>
  <dc:creator>孙启豪</dc:creator>
  <cp:lastModifiedBy>LUYAO HAN</cp:lastModifiedBy>
  <cp:revision>119</cp:revision>
  <dcterms:created xsi:type="dcterms:W3CDTF">2021-08-19T06:32:00Z</dcterms:created>
  <dcterms:modified xsi:type="dcterms:W3CDTF">2023-09-02T03:36:19Z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7091F191D4624737AE563BFDB340E7CD</vt:lpwstr>
  </property>
  <property fmtid="{D5CDD505-2E9C-101B-9397-08002B2CF9AE}" pid="3" name="KSOProductBuildVer">
    <vt:lpwstr>2052-11.1.0.12980</vt:lpwstr>
  </property>
</Properties>
</file>