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9.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ags/tag22.xml" ContentType="application/vnd.openxmlformats-officedocument.presentationml.tag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23.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tags/tag24.xml" ContentType="application/vnd.openxmlformats-officedocument.presentationml.tags+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tags/tag25.xml" ContentType="application/vnd.openxmlformats-officedocument.presentationml.tag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tags/tag26.xml" ContentType="application/vnd.openxmlformats-officedocument.presentationml.tags+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1"/>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295" r:id="rId26"/>
    <p:sldId id="372" r:id="rId27"/>
    <p:sldId id="373" r:id="rId28"/>
    <p:sldId id="374" r:id="rId29"/>
    <p:sldId id="375" r:id="rId30"/>
    <p:sldId id="376" r:id="rId31"/>
    <p:sldId id="301" r:id="rId32"/>
    <p:sldId id="302" r:id="rId33"/>
    <p:sldId id="303" r:id="rId34"/>
    <p:sldId id="304" r:id="rId35"/>
    <p:sldId id="357" r:id="rId36"/>
    <p:sldId id="305" r:id="rId37"/>
    <p:sldId id="358" r:id="rId38"/>
    <p:sldId id="359" r:id="rId39"/>
    <p:sldId id="360" r:id="rId40"/>
    <p:sldId id="361" r:id="rId41"/>
    <p:sldId id="386" r:id="rId42"/>
    <p:sldId id="362" r:id="rId43"/>
    <p:sldId id="387" r:id="rId44"/>
    <p:sldId id="363" r:id="rId45"/>
    <p:sldId id="388" r:id="rId46"/>
    <p:sldId id="364" r:id="rId47"/>
    <p:sldId id="365" r:id="rId48"/>
    <p:sldId id="435" r:id="rId49"/>
    <p:sldId id="389" r:id="rId50"/>
    <p:sldId id="436" r:id="rId51"/>
    <p:sldId id="434" r:id="rId52"/>
    <p:sldId id="437" r:id="rId53"/>
    <p:sldId id="307" r:id="rId54"/>
    <p:sldId id="308" r:id="rId55"/>
    <p:sldId id="377" r:id="rId56"/>
    <p:sldId id="378" r:id="rId57"/>
    <p:sldId id="380" r:id="rId58"/>
    <p:sldId id="379" r:id="rId59"/>
    <p:sldId id="381" r:id="rId60"/>
    <p:sldId id="312" r:id="rId61"/>
    <p:sldId id="382" r:id="rId62"/>
    <p:sldId id="383" r:id="rId63"/>
    <p:sldId id="384" r:id="rId64"/>
    <p:sldId id="314" r:id="rId65"/>
    <p:sldId id="315" r:id="rId66"/>
    <p:sldId id="326" r:id="rId67"/>
    <p:sldId id="438" r:id="rId68"/>
    <p:sldId id="439" r:id="rId69"/>
    <p:sldId id="440" r:id="rId70"/>
    <p:sldId id="441" r:id="rId71"/>
    <p:sldId id="442" r:id="rId72"/>
    <p:sldId id="443" r:id="rId73"/>
    <p:sldId id="444" r:id="rId74"/>
    <p:sldId id="445" r:id="rId75"/>
    <p:sldId id="446" r:id="rId76"/>
    <p:sldId id="447" r:id="rId77"/>
    <p:sldId id="448" r:id="rId78"/>
    <p:sldId id="449" r:id="rId79"/>
    <p:sldId id="284" r:id="rId80"/>
  </p:sldIdLst>
  <p:sldSz cx="12192000" cy="6858000"/>
  <p:notesSz cx="6858000" cy="9144000"/>
  <p:embeddedFontLst>
    <p:embeddedFont>
      <p:font typeface="方正公文黑体" panose="02000500000000000000"/>
      <p:regular r:id="rId82"/>
    </p:embeddedFont>
    <p:embeddedFont>
      <p:font typeface="Impact" panose="020B0806030902050204" pitchFamily="34" charset="0"/>
      <p:regular r:id="rId83"/>
    </p:embeddedFont>
    <p:embeddedFont>
      <p:font typeface="等线" panose="02010600030101010101" pitchFamily="2" charset="-122"/>
      <p:regular r:id="rId84"/>
      <p:bold r:id="rId85"/>
    </p:embeddedFont>
    <p:embeddedFont>
      <p:font typeface="方正大黑简体" panose="02000000000000000000" pitchFamily="2" charset="-122"/>
      <p:regular r:id="rId86"/>
    </p:embeddedFont>
    <p:embeddedFont>
      <p:font typeface="方正黑体简体" panose="03000509000000000000" pitchFamily="65" charset="-122"/>
      <p:regular r:id="rId87"/>
    </p:embeddedFont>
    <p:embeddedFont>
      <p:font typeface="黑体" panose="02010609060101010101" pitchFamily="49" charset="-122"/>
      <p:regular r:id="rId88"/>
    </p:embeddedFont>
    <p:embeddedFont>
      <p:font typeface="微软雅黑" panose="020B0503020204020204" pitchFamily="34" charset="-122"/>
      <p:regular r:id="rId89"/>
      <p:bold r:id="rId90"/>
    </p:embeddedFont>
  </p:embeddedFontLst>
  <p:custDataLst>
    <p:tags r:id="rId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304"/>
            <p14:sldId id="357"/>
            <p14:sldId id="305"/>
            <p14:sldId id="358"/>
            <p14:sldId id="359"/>
            <p14:sldId id="360"/>
            <p14:sldId id="361"/>
            <p14:sldId id="386"/>
            <p14:sldId id="362"/>
            <p14:sldId id="387"/>
            <p14:sldId id="363"/>
            <p14:sldId id="388"/>
            <p14:sldId id="364"/>
            <p14:sldId id="365"/>
            <p14:sldId id="435"/>
            <p14:sldId id="389"/>
            <p14:sldId id="436"/>
            <p14:sldId id="434"/>
            <p14:sldId id="437"/>
            <p14:sldId id="307"/>
            <p14:sldId id="308"/>
            <p14:sldId id="377"/>
            <p14:sldId id="378"/>
            <p14:sldId id="380"/>
            <p14:sldId id="379"/>
            <p14:sldId id="381"/>
            <p14:sldId id="312"/>
            <p14:sldId id="382"/>
            <p14:sldId id="383"/>
            <p14:sldId id="384"/>
            <p14:sldId id="314"/>
            <p14:sldId id="315"/>
            <p14:sldId id="326"/>
            <p14:sldId id="438"/>
            <p14:sldId id="439"/>
            <p14:sldId id="440"/>
            <p14:sldId id="441"/>
            <p14:sldId id="442"/>
            <p14:sldId id="443"/>
            <p14:sldId id="444"/>
            <p14:sldId id="445"/>
            <p14:sldId id="446"/>
            <p14:sldId id="447"/>
            <p14:sldId id="448"/>
            <p14:sldId id="449"/>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1" userDrawn="1">
          <p15:clr>
            <a:srgbClr val="A4A3A4"/>
          </p15:clr>
        </p15:guide>
        <p15:guide id="4" pos="7394"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10"/>
        <p:guide orient="horz" pos="4211"/>
        <p:guide pos="81"/>
        <p:guide pos="7394"/>
        <p:guide orient="horz" pos="393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3.fntdata"/><Relationship Id="rId89" Type="http://schemas.openxmlformats.org/officeDocument/2006/relationships/font" Target="fonts/font8.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font" Target="fonts/font9.fntdata"/><Relationship Id="rId95"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4.fntdata"/><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2.fntdata"/><Relationship Id="rId88" Type="http://schemas.openxmlformats.org/officeDocument/2006/relationships/font" Target="fonts/font7.fntdata"/><Relationship Id="rId9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font" Target="fonts/font5.fntdata"/><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6.fntdata"/><Relationship Id="rId61" Type="http://schemas.openxmlformats.org/officeDocument/2006/relationships/slide" Target="slides/slide60.xml"/><Relationship Id="rId82" Type="http://schemas.openxmlformats.org/officeDocument/2006/relationships/font" Target="fonts/font1.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78</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s/slide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4" action="ppaction://hlinksldjump"/>
          </p:cNvPr>
          <p:cNvSpPr txBox="1"/>
          <p:nvPr userDrawn="1">
            <p:custDataLst>
              <p:tags r:id="rId1"/>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12" name="文本框 11">
            <a:hlinkClick r:id="" action="ppaction://hlinkshowjump?jump=nextslide"/>
          </p:cNvPr>
          <p:cNvSpPr txBox="1"/>
          <p:nvPr userDrawn="1">
            <p:custDataLst>
              <p:tags r:id="rId2"/>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2" name="文本框 1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13" name="文本框 12">
            <a:hlinkClick r:id="" action="ppaction://hlinkshowjump?jump=nextslide"/>
          </p:cNvPr>
          <p:cNvSpPr txBox="1"/>
          <p:nvPr userDrawn="1"/>
        </p:nvSpPr>
        <p:spPr>
          <a:xfrm>
            <a:off x="10647045"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a:t>
            </a:r>
            <a:r>
              <a:rPr lang="en-US" altLang="zh-CN" sz="2600" dirty="0">
                <a:solidFill>
                  <a:schemeClr val="bg1"/>
                </a:solidFill>
                <a:latin typeface="方正黑体简体" panose="02010600030101010101" charset="-122"/>
                <a:ea typeface="方正黑体简体" panose="02010600030101010101" charset="-122"/>
                <a:cs typeface="方正黑体简体" panose="02010600030101010101" charset="-122"/>
                <a:sym typeface="iekie pocangqiong" panose="02000503000000000000" pitchFamily="2" charset="-122"/>
              </a:rPr>
              <a:t>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endParaRPr lang="zh-CN" altLang="en-US" sz="2600" dirty="0">
              <a:solidFill>
                <a:schemeClr val="bg1"/>
              </a:solidFill>
              <a:latin typeface="方正黑体简体" panose="02010600030101010101" charset="-122"/>
              <a:ea typeface="方正黑体简体" panose="02010600030101010101" charset="-122"/>
              <a:cs typeface="方正黑体简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1143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53.xml"/><Relationship Id="rId3" Type="http://schemas.openxmlformats.org/officeDocument/2006/relationships/notesSlide" Target="../notesSlides/notesSlide2.xml"/><Relationship Id="rId7" Type="http://schemas.openxmlformats.org/officeDocument/2006/relationships/slide" Target="slide31.xml"/><Relationship Id="rId12" Type="http://schemas.openxmlformats.org/officeDocument/2006/relationships/slide" Target="slide67.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slide" Target="slide22.xml"/><Relationship Id="rId11" Type="http://schemas.openxmlformats.org/officeDocument/2006/relationships/image" Target="../media/image1.emf"/><Relationship Id="rId5" Type="http://schemas.openxmlformats.org/officeDocument/2006/relationships/slide" Target="slide10.xml"/><Relationship Id="rId10" Type="http://schemas.openxmlformats.org/officeDocument/2006/relationships/slide" Target="slide64.xml"/><Relationship Id="rId4" Type="http://schemas.openxmlformats.org/officeDocument/2006/relationships/slide" Target="slide3.xml"/><Relationship Id="rId9" Type="http://schemas.openxmlformats.org/officeDocument/2006/relationships/slide" Target="slide6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tags" Target="../tags/tag12.xml"/><Relationship Id="rId7" Type="http://schemas.openxmlformats.org/officeDocument/2006/relationships/notesSlide" Target="../notesSlides/notesSlide47.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7.xml"/><Relationship Id="rId5" Type="http://schemas.openxmlformats.org/officeDocument/2006/relationships/tags" Target="../tags/tag14.xml"/><Relationship Id="rId4" Type="http://schemas.openxmlformats.org/officeDocument/2006/relationships/tags" Target="../tags/tag13.xml"/></Relationships>
</file>

<file path=ppt/slides/_rels/slide48.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slide" Target="slide50.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notesSlide" Target="../notesSlides/notesSlide49.xml"/><Relationship Id="rId5" Type="http://schemas.openxmlformats.org/officeDocument/2006/relationships/slideLayout" Target="../slideLayouts/slideLayout7.xml"/><Relationship Id="rId4" Type="http://schemas.openxmlformats.org/officeDocument/2006/relationships/tags" Target="../tags/tag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 Target="slide52.xml"/><Relationship Id="rId5" Type="http://schemas.openxmlformats.org/officeDocument/2006/relationships/notesSlide" Target="../notesSlides/notesSlide51.xml"/><Relationship Id="rId4"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2.jpeg"/></Relationships>
</file>

<file path=ppt/slides/_rels/slide54.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slide" Target="slide54.xml"/></Relationships>
</file>

<file path=ppt/slides/_rels/slide59.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2.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tags" Target="../tags/tag24.xml"/><Relationship Id="rId4" Type="http://schemas.openxmlformats.org/officeDocument/2006/relationships/image" Target="../media/image2.jpeg"/></Relationships>
</file>

<file path=ppt/slides/_rels/slide65.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image" Target="../media/image2.jpe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xml"/><Relationship Id="rId1" Type="http://schemas.openxmlformats.org/officeDocument/2006/relationships/tags" Target="../tags/tag26.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4"/>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
        <p:nvSpPr>
          <p:cNvPr id="22" name="文本框 21"/>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The </a:t>
            </a:r>
            <a:r>
              <a:rPr lang="en-US" altLang="zh-CN" sz="2400" u="sng" dirty="0">
                <a:latin typeface="Times New Roman" panose="02020603050405020304" charset="0"/>
                <a:ea typeface="宋体" panose="02010600030101010101" pitchFamily="2" charset="-122"/>
                <a:cs typeface="Times New Roman" panose="02020603050405020304" charset="0"/>
              </a:rPr>
              <a:t>patient</a:t>
            </a:r>
            <a:r>
              <a:rPr lang="en-US" altLang="zh-CN" sz="2400" dirty="0">
                <a:latin typeface="Times New Roman" panose="02020603050405020304" charset="0"/>
                <a:ea typeface="宋体" panose="02010600030101010101" pitchFamily="2" charset="-122"/>
                <a:cs typeface="Times New Roman" panose="02020603050405020304" charset="0"/>
              </a:rPr>
              <a:t> was so weak that solid food disagreed with him.</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耐心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爱人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努力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病人</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patient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病人”，结合句意：“这个病人太虚弱了，固体食物不适合他。”</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8100" y="900912"/>
            <a:ext cx="1103947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She spoke very </a:t>
            </a:r>
            <a:r>
              <a:rPr lang="en-US" altLang="zh-CN" sz="2400" u="sng" dirty="0">
                <a:latin typeface="Times New Roman" panose="02020603050405020304" charset="0"/>
                <a:ea typeface="宋体" panose="02010600030101010101" pitchFamily="2" charset="-122"/>
                <a:cs typeface="Times New Roman" panose="02020603050405020304" charset="0"/>
              </a:rPr>
              <a:t>confidently</a:t>
            </a:r>
            <a:r>
              <a:rPr lang="en-US" altLang="zh-CN" sz="2400" dirty="0">
                <a:latin typeface="Times New Roman" panose="02020603050405020304" charset="0"/>
                <a:ea typeface="宋体" panose="02010600030101010101" pitchFamily="2" charset="-122"/>
                <a:cs typeface="Times New Roman" panose="02020603050405020304" charset="0"/>
              </a:rPr>
              <a:t> because she wanted to make a great impression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 her employer.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快速地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慢慢地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自信地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失落地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本题考查副词</a:t>
            </a:r>
            <a:r>
              <a:rPr lang="en-US" altLang="zh-CN" sz="2400" dirty="0">
                <a:solidFill>
                  <a:srgbClr val="C00000"/>
                </a:solidFill>
                <a:latin typeface="Times New Roman" panose="02020603050405020304" charset="0"/>
                <a:cs typeface="Times New Roman" panose="02020603050405020304" charset="0"/>
              </a:rPr>
              <a:t>confidently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自信地”，结合句意：“她很自信地演讲，因为她想给雇主留下深刻的印象。”</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475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0479805"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a:t>
            </a:r>
            <a:r>
              <a:rPr lang="en-US" altLang="zh-CN" sz="2400" u="sng" dirty="0">
                <a:latin typeface="Times New Roman" panose="02020603050405020304" charset="0"/>
                <a:ea typeface="宋体" panose="02010600030101010101" pitchFamily="2" charset="-122"/>
                <a:cs typeface="Times New Roman" panose="02020603050405020304" charset="0"/>
              </a:rPr>
              <a:t>In memory of</a:t>
            </a:r>
            <a:r>
              <a:rPr lang="en-US" altLang="zh-CN" sz="2400" dirty="0">
                <a:latin typeface="Times New Roman" panose="02020603050405020304" charset="0"/>
                <a:ea typeface="宋体" panose="02010600030101010101" pitchFamily="2" charset="-122"/>
                <a:cs typeface="Times New Roman" panose="02020603050405020304" charset="0"/>
              </a:rPr>
              <a:t> the old times, he learned to use traditional methods to mend    	  broken windows.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为了纪念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为了弥补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为了消磨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为了节省</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本题考查短语</a:t>
            </a:r>
            <a:r>
              <a:rPr lang="en-US" altLang="zh-CN" sz="2400" dirty="0">
                <a:solidFill>
                  <a:srgbClr val="C00000"/>
                </a:solidFill>
                <a:latin typeface="Times New Roman" panose="02020603050405020304" charset="0"/>
                <a:cs typeface="Times New Roman" panose="02020603050405020304" charset="0"/>
              </a:rPr>
              <a:t>in memory of</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纪念”，结合句意：“为了纪念旧时光，他学会了用传统的方法来修补破窗。”</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She was </a:t>
            </a:r>
            <a:r>
              <a:rPr lang="en-US" altLang="zh-CN" sz="2400" u="sng" dirty="0">
                <a:latin typeface="Times New Roman" panose="02020603050405020304" charset="0"/>
                <a:ea typeface="宋体" panose="02010600030101010101" pitchFamily="2" charset="-122"/>
                <a:cs typeface="Times New Roman" panose="02020603050405020304" charset="0"/>
              </a:rPr>
              <a:t>astonished</a:t>
            </a:r>
            <a:r>
              <a:rPr lang="en-US" altLang="zh-CN" sz="2400" dirty="0">
                <a:latin typeface="Times New Roman" panose="02020603050405020304" charset="0"/>
                <a:ea typeface="宋体" panose="02010600030101010101" pitchFamily="2" charset="-122"/>
                <a:cs typeface="Times New Roman" panose="02020603050405020304" charset="0"/>
              </a:rPr>
              <a:t> at the fact that the prisoner was released.</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惊讶的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失望的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高兴的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兴奋的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astonished</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惊讶的”，结合句意：“她对犯人被释放这一事实感到惊讶。”</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90055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Tom has an </a:t>
            </a:r>
            <a:r>
              <a:rPr lang="en-US" altLang="zh-CN" sz="2400" u="sng" dirty="0">
                <a:latin typeface="Times New Roman" panose="02020603050405020304" charset="0"/>
                <a:ea typeface="宋体" panose="02010600030101010101" pitchFamily="2" charset="-122"/>
                <a:cs typeface="Times New Roman" panose="02020603050405020304" charset="0"/>
              </a:rPr>
              <a:t>advantage</a:t>
            </a:r>
            <a:r>
              <a:rPr lang="en-US" altLang="zh-CN" sz="2400" dirty="0">
                <a:latin typeface="Times New Roman" panose="02020603050405020304" charset="0"/>
                <a:ea typeface="宋体" panose="02010600030101010101" pitchFamily="2" charset="-122"/>
                <a:cs typeface="Times New Roman" panose="02020603050405020304" charset="0"/>
              </a:rPr>
              <a:t> over you since he can speak German.</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缺点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优势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冒险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利益</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advantage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优点，优势”，结合句意：“</a:t>
            </a:r>
            <a:r>
              <a:rPr lang="en-US" altLang="zh-CN" sz="2400" dirty="0">
                <a:solidFill>
                  <a:srgbClr val="C00000"/>
                </a:solidFill>
                <a:latin typeface="Times New Roman" panose="02020603050405020304" charset="0"/>
                <a:cs typeface="Times New Roman" panose="02020603050405020304" charset="0"/>
              </a:rPr>
              <a:t>Tom</a:t>
            </a:r>
            <a:r>
              <a:rPr lang="zh-CN" altLang="en-US" sz="2400" dirty="0">
                <a:solidFill>
                  <a:srgbClr val="C00000"/>
                </a:solidFill>
                <a:latin typeface="Times New Roman" panose="02020603050405020304" charset="0"/>
                <a:cs typeface="Times New Roman" panose="02020603050405020304" charset="0"/>
              </a:rPr>
              <a:t>比你占优，因为他会讲德语。”</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Few </a:t>
            </a:r>
            <a:r>
              <a:rPr lang="en-US" altLang="zh-CN" sz="2400" u="sng" dirty="0">
                <a:latin typeface="Times New Roman" panose="02020603050405020304" charset="0"/>
                <a:ea typeface="宋体" panose="02010600030101010101" pitchFamily="2" charset="-122"/>
                <a:cs typeface="Times New Roman" panose="02020603050405020304" charset="0"/>
              </a:rPr>
              <a:t>survived</a:t>
            </a:r>
            <a:r>
              <a:rPr lang="en-US" altLang="zh-CN" sz="2400" dirty="0">
                <a:latin typeface="Times New Roman" panose="02020603050405020304" charset="0"/>
                <a:ea typeface="宋体" panose="02010600030101010101" pitchFamily="2" charset="-122"/>
                <a:cs typeface="Times New Roman" panose="02020603050405020304" charset="0"/>
              </a:rPr>
              <a:t> after the flood.</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挽救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幸存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丧生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消失</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survive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存活，幸存”，结合句意：“洪水过后几乎无人幸存。”</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96670" y="934529"/>
            <a:ext cx="845502"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writer wrote many </a:t>
            </a:r>
            <a:r>
              <a:rPr lang="en-US" altLang="zh-CN" sz="2400" u="sng" dirty="0">
                <a:latin typeface="Times New Roman" panose="02020603050405020304" charset="0"/>
                <a:ea typeface="宋体" panose="02010600030101010101" pitchFamily="2" charset="-122"/>
                <a:cs typeface="Times New Roman" panose="02020603050405020304" charset="0"/>
              </a:rPr>
              <a:t>attractive</a:t>
            </a:r>
            <a:r>
              <a:rPr lang="en-US" altLang="zh-CN" sz="2400" dirty="0">
                <a:latin typeface="Times New Roman" panose="02020603050405020304" charset="0"/>
                <a:ea typeface="宋体" panose="02010600030101010101" pitchFamily="2" charset="-122"/>
                <a:cs typeface="Times New Roman" panose="02020603050405020304" charset="0"/>
              </a:rPr>
              <a:t> stories of Australia.</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吸引人的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恐怖的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感人的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有意义的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attractive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吸引人的”，结合句意：“这位作家写了很多有关澳大利亚的吸引人的故事。”</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13.Mobile phones are much more </a:t>
            </a:r>
            <a:r>
              <a:rPr lang="en-US" altLang="zh-CN" sz="2400" u="sng" dirty="0">
                <a:latin typeface="Times New Roman" panose="02020603050405020304" charset="0"/>
                <a:ea typeface="宋体" panose="02010600030101010101" pitchFamily="2" charset="-122"/>
                <a:cs typeface="Times New Roman" panose="02020603050405020304" charset="0"/>
              </a:rPr>
              <a:t>common</a:t>
            </a:r>
            <a:r>
              <a:rPr lang="en-US" altLang="zh-CN" sz="2400" dirty="0">
                <a:latin typeface="Times New Roman" panose="02020603050405020304" charset="0"/>
                <a:ea typeface="宋体" panose="02010600030101010101" pitchFamily="2" charset="-122"/>
                <a:cs typeface="Times New Roman" panose="02020603050405020304" charset="0"/>
              </a:rPr>
              <a:t> in high schools now than before.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经常的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相似的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新奇的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普遍的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common</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普遍的”，结合句意：“手机现在在高中比以前更普遍了。”</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4" action="ppaction://hlinksldjump"/>
          </p:cNvPr>
          <p:cNvSpPr txBox="1">
            <a:spLocks noChangeArrowheads="1"/>
          </p:cNvSpPr>
          <p:nvPr/>
        </p:nvSpPr>
        <p:spPr bwMode="auto">
          <a:xfrm>
            <a:off x="5644515" y="29273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5"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p>
        </p:txBody>
      </p:sp>
      <p:sp>
        <p:nvSpPr>
          <p:cNvPr id="4" name="文本框 13">
            <a:hlinkClick r:id="rId6" action="ppaction://hlinksldjump"/>
          </p:cNvPr>
          <p:cNvSpPr txBox="1">
            <a:spLocks noChangeArrowheads="1"/>
          </p:cNvSpPr>
          <p:nvPr/>
        </p:nvSpPr>
        <p:spPr bwMode="auto">
          <a:xfrm>
            <a:off x="5644515" y="18853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7" action="ppaction://hlinksldjump"/>
          </p:cNvPr>
          <p:cNvSpPr txBox="1">
            <a:spLocks noChangeArrowheads="1"/>
          </p:cNvSpPr>
          <p:nvPr/>
        </p:nvSpPr>
        <p:spPr bwMode="auto">
          <a:xfrm>
            <a:off x="5644515" y="26816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8" action="ppaction://hlinksldjump"/>
          </p:cNvPr>
          <p:cNvSpPr txBox="1">
            <a:spLocks noChangeArrowheads="1"/>
          </p:cNvSpPr>
          <p:nvPr/>
        </p:nvSpPr>
        <p:spPr bwMode="auto">
          <a:xfrm>
            <a:off x="5644515" y="347821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9" action="ppaction://hlinksldjump"/>
          </p:cNvPr>
          <p:cNvSpPr txBox="1">
            <a:spLocks noChangeArrowheads="1"/>
          </p:cNvSpPr>
          <p:nvPr/>
        </p:nvSpPr>
        <p:spPr bwMode="auto">
          <a:xfrm>
            <a:off x="5644515" y="42741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10" action="ppaction://hlinksldjump"/>
          </p:cNvPr>
          <p:cNvSpPr txBox="1">
            <a:spLocks noChangeArrowheads="1"/>
          </p:cNvSpPr>
          <p:nvPr/>
        </p:nvSpPr>
        <p:spPr bwMode="auto">
          <a:xfrm>
            <a:off x="5644515" y="507047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11"/>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
        <p:nvSpPr>
          <p:cNvPr id="14" name="文本框 13">
            <a:hlinkClick r:id="rId12" action="ppaction://hlinksldjump"/>
          </p:cNvPr>
          <p:cNvSpPr txBox="1">
            <a:spLocks noChangeArrowheads="1"/>
          </p:cNvSpPr>
          <p:nvPr>
            <p:custDataLst>
              <p:tags r:id="rId1"/>
            </p:custDataLst>
          </p:nvPr>
        </p:nvSpPr>
        <p:spPr bwMode="auto">
          <a:xfrm>
            <a:off x="5644515" y="58667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bldLvl="0" animBg="1"/>
      <p:bldP spid="13" grpId="0"/>
      <p:bldP spid="16" grpId="0"/>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I can’t </a:t>
            </a:r>
            <a:r>
              <a:rPr lang="en-US" altLang="zh-CN" sz="2400" u="sng" dirty="0">
                <a:latin typeface="Times New Roman" panose="02020603050405020304" charset="0"/>
                <a:ea typeface="宋体" panose="02010600030101010101" pitchFamily="2" charset="-122"/>
                <a:cs typeface="Times New Roman" panose="02020603050405020304" charset="0"/>
              </a:rPr>
              <a:t>concentrate</a:t>
            </a:r>
            <a:r>
              <a:rPr lang="en-US" altLang="zh-CN" sz="2400" dirty="0">
                <a:latin typeface="Times New Roman" panose="02020603050405020304" charset="0"/>
                <a:ea typeface="宋体" panose="02010600030101010101" pitchFamily="2" charset="-122"/>
                <a:cs typeface="Times New Roman" panose="02020603050405020304" charset="0"/>
              </a:rPr>
              <a:t> on my work when I’m tired.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联系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沟通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集中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开始</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concentrate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集中（注意力）”，结合句意：“当我累的时候我无法集中精力工作。”</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He is walking in the </a:t>
            </a:r>
            <a:r>
              <a:rPr lang="en-US" altLang="zh-CN" sz="2400" u="sng" dirty="0">
                <a:latin typeface="Times New Roman" panose="02020603050405020304" charset="0"/>
                <a:ea typeface="宋体" panose="02010600030101010101" pitchFamily="2" charset="-122"/>
                <a:cs typeface="Times New Roman" panose="02020603050405020304" charset="0"/>
              </a:rPr>
              <a:t>direction</a:t>
            </a:r>
            <a:r>
              <a:rPr lang="en-US" altLang="zh-CN" sz="2400" dirty="0">
                <a:latin typeface="Times New Roman" panose="02020603050405020304" charset="0"/>
                <a:ea typeface="宋体" panose="02010600030101010101" pitchFamily="2" charset="-122"/>
                <a:cs typeface="Times New Roman" panose="02020603050405020304" charset="0"/>
              </a:rPr>
              <a:t> of the police station.</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方向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趋势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说明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指导</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direction</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方向”，结合句意：“他正朝着警察局的方向走去。”</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4977" y="3714493"/>
            <a:ext cx="8421453"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competitor       B. inventor      C. winner       D. loser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which               B. where         C. that             D. what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56210" y="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What is the happiest running experience in the world? The Color Run may be the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This is a 5 km run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everyone throws colored dust (</a:t>
            </a:r>
            <a:r>
              <a:rPr lang="zh-CN" altLang="en-US" sz="2400" dirty="0">
                <a:latin typeface="Times New Roman" panose="02020603050405020304" charset="0"/>
                <a:ea typeface="宋体" panose="02010600030101010101" pitchFamily="2" charset="-122"/>
                <a:cs typeface="Times New Roman" panose="02020603050405020304" charset="0"/>
              </a:rPr>
              <a:t>粉末</a:t>
            </a:r>
            <a:r>
              <a:rPr lang="en-US" altLang="zh-CN" sz="2400" dirty="0">
                <a:latin typeface="Times New Roman" panose="02020603050405020304" charset="0"/>
                <a:ea typeface="宋体" panose="02010600030101010101" pitchFamily="2" charset="-122"/>
                <a:cs typeface="Times New Roman" panose="02020603050405020304" charset="0"/>
              </a:rPr>
              <a:t>) at each other. The race is a very fun activity in the U.S., and it’s getting more popular in China too.</a:t>
            </a:r>
          </a:p>
        </p:txBody>
      </p:sp>
      <p:sp>
        <p:nvSpPr>
          <p:cNvPr id="6" name="TextBox 4"/>
          <p:cNvSpPr txBox="1"/>
          <p:nvPr/>
        </p:nvSpPr>
        <p:spPr>
          <a:xfrm>
            <a:off x="1866617" y="386934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7" name="TextBox 4"/>
          <p:cNvSpPr txBox="1"/>
          <p:nvPr/>
        </p:nvSpPr>
        <p:spPr>
          <a:xfrm>
            <a:off x="1866616" y="425786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1" name="文本框 10">
            <a:hlinkClick r:id="rId3" action="ppaction://hlinksldjump"/>
          </p:cNvPr>
          <p:cNvSpPr txBox="1"/>
          <p:nvPr/>
        </p:nvSpPr>
        <p:spPr>
          <a:xfrm>
            <a:off x="4791075"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319976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本题主要考查词义辨析和上下文联系。根据第一段第一、二句“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What is the happiest running experience in the world? The Color Run may be the _____.”</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可知，“彩色跑”被称为世界上最快乐的赛跑。故推断出此处应填</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winner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（获胜者）。</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项意为“参赛选手”；</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项意为“发明者”；</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项意为“失败者”。这三项均不符合题意。故此题正确答案为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本题考查定语从句。关系词在从句中作状语，故用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where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。本句意为“在整个</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千米赛跑过程中每个人互相抛洒彩色粉末。”故此题正确答案为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文本框 3">
            <a:hlinkClick r:id="rId3"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Indian festival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Holi (</a:t>
            </a:r>
            <a:r>
              <a:rPr lang="zh-CN" altLang="en-US" sz="2400" dirty="0">
                <a:latin typeface="Times New Roman" panose="02020603050405020304" charset="0"/>
                <a:ea typeface="宋体" panose="02010600030101010101" pitchFamily="2" charset="-122"/>
                <a:cs typeface="Times New Roman" panose="02020603050405020304" charset="0"/>
              </a:rPr>
              <a:t>洒红节</a:t>
            </a:r>
            <a:r>
              <a:rPr lang="en-US" altLang="zh-CN" sz="2400" dirty="0">
                <a:latin typeface="Times New Roman" panose="02020603050405020304" charset="0"/>
                <a:ea typeface="宋体" panose="02010600030101010101" pitchFamily="2" charset="-122"/>
                <a:cs typeface="Times New Roman" panose="02020603050405020304" charset="0"/>
              </a:rPr>
              <a:t>) inspired (</a:t>
            </a:r>
            <a:r>
              <a:rPr lang="zh-CN" altLang="en-US" sz="2400" dirty="0">
                <a:latin typeface="Times New Roman" panose="02020603050405020304" charset="0"/>
                <a:ea typeface="宋体" panose="02010600030101010101" pitchFamily="2" charset="-122"/>
                <a:cs typeface="Times New Roman" panose="02020603050405020304" charset="0"/>
              </a:rPr>
              <a:t>启发</a:t>
            </a:r>
            <a:r>
              <a:rPr lang="en-US" altLang="zh-CN" sz="2400" dirty="0">
                <a:latin typeface="Times New Roman" panose="02020603050405020304" charset="0"/>
                <a:ea typeface="宋体" panose="02010600030101010101" pitchFamily="2" charset="-122"/>
                <a:cs typeface="Times New Roman" panose="02020603050405020304" charset="0"/>
              </a:rPr>
              <a:t>) this colorful run. This is an ancient cultural festival which fell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March 24 this year. It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stories that talk about good beating evil,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today it’s all about having fun. Everyone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colored dust at each other and shouts “Happy Holi!”</a:t>
            </a:r>
          </a:p>
        </p:txBody>
      </p:sp>
      <p:sp>
        <p:nvSpPr>
          <p:cNvPr id="4" name="文本框 3"/>
          <p:cNvSpPr txBox="1"/>
          <p:nvPr/>
        </p:nvSpPr>
        <p:spPr>
          <a:xfrm>
            <a:off x="944308" y="2648915"/>
            <a:ext cx="10589212"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is called               B. calling                    C. called              D. has called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in                         B. on                           C. by                   D. during</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borrowed from     B. kept away from     C. came from      D. made from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but                        B. as                           C. and                 D. for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closes                   B. throws                    C. gets                D. sends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7" name="TextBox 4"/>
          <p:cNvSpPr txBox="1"/>
          <p:nvPr/>
        </p:nvSpPr>
        <p:spPr>
          <a:xfrm>
            <a:off x="875728" y="35683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1" name="TextBox 4"/>
          <p:cNvSpPr txBox="1"/>
          <p:nvPr/>
        </p:nvSpPr>
        <p:spPr>
          <a:xfrm>
            <a:off x="875728" y="399013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2" name="TextBox 4"/>
          <p:cNvSpPr txBox="1"/>
          <p:nvPr/>
        </p:nvSpPr>
        <p:spPr>
          <a:xfrm>
            <a:off x="875728" y="44338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81025" y="381000"/>
            <a:ext cx="10496550" cy="550799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本题考查过去分词作定语的用法。分析句子结构可知，本句是简单句，句中已有谓语动词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inspired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，空格处应填非谓语动词，排除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两项。根据句意，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festival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called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之间为被动关系，故此题正确答案为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本题考查介词用法。在具体某一天的时间状语前面用介词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本题考查动词短语辨析以及联系上下文。根据上下文的内容，得知“彩色跑”来源于一个故事。</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借来”；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项意为“远离</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项意为“由</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制造”。故此题正确答案为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本题考查逻辑推理。根据上下文的内容，这里句意发生了转折。故此题正确答案为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项意为“关闭”；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项意为“扔”；</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项意为“得到”；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项意为“发送”。根据句意，每个人都朝对方扔彩色的粉末。故此题正确答案为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Color Run is not timed, and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no winners or prizes. The only rule is that runners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have to start the race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all white. They want everyone to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about the competition and just enjoy the experience.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During the race after every kilometer, there are people holding colored dust and they will splash (</a:t>
            </a:r>
            <a:r>
              <a:rPr lang="zh-CN" altLang="en-US" sz="2400" dirty="0">
                <a:latin typeface="Times New Roman" panose="02020603050405020304" charset="0"/>
                <a:ea typeface="宋体" panose="02010600030101010101" pitchFamily="2" charset="-122"/>
                <a:cs typeface="Times New Roman" panose="02020603050405020304" charset="0"/>
              </a:rPr>
              <a:t>泼洒</a:t>
            </a:r>
            <a:r>
              <a:rPr lang="en-US" altLang="zh-CN" sz="2400" dirty="0">
                <a:latin typeface="Times New Roman" panose="02020603050405020304" charset="0"/>
                <a:ea typeface="宋体" panose="02010600030101010101" pitchFamily="2" charset="-122"/>
                <a:cs typeface="Times New Roman" panose="02020603050405020304" charset="0"/>
              </a:rPr>
              <a:t>) you with it. By the end of the race, runners will be covered in all the </a:t>
            </a:r>
            <a:r>
              <a:rPr lang="en-US" altLang="zh-CN" sz="2400" u="sng" dirty="0">
                <a:latin typeface="Times New Roman" panose="02020603050405020304" charset="0"/>
                <a:ea typeface="宋体" panose="02010600030101010101" pitchFamily="2" charset="-122"/>
                <a:cs typeface="Times New Roman" panose="02020603050405020304" charset="0"/>
              </a:rPr>
              <a:t>26 </a:t>
            </a:r>
            <a:r>
              <a:rPr lang="en-US" altLang="zh-CN" sz="2400" dirty="0">
                <a:latin typeface="Times New Roman" panose="02020603050405020304" charset="0"/>
                <a:ea typeface="宋体" panose="02010600030101010101" pitchFamily="2" charset="-122"/>
                <a:cs typeface="Times New Roman" panose="02020603050405020304" charset="0"/>
              </a:rPr>
              <a:t>of the rainbow, and there’s even a color dance party at the end. </a:t>
            </a:r>
          </a:p>
        </p:txBody>
      </p:sp>
      <p:sp>
        <p:nvSpPr>
          <p:cNvPr id="4" name="文本框 3"/>
          <p:cNvSpPr txBox="1"/>
          <p:nvPr/>
        </p:nvSpPr>
        <p:spPr>
          <a:xfrm>
            <a:off x="1038889" y="3683390"/>
            <a:ext cx="10399967"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there was      B. there are             C. there is             D. there were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dressing 	     B. putting on 	C. wearing 	      D. putting off</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think             B. forget                 C. remember         D. know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shapes           B. colors                C. lengths              D. sizes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970980" y="37878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943639" y="42412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924690" y="467430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1" name="TextBox 4"/>
          <p:cNvSpPr txBox="1"/>
          <p:nvPr/>
        </p:nvSpPr>
        <p:spPr>
          <a:xfrm>
            <a:off x="875730" y="51435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09600" y="538996"/>
            <a:ext cx="10372725" cy="498475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本题考查时态和主谓一致。根据主谓一致原则，</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there be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句型应与最接近的主语保持数的一致，本句最接近的主语是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winners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，为复数，故谓语动词用复数，排除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两项。前句的时态为一般现在时，推出此句也用一般现在时。故此题正确答案为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dress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作动词意为“给（某人）穿衣服”，常用搭配为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dress in...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，意为“穿</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的服装”；</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put 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强调动作，指“穿上”；</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wear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强调状态，意为“穿着”；</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put off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意为“推迟”。故此题正确答案为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本题考查词义辨析和联系上下文。根据后半句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just enjoy the experience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（享受这趟经历就够了）推断出，要想享受自我就要忘记比赛。</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项意为“忘记”。故此题正确答案为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本题考查词义辨析和逻辑推理。参赛者身上沾染的是各种颜色。故此题正确答案为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108064"/>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You might think the dust would be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to people. Well, it is actually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cornstarch (</a:t>
            </a:r>
            <a:r>
              <a:rPr lang="zh-CN" altLang="en-US" sz="2400" dirty="0">
                <a:latin typeface="Times New Roman" panose="02020603050405020304" charset="0"/>
                <a:ea typeface="宋体" panose="02010600030101010101" pitchFamily="2" charset="-122"/>
                <a:cs typeface="Times New Roman" panose="02020603050405020304" charset="0"/>
              </a:rPr>
              <a:t>玉米淀粉</a:t>
            </a:r>
            <a:r>
              <a:rPr lang="en-US" altLang="zh-CN" sz="2400" dirty="0">
                <a:latin typeface="Times New Roman" panose="02020603050405020304" charset="0"/>
                <a:ea typeface="宋体" panose="02010600030101010101" pitchFamily="2" charset="-122"/>
                <a:cs typeface="Times New Roman" panose="02020603050405020304" charset="0"/>
              </a:rPr>
              <a:t>) that is in your food, so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is usually safe and easy to clean off. But you’d better keep it out of your eyes.</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Do you want to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the fun race?</a:t>
            </a: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52462" y="3398345"/>
            <a:ext cx="10399967"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harmful       B. safe                C. good                          D. nice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made in       B. made up         C. made from                 D. made of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he                B. she                 C. they                            D. it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join              B. join in            C. attend                         D. agree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21156" y="346421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952207" y="3923073"/>
            <a:ext cx="742953"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7" name="TextBox 4"/>
          <p:cNvSpPr txBox="1"/>
          <p:nvPr/>
        </p:nvSpPr>
        <p:spPr>
          <a:xfrm>
            <a:off x="811526" y="438211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1" name="TextBox 4"/>
          <p:cNvSpPr txBox="1"/>
          <p:nvPr/>
        </p:nvSpPr>
        <p:spPr>
          <a:xfrm>
            <a:off x="808380" y="477786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4" name="文本框 13">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23875" y="285750"/>
            <a:ext cx="10854055" cy="535432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本题考查词义辨析和逻辑推理。根据谓语动词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might think</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以及下文中的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actually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safe and easy to clean off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，推断出句意为“你可能认为粉末是有害的”。故此题正确答案为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本题考查短语辨析和上下文联系。根据句子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 is actually ___ cornstarch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玉米淀粉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that is in your food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（粉末实际上是由食物中的玉米淀粉做成的）可知，无法辨认出粉末的原材料。</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制造”；</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项意为“由</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构成”；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两项都表示“由</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制成”，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 made of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表示可以辨认出原材料，</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 made from</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表示无法辨认出原材料。故此题正确答案为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本题考查人称代词和逻辑推理。根据横线后谓语动词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可判断主语为单数，这里用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指代前文提到的粉末。故此题正确答案为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join in</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的意思是参与一项活动。“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join</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意为加入一个团体或组织。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attend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是正式用语，指参加会议、婚礼、讲座、报告等。这里指参加彩色跑活动，因此用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join in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p>
        </p:txBody>
      </p:sp>
      <p:sp>
        <p:nvSpPr>
          <p:cNvPr id="2" name="文本框 1"/>
          <p:cNvSpPr txBox="1"/>
          <p:nvPr/>
        </p:nvSpPr>
        <p:spPr>
          <a:xfrm>
            <a:off x="695324" y="2233617"/>
            <a:ext cx="10648949" cy="370967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i="1" dirty="0">
                <a:solidFill>
                  <a:schemeClr val="tx1">
                    <a:lumMod val="75000"/>
                    <a:lumOff val="25000"/>
                  </a:schemeClr>
                </a:solidFill>
                <a:latin typeface="Times New Roman" panose="02020603050405020304" charset="0"/>
                <a:cs typeface="Times New Roman" panose="02020603050405020304" charset="0"/>
              </a:rPr>
              <a:t>Sesame Street </a:t>
            </a:r>
            <a:r>
              <a:rPr lang="en-US" altLang="zh-CN" sz="2400" dirty="0">
                <a:solidFill>
                  <a:schemeClr val="tx1">
                    <a:lumMod val="75000"/>
                    <a:lumOff val="25000"/>
                  </a:schemeClr>
                </a:solidFill>
                <a:latin typeface="Times New Roman" panose="02020603050405020304" charset="0"/>
                <a:cs typeface="Times New Roman" panose="02020603050405020304" charset="0"/>
              </a:rPr>
              <a:t>is a TV program for children. It first appeared in New York in 1969. It is called “the longest street in the world”. That’s why the TV program by that name can now be seen in so many parts of the world.</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the U.S., over six million children watch the program regularly. The viewers include more than half the nation’s pre-school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学龄前的</a:t>
            </a:r>
            <a:r>
              <a:rPr lang="en-US" altLang="zh-CN" sz="2400" dirty="0">
                <a:solidFill>
                  <a:schemeClr val="tx1">
                    <a:lumMod val="75000"/>
                    <a:lumOff val="25000"/>
                  </a:schemeClr>
                </a:solidFill>
                <a:latin typeface="Times New Roman" panose="02020603050405020304" charset="0"/>
                <a:cs typeface="Times New Roman" panose="02020603050405020304" charset="0"/>
              </a:rPr>
              <a:t>) children. Parents love the program. Many teachers also consider it a great help, though some educators are against certain things in it.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937" y="309848"/>
            <a:ext cx="11668125" cy="5372048"/>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Tests show children from different backgrounds have benefited from watching the program . Those who watch it five times a week learn more than those who watch it once in a while. In the U. S. the program is shown at different hours so that more children can watch it.</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It uses songs, stories, jokes and pictures to help children understand numbers, letters and human relationship. But there are some differences. For example, the program made in Mexico City devotes more time to teaching whole words than to teaching letters one by one.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Why is </a:t>
            </a:r>
            <a:r>
              <a:rPr lang="en-US" altLang="zh-CN" sz="2400" i="1" dirty="0">
                <a:solidFill>
                  <a:schemeClr val="tx1">
                    <a:lumMod val="75000"/>
                    <a:lumOff val="25000"/>
                  </a:schemeClr>
                </a:solidFill>
                <a:latin typeface="Times New Roman" panose="02020603050405020304" charset="0"/>
                <a:cs typeface="Times New Roman" panose="02020603050405020304" charset="0"/>
              </a:rPr>
              <a:t>Sesame Street </a:t>
            </a:r>
            <a:r>
              <a:rPr lang="en-US" altLang="zh-CN" sz="2400" dirty="0">
                <a:solidFill>
                  <a:schemeClr val="tx1">
                    <a:lumMod val="75000"/>
                    <a:lumOff val="25000"/>
                  </a:schemeClr>
                </a:solidFill>
                <a:latin typeface="Times New Roman" panose="02020603050405020304" charset="0"/>
                <a:cs typeface="Times New Roman" panose="02020603050405020304" charset="0"/>
              </a:rPr>
              <a:t>more successful than other children’s shows? There are many reasons—the good education of its producers, the support from the government and businesses, and the skillful use of many TV tricks. Sometimes grown-ups watch it along with their children. This is </a:t>
            </a:r>
            <a:r>
              <a:rPr lang="en-US" altLang="zh-CN" sz="2400" u="sng" dirty="0">
                <a:solidFill>
                  <a:schemeClr val="tx1">
                    <a:lumMod val="75000"/>
                    <a:lumOff val="25000"/>
                  </a:schemeClr>
                </a:solidFill>
                <a:latin typeface="Times New Roman" panose="02020603050405020304" charset="0"/>
                <a:cs typeface="Times New Roman" panose="02020603050405020304" charset="0"/>
              </a:rPr>
              <a:t>partially</a:t>
            </a:r>
            <a:r>
              <a:rPr lang="en-US" altLang="zh-CN" sz="2400" dirty="0">
                <a:solidFill>
                  <a:schemeClr val="tx1">
                    <a:lumMod val="75000"/>
                    <a:lumOff val="25000"/>
                  </a:schemeClr>
                </a:solidFill>
                <a:latin typeface="Times New Roman" panose="02020603050405020304" charset="0"/>
                <a:cs typeface="Times New Roman" panose="02020603050405020304" charset="0"/>
              </a:rPr>
              <a:t> because famous adult stars often appear on it. But the best reason may be that it makes every child feel able to learn. Children find themselves learning, and they want to learn more.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818360"/>
            <a:ext cx="10862945" cy="186372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first appeared in New York in _______.</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1987         B. 1969         C. 1986         D. 1990</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细节判断题。由第一段第二句“</a:t>
            </a:r>
            <a:r>
              <a:rPr lang="en-US" altLang="zh-CN" sz="2400" dirty="0">
                <a:solidFill>
                  <a:srgbClr val="C00000"/>
                </a:solidFill>
                <a:latin typeface="Times New Roman" panose="02020603050405020304" charset="0"/>
                <a:cs typeface="Times New Roman" panose="02020603050405020304" charset="0"/>
              </a:rPr>
              <a:t>It first appeared in New York in 1969.</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芝麻街</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这个节目</a:t>
            </a:r>
            <a:r>
              <a:rPr lang="en-US" altLang="zh-CN" sz="2400" dirty="0">
                <a:solidFill>
                  <a:srgbClr val="C00000"/>
                </a:solidFill>
                <a:latin typeface="Times New Roman" panose="02020603050405020304" charset="0"/>
                <a:cs typeface="Times New Roman" panose="02020603050405020304" charset="0"/>
              </a:rPr>
              <a:t>1969</a:t>
            </a:r>
            <a:r>
              <a:rPr lang="zh-CN" altLang="en-US" sz="2400" dirty="0">
                <a:solidFill>
                  <a:srgbClr val="C00000"/>
                </a:solidFill>
                <a:latin typeface="Times New Roman" panose="02020603050405020304" charset="0"/>
                <a:cs typeface="Times New Roman" panose="02020603050405020304" charset="0"/>
              </a:rPr>
              <a:t>年第一次在纽约播出。故此题正确答案为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82677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Which of the following about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is NOT true?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In the U.S. the program is shown at different hours so that more children can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watch it.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In the U.S. over six million children watch the program regularly.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All the educators support the program.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Tests show children from different backgrounds have benefited from watching</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the program.</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876675"/>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细节判断题。由第二段最后一句“</a:t>
            </a:r>
            <a:r>
              <a:rPr lang="en-US" altLang="zh-CN" sz="2400" dirty="0">
                <a:solidFill>
                  <a:srgbClr val="C00000"/>
                </a:solidFill>
                <a:latin typeface="Times New Roman" panose="02020603050405020304" charset="0"/>
                <a:cs typeface="Times New Roman" panose="02020603050405020304" charset="0"/>
              </a:rPr>
              <a:t>though some educators are against certain things in it</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可知，一些教育工作者对节目中的某些内容持反对态度。故此题正确答案为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516890"/>
            <a:ext cx="9772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1275846"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What is the last paragraph mainly about?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reasons why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is more successful than other children’s shows.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is successful.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is different form other children’s shows.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Many teachers consider </a:t>
            </a:r>
            <a:r>
              <a:rPr lang="en-US" altLang="zh-CN" sz="2400" i="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Sesame Street </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helpful. </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554855"/>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主旨大意题。由最后一段第一句“</a:t>
            </a:r>
            <a:r>
              <a:rPr lang="en-US" altLang="zh-CN" sz="2400" dirty="0">
                <a:solidFill>
                  <a:srgbClr val="C00000"/>
                </a:solidFill>
                <a:latin typeface="Times New Roman" panose="02020603050405020304" charset="0"/>
                <a:cs typeface="Times New Roman" panose="02020603050405020304" charset="0"/>
              </a:rPr>
              <a:t>Why is Sesame Street more successful than other children’s shows? There are many reasons</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可知，该段主要介绍了</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芝麻街</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比其他儿童节目更成功的原因。故此题正确答案为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99135" y="87630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The underlined word “partially” in Paragraph 5 probably means _______.</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partly      B. mostly      C. entirely         D. almost</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429000"/>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词义猜测题。文章最后一段中“</a:t>
            </a:r>
            <a:r>
              <a:rPr lang="en-US" altLang="zh-CN" sz="2400" dirty="0">
                <a:solidFill>
                  <a:srgbClr val="C00000"/>
                </a:solidFill>
                <a:latin typeface="Times New Roman" panose="02020603050405020304" charset="0"/>
                <a:cs typeface="Times New Roman" panose="02020603050405020304" charset="0"/>
              </a:rPr>
              <a:t>This is partially because famous adult stars often appear on it. But the best reason may be that it makes every child feel able to learn.</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的意思是“部分原因是著名的成年明星经常出现在节目中，但最充分的理由是，它让每一个孩子都能学到东西。”故此题正确答案为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Which of the following is NOT the reason why Sesame Street is more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successful than other children’s shows?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It makes every child feel able to learn.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Famous adult stars often appear on it.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government and businesses support it.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It is a TV program for children.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三项都能从最后一段中找到对应的内容。故此题正确答案为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480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650" y="542017"/>
            <a:ext cx="11115675"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 new study suggests that the more teenagers watch television, the more likely they are to develop depression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抑郁症</a:t>
            </a:r>
            <a:r>
              <a:rPr lang="en-US" altLang="zh-CN" sz="2400" dirty="0">
                <a:solidFill>
                  <a:schemeClr val="tx1">
                    <a:lumMod val="75000"/>
                    <a:lumOff val="25000"/>
                  </a:schemeClr>
                </a:solidFill>
                <a:latin typeface="Times New Roman" panose="02020603050405020304" charset="0"/>
                <a:cs typeface="Times New Roman" panose="02020603050405020304" charset="0"/>
              </a:rPr>
              <a:t>) as young adults.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researchers used a national long-term survey of healthy young people of about 13–16 to find out the relationship between media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媒体</a:t>
            </a:r>
            <a:r>
              <a:rPr lang="en-US" altLang="zh-CN" sz="2400" dirty="0">
                <a:solidFill>
                  <a:schemeClr val="tx1">
                    <a:lumMod val="75000"/>
                    <a:lumOff val="25000"/>
                  </a:schemeClr>
                </a:solidFill>
                <a:latin typeface="Times New Roman" panose="02020603050405020304" charset="0"/>
                <a:cs typeface="Times New Roman" panose="02020603050405020304" charset="0"/>
              </a:rPr>
              <a:t>) use and depression. They based their findings on more than 4,000 young people who were not depressed when the survey began in 1995.</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As part of the survey, the young people were asked how many hours of television or videos they watched daily. They were also asked how often they played computer games and listened to the radio. Here was the result: The young people spent five and a half hours a day using </a:t>
            </a:r>
            <a:r>
              <a:rPr lang="en-US" altLang="zh-CN" sz="2400" dirty="0" err="1">
                <a:solidFill>
                  <a:schemeClr val="tx1">
                    <a:lumMod val="75000"/>
                    <a:lumOff val="25000"/>
                  </a:schemeClr>
                </a:solidFill>
                <a:latin typeface="Times New Roman" panose="02020603050405020304" charset="0"/>
                <a:cs typeface="Times New Roman" panose="02020603050405020304" charset="0"/>
              </a:rPr>
              <a:t>mediaand</a:t>
            </a:r>
            <a:r>
              <a:rPr lang="en-US" altLang="zh-CN" sz="2400" dirty="0">
                <a:solidFill>
                  <a:schemeClr val="tx1">
                    <a:lumMod val="75000"/>
                    <a:lumOff val="25000"/>
                  </a:schemeClr>
                </a:solidFill>
                <a:latin typeface="Times New Roman" panose="02020603050405020304" charset="0"/>
                <a:cs typeface="Times New Roman" panose="02020603050405020304" charset="0"/>
              </a:rPr>
              <a:t> more than two hours was spent watching TV.</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87" y="582539"/>
            <a:ext cx="11115675"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Seven years later, in 2002, more than 7% of the young people had signs of depression.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 average age at that time was 21. Brian Primack at the University of Pittsburgh School of Medicine was the lead author of the new study. He said every extra hour of television meant an 8% increase in the chances of developing signs of depression.</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researchers said they did not find such relationship with the use of other media such as movies, video games or radio. But the study did find that young men were more likely than young women to develop depression given the same amount of media use.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Doctor Primack said the study did not find out if watching TV causes depression directly. But one possibility, he said, was that it might take time away from activities that could help prevent depression, like sports and social activities. It might also prevent a person from sleeping well and that could have an influence.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4362" y="1327641"/>
            <a:ext cx="11115675" cy="2712859"/>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study was just published in the </a:t>
            </a:r>
            <a:r>
              <a:rPr lang="en-US" altLang="zh-CN" sz="2400" i="1" dirty="0">
                <a:solidFill>
                  <a:schemeClr val="tx1">
                    <a:lumMod val="75000"/>
                    <a:lumOff val="25000"/>
                  </a:schemeClr>
                </a:solidFill>
                <a:latin typeface="Times New Roman" panose="02020603050405020304" charset="0"/>
                <a:cs typeface="Times New Roman" panose="02020603050405020304" charset="0"/>
              </a:rPr>
              <a:t>Archives</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i="1" dirty="0">
                <a:solidFill>
                  <a:schemeClr val="tx1">
                    <a:lumMod val="75000"/>
                    <a:lumOff val="25000"/>
                  </a:schemeClr>
                </a:solidFill>
                <a:latin typeface="Times New Roman" panose="02020603050405020304" charset="0"/>
                <a:cs typeface="Times New Roman" panose="02020603050405020304" charset="0"/>
              </a:rPr>
              <a:t>of General Psychiatry</a:t>
            </a:r>
            <a:r>
              <a:rPr lang="en-US" altLang="zh-CN" sz="2400" dirty="0">
                <a:solidFill>
                  <a:schemeClr val="tx1">
                    <a:lumMod val="75000"/>
                    <a:lumOff val="25000"/>
                  </a:schemeClr>
                </a:solidFill>
                <a:latin typeface="Times New Roman" panose="02020603050405020304" charset="0"/>
                <a:cs typeface="Times New Roman" panose="02020603050405020304" charset="0"/>
              </a:rPr>
              <a:t>. In December, the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journal </a:t>
            </a:r>
            <a:r>
              <a:rPr lang="en-US" altLang="zh-CN" sz="2400" i="1" dirty="0">
                <a:solidFill>
                  <a:schemeClr val="tx1">
                    <a:lumMod val="75000"/>
                    <a:lumOff val="25000"/>
                  </a:schemeClr>
                </a:solidFill>
                <a:latin typeface="Times New Roman" panose="02020603050405020304" charset="0"/>
                <a:cs typeface="Times New Roman" panose="02020603050405020304" charset="0"/>
              </a:rPr>
              <a:t>Social Indicators Research </a:t>
            </a:r>
            <a:r>
              <a:rPr lang="en-US" altLang="zh-CN" sz="2400" dirty="0">
                <a:solidFill>
                  <a:schemeClr val="tx1">
                    <a:lumMod val="75000"/>
                    <a:lumOff val="25000"/>
                  </a:schemeClr>
                </a:solidFill>
                <a:latin typeface="Times New Roman" panose="02020603050405020304" charset="0"/>
                <a:cs typeface="Times New Roman" panose="02020603050405020304" charset="0"/>
              </a:rPr>
              <a:t>published a study of activities that help lead to happy lives. Researchers from the University of Maryland found that people who describe themselves as happy spend less time watching television than unhappy people. The study found that happy people are more likely to be socially active, to read, to attend social services and to vote.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5085" y="894696"/>
            <a:ext cx="10289640"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According to the survey, how many young people had signs of depression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in 2002?</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4,000.            B. Over 280.           C. Over 320.           D. Over 4,000.</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530760" y="3539372"/>
            <a:ext cx="11265947"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细节判断题。根据第二段中的“</a:t>
            </a:r>
            <a:r>
              <a:rPr lang="en-US" altLang="zh-CN" sz="2400" dirty="0">
                <a:solidFill>
                  <a:srgbClr val="C00000"/>
                </a:solidFill>
                <a:latin typeface="Times New Roman" panose="02020603050405020304" charset="0"/>
                <a:cs typeface="Times New Roman" panose="02020603050405020304" charset="0"/>
              </a:rPr>
              <a:t>They based their findings on more than 4,000 young people who were not depressed when the survey began in 1995</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和第四段第一句“</a:t>
            </a:r>
            <a:r>
              <a:rPr lang="en-US" altLang="zh-CN" sz="2400" dirty="0">
                <a:solidFill>
                  <a:srgbClr val="C00000"/>
                </a:solidFill>
                <a:latin typeface="Times New Roman" panose="02020603050405020304" charset="0"/>
                <a:cs typeface="Times New Roman" panose="02020603050405020304" charset="0"/>
              </a:rPr>
              <a:t>Seven years later, in 2002, more than 7% of the young people had signs of depression.</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2002</a:t>
            </a:r>
            <a:r>
              <a:rPr lang="zh-CN" altLang="en-US" sz="2400" dirty="0">
                <a:solidFill>
                  <a:srgbClr val="C00000"/>
                </a:solidFill>
                <a:latin typeface="Times New Roman" panose="02020603050405020304" charset="0"/>
                <a:cs typeface="Times New Roman" panose="02020603050405020304" charset="0"/>
              </a:rPr>
              <a:t>年，参加调查的</a:t>
            </a:r>
            <a:r>
              <a:rPr lang="en-US" altLang="zh-CN" sz="2400" dirty="0">
                <a:solidFill>
                  <a:srgbClr val="C00000"/>
                </a:solidFill>
                <a:latin typeface="Times New Roman" panose="02020603050405020304" charset="0"/>
                <a:cs typeface="Times New Roman" panose="02020603050405020304" charset="0"/>
              </a:rPr>
              <a:t>4000</a:t>
            </a:r>
            <a:r>
              <a:rPr lang="zh-CN" altLang="en-US" sz="2400" dirty="0">
                <a:solidFill>
                  <a:srgbClr val="C00000"/>
                </a:solidFill>
                <a:latin typeface="Times New Roman" panose="02020603050405020304" charset="0"/>
                <a:cs typeface="Times New Roman" panose="02020603050405020304" charset="0"/>
              </a:rPr>
              <a:t>名青少年中有超过</a:t>
            </a:r>
            <a:r>
              <a:rPr lang="en-US" altLang="zh-CN" sz="2400" dirty="0">
                <a:solidFill>
                  <a:srgbClr val="C00000"/>
                </a:solidFill>
                <a:latin typeface="Times New Roman" panose="02020603050405020304" charset="0"/>
                <a:cs typeface="Times New Roman" panose="02020603050405020304" charset="0"/>
              </a:rPr>
              <a:t>7%</a:t>
            </a:r>
            <a:r>
              <a:rPr lang="zh-CN" altLang="en-US" sz="2400" dirty="0">
                <a:solidFill>
                  <a:srgbClr val="C00000"/>
                </a:solidFill>
                <a:latin typeface="Times New Roman" panose="02020603050405020304" charset="0"/>
                <a:cs typeface="Times New Roman" panose="02020603050405020304" charset="0"/>
              </a:rPr>
              <a:t>的人有抑郁症的迹象。故此题正确答案为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 </a:t>
            </a:r>
          </a:p>
        </p:txBody>
      </p:sp>
      <p:sp>
        <p:nvSpPr>
          <p:cNvPr id="13" name="TextBox 4"/>
          <p:cNvSpPr txBox="1"/>
          <p:nvPr/>
        </p:nvSpPr>
        <p:spPr>
          <a:xfrm>
            <a:off x="702367" y="9027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1" y="860280"/>
            <a:ext cx="11425638"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What is the purpose of the research?</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To find out how many young people are depressed.</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To find out how many hours young people spend watching TV.</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To find out the relationship between media use and depression.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To find out who will develop depression easily.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6" name="TextBox 4"/>
          <p:cNvSpPr txBox="1"/>
          <p:nvPr/>
        </p:nvSpPr>
        <p:spPr>
          <a:xfrm>
            <a:off x="679311" y="3731780"/>
            <a:ext cx="9945787"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细节判断题。从第二段第一句“</a:t>
            </a:r>
            <a:r>
              <a:rPr lang="en-US" altLang="zh-CN" sz="2400" dirty="0">
                <a:solidFill>
                  <a:srgbClr val="C00000"/>
                </a:solidFill>
                <a:latin typeface="Times New Roman" panose="02020603050405020304" charset="0"/>
                <a:cs typeface="Times New Roman" panose="02020603050405020304" charset="0"/>
              </a:rPr>
              <a:t>The researchers used a national long-term survey of healthy young people of about 13–16 to find out the relationship between media use and depression</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可知，研究的目的是找到媒体使用与抑郁症之间的关系。故此题正确答案为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21385" y="860425"/>
            <a:ext cx="922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487" y="811447"/>
            <a:ext cx="9764229"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What does the underlined word “it” in Paragraph 6 refer to?</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Watching TV.               B. Media.</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Playing games.             D. The survey.</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66405" y="2729947"/>
            <a:ext cx="9764229"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逻辑推理题。第六段中的“</a:t>
            </a:r>
            <a:r>
              <a:rPr lang="en-US" altLang="zh-CN" sz="2400" dirty="0">
                <a:solidFill>
                  <a:srgbClr val="C00000"/>
                </a:solidFill>
                <a:latin typeface="Times New Roman" panose="02020603050405020304" charset="0"/>
                <a:cs typeface="Times New Roman" panose="02020603050405020304" charset="0"/>
              </a:rPr>
              <a:t>the study did not find out if watching TV causes depression directly. But one possibility, he said, was that it might take time away from activities that could help prevent depression, like sports and social activities.</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意为“研究并没有发现看电视直接导致抑郁症。但有一种可能性是，看电视使青少年不再参加能预防抑郁症的活动，例如体育运动或社交活动。”推断出</a:t>
            </a:r>
            <a:r>
              <a:rPr lang="en-US" altLang="zh-CN" sz="2400" dirty="0">
                <a:solidFill>
                  <a:srgbClr val="C00000"/>
                </a:solidFill>
                <a:latin typeface="Times New Roman" panose="02020603050405020304" charset="0"/>
                <a:cs typeface="Times New Roman" panose="02020603050405020304" charset="0"/>
              </a:rPr>
              <a:t>it</a:t>
            </a:r>
            <a:r>
              <a:rPr lang="zh-CN" altLang="en-US" sz="2400" dirty="0">
                <a:solidFill>
                  <a:srgbClr val="C00000"/>
                </a:solidFill>
                <a:latin typeface="Times New Roman" panose="02020603050405020304" charset="0"/>
                <a:cs typeface="Times New Roman" panose="02020603050405020304" charset="0"/>
              </a:rPr>
              <a:t>指“看电视”。故此题正确答案为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66140" y="865505"/>
            <a:ext cx="832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1911" y="847755"/>
            <a:ext cx="976422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What can we learn from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Watching TV leads to depression directly.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survey lasted 7 months.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Young men are more likely than young women to develop depression.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In addition to watching TV, other media can also cause depression.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97364" y="3657459"/>
            <a:ext cx="9764229"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逻辑推理题。第五段中的“</a:t>
            </a:r>
            <a:r>
              <a:rPr lang="en-US" altLang="zh-CN" sz="2400" dirty="0">
                <a:solidFill>
                  <a:srgbClr val="C00000"/>
                </a:solidFill>
                <a:latin typeface="Times New Roman" panose="02020603050405020304" charset="0"/>
                <a:cs typeface="Times New Roman" panose="02020603050405020304" charset="0"/>
              </a:rPr>
              <a:t>But the study did find that young men were more likely than young women to develop depression given the same amount of media use.</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意为“但研究发现，媒体使用量相等的情况下，年轻男性比女性更容易患上抑郁症。”故此题正确答案为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66140" y="865505"/>
            <a:ext cx="9124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What is the best title of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Problems of Watching TV                  B. How to Prevent Depression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New Study on Depression              D. Teens, TV and Depression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主旨大意题。整篇文章介绍了看电视与青少年患抑郁症之间的关系。故此题正确答案为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97255"/>
            <a:ext cx="9410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1458422"/>
            <a:ext cx="11115675" cy="230632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The flame lighting ceremony for the Beijing 2022 Paralympic Winter Games was held at</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the Badaling section of the Great Wall in Beijing, on March 2. </a:t>
            </a:r>
            <a:r>
              <a:rPr sz="2400" u="sng" dirty="0">
                <a:solidFill>
                  <a:schemeClr val="tx1">
                    <a:lumMod val="75000"/>
                    <a:lumOff val="25000"/>
                  </a:schemeClr>
                </a:solidFill>
                <a:latin typeface="Times New Roman" panose="02020603050405020304" charset="0"/>
                <a:cs typeface="Times New Roman" panose="02020603050405020304" charset="0"/>
              </a:rPr>
              <a:t>41</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He is the first Chinese double</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amputee to reach the top of Mount Everest, a 73-year-old climber. </a:t>
            </a:r>
          </a:p>
          <a:p>
            <a:pPr algn="just">
              <a:lnSpc>
                <a:spcPct val="120000"/>
              </a:lnSpc>
            </a:pPr>
            <a:r>
              <a:rPr sz="2400" dirty="0">
                <a:solidFill>
                  <a:schemeClr val="tx1">
                    <a:lumMod val="75000"/>
                    <a:lumOff val="25000"/>
                  </a:schemeClr>
                </a:solidFill>
                <a:latin typeface="Times New Roman" panose="02020603050405020304" charset="0"/>
                <a:cs typeface="Times New Roman" panose="02020603050405020304" charset="0"/>
              </a:rPr>
              <a:t> </a:t>
            </a:r>
            <a:r>
              <a:rPr lang="en-US" sz="2400" dirty="0">
                <a:solidFill>
                  <a:schemeClr val="tx1">
                    <a:lumMod val="75000"/>
                    <a:lumOff val="25000"/>
                  </a:schemeClr>
                </a:solidFill>
                <a:latin typeface="Times New Roman" panose="02020603050405020304" charset="0"/>
                <a:cs typeface="Times New Roman" panose="02020603050405020304" charset="0"/>
              </a:rPr>
              <a:t>      </a:t>
            </a:r>
            <a:r>
              <a:rPr sz="2400" u="sng" dirty="0">
                <a:solidFill>
                  <a:schemeClr val="tx1">
                    <a:lumMod val="75000"/>
                    <a:lumOff val="25000"/>
                  </a:schemeClr>
                </a:solidFill>
                <a:latin typeface="Times New Roman" panose="02020603050405020304" charset="0"/>
                <a:cs typeface="Times New Roman" panose="02020603050405020304" charset="0"/>
              </a:rPr>
              <a:t>42</a:t>
            </a:r>
            <a:r>
              <a:rPr lang="en-US" sz="2400" u="sng" dirty="0">
                <a:solidFill>
                  <a:schemeClr val="tx1">
                    <a:lumMod val="75000"/>
                    <a:lumOff val="25000"/>
                  </a:schemeClr>
                </a:solidFill>
                <a:latin typeface="Times New Roman" panose="02020603050405020304" charset="0"/>
                <a:cs typeface="Times New Roman" panose="02020603050405020304" charset="0"/>
              </a:rPr>
              <a:t>           </a:t>
            </a:r>
            <a:r>
              <a:rPr sz="2400" dirty="0">
                <a:solidFill>
                  <a:schemeClr val="tx1">
                    <a:lumMod val="75000"/>
                    <a:lumOff val="25000"/>
                  </a:schemeClr>
                </a:solidFill>
                <a:latin typeface="Times New Roman" panose="02020603050405020304" charset="0"/>
                <a:cs typeface="Times New Roman" panose="02020603050405020304" charset="0"/>
              </a:rPr>
              <a:t> At that time he was a part of a group of 20 Chinese climbers. About 200 meters from the top, they were forced to turn back due to storms.</a:t>
            </a:r>
          </a:p>
        </p:txBody>
      </p:sp>
      <p:sp>
        <p:nvSpPr>
          <p:cNvPr id="6" name="文本框 5"/>
          <p:cNvSpPr txBox="1"/>
          <p:nvPr>
            <p:custDataLst>
              <p:tags r:id="rId1"/>
            </p:custDataLst>
          </p:nvPr>
        </p:nvSpPr>
        <p:spPr>
          <a:xfrm>
            <a:off x="377190" y="51811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p>
        </p:txBody>
      </p:sp>
      <p:sp>
        <p:nvSpPr>
          <p:cNvPr id="3" name="文本框 2"/>
          <p:cNvSpPr txBox="1"/>
          <p:nvPr>
            <p:custDataLst>
              <p:tags r:id="rId2"/>
            </p:custDataLst>
          </p:nvPr>
        </p:nvSpPr>
        <p:spPr>
          <a:xfrm>
            <a:off x="962025" y="3835083"/>
            <a:ext cx="85604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Where there is a will, there is a way.</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But all failed because of terrible nature factors.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So doctors had to amputate his both feet.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The first torchbearer was Xia Boyu.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Xia’s first attempt to get to the top of the mountain was in 1975.</a:t>
            </a:r>
          </a:p>
        </p:txBody>
      </p:sp>
      <p:sp>
        <p:nvSpPr>
          <p:cNvPr id="13" name="TextBox 4"/>
          <p:cNvSpPr txBox="1"/>
          <p:nvPr>
            <p:custDataLst>
              <p:tags r:id="rId3"/>
            </p:custDataLst>
          </p:nvPr>
        </p:nvSpPr>
        <p:spPr>
          <a:xfrm>
            <a:off x="9522460" y="191262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2" name="TextBox 4"/>
          <p:cNvSpPr txBox="1"/>
          <p:nvPr>
            <p:custDataLst>
              <p:tags r:id="rId4"/>
            </p:custDataLst>
          </p:nvPr>
        </p:nvSpPr>
        <p:spPr>
          <a:xfrm>
            <a:off x="1538605" y="276415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p>
        </p:txBody>
      </p:sp>
      <p:sp>
        <p:nvSpPr>
          <p:cNvPr id="10" name="文本框 9">
            <a:hlinkClick r:id="rId8" action="ppaction://hlinksldjump"/>
          </p:cNvPr>
          <p:cNvSpPr txBox="1"/>
          <p:nvPr>
            <p:custDataLst>
              <p:tags r:id="rId5"/>
            </p:custDataLst>
          </p:nvPr>
        </p:nvSpPr>
        <p:spPr>
          <a:xfrm>
            <a:off x="5019673" y="5987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逻辑推理题。根据第一段“3月2日，北京2022年冬残奥会火种采集仪式在八达岭长城区举行”以及“他是第一位登上珠穆朗玛顶峰，被截双肢的，73岁的登山者”可知，这里介绍的是一个人。因此D项“The first torchbearer was Xia Boyu (第一位火炬手是夏伯渝).”符合语境，故此题正确答案为D。 </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逻辑推理题。根据空白处上一句引出了夏伯渝，后一句“那时，他是中国20名登山队运动员中的一员”可知，E项“Xia’s first attempt to get to the top of the mountain was in 1975 (1975年，夏伯渝第一次尝试登珠穆朗玛峰顶).”符合语境，故此题正确答案为E。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87" y="345439"/>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The hard conditions resulted in serious damage which was caused by cold weather in Xia’s legs when the climbed down the mountain.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He was only at the age of 26 that year.</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 made three separate attempts to reach the top of the 8,848 meters mountain between 2014 and 2016.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Avalanches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雪崩</a:t>
            </a:r>
            <a:r>
              <a:rPr lang="en-US" altLang="zh-CN" sz="2400" dirty="0">
                <a:solidFill>
                  <a:schemeClr val="tx1">
                    <a:lumMod val="75000"/>
                    <a:lumOff val="25000"/>
                  </a:schemeClr>
                </a:solidFill>
                <a:latin typeface="Times New Roman" panose="02020603050405020304" charset="0"/>
                <a:cs typeface="Times New Roman" panose="02020603050405020304" charset="0"/>
              </a:rPr>
              <a:t>) stopped them in 2014. The trip in the following year was canceled after the devastating Nepal earthquake. Xia was nearly 100 meters away from the top in 2016 when the bad weather threatened the group’s safety, which made them have another turnaround.</a:t>
            </a:r>
          </a:p>
        </p:txBody>
      </p:sp>
      <p:sp>
        <p:nvSpPr>
          <p:cNvPr id="3" name="文本框 2"/>
          <p:cNvSpPr txBox="1"/>
          <p:nvPr>
            <p:custDataLst>
              <p:tags r:id="rId1"/>
            </p:custDataLst>
          </p:nvPr>
        </p:nvSpPr>
        <p:spPr>
          <a:xfrm>
            <a:off x="962025" y="3981133"/>
            <a:ext cx="85604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Where there is a will, there is a way.</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But all failed because of terrible nature factors.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So doctors had to amputate his both feet.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The first torchbearer was Xia Boyu.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Xia’s first attempt to get to the top of the mountain was in 1975.</a:t>
            </a:r>
          </a:p>
        </p:txBody>
      </p:sp>
      <p:sp>
        <p:nvSpPr>
          <p:cNvPr id="13" name="TextBox 4"/>
          <p:cNvSpPr txBox="1"/>
          <p:nvPr>
            <p:custDataLst>
              <p:tags r:id="rId2"/>
            </p:custDataLst>
          </p:nvPr>
        </p:nvSpPr>
        <p:spPr>
          <a:xfrm>
            <a:off x="7176135" y="85344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2" name="TextBox 4"/>
          <p:cNvSpPr txBox="1"/>
          <p:nvPr>
            <p:custDataLst>
              <p:tags r:id="rId3"/>
            </p:custDataLst>
          </p:nvPr>
        </p:nvSpPr>
        <p:spPr>
          <a:xfrm>
            <a:off x="3943350" y="212661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0" name="文本框 9">
            <a:hlinkClick r:id="rId7" action="ppaction://hlinksldjump"/>
          </p:cNvPr>
          <p:cNvSpPr txBox="1"/>
          <p:nvPr>
            <p:custDataLst>
              <p:tags r:id="rId4"/>
            </p:custDataLst>
          </p:nvPr>
        </p:nvSpPr>
        <p:spPr>
          <a:xfrm>
            <a:off x="5280025" y="6000750"/>
            <a:ext cx="1219200" cy="607695"/>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W: It will be fine tomorrow. What are you going to do?</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I will go hiking with my classmates. </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Have fun                                 B. I’m sure of it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What a pity                             D. I don’t like it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40012"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I will go hiking with my classmates</a:t>
            </a:r>
            <a:r>
              <a:rPr lang="zh-CN" altLang="en-US" sz="2400" dirty="0">
                <a:solidFill>
                  <a:srgbClr val="C00000"/>
                </a:solidFill>
                <a:latin typeface="Times New Roman" panose="02020603050405020304" charset="0"/>
                <a:cs typeface="Times New Roman" panose="02020603050405020304" charset="0"/>
              </a:rPr>
              <a:t>（我要和同学去远足），可以判断出</a:t>
            </a:r>
            <a:r>
              <a:rPr lang="en-US" altLang="zh-CN" sz="2400" dirty="0">
                <a:solidFill>
                  <a:srgbClr val="C00000"/>
                </a:solidFill>
                <a:latin typeface="Times New Roman" panose="02020603050405020304" charset="0"/>
                <a:cs typeface="Times New Roman" panose="02020603050405020304" charset="0"/>
              </a:rPr>
              <a:t>Have fun</a:t>
            </a:r>
            <a:r>
              <a:rPr lang="zh-CN" altLang="en-US" sz="2400" dirty="0">
                <a:solidFill>
                  <a:srgbClr val="C00000"/>
                </a:solidFill>
                <a:latin typeface="Times New Roman" panose="02020603050405020304" charset="0"/>
                <a:cs typeface="Times New Roman" panose="02020603050405020304" charset="0"/>
              </a:rPr>
              <a:t>（玩得愉快）符合上下文。因此，答案是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335343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归纳总结题。根据空白处上一句“恶劣的天气导致夏伯渝在下山过程中双腿严重冻伤”可知，C项“So doctors had to amputate his both feet (所以医生截掉了他的双腿).”符合语境，故此题正确答案为C。</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逻辑推理题。根据前文“在2014至2016年间，他分别三次尝试登顶8848米高的珠穆朗玛峰”以及下文描述中出现“雪崩、地震”可知，B项“But all failed because of terrible nature factors (但都因糟糕的自然因素而失败了).”符合语境，故此题正确答案为B。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797" y="587692"/>
            <a:ext cx="11115675" cy="9772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sym typeface="+mn-ea"/>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Xia would never give up. On May 14, 2018, he reached the world’s highest summit from the south side in Nepal, at an age when most people are taking life easy.</a:t>
            </a:r>
          </a:p>
        </p:txBody>
      </p:sp>
      <p:sp>
        <p:nvSpPr>
          <p:cNvPr id="3" name="文本框 2"/>
          <p:cNvSpPr txBox="1"/>
          <p:nvPr>
            <p:custDataLst>
              <p:tags r:id="rId1"/>
            </p:custDataLst>
          </p:nvPr>
        </p:nvSpPr>
        <p:spPr>
          <a:xfrm>
            <a:off x="1052830" y="2807018"/>
            <a:ext cx="8560435"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Where there is a will, there is a way.</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But all failed because of terrible nature factors.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So doctors had to amputate his both feet.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The first torchbearer was Xia Boyu.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Xia’s first attempt to get to the top of the mountain was in 1975.</a:t>
            </a:r>
          </a:p>
        </p:txBody>
      </p:sp>
      <p:sp>
        <p:nvSpPr>
          <p:cNvPr id="13" name="TextBox 4"/>
          <p:cNvSpPr txBox="1"/>
          <p:nvPr>
            <p:custDataLst>
              <p:tags r:id="rId2"/>
            </p:custDataLst>
          </p:nvPr>
        </p:nvSpPr>
        <p:spPr>
          <a:xfrm>
            <a:off x="1248410" y="58737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6" action="ppaction://hlinksldjump"/>
          </p:cNvPr>
          <p:cNvSpPr txBox="1"/>
          <p:nvPr>
            <p:custDataLst>
              <p:tags r:id="rId3"/>
            </p:custDataLst>
          </p:nvPr>
        </p:nvSpPr>
        <p:spPr>
          <a:xfrm>
            <a:off x="4876800" y="5571490"/>
            <a:ext cx="1219200" cy="558165"/>
          </a:xfrm>
          <a:prstGeom prst="rect">
            <a:avLst/>
          </a:prstGeom>
          <a:solidFill>
            <a:srgbClr val="C00000"/>
          </a:solidFill>
        </p:spPr>
        <p:txBody>
          <a:bodyPr wrap="square" rtlCol="0" anchor="ctr">
            <a:no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119888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逻辑推理题。根据前文所谈到的事例以及后一句“他永远不会放弃”可知，A项“Where there is a will, there is a way (有志者事竟成).”符合语境，故此题正确答案为A。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p>
        </p:txBody>
      </p:sp>
      <p:sp>
        <p:nvSpPr>
          <p:cNvPr id="5" name="文本框 4"/>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973902" y="2465807"/>
            <a:ext cx="10529942"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kiwi is a kind of bird. It is a very strange bird because it cannot fly. The kiwi is very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(fame), just like the koalas in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(Australian).</a:t>
            </a:r>
          </a:p>
        </p:txBody>
      </p:sp>
      <p:sp>
        <p:nvSpPr>
          <p:cNvPr id="7" name="TextBox 4"/>
          <p:cNvSpPr txBox="1"/>
          <p:nvPr/>
        </p:nvSpPr>
        <p:spPr>
          <a:xfrm>
            <a:off x="2515607" y="2855685"/>
            <a:ext cx="123528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famous</a:t>
            </a:r>
          </a:p>
        </p:txBody>
      </p:sp>
      <p:sp>
        <p:nvSpPr>
          <p:cNvPr id="8" name="TextBox 4"/>
          <p:cNvSpPr txBox="1"/>
          <p:nvPr/>
        </p:nvSpPr>
        <p:spPr>
          <a:xfrm>
            <a:off x="7816794" y="2879472"/>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Australia</a:t>
            </a:r>
          </a:p>
        </p:txBody>
      </p:sp>
      <p:sp>
        <p:nvSpPr>
          <p:cNvPr id="11" name="文本框 10">
            <a:hlinkClick r:id="rId3" action="ppaction://hlinksldjump"/>
          </p:cNvPr>
          <p:cNvSpPr txBox="1"/>
          <p:nvPr/>
        </p:nvSpPr>
        <p:spPr>
          <a:xfrm>
            <a:off x="5113655" y="49052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本题考查词性转换。根据句子结构分析法，系动词后面要跟形容词作表语，应把名词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fame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改成形容词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famous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famous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本题考查词性转换。这里要将形容词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Australian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改为名词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Australia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，表示国家。故此题正确答案为：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Australia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274955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The kiwi has the same size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a chicken. It has no wings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tail. It has feather on its body. Its mouth is very long. It has two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(foot) and each foot has four toes. A kiwi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(like) to have a lot of trees around it. It sleeps during the day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the sunlight hurts its eyes. It can smell things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its nose. The kiwi’s eggs are very big. There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only a few kiwis in New Zealand now.</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952365" y="591185"/>
            <a:ext cx="13004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as</a:t>
            </a:r>
          </a:p>
        </p:txBody>
      </p:sp>
      <p:sp>
        <p:nvSpPr>
          <p:cNvPr id="6" name="TextBox 4"/>
          <p:cNvSpPr txBox="1"/>
          <p:nvPr/>
        </p:nvSpPr>
        <p:spPr>
          <a:xfrm>
            <a:off x="9796820" y="55109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or</a:t>
            </a:r>
          </a:p>
        </p:txBody>
      </p:sp>
      <p:sp>
        <p:nvSpPr>
          <p:cNvPr id="7" name="TextBox 4"/>
          <p:cNvSpPr txBox="1"/>
          <p:nvPr/>
        </p:nvSpPr>
        <p:spPr>
          <a:xfrm>
            <a:off x="7988935" y="1073150"/>
            <a:ext cx="10356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feet</a:t>
            </a:r>
          </a:p>
        </p:txBody>
      </p:sp>
      <p:sp>
        <p:nvSpPr>
          <p:cNvPr id="10" name="文本框 9">
            <a:hlinkClick r:id="rId3"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2882900" y="1459865"/>
            <a:ext cx="1564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likes</a:t>
            </a:r>
          </a:p>
        </p:txBody>
      </p:sp>
      <p:sp>
        <p:nvSpPr>
          <p:cNvPr id="11" name="TextBox 4"/>
          <p:cNvSpPr txBox="1"/>
          <p:nvPr/>
        </p:nvSpPr>
        <p:spPr>
          <a:xfrm>
            <a:off x="852170" y="1947545"/>
            <a:ext cx="16090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because</a:t>
            </a:r>
          </a:p>
        </p:txBody>
      </p:sp>
      <p:sp>
        <p:nvSpPr>
          <p:cNvPr id="12" name="TextBox 4"/>
          <p:cNvSpPr txBox="1"/>
          <p:nvPr/>
        </p:nvSpPr>
        <p:spPr>
          <a:xfrm>
            <a:off x="8282305" y="1894205"/>
            <a:ext cx="15144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with</a:t>
            </a:r>
          </a:p>
        </p:txBody>
      </p:sp>
      <p:sp>
        <p:nvSpPr>
          <p:cNvPr id="13" name="TextBox 4"/>
          <p:cNvSpPr txBox="1"/>
          <p:nvPr/>
        </p:nvSpPr>
        <p:spPr>
          <a:xfrm>
            <a:off x="4704080" y="2383790"/>
            <a:ext cx="14909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are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1" grpId="0"/>
      <p:bldP spid="12"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333375" y="266700"/>
            <a:ext cx="11334750" cy="581596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本题考查固定搭配。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same as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一样”。故此题正确答案为：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本题考查连词。在否定句中，表示“和”的含义，用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本题考查名词单复数。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foot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用数词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two</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修饰，应改为复数形式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feet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feet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本题考查动词时态。时态为一般现在时，主语为第三人称单数，谓语动词应改为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likes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likes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本题考查逻辑判断。根据句意“它白天睡觉是因为怕阳光晒伤它的眼睛。”此处表原因。故此题正确答案为：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because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本题考查介词的用法。介词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with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表示“用”。故此题正确答案为：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with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动词。主语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kiwis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为复数，时态为一般现在时，</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动词用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are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are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35694" y="1096375"/>
            <a:ext cx="9558607" cy="142049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The kiwis live only in New Zealand.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you want to see the kiwis, please go to the Kiwi House and National Bird Park in </a:t>
            </a:r>
            <a:r>
              <a:rPr lang="en-US" altLang="zh-CN" sz="2400" dirty="0" err="1">
                <a:latin typeface="Times New Roman" panose="02020603050405020304" charset="0"/>
                <a:ea typeface="宋体" panose="02010600030101010101" pitchFamily="2" charset="-122"/>
                <a:cs typeface="Times New Roman" panose="02020603050405020304" charset="0"/>
              </a:rPr>
              <a:t>Otorohanga</a:t>
            </a:r>
            <a:r>
              <a:rPr lang="en-US" altLang="zh-CN" sz="2400" dirty="0">
                <a:latin typeface="Times New Roman" panose="02020603050405020304" charset="0"/>
                <a:ea typeface="宋体" panose="02010600030101010101" pitchFamily="2" charset="-122"/>
                <a:cs typeface="Times New Roman" panose="02020603050405020304" charset="0"/>
              </a:rPr>
              <a:t>, New Zealand.</a:t>
            </a:r>
          </a:p>
        </p:txBody>
      </p:sp>
      <p:sp>
        <p:nvSpPr>
          <p:cNvPr id="5" name="TextBox 4"/>
          <p:cNvSpPr txBox="1"/>
          <p:nvPr/>
        </p:nvSpPr>
        <p:spPr>
          <a:xfrm>
            <a:off x="6544567" y="1096375"/>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If</a:t>
            </a:r>
          </a:p>
        </p:txBody>
      </p:sp>
      <p:sp>
        <p:nvSpPr>
          <p:cNvPr id="10" name="文本框 9">
            <a:hlinkClick r:id="rId3"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文本框 12">
            <a:hlinkClick r:id="rId4"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5" name="矩形 4"/>
          <p:cNvSpPr/>
          <p:nvPr/>
        </p:nvSpPr>
        <p:spPr>
          <a:xfrm>
            <a:off x="504825" y="1219200"/>
            <a:ext cx="10854055" cy="82994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本题考查状语从句中连词的用法。句意为“如果你想看几维鸟，请到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，表示条件，应填</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（如果）。故此题正确答案为：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Sorry, I took the wrong seat.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 I will take yours instead.</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No way                                    B. Better not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Excuse me                               D. That’s all right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16940"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根据上句“对不起，我坐错位置了”以及答语中的“我可以坐你的位置”可知回答道歉用语的</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That’s all right</a:t>
            </a:r>
            <a:r>
              <a:rPr lang="zh-CN" altLang="en-US" sz="2400" dirty="0">
                <a:solidFill>
                  <a:srgbClr val="C00000"/>
                </a:solidFill>
                <a:latin typeface="Times New Roman" panose="02020603050405020304" charset="0"/>
                <a:cs typeface="Times New Roman" panose="02020603050405020304" charset="0"/>
              </a:rPr>
              <a:t>（没关系）符合题意。</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项意为“没门”；</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项意为“最好不要”；</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项意为“打扰一下”。因此，答案是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Taking regular exercise will make your body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越来   </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越强壮</a:t>
            </a:r>
            <a:r>
              <a:rPr lang="en-US" altLang="zh-CN" sz="2400" dirty="0">
                <a:latin typeface="Times New Roman" panose="02020603050405020304" charset="0"/>
                <a:ea typeface="宋体" panose="02010600030101010101" pitchFamily="2" charset="-122"/>
                <a:cs typeface="Times New Roman" panose="02020603050405020304" charset="0"/>
              </a:rPr>
              <a:t>). </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15" name="TextBox 4"/>
          <p:cNvSpPr txBox="1"/>
          <p:nvPr/>
        </p:nvSpPr>
        <p:spPr>
          <a:xfrm>
            <a:off x="7120890" y="1621074"/>
            <a:ext cx="507111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stronger and stronger</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372110" y="917889"/>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034098"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本题考查“越来越</a:t>
            </a:r>
            <a:r>
              <a:rPr lang="en-US" altLang="zh-CN"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的表达。其形式为“形容词比较级</a:t>
            </a:r>
            <a:r>
              <a:rPr lang="en-US" altLang="zh-CN" sz="2400" dirty="0">
                <a:solidFill>
                  <a:srgbClr val="C00000"/>
                </a:solidFill>
                <a:latin typeface="Times New Roman" panose="02020603050405020304" charset="0"/>
                <a:cs typeface="Times New Roman" panose="02020603050405020304" charset="0"/>
              </a:rPr>
              <a:t>+and+</a:t>
            </a:r>
            <a:r>
              <a:rPr lang="zh-CN" altLang="en-US" sz="2400" dirty="0">
                <a:solidFill>
                  <a:srgbClr val="C00000"/>
                </a:solidFill>
                <a:latin typeface="Times New Roman" panose="02020603050405020304" charset="0"/>
                <a:cs typeface="Times New Roman" panose="02020603050405020304" charset="0"/>
              </a:rPr>
              <a:t>形容词比较级”。句意为“经常锻炼能让你的身体越来越强壮”。故本题的正确答案为：</a:t>
            </a:r>
            <a:r>
              <a:rPr lang="en-US" altLang="zh-CN" sz="2400" dirty="0">
                <a:solidFill>
                  <a:srgbClr val="C00000"/>
                </a:solidFill>
                <a:latin typeface="Times New Roman" panose="02020603050405020304" charset="0"/>
                <a:cs typeface="Times New Roman" panose="02020603050405020304" charset="0"/>
              </a:rPr>
              <a:t>stronger and stronger</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I didn’t hear the phone. I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一定是睡着了</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Yuan Longping,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中国著名科学家</a:t>
            </a:r>
            <a:r>
              <a:rPr lang="en-US" altLang="zh-CN" sz="2400" dirty="0">
                <a:latin typeface="Times New Roman" panose="02020603050405020304" charset="0"/>
                <a:ea typeface="宋体" panose="02010600030101010101" pitchFamily="2" charset="-122"/>
                <a:cs typeface="Times New Roman" panose="02020603050405020304" charset="0"/>
              </a:rPr>
              <a:t>), had done some research on “sea rice”.</a:t>
            </a:r>
          </a:p>
        </p:txBody>
      </p:sp>
      <p:sp>
        <p:nvSpPr>
          <p:cNvPr id="5" name="TextBox 4"/>
          <p:cNvSpPr txBox="1"/>
          <p:nvPr/>
        </p:nvSpPr>
        <p:spPr>
          <a:xfrm>
            <a:off x="4494613" y="614838"/>
            <a:ext cx="4514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must have been asleep</a:t>
            </a:r>
          </a:p>
        </p:txBody>
      </p:sp>
      <p:sp>
        <p:nvSpPr>
          <p:cNvPr id="13" name="TextBox 4"/>
          <p:cNvSpPr txBox="1"/>
          <p:nvPr/>
        </p:nvSpPr>
        <p:spPr>
          <a:xfrm>
            <a:off x="1119823" y="442027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本题考查同位语。填入的内容是主语</a:t>
            </a:r>
            <a:r>
              <a:rPr lang="en-US" altLang="zh-CN" sz="2400" dirty="0">
                <a:solidFill>
                  <a:srgbClr val="C00000"/>
                </a:solidFill>
                <a:latin typeface="Times New Roman" panose="02020603050405020304" charset="0"/>
                <a:cs typeface="Times New Roman" panose="02020603050405020304" charset="0"/>
              </a:rPr>
              <a:t>Yuan Longping</a:t>
            </a:r>
            <a:r>
              <a:rPr lang="zh-CN" altLang="en-US" sz="2400" dirty="0">
                <a:solidFill>
                  <a:srgbClr val="C00000"/>
                </a:solidFill>
                <a:latin typeface="Times New Roman" panose="02020603050405020304" charset="0"/>
                <a:cs typeface="Times New Roman" panose="02020603050405020304" charset="0"/>
              </a:rPr>
              <a:t>的同位语，对其身份进行补充说明。故本题的正确答案为：</a:t>
            </a:r>
            <a:r>
              <a:rPr lang="en-US" altLang="zh-CN" sz="2400" dirty="0">
                <a:solidFill>
                  <a:srgbClr val="C00000"/>
                </a:solidFill>
                <a:latin typeface="Times New Roman" panose="02020603050405020304" charset="0"/>
                <a:cs typeface="Times New Roman" panose="02020603050405020304" charset="0"/>
              </a:rPr>
              <a:t>a famous Chinese scientist</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135645" y="152968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本题考查情态动词表示推测的用法。根据句意可知，是对过去发生的动作作肯定推测，用</a:t>
            </a:r>
            <a:r>
              <a:rPr lang="en-US" altLang="zh-CN" sz="2400" dirty="0" err="1">
                <a:solidFill>
                  <a:srgbClr val="C00000"/>
                </a:solidFill>
                <a:latin typeface="Times New Roman" panose="02020603050405020304" charset="0"/>
                <a:cs typeface="Times New Roman" panose="02020603050405020304" charset="0"/>
              </a:rPr>
              <a:t>must+have</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过去分词。故本题的正确答案为：</a:t>
            </a:r>
            <a:r>
              <a:rPr lang="en-US" altLang="zh-CN" sz="2400" dirty="0">
                <a:solidFill>
                  <a:srgbClr val="C00000"/>
                </a:solidFill>
                <a:latin typeface="Times New Roman" panose="02020603050405020304" charset="0"/>
                <a:cs typeface="Times New Roman" panose="02020603050405020304" charset="0"/>
              </a:rPr>
              <a:t>must have been asleep</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3292422" y="3266603"/>
            <a:ext cx="563880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famous Chinese scientist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She suggested __________________________________________________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班会不要在周六举行</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It is two years 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自从他出国</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13" name="TextBox 4"/>
          <p:cNvSpPr txBox="1"/>
          <p:nvPr/>
        </p:nvSpPr>
        <p:spPr>
          <a:xfrm>
            <a:off x="3895725" y="490425"/>
            <a:ext cx="7546975"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the class meeting (should) not be held on Saturday</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1" name="文本框 10">
            <a:hlinkClick r:id="rId3"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8" name="TextBox 4"/>
          <p:cNvSpPr txBox="1"/>
          <p:nvPr/>
        </p:nvSpPr>
        <p:spPr>
          <a:xfrm>
            <a:off x="1058546" y="1799242"/>
            <a:ext cx="9952354"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a:t>
            </a:r>
            <a:r>
              <a:rPr lang="en-US" altLang="zh-CN" sz="2400" dirty="0">
                <a:solidFill>
                  <a:srgbClr val="C00000"/>
                </a:solidFill>
                <a:latin typeface="Times New Roman" panose="02020603050405020304" charset="0"/>
                <a:cs typeface="Times New Roman" panose="02020603050405020304" charset="0"/>
              </a:rPr>
              <a:t>suggest</a:t>
            </a:r>
            <a:r>
              <a:rPr lang="zh-CN" altLang="en-US" sz="2400" dirty="0">
                <a:solidFill>
                  <a:srgbClr val="C00000"/>
                </a:solidFill>
                <a:latin typeface="Times New Roman" panose="02020603050405020304" charset="0"/>
                <a:cs typeface="Times New Roman" panose="02020603050405020304" charset="0"/>
              </a:rPr>
              <a:t>后接宾语从句的用法。其形式为（</a:t>
            </a:r>
            <a:r>
              <a:rPr lang="en-US" altLang="zh-CN" sz="2400" dirty="0">
                <a:solidFill>
                  <a:srgbClr val="C00000"/>
                </a:solidFill>
                <a:latin typeface="Times New Roman" panose="02020603050405020304" charset="0"/>
                <a:cs typeface="Times New Roman" panose="02020603050405020304" charset="0"/>
              </a:rPr>
              <a:t>should</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动词原形，</a:t>
            </a:r>
            <a:r>
              <a:rPr lang="en-US" altLang="zh-CN" sz="2400" dirty="0">
                <a:solidFill>
                  <a:srgbClr val="C00000"/>
                </a:solidFill>
                <a:latin typeface="Times New Roman" panose="02020603050405020304" charset="0"/>
                <a:cs typeface="Times New Roman" panose="02020603050405020304" charset="0"/>
              </a:rPr>
              <a:t>should</a:t>
            </a:r>
            <a:r>
              <a:rPr lang="zh-CN" altLang="en-US" sz="2400" dirty="0">
                <a:solidFill>
                  <a:srgbClr val="C00000"/>
                </a:solidFill>
                <a:latin typeface="Times New Roman" panose="02020603050405020304" charset="0"/>
                <a:cs typeface="Times New Roman" panose="02020603050405020304" charset="0"/>
              </a:rPr>
              <a:t>可以省略。主语“班会”为动作的承受者，应用被动语态。故本题的正确答案为：</a:t>
            </a:r>
            <a:r>
              <a:rPr lang="en-US" altLang="zh-CN" sz="2400" dirty="0">
                <a:solidFill>
                  <a:srgbClr val="C00000"/>
                </a:solidFill>
                <a:latin typeface="Times New Roman" panose="02020603050405020304" charset="0"/>
                <a:cs typeface="Times New Roman" panose="02020603050405020304" charset="0"/>
              </a:rPr>
              <a:t>the class meeting (should) not be held on Saturday</a:t>
            </a:r>
            <a:r>
              <a:rPr lang="zh-CN" altLang="en-US" sz="2400" dirty="0">
                <a:solidFill>
                  <a:srgbClr val="C00000"/>
                </a:solidFill>
                <a:latin typeface="Times New Roman" panose="02020603050405020304" charset="0"/>
                <a:cs typeface="Times New Roman" panose="02020603050405020304" charset="0"/>
              </a:rPr>
              <a:t>。</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本题考查句型“</a:t>
            </a:r>
            <a:r>
              <a:rPr lang="en-US" altLang="zh-CN" sz="2400" dirty="0" err="1">
                <a:solidFill>
                  <a:srgbClr val="C00000"/>
                </a:solidFill>
                <a:latin typeface="Times New Roman" panose="02020603050405020304" charset="0"/>
                <a:cs typeface="Times New Roman" panose="02020603050405020304" charset="0"/>
              </a:rPr>
              <a:t>It+be</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一段时间</a:t>
            </a:r>
            <a:r>
              <a:rPr lang="en-US" altLang="zh-CN" sz="2400" dirty="0">
                <a:solidFill>
                  <a:srgbClr val="C00000"/>
                </a:solidFill>
                <a:latin typeface="Times New Roman" panose="02020603050405020304" charset="0"/>
                <a:cs typeface="Times New Roman" panose="02020603050405020304" charset="0"/>
              </a:rPr>
              <a:t>+since</a:t>
            </a:r>
            <a:r>
              <a:rPr lang="zh-CN" altLang="en-US" sz="2400" dirty="0">
                <a:solidFill>
                  <a:srgbClr val="C00000"/>
                </a:solidFill>
                <a:latin typeface="Times New Roman" panose="02020603050405020304" charset="0"/>
                <a:cs typeface="Times New Roman" panose="02020603050405020304" charset="0"/>
              </a:rPr>
              <a:t>引导的从句”。从句的谓语动词用一般过去时。故本题的正确答案为：</a:t>
            </a:r>
            <a:r>
              <a:rPr lang="en-US" altLang="zh-CN" sz="2400" dirty="0">
                <a:solidFill>
                  <a:srgbClr val="C00000"/>
                </a:solidFill>
                <a:latin typeface="Times New Roman" panose="02020603050405020304" charset="0"/>
                <a:cs typeface="Times New Roman" panose="02020603050405020304" charset="0"/>
              </a:rPr>
              <a:t>since he went abroad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3707448" y="3599383"/>
            <a:ext cx="3550602"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since he went abroad</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p>
        </p:txBody>
      </p:sp>
      <p:sp>
        <p:nvSpPr>
          <p:cNvPr id="4" name="矩形 3"/>
          <p:cNvSpPr/>
          <p:nvPr/>
        </p:nvSpPr>
        <p:spPr>
          <a:xfrm>
            <a:off x="415607" y="1260157"/>
            <a:ext cx="111677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假设你是李明，你居住的社区附近开满了漂亮的樱花，吸引了众多游客前来观赏。但有些游客爬到了树上，有些甚至还摘下几朵樱花来拍照。请你用英文写一封信，劝告游客们爱护樱花，文明观赏。</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3"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1379854" y="1850971"/>
            <a:ext cx="9324976" cy="3156057"/>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tourists,</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Welcome to my community to enjoy the cherry blossoms. They are really beautiful. But only when we protect them can they live longer. So don’t climb the trees and pick the flowers when you are taking photos. Let’s work together to make the city a better place. Thank you!</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Yours,</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Li Ming</a:t>
            </a:r>
            <a:endParaRPr lang="zh-CN" alt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34365" y="6477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Times New Roman" panose="02020603050405020304" charset="0"/>
                <a:cs typeface="方正公文黑体" panose="02000500000000000000" charset="-122"/>
                <a:sym typeface="iekie pocangqiong" panose="02000503000000000000" pitchFamily="2" charset="-122"/>
              </a:rPr>
              <a:t>附加题：语法</a:t>
            </a:r>
          </a:p>
        </p:txBody>
      </p:sp>
      <p:sp>
        <p:nvSpPr>
          <p:cNvPr id="4" name="矩形 3"/>
          <p:cNvSpPr/>
          <p:nvPr/>
        </p:nvSpPr>
        <p:spPr>
          <a:xfrm>
            <a:off x="634682" y="1438592"/>
            <a:ext cx="11167745" cy="2416175"/>
          </a:xfrm>
          <a:prstGeom prst="rect">
            <a:avLst/>
          </a:prstGeom>
          <a:noFill/>
        </p:spPr>
        <p:txBody>
          <a:bodyPr wrap="square">
            <a:spAutoFit/>
          </a:bodyPr>
          <a:lstStyle/>
          <a:p>
            <a:pPr indent="0" algn="just" fontAlgn="auto">
              <a:lnSpc>
                <a:spcPct val="120000"/>
              </a:lnSpc>
            </a:pPr>
            <a:r>
              <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阅读下列句子，从A、B、C、D中选出可以填入空白处的最佳答案。</a:t>
            </a:r>
          </a:p>
          <a:p>
            <a:pPr indent="0" algn="just" fontAlgn="auto">
              <a:lnSpc>
                <a:spcPct val="120000"/>
              </a:lnSpc>
            </a:pPr>
            <a:endParaRPr sz="2400" b="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例：It _______ me a long time to finish my homework last night.</a:t>
            </a: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take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took</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has taken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had taken</a:t>
            </a: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答案是B。</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a:t>
            </a:r>
            <a:r>
              <a:rPr lang="en-US" altLang="zh-CN" sz="2400" i="1" dirty="0">
                <a:latin typeface="Times New Roman" panose="02020603050405020304" charset="0"/>
                <a:ea typeface="宋体" panose="02010600030101010101" pitchFamily="2" charset="-122"/>
                <a:cs typeface="Times New Roman" panose="02020603050405020304" charset="0"/>
              </a:rPr>
              <a:t>The Wandering Earth</a:t>
            </a:r>
            <a:r>
              <a:rPr lang="en-US" altLang="zh-CN" sz="2400" dirty="0">
                <a:latin typeface="Times New Roman" panose="02020603050405020304" charset="0"/>
                <a:ea typeface="宋体" panose="02010600030101010101" pitchFamily="2" charset="-122"/>
                <a:cs typeface="Times New Roman" panose="02020603050405020304" charset="0"/>
              </a:rPr>
              <a:t>, _______ Chinese film, has become one of _______ 	most popular film in recent years.</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 / 		B. a; the 		C. a; a 		D. /; the</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本题考查冠词。句意为“一部名叫《流浪地球》的中国电影已成为近几年最受欢迎的电影之一。”表示“一部”要用不定冠词a；形容词最高级most popular之前要用定冠词the。故此题正确答案为B。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00616" y="1062990"/>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I’m afraid I must leave now, and thank you for a wonderful meal.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 thanks                               B. It was not delicious enough</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See you                                     D. Glad you enjoy it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590467" y="10629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37" name="TextBox 4"/>
          <p:cNvSpPr txBox="1"/>
          <p:nvPr/>
        </p:nvSpPr>
        <p:spPr>
          <a:xfrm>
            <a:off x="309245" y="45777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上句“谢谢你的美味佳肴”是感谢用语，应当回答</a:t>
            </a:r>
            <a:r>
              <a:rPr lang="en-US" altLang="zh-CN" sz="2400" dirty="0">
                <a:solidFill>
                  <a:srgbClr val="C00000"/>
                </a:solidFill>
                <a:latin typeface="Times New Roman" panose="02020603050405020304" charset="0"/>
                <a:cs typeface="Times New Roman" panose="02020603050405020304" charset="0"/>
              </a:rPr>
              <a:t>Glad you enjoy it</a:t>
            </a:r>
            <a:r>
              <a:rPr lang="zh-CN" altLang="en-US" sz="2400" dirty="0">
                <a:solidFill>
                  <a:srgbClr val="C00000"/>
                </a:solidFill>
                <a:latin typeface="Times New Roman" panose="02020603050405020304" charset="0"/>
                <a:cs typeface="Times New Roman" panose="02020603050405020304" charset="0"/>
              </a:rPr>
              <a:t>（很高兴你喜欢）。因此，答案是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Several of the members _______ suggestions of their own.</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came up with 		B. cheered up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put up 			D. set up</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本题考查动词短语辨析。句意为“有几位成员提出了自己的建议。”A项came up with意为“提出，想出”；B项cheered up意为“欢呼”；C项put up意为“张贴，搭建，举起”；D项set up意为“建立”。根据句中的suggestions可知，这里指提出了一些建议。故此题正确答案为A。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Smart phones _______ by Huawei are getting more and more popular 	around the world. </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made 			B. are making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to make 		D. make</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本题考查非谓语动词。句意为“华为生产的智能手机在全球越来越受欢迎。”分析句子成分并结合选项可知，空白处应用非谓语动词。动词make与主语是被动关系，需用过去分词形式。故此题正确答案为A。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9214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4. —Last Sunday, I drove to the Feilai Lake to watch the boat race. It was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very exciting.</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—_______, but I didn’t see you there.</a:t>
            </a:r>
          </a:p>
          <a:p>
            <a:pPr indent="457200"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So I do 			B. So did I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So do I 			D. Neither did I</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29514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本题考查倒装句。句意为“上周日我开车去飞来湖看划船比赛了，非常刺激”“我也去了，但是我在那儿没看见你”。根据后文“but I didn’t see you there”可知说话人也去了，排除D项。时态为一般过去时，助动词用did，句子使用部分倒装。故此题正确答案为B。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5. Mary with her friends _______ for the bus when the earthquake happened.</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is waiting 		B. are waiting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was waiting 		D. were waiting</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187325" y="4196014"/>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和主谓一致。句意为“当地震发生时，Mary和她的朋友们正在等公交车”。根据从句中的happened可知主句也应使用过去时，由此可先排除A、B两项。当用作主语的成分后面跟有由but、except、besides、with等引出的短语时，谓语动词要与这些结构前面的主语保持一致，故was waiting符合句意。故此题正确答案为C。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6. Professor Tu Youyou never stops doing research on Chinese medicine,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is she 			B. does she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isn’t she 		D. doesn’t she</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128588" y="4190566"/>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句意为“屠呦呦教授从来没有停止对中药的研究，是吗？”在反义疑问句中，陈述部分是肯定的，疑问部分要用否定形式；反之，则用肯定形式。由否定词never可知，陈述部分是否定意义的，疑问部分要用肯定形式，可排除C和D两项。同时，stops是实意动词，助动词为does，可排除A项。故此题正确答案为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7. To live a low-carbon life, we must remember _______ the lights when we 	leave the room.</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to turn off		 B. turning off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not to turn off		 D. turn of</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本题考查动词短语。句意为“为了过低碳生活，我们必须记住离开房间时关灯”。remember to do sth.意为“记住要做某事”，remember doing sth.意为“记得做过某事”。故此题正确答案为A。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8. It was on her birthday _______ she met with her separated sister. </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that 		B. where 		C. when 		D. which</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本题考查强调句。句意为“在她生日那天她见到了失散的姐姐”。强调句的结构为“It is/was +被强调部分+that/who+从句”。故此题正确答案为A。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9. I’ll have a bath as soon as I _______ home. </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got 	B. get 		C. will get 		D. am getting</a:t>
            </a:r>
          </a:p>
        </p:txBody>
      </p:sp>
      <p:sp>
        <p:nvSpPr>
          <p:cNvPr id="105" name="TextBox 4"/>
          <p:cNvSpPr txBox="1"/>
          <p:nvPr/>
        </p:nvSpPr>
        <p:spPr>
          <a:xfrm>
            <a:off x="930275" y="706120"/>
            <a:ext cx="10934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本题考查时间状语从句。句意为“我一回到家就会泡个澡”。在含有时间状语或条件状语从句的复合句中，遵循“主将从现”原则，即从句用现在时表示将来。故此题正确答案为B。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10. Amy is a creative lady _______ set up a website to sell handbags made 	of old jeans.</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in which 	B. which 	C. who 	D. where</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187325" y="4077336"/>
            <a:ext cx="1155065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句意为“Amy是一个有创造力的女士，她创建了一个网站卖用旧的牛仔裤制成的手提包”。who是关系代词，先行词应指人，在定语从句中作主语或宾语；which指代的先行词为物，在从句中作主语或宾语；where是关系副词，修饰表示地点的名词，在从句中作状语。这个定语从句的先行词是lady，且定语从句中缺少主语。故此题正确答案为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4"/>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3807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Do you mind my moving the desk?</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Just go ahead.</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Please don’t                        B. Of course not</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Better not                            D. I’m afraid not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根据答语中的</a:t>
            </a:r>
            <a:r>
              <a:rPr lang="en-US" altLang="zh-CN" sz="2400" dirty="0">
                <a:solidFill>
                  <a:srgbClr val="C00000"/>
                </a:solidFill>
                <a:latin typeface="Times New Roman" panose="02020603050405020304" charset="0"/>
                <a:cs typeface="Times New Roman" panose="02020603050405020304" charset="0"/>
              </a:rPr>
              <a:t>Just go ahead</a:t>
            </a:r>
            <a:r>
              <a:rPr lang="zh-CN" altLang="en-US" sz="2400" dirty="0">
                <a:solidFill>
                  <a:srgbClr val="C00000"/>
                </a:solidFill>
                <a:latin typeface="Times New Roman" panose="02020603050405020304" charset="0"/>
                <a:cs typeface="Times New Roman" panose="02020603050405020304" charset="0"/>
              </a:rPr>
              <a:t>可知说话人不介意搬动桌子。</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Please don’t</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Better not</a:t>
            </a:r>
            <a:r>
              <a:rPr lang="zh-CN" altLang="en-US" sz="2400" dirty="0">
                <a:solidFill>
                  <a:srgbClr val="C00000"/>
                </a:solidFill>
                <a:latin typeface="Times New Roman" panose="02020603050405020304" charset="0"/>
                <a:cs typeface="Times New Roman" panose="02020603050405020304" charset="0"/>
              </a:rPr>
              <a:t>以及</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I’m afraid not</a:t>
            </a:r>
            <a:r>
              <a:rPr lang="zh-CN" altLang="en-US" sz="2400" dirty="0">
                <a:solidFill>
                  <a:srgbClr val="C00000"/>
                </a:solidFill>
                <a:latin typeface="Times New Roman" panose="02020603050405020304" charset="0"/>
                <a:cs typeface="Times New Roman" panose="02020603050405020304" charset="0"/>
              </a:rPr>
              <a:t>都表示让对方不要那样做，与句意不符。因此，答案为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根据句意“我们一起去看比赛好吗？”可知说话人发出邀请。</a:t>
            </a:r>
            <a:r>
              <a:rPr lang="en-US" altLang="zh-CN" sz="2400" dirty="0">
                <a:solidFill>
                  <a:srgbClr val="C00000"/>
                </a:solidFill>
                <a:latin typeface="Times New Roman" panose="02020603050405020304" charset="0"/>
                <a:cs typeface="Times New Roman" panose="02020603050405020304" charset="0"/>
              </a:rPr>
              <a:t>Why not?</a:t>
            </a:r>
            <a:r>
              <a:rPr lang="zh-CN" altLang="en-US" sz="2400" dirty="0">
                <a:solidFill>
                  <a:srgbClr val="C00000"/>
                </a:solidFill>
                <a:latin typeface="Times New Roman" panose="02020603050405020304" charset="0"/>
                <a:cs typeface="Times New Roman" panose="02020603050405020304" charset="0"/>
              </a:rPr>
              <a:t>（为什么不呢？）后应用</a:t>
            </a:r>
            <a:r>
              <a:rPr lang="en-US" altLang="zh-CN" sz="2400" dirty="0">
                <a:solidFill>
                  <a:srgbClr val="C00000"/>
                </a:solidFill>
                <a:latin typeface="Times New Roman" panose="02020603050405020304" charset="0"/>
                <a:cs typeface="Times New Roman" panose="02020603050405020304" charset="0"/>
              </a:rPr>
              <a:t>Let’s go</a:t>
            </a:r>
            <a:r>
              <a:rPr lang="zh-CN" altLang="en-US" sz="2400" dirty="0">
                <a:solidFill>
                  <a:srgbClr val="C00000"/>
                </a:solidFill>
                <a:latin typeface="Times New Roman" panose="02020603050405020304" charset="0"/>
                <a:cs typeface="Times New Roman" panose="02020603050405020304" charset="0"/>
              </a:rPr>
              <a:t>（一起去吧）连接，表示同意。因此，答案是</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96595" y="33401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I’ve got two tickets for the match. Shall we go and watch it together?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Why not?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The tickets are too expensive              B. The match must be boring</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Let’s go                                                D. The place is too far away </a:t>
            </a: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8" name="文本框 7">
            <a:hlinkClick r:id="" action="ppaction://hlinkshowjump?jump=nextslide"/>
          </p:cNvPr>
          <p:cNvSpPr txBox="1"/>
          <p:nvPr/>
        </p:nvSpPr>
        <p:spPr>
          <a:xfrm>
            <a:off x="10688955" y="621855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660dbf82-85a0-446a-a8b7-c087680d2baf"/>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17</TotalTime>
  <Words>7592</Words>
  <Application>Microsoft Office PowerPoint</Application>
  <PresentationFormat>宽屏</PresentationFormat>
  <Paragraphs>535</Paragraphs>
  <Slides>79</Slides>
  <Notes>79</Notes>
  <HiddenSlides>11</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79</vt:i4>
      </vt:variant>
    </vt:vector>
  </HeadingPairs>
  <TitlesOfParts>
    <vt:vector size="90" baseType="lpstr">
      <vt:lpstr>微软雅黑</vt:lpstr>
      <vt:lpstr>方正黑体简体</vt:lpstr>
      <vt:lpstr>黑体</vt:lpstr>
      <vt:lpstr>等线</vt:lpstr>
      <vt:lpstr>Impact</vt:lpstr>
      <vt:lpstr>Times New Roman</vt:lpstr>
      <vt:lpstr>方正大黑简体</vt:lpstr>
      <vt:lpstr>方正公文黑体</vt:lpstr>
      <vt:lpstr>宋体</vt:lpstr>
      <vt:lpstr>Arial</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119</cp:revision>
  <dcterms:created xsi:type="dcterms:W3CDTF">2021-08-19T06:32:00Z</dcterms:created>
  <dcterms:modified xsi:type="dcterms:W3CDTF">2023-09-02T03:40:56Z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