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22.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23.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4.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25.xml" ContentType="application/vnd.openxmlformats-officedocument.presentationml.tags+xml"/>
  <Override PartName="/ppt/notesSlides/notesSlide67.xml" ContentType="application/vnd.openxmlformats-officedocument.presentationml.notesSlide+xml"/>
  <Override PartName="/ppt/tags/tag26.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27.xml" ContentType="application/vnd.openxmlformats-officedocument.presentationml.tags+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1"/>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437" r:id="rId35"/>
    <p:sldId id="304" r:id="rId36"/>
    <p:sldId id="357" r:id="rId37"/>
    <p:sldId id="305" r:id="rId38"/>
    <p:sldId id="358" r:id="rId39"/>
    <p:sldId id="359" r:id="rId40"/>
    <p:sldId id="360" r:id="rId41"/>
    <p:sldId id="361" r:id="rId42"/>
    <p:sldId id="362" r:id="rId43"/>
    <p:sldId id="438" r:id="rId44"/>
    <p:sldId id="363" r:id="rId45"/>
    <p:sldId id="433" r:id="rId46"/>
    <p:sldId id="364" r:id="rId47"/>
    <p:sldId id="365" r:id="rId48"/>
    <p:sldId id="484" r:id="rId49"/>
    <p:sldId id="436" r:id="rId50"/>
    <p:sldId id="485" r:id="rId51"/>
    <p:sldId id="483" r:id="rId52"/>
    <p:sldId id="486" r:id="rId53"/>
    <p:sldId id="307" r:id="rId54"/>
    <p:sldId id="308" r:id="rId55"/>
    <p:sldId id="377" r:id="rId56"/>
    <p:sldId id="378" r:id="rId57"/>
    <p:sldId id="380" r:id="rId58"/>
    <p:sldId id="379" r:id="rId59"/>
    <p:sldId id="381" r:id="rId60"/>
    <p:sldId id="312" r:id="rId61"/>
    <p:sldId id="382" r:id="rId62"/>
    <p:sldId id="383" r:id="rId63"/>
    <p:sldId id="384" r:id="rId64"/>
    <p:sldId id="314" r:id="rId65"/>
    <p:sldId id="315" r:id="rId66"/>
    <p:sldId id="326" r:id="rId67"/>
    <p:sldId id="487" r:id="rId68"/>
    <p:sldId id="472" r:id="rId69"/>
    <p:sldId id="473" r:id="rId70"/>
    <p:sldId id="474" r:id="rId71"/>
    <p:sldId id="475" r:id="rId72"/>
    <p:sldId id="476" r:id="rId73"/>
    <p:sldId id="477" r:id="rId74"/>
    <p:sldId id="478" r:id="rId75"/>
    <p:sldId id="479" r:id="rId76"/>
    <p:sldId id="480" r:id="rId77"/>
    <p:sldId id="481" r:id="rId78"/>
    <p:sldId id="482" r:id="rId79"/>
    <p:sldId id="430" r:id="rId80"/>
  </p:sldIdLst>
  <p:sldSz cx="12192000" cy="6858000"/>
  <p:notesSz cx="6858000" cy="9144000"/>
  <p:embeddedFontLst>
    <p:embeddedFont>
      <p:font typeface="方正公文黑体" panose="02000500000000000000"/>
      <p:regular r:id="rId82"/>
    </p:embeddedFont>
    <p:embeddedFont>
      <p:font typeface="Impact" panose="020B0806030902050204" pitchFamily="34" charset="0"/>
      <p:regular r:id="rId83"/>
    </p:embeddedFont>
    <p:embeddedFont>
      <p:font typeface="等线" panose="02010600030101010101" pitchFamily="2" charset="-122"/>
      <p:regular r:id="rId84"/>
      <p:bold r:id="rId85"/>
    </p:embeddedFont>
    <p:embeddedFont>
      <p:font typeface="方正大黑简体" panose="02000000000000000000" pitchFamily="2" charset="-122"/>
      <p:regular r:id="rId86"/>
    </p:embeddedFont>
    <p:embeddedFont>
      <p:font typeface="方正黑体简体" panose="03000509000000000000" pitchFamily="65"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437"/>
            <p14:sldId id="304"/>
            <p14:sldId id="357"/>
            <p14:sldId id="305"/>
            <p14:sldId id="358"/>
            <p14:sldId id="359"/>
            <p14:sldId id="360"/>
            <p14:sldId id="361"/>
            <p14:sldId id="362"/>
            <p14:sldId id="438"/>
            <p14:sldId id="363"/>
            <p14:sldId id="433"/>
            <p14:sldId id="364"/>
            <p14:sldId id="365"/>
            <p14:sldId id="484"/>
            <p14:sldId id="436"/>
            <p14:sldId id="485"/>
            <p14:sldId id="483"/>
            <p14:sldId id="486"/>
            <p14:sldId id="307"/>
            <p14:sldId id="308"/>
            <p14:sldId id="377"/>
            <p14:sldId id="378"/>
            <p14:sldId id="380"/>
            <p14:sldId id="379"/>
            <p14:sldId id="381"/>
            <p14:sldId id="312"/>
            <p14:sldId id="382"/>
            <p14:sldId id="383"/>
            <p14:sldId id="384"/>
            <p14:sldId id="314"/>
            <p14:sldId id="315"/>
            <p14:sldId id="326"/>
            <p14:sldId id="487"/>
            <p14:sldId id="472"/>
            <p14:sldId id="473"/>
            <p14:sldId id="474"/>
            <p14:sldId id="475"/>
            <p14:sldId id="476"/>
            <p14:sldId id="477"/>
            <p14:sldId id="478"/>
            <p14:sldId id="479"/>
            <p14:sldId id="480"/>
            <p14:sldId id="481"/>
            <p14:sldId id="482"/>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418" userDrawn="1">
          <p15:clr>
            <a:srgbClr val="A4A3A4"/>
          </p15:clr>
        </p15:guide>
        <p15:guide id="5" orient="horz" pos="39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418"/>
        <p:guide orient="horz" pos="3969"/>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9.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4.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6.fntdata"/><Relationship Id="rId61" Type="http://schemas.openxmlformats.org/officeDocument/2006/relationships/slide" Target="slides/slide60.xml"/><Relationship Id="rId82"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7.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4.xml"/><Relationship Id="rId4" Type="http://schemas.openxmlformats.org/officeDocument/2006/relationships/slide" Target="slide3.xml"/><Relationship Id="rId9" Type="http://schemas.openxmlformats.org/officeDocument/2006/relationships/slide" Target="slide6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slide" Target="slide48.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47.xml"/><Relationship Id="rId5" Type="http://schemas.openxmlformats.org/officeDocument/2006/relationships/slideLayout" Target="../slideLayouts/slideLayout7.xml"/><Relationship Id="rId4"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tags" Target="../tags/tag16.xml"/><Relationship Id="rId7" Type="http://schemas.openxmlformats.org/officeDocument/2006/relationships/notesSlide" Target="../notesSlides/notesSlide49.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7.xml"/><Relationship Id="rId5" Type="http://schemas.openxmlformats.org/officeDocument/2006/relationships/tags" Target="../tags/tag18.xml"/><Relationship Id="rId4"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52.xml"/><Relationship Id="rId5" Type="http://schemas.openxmlformats.org/officeDocument/2006/relationships/notesSlide" Target="../notesSlides/notesSlide51.xml"/><Relationship Id="rId4"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slide" Target="slide54.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Though we have to </a:t>
            </a:r>
            <a:r>
              <a:rPr lang="en-US" altLang="zh-CN" sz="2400" u="sng" dirty="0">
                <a:latin typeface="Times New Roman" panose="02020603050405020304" charset="0"/>
                <a:ea typeface="宋体" panose="02010600030101010101" pitchFamily="2" charset="-122"/>
                <a:cs typeface="Times New Roman" panose="02020603050405020304" charset="0"/>
              </a:rPr>
              <a:t>experience</a:t>
            </a:r>
            <a:r>
              <a:rPr lang="en-US" altLang="zh-CN" sz="2400" dirty="0">
                <a:latin typeface="Times New Roman" panose="02020603050405020304" charset="0"/>
                <a:ea typeface="宋体" panose="02010600030101010101" pitchFamily="2" charset="-122"/>
                <a:cs typeface="Times New Roman" panose="02020603050405020304" charset="0"/>
              </a:rPr>
              <a:t> pain in our daily life, we should never give up.</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度过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承受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遭遇</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experience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经历”，结合句意“尽管我们会在生活中经历痛苦，但我们不应该放弃”，</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To be honest, no one likes to be </a:t>
            </a:r>
            <a:r>
              <a:rPr lang="en-US" altLang="zh-CN" sz="2400" u="sng" dirty="0">
                <a:latin typeface="Times New Roman" panose="02020603050405020304" charset="0"/>
                <a:ea typeface="宋体" panose="02010600030101010101" pitchFamily="2" charset="-122"/>
                <a:cs typeface="Times New Roman" panose="02020603050405020304" charset="0"/>
              </a:rPr>
              <a:t>criticized</a:t>
            </a:r>
            <a:r>
              <a:rPr lang="en-US" altLang="zh-CN" sz="2400" dirty="0">
                <a:latin typeface="Times New Roman" panose="02020603050405020304" charset="0"/>
                <a:ea typeface="宋体" panose="02010600030101010101" pitchFamily="2" charset="-122"/>
                <a:cs typeface="Times New Roman" panose="02020603050405020304" charset="0"/>
              </a:rPr>
              <a:t> in public.</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嘲讽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讨厌        </a:t>
            </a:r>
            <a:r>
              <a:rPr lang="en-US" altLang="zh-CN" sz="2400" dirty="0">
                <a:latin typeface="Times New Roman" panose="02020603050405020304" charset="0"/>
                <a:ea typeface="宋体" panose="02010600030101010101" pitchFamily="2" charset="-122"/>
                <a:cs typeface="Times New Roman" panose="02020603050405020304" charset="0"/>
              </a:rPr>
              <a:t>C . </a:t>
            </a:r>
            <a:r>
              <a:rPr lang="zh-CN" altLang="en-US" sz="2400" dirty="0">
                <a:latin typeface="Times New Roman" panose="02020603050405020304" charset="0"/>
                <a:ea typeface="宋体" panose="02010600030101010101" pitchFamily="2" charset="-122"/>
                <a:cs typeface="Times New Roman" panose="02020603050405020304" charset="0"/>
              </a:rPr>
              <a:t>表扬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批评</a:t>
            </a:r>
          </a:p>
        </p:txBody>
      </p:sp>
      <p:sp>
        <p:nvSpPr>
          <p:cNvPr id="109" name="TextBox 4"/>
          <p:cNvSpPr txBox="1"/>
          <p:nvPr/>
        </p:nvSpPr>
        <p:spPr>
          <a:xfrm>
            <a:off x="260985" y="4515727"/>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criticize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批评”，结合句意“老实说，没人喜欢在公共场合被批评”，</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In the past, people believed more in </a:t>
            </a:r>
            <a:r>
              <a:rPr lang="en-US" altLang="zh-CN" sz="2400" u="sng" dirty="0">
                <a:latin typeface="Times New Roman" panose="02020603050405020304" charset="0"/>
                <a:ea typeface="宋体" panose="02010600030101010101" pitchFamily="2" charset="-122"/>
                <a:cs typeface="Times New Roman" panose="02020603050405020304" charset="0"/>
              </a:rPr>
              <a:t>religion</a:t>
            </a:r>
            <a:r>
              <a:rPr lang="en-US" altLang="zh-CN" sz="2400" dirty="0">
                <a:latin typeface="Times New Roman" panose="02020603050405020304" charset="0"/>
                <a:ea typeface="宋体" panose="02010600030101010101" pitchFamily="2" charset="-122"/>
                <a:cs typeface="Times New Roman" panose="02020603050405020304" charset="0"/>
              </a:rPr>
              <a:t> than scientific facts.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传说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神话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宗教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种族</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religion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宗教”，结合句意“在过去，比起科学事实人们更相信宗教”，</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dinosaurs </a:t>
            </a:r>
            <a:r>
              <a:rPr lang="en-US" altLang="zh-CN" sz="2400" u="sng" dirty="0">
                <a:latin typeface="Times New Roman" panose="02020603050405020304" charset="0"/>
                <a:ea typeface="宋体" panose="02010600030101010101" pitchFamily="2" charset="-122"/>
                <a:cs typeface="Times New Roman" panose="02020603050405020304" charset="0"/>
              </a:rPr>
              <a:t>died out</a:t>
            </a:r>
            <a:r>
              <a:rPr lang="en-US" altLang="zh-CN" sz="2400" dirty="0">
                <a:latin typeface="Times New Roman" panose="02020603050405020304" charset="0"/>
                <a:ea typeface="宋体" panose="02010600030101010101" pitchFamily="2" charset="-122"/>
                <a:cs typeface="Times New Roman" panose="02020603050405020304" charset="0"/>
              </a:rPr>
              <a:t> 65 million years ago.</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离开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死亡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灭绝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濒危</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die out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灭绝”，结合句意“恐龙在</a:t>
            </a:r>
            <a:r>
              <a:rPr lang="en-US" altLang="zh-CN" sz="2400" dirty="0">
                <a:solidFill>
                  <a:srgbClr val="C00000"/>
                </a:solidFill>
                <a:latin typeface="Times New Roman" panose="02020603050405020304" charset="0"/>
                <a:cs typeface="Times New Roman" panose="02020603050405020304" charset="0"/>
              </a:rPr>
              <a:t>6</a:t>
            </a:r>
            <a:r>
              <a:rPr lang="zh-CN" altLang="en-US" sz="2400" dirty="0">
                <a:solidFill>
                  <a:srgbClr val="C00000"/>
                </a:solidFill>
                <a:latin typeface="Times New Roman" panose="02020603050405020304" charset="0"/>
                <a:cs typeface="Times New Roman" panose="02020603050405020304" charset="0"/>
              </a:rPr>
              <a:t>千</a:t>
            </a:r>
            <a:r>
              <a:rPr lang="en-US" altLang="zh-CN" sz="2400" dirty="0">
                <a:solidFill>
                  <a:srgbClr val="C00000"/>
                </a:solidFill>
                <a:latin typeface="Times New Roman" panose="02020603050405020304" charset="0"/>
                <a:cs typeface="Times New Roman" panose="02020603050405020304" charset="0"/>
              </a:rPr>
              <a:t>5</a:t>
            </a:r>
            <a:r>
              <a:rPr lang="zh-CN" altLang="en-US" sz="2400" dirty="0">
                <a:solidFill>
                  <a:srgbClr val="C00000"/>
                </a:solidFill>
                <a:latin typeface="Times New Roman" panose="02020603050405020304" charset="0"/>
                <a:cs typeface="Times New Roman" panose="02020603050405020304" charset="0"/>
              </a:rPr>
              <a:t>百万年前灭绝”</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the war broke out, he joined the army and fought with the 	   	   enemies </a:t>
            </a:r>
            <a:r>
              <a:rPr lang="en-US" altLang="zh-CN" sz="2400" u="sng" dirty="0">
                <a:latin typeface="Times New Roman" panose="02020603050405020304" charset="0"/>
                <a:ea typeface="宋体" panose="02010600030101010101" pitchFamily="2" charset="-122"/>
                <a:cs typeface="Times New Roman" panose="02020603050405020304" charset="0"/>
              </a:rPr>
              <a:t>bravely</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勇敢地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努力地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主动地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bravely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勇敢地”，结合句意“战争爆发时，他加入了军队并勇敢地与敌人斗争”，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Children can know the </a:t>
            </a:r>
            <a:r>
              <a:rPr lang="en-US" altLang="zh-CN" sz="2400" u="sng" dirty="0">
                <a:latin typeface="Times New Roman" panose="02020603050405020304" charset="0"/>
                <a:ea typeface="宋体" panose="02010600030101010101" pitchFamily="2" charset="-122"/>
                <a:cs typeface="Times New Roman" panose="02020603050405020304" charset="0"/>
              </a:rPr>
              <a:t>culture</a:t>
            </a:r>
            <a:r>
              <a:rPr lang="en-US" altLang="zh-CN" sz="2400" dirty="0">
                <a:latin typeface="Times New Roman" panose="02020603050405020304" charset="0"/>
                <a:ea typeface="宋体" panose="02010600030101010101" pitchFamily="2" charset="-122"/>
                <a:cs typeface="Times New Roman" panose="02020603050405020304" charset="0"/>
              </a:rPr>
              <a:t> of a country through language study.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理念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知识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文明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文化</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culture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文化”，结合句意“孩子们可以通过语言学习了解一个国家的文化”，</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a:t>
            </a:r>
            <a:r>
              <a:rPr lang="en-US" altLang="zh-CN" sz="2400" u="sng" dirty="0">
                <a:latin typeface="Times New Roman" panose="02020603050405020304" charset="0"/>
                <a:ea typeface="宋体" panose="02010600030101010101" pitchFamily="2" charset="-122"/>
                <a:cs typeface="Times New Roman" panose="02020603050405020304" charset="0"/>
              </a:rPr>
              <a:t>Thanks to</a:t>
            </a:r>
            <a:r>
              <a:rPr lang="en-US" altLang="zh-CN" sz="2400" dirty="0">
                <a:latin typeface="Times New Roman" panose="02020603050405020304" charset="0"/>
                <a:ea typeface="宋体" panose="02010600030101010101" pitchFamily="2" charset="-122"/>
                <a:cs typeface="Times New Roman" panose="02020603050405020304" charset="0"/>
              </a:rPr>
              <a:t> a lot of hard work, the environment has been greatly improved.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毕竟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由于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除了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thanks to</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由于”，结合句意“由于大量的辛勤劳作，环境已大大改善”，</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It’s </a:t>
            </a:r>
            <a:r>
              <a:rPr lang="en-US" altLang="zh-CN" sz="2400" u="sng" dirty="0">
                <a:latin typeface="Times New Roman" panose="02020603050405020304" charset="0"/>
                <a:ea typeface="宋体" panose="02010600030101010101" pitchFamily="2" charset="-122"/>
                <a:cs typeface="Times New Roman" panose="02020603050405020304" charset="0"/>
              </a:rPr>
              <a:t>true</a:t>
            </a:r>
            <a:r>
              <a:rPr lang="en-US" altLang="zh-CN" sz="2400" dirty="0">
                <a:latin typeface="Times New Roman" panose="02020603050405020304" charset="0"/>
                <a:ea typeface="宋体" panose="02010600030101010101" pitchFamily="2" charset="-122"/>
                <a:cs typeface="Times New Roman" panose="02020603050405020304" charset="0"/>
              </a:rPr>
              <a:t> that safety is more important than money.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正确的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相等的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虚假的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无疑的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true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正确的”，结合句意“安全比金钱更重要是正确的”，</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3105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8675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6460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54040" y="34318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2170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0025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644515" y="5788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Gradually, our eyes got used to the </a:t>
            </a:r>
            <a:r>
              <a:rPr lang="en-US" altLang="zh-CN" sz="2400" u="sng" dirty="0">
                <a:latin typeface="Times New Roman" panose="02020603050405020304" charset="0"/>
                <a:ea typeface="宋体" panose="02010600030101010101" pitchFamily="2" charset="-122"/>
                <a:cs typeface="Times New Roman" panose="02020603050405020304" charset="0"/>
              </a:rPr>
              <a:t>darkness</a:t>
            </a:r>
            <a:r>
              <a:rPr lang="en-US" altLang="zh-CN" sz="2400" dirty="0">
                <a:latin typeface="Times New Roman" panose="02020603050405020304" charset="0"/>
                <a:ea typeface="宋体" panose="02010600030101010101" pitchFamily="2" charset="-122"/>
                <a:cs typeface="Times New Roman" panose="02020603050405020304" charset="0"/>
              </a:rPr>
              <a:t>.</a:t>
            </a:r>
            <a:endParaRPr lang="en-US" altLang="zh-CN" sz="2400" u="sng"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光阴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习惯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常识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黑暗</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darkness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黑暗”，结合句意“渐渐地，我们的眼睛适应了黑暗”，</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organization </a:t>
            </a:r>
            <a:r>
              <a:rPr lang="en-US" altLang="zh-CN" sz="2400" u="sng" dirty="0">
                <a:latin typeface="Times New Roman" panose="02020603050405020304" charset="0"/>
                <a:ea typeface="宋体" panose="02010600030101010101" pitchFamily="2" charset="-122"/>
                <a:cs typeface="Times New Roman" panose="02020603050405020304" charset="0"/>
              </a:rPr>
              <a:t>raised</a:t>
            </a:r>
            <a:r>
              <a:rPr lang="en-US" altLang="zh-CN" sz="2400" dirty="0">
                <a:latin typeface="Times New Roman" panose="02020603050405020304" charset="0"/>
                <a:ea typeface="宋体" panose="02010600030101010101" pitchFamily="2" charset="-122"/>
                <a:cs typeface="Times New Roman" panose="02020603050405020304" charset="0"/>
              </a:rPr>
              <a:t> money to help those with disabilities.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上交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收取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分发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筹集</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raise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募集，筹集”，结合句意“这个组织筹集资金帮助残疾人”，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0851" y="3780065"/>
            <a:ext cx="8491000" cy="274955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pet          B. cat               C. girl                    D. person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save        B. stop             C. move                D. protect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laugh      B. shout           C. change              D. leave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food       B. size              C. water                D. length</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meant     B. walked        C. turned               D. moved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sad         B. hard             C. wonderful         D. amazing</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4" y="1474054"/>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met Rosie on a rainy night. She was more than just a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Being the smallest one in the house didn’t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her from trying to show off. It made me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that she would walk up to the bowl of dog food and bark away a dog 10 times her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She never once begged, but she wasn’t afraid to ask for attention, either. I found my toes being tickled (</a:t>
            </a:r>
            <a:r>
              <a:rPr lang="zh-CN" altLang="en-US" sz="2400" dirty="0">
                <a:latin typeface="Times New Roman" panose="02020603050405020304" charset="0"/>
                <a:ea typeface="宋体" panose="02010600030101010101" pitchFamily="2" charset="-122"/>
                <a:cs typeface="Times New Roman" panose="02020603050405020304" charset="0"/>
              </a:rPr>
              <a:t>使发痒</a:t>
            </a:r>
            <a:r>
              <a:rPr lang="en-US" altLang="zh-CN" sz="2400" dirty="0">
                <a:latin typeface="Times New Roman" panose="02020603050405020304" charset="0"/>
                <a:ea typeface="宋体" panose="02010600030101010101" pitchFamily="2" charset="-122"/>
                <a:cs typeface="Times New Roman" panose="02020603050405020304" charset="0"/>
              </a:rPr>
              <a:t>) by her tongue many times until I finally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her up to my lap. We shared a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time together.</a:t>
            </a:r>
          </a:p>
        </p:txBody>
      </p:sp>
      <p:sp>
        <p:nvSpPr>
          <p:cNvPr id="6" name="TextBox 4"/>
          <p:cNvSpPr txBox="1"/>
          <p:nvPr/>
        </p:nvSpPr>
        <p:spPr>
          <a:xfrm>
            <a:off x="1514923" y="3859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10361733" y="455795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1519797" y="52204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3" name="TextBox 4"/>
          <p:cNvSpPr txBox="1"/>
          <p:nvPr/>
        </p:nvSpPr>
        <p:spPr>
          <a:xfrm>
            <a:off x="1524671" y="56453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5" name="TextBox 4"/>
          <p:cNvSpPr txBox="1"/>
          <p:nvPr/>
        </p:nvSpPr>
        <p:spPr>
          <a:xfrm>
            <a:off x="1529545" y="60587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P spid="12" grpId="0"/>
      <p:bldP spid="13"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8005" y="558443"/>
            <a:ext cx="10906125" cy="5169535"/>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本题主要考查词义辨析和联系上下文。根据下文可知，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是一条狗，是作者的宠物。故本题正确答案为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本题主要考查词义辨析。联系上下文可知，句意为“尽管是家里最小的狗，但这并不能阻止它竭力表现自己。”</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stop sb. from doing </a:t>
            </a:r>
            <a:r>
              <a:rPr lang="en-US" altLang="zh-CN" sz="20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为固定搭配，意为“阻止某人做某事”。故本题正确答案为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滑稽可爱，它的行为常常逗得作者大笑。故本题正确答案为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本题主要考查逻辑推理和词义辨析。联系上下文可知，尽管</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是家里最小的狗，但它会赶走体形是它十倍大的狗。</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food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（食物）、</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water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（水）、</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length</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（长度）均不符合题意。故本题正确答案为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用舌头舔作者的脚趾，最后作者把它抱到大腿上。</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move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（移动）符合题意。故本题正确答案为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本题主要考查逻辑推理和词义辨析。上文描述与</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的相处，可知它与作者相处得非常融洽，一起度过美妙的时光，</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wonderful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（美妙的）符合题意。故本题正确答案为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didn’t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being petted but wouldn’t stand being carried around like a doll. The kids soon learned just how to treat her: with both love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When it came to haircuts and baths, however, she wasn’t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show her tiredness about them with a gentle growl (</a:t>
            </a:r>
            <a:r>
              <a:rPr lang="zh-CN" altLang="en-US" sz="2400" dirty="0">
                <a:latin typeface="Times New Roman" panose="02020603050405020304" charset="0"/>
                <a:ea typeface="宋体" panose="02010600030101010101" pitchFamily="2" charset="-122"/>
                <a:cs typeface="Times New Roman" panose="02020603050405020304" charset="0"/>
              </a:rPr>
              <a:t>怒吼声</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4" name="文本框 3"/>
          <p:cNvSpPr txBox="1"/>
          <p:nvPr/>
        </p:nvSpPr>
        <p:spPr>
          <a:xfrm>
            <a:off x="1599628" y="3291605"/>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mind             B. care            C. regret               D. stand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attention        B. respect       C. help                  D. luck</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afraid            B. shy              C. interested         D. active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
        <p:nvSpPr>
          <p:cNvPr id="6" name="TextBox 4"/>
          <p:cNvSpPr txBox="1"/>
          <p:nvPr/>
        </p:nvSpPr>
        <p:spPr>
          <a:xfrm>
            <a:off x="1541780" y="3740785"/>
            <a:ext cx="9728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1541812" y="41611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6750" y="904875"/>
            <a:ext cx="10496550"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表示句意出现了转折，以此推测出它不介意被当作宠物看待。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（介意）符合题意。故本题正确答案为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本题主要考查联系上下文和词义辨析。句意为“孩子们学会了如何对待她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用爱与尊重。”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attention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（注意）、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（帮助）、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luck</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（运气）均不符合题意。故本题正确答案为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本题主要考查联系上下文。从上文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的自尊和勇敢，可以推断出她不怕用怒吼声表现出她的不耐烦。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（害羞的）、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interested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（感兴趣的）、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active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（积极的）均不符合题意。故本题正确答案为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Rosie lived on and on while some of my younger dogs had died over the years, but her health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got worse and worse. She lost weight and had trouble in walking. She became both blind and deaf and we had to look after her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when we were walking her. Sometimes she slept so deeply that I was afraid that she had finally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Yet, she always lowered her head when I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touched her old body. That was until last night.</a:t>
            </a:r>
          </a:p>
        </p:txBody>
      </p:sp>
      <p:sp>
        <p:nvSpPr>
          <p:cNvPr id="4" name="文本框 3"/>
          <p:cNvSpPr txBox="1"/>
          <p:nvPr/>
        </p:nvSpPr>
        <p:spPr>
          <a:xfrm>
            <a:off x="1444158" y="3136556"/>
            <a:ext cx="9812949"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greatly             B. safely         C. regularly            D. slowly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hurriedly          B. honestly     C. carefully            D. highly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passed away     B. taken in      C. looked over       D. stood for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 28. A. finally	        B. hardly	        C. quietly	               D. gently</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12577" y="31685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253521" y="3690801"/>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253521" y="407648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nvSpPr>
        <p:spPr>
          <a:xfrm>
            <a:off x="1253683" y="45158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6895" y="808653"/>
            <a:ext cx="10829925"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本题主要考查联系上下文和逻辑推理。从下文的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got worse and worse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（变得越来越糟糕），可以推断出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的健康状况慢慢变差，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slowly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（慢慢地）符合题意。故本题正确答案为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本题主要考查逻辑推理和词义辨析。根据上文中的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She became both blind and deaf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（它变得又盲又聋），可以推断出遛狗时需要细心照顾它，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carefully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（细心地）符合题意。故本题正确答案为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本题主要考查逻辑推理和词义辨析。句意为“它睡得那么沉，以至于我担心她死了。”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passed away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（去世）符合题意。故本题正确答案为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本题主要考查词义辨析和逻辑推理。根据上文可知，作者对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Rosie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非常宠爱，当它低头时，作者会轻轻抚摸她虚弱的身体。因此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gently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（轻柔地）符合题意。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finally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hardly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（几乎不）、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quietly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（安静地）均不符合题意。故本题正确答案为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buried Rosie in the woods behind my home with hurting heart. I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myself why I had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taken so many dogs into my life over the years when the pain of losing them was so great. As I was walking home remembering Rosie, I came to know the answer: The love was always far greater than the</a:t>
            </a: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4" name="文本框 3"/>
          <p:cNvSpPr txBox="1"/>
          <p:nvPr/>
        </p:nvSpPr>
        <p:spPr>
          <a:xfrm>
            <a:off x="1559824" y="3075482"/>
            <a:ext cx="8617622"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enjoyed     B. asked          C. understood      D. devoted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worry        B. harm            C. fear                 D. pain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TextBox 4"/>
          <p:cNvSpPr txBox="1"/>
          <p:nvPr/>
        </p:nvSpPr>
        <p:spPr>
          <a:xfrm>
            <a:off x="1478474" y="316797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11" name="TextBox 4"/>
          <p:cNvSpPr txBox="1"/>
          <p:nvPr/>
        </p:nvSpPr>
        <p:spPr>
          <a:xfrm>
            <a:off x="1478475" y="353078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8972" y="866775"/>
            <a:ext cx="10854055" cy="3353435"/>
          </a:xfrm>
          <a:prstGeom prst="rect">
            <a:avLst/>
          </a:prstGeom>
          <a:noFill/>
        </p:spPr>
        <p:txBody>
          <a:bodyPr wrap="square">
            <a:spAutoFit/>
          </a:bodyPr>
          <a:lstStyle/>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本题主要考查词义辨析和联系上下文。根据上下文可知，作者这里是在问自己离别时那么痛苦，为什么还要把这么多狗带到身边。因此选择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asked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enjoyed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（享受）、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understood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（理解）、</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devoted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（奉献）均不符合题意。故本题正确答案为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本题主要考查词义辨析和联系上下文。上文提到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pain of losing them was so great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（失去它们会带来很多痛苦），而作者知道爱远远大于痛苦，因此选择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（痛苦）与上文呼应。故本题正确答案为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19761" y="1711796"/>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nSpc>
                <a:spcPct val="120000"/>
              </a:lnSpc>
            </a:pPr>
            <a:endParaRPr lang="en-US" altLang="zh-CN" sz="28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Wearing his bright red armband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袖章</a:t>
            </a:r>
            <a:r>
              <a:rPr lang="en-US" altLang="zh-CN" sz="2400" dirty="0">
                <a:solidFill>
                  <a:schemeClr val="tx1">
                    <a:lumMod val="75000"/>
                    <a:lumOff val="25000"/>
                  </a:schemeClr>
                </a:solidFill>
                <a:latin typeface="Times New Roman" panose="02020603050405020304" charset="0"/>
                <a:cs typeface="Times New Roman" panose="02020603050405020304" charset="0"/>
              </a:rPr>
              <a:t>) and speaking fluent Mandarin, from a distance66-year-old Gao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Tianrui</a:t>
            </a:r>
            <a:r>
              <a:rPr lang="en-US" altLang="zh-CN" sz="2400" dirty="0">
                <a:solidFill>
                  <a:schemeClr val="tx1">
                    <a:lumMod val="75000"/>
                    <a:lumOff val="25000"/>
                  </a:schemeClr>
                </a:solidFill>
                <a:latin typeface="Times New Roman" panose="02020603050405020304" charset="0"/>
                <a:cs typeface="Times New Roman" panose="02020603050405020304" charset="0"/>
              </a:rPr>
              <a:t> could be taken for any regular Chinese man. But in fact, things are not quite what they seem: Gao’s real name is Terry and he is from the United States. Having lived in Beijing for more than 20 years, Terry Crossman has finally realized his Chinese dream : becoming a public security volunteer. Life as a “Xicheng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Dama</a:t>
            </a:r>
            <a:r>
              <a:rPr lang="en-US" altLang="zh-CN" sz="2400" dirty="0">
                <a:solidFill>
                  <a:schemeClr val="tx1">
                    <a:lumMod val="75000"/>
                    <a:lumOff val="25000"/>
                  </a:schemeClr>
                </a:solidFill>
                <a:latin typeface="Times New Roman" panose="02020603050405020304" charset="0"/>
                <a:cs typeface="Times New Roman" panose="02020603050405020304" charset="0"/>
              </a:rPr>
              <a:t>” has even made him an online </a:t>
            </a:r>
            <a:r>
              <a:rPr lang="en-US" altLang="zh-CN" sz="2400" u="sng" dirty="0">
                <a:solidFill>
                  <a:schemeClr val="tx1">
                    <a:lumMod val="75000"/>
                    <a:lumOff val="25000"/>
                  </a:schemeClr>
                </a:solidFill>
                <a:latin typeface="Times New Roman" panose="02020603050405020304" charset="0"/>
                <a:cs typeface="Times New Roman" panose="02020603050405020304" charset="0"/>
              </a:rPr>
              <a:t>celebrity</a:t>
            </a:r>
            <a:r>
              <a:rPr lang="en-US" altLang="zh-CN" sz="2400" dirty="0">
                <a:solidFill>
                  <a:schemeClr val="tx1">
                    <a:lumMod val="75000"/>
                    <a:lumOff val="25000"/>
                  </a:schemeClr>
                </a:solidFill>
                <a:latin typeface="Times New Roman" panose="02020603050405020304" charset="0"/>
                <a:cs typeface="Times New Roman" panose="02020603050405020304" charset="0"/>
              </a:rPr>
              <a:t> known by many people.</a:t>
            </a: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5268" y="505776"/>
            <a:ext cx="11701463"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“Xicheng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Dama</a:t>
            </a:r>
            <a:r>
              <a:rPr lang="en-US" altLang="zh-CN" sz="2400" dirty="0">
                <a:solidFill>
                  <a:schemeClr val="tx1">
                    <a:lumMod val="75000"/>
                    <a:lumOff val="25000"/>
                  </a:schemeClr>
                </a:solidFill>
                <a:latin typeface="Times New Roman" panose="02020603050405020304" charset="0"/>
                <a:cs typeface="Times New Roman" panose="02020603050405020304" charset="0"/>
              </a:rPr>
              <a:t>” are volunteers, usually women in late middle age, who walk around the streets of downtown Beijing’s Xicheng District. And now Crossman has joined their club.</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“Gradually I saw that it is a good thing for retired seniors to come out and help others,” he said. He is seen giving tourists directions, getting water for a baby and even helping a neighbor sell yogurt.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 like helping others,” he said. “I live in the</a:t>
            </a:r>
            <a:r>
              <a:rPr lang="en-US" altLang="zh-CN" sz="2400" i="1" dirty="0">
                <a:solidFill>
                  <a:schemeClr val="tx1">
                    <a:lumMod val="75000"/>
                    <a:lumOff val="25000"/>
                  </a:schemeClr>
                </a:solidFill>
                <a:latin typeface="Times New Roman" panose="02020603050405020304" charset="0"/>
                <a:cs typeface="Times New Roman" panose="02020603050405020304" charset="0"/>
              </a:rPr>
              <a:t> hutong </a:t>
            </a:r>
            <a:r>
              <a:rPr lang="en-US" altLang="zh-CN" sz="2400" dirty="0">
                <a:solidFill>
                  <a:schemeClr val="tx1">
                    <a:lumMod val="75000"/>
                    <a:lumOff val="25000"/>
                  </a:schemeClr>
                </a:solidFill>
                <a:latin typeface="Times New Roman" panose="02020603050405020304" charset="0"/>
                <a:cs typeface="Times New Roman" panose="02020603050405020304" charset="0"/>
              </a:rPr>
              <a:t>and my neighbors and I usually help each other. This is where I live, where my friends are and where I call home.”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first came to the Chinese mainland in 1981, when he went to Shanghai andSuzhou in Jiangsu Province. Crossman and his family moved to Beijing in 1997, when the traffic was heavier and the city busier. Since then he has lived and worked in Beijing. Crossman does not want to leave Beijing. When he first came to the city there were just two subway lines; by the end of 2016 it was home to 18 lines with 288 stations.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0538" y="1289567"/>
            <a:ext cx="10606088" cy="1383264"/>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Crossman finds it hard to say if he prefers the new or the old Beijing. “In different periods I had different lives: life alone, married life and life with children,” he said. “Now I just enjoy living here.”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How long has Crossman’s family lived in Beijing?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For 40 years.                               B. For 18 years.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For more than 20 years.              D. For 20 years.</a:t>
            </a:r>
          </a:p>
        </p:txBody>
      </p:sp>
      <p:sp>
        <p:nvSpPr>
          <p:cNvPr id="109" name="TextBox 4"/>
          <p:cNvSpPr txBox="1"/>
          <p:nvPr/>
        </p:nvSpPr>
        <p:spPr>
          <a:xfrm>
            <a:off x="540393" y="3738104"/>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细节判断题。根据第一段第三句</a:t>
            </a:r>
            <a:r>
              <a:rPr lang="en-US" altLang="zh-CN" sz="2400" dirty="0">
                <a:solidFill>
                  <a:srgbClr val="C00000"/>
                </a:solidFill>
                <a:latin typeface="Times New Roman" panose="02020603050405020304" charset="0"/>
                <a:cs typeface="Times New Roman" panose="02020603050405020304" charset="0"/>
              </a:rPr>
              <a:t>Having lived in Beijing for more than 20 years</a:t>
            </a:r>
            <a:r>
              <a:rPr lang="zh-CN" altLang="en-US" sz="2400" dirty="0">
                <a:solidFill>
                  <a:srgbClr val="C00000"/>
                </a:solidFill>
                <a:latin typeface="Times New Roman" panose="02020603050405020304" charset="0"/>
                <a:cs typeface="Times New Roman" panose="02020603050405020304" charset="0"/>
              </a:rPr>
              <a:t>以及第五段第二句</a:t>
            </a:r>
            <a:r>
              <a:rPr lang="en-US" altLang="zh-CN" sz="2400" dirty="0">
                <a:solidFill>
                  <a:srgbClr val="C00000"/>
                </a:solidFill>
                <a:latin typeface="Times New Roman" panose="02020603050405020304" charset="0"/>
                <a:cs typeface="Times New Roman" panose="02020603050405020304" charset="0"/>
              </a:rPr>
              <a:t>Crossman and his family moved to Beijing in 1997</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Crossman</a:t>
            </a:r>
            <a:r>
              <a:rPr lang="zh-CN" altLang="en-US" sz="2400" dirty="0">
                <a:solidFill>
                  <a:srgbClr val="C00000"/>
                </a:solidFill>
                <a:latin typeface="Times New Roman" panose="02020603050405020304" charset="0"/>
                <a:cs typeface="Times New Roman" panose="02020603050405020304" charset="0"/>
              </a:rPr>
              <a:t>已经在北京居住了二十多年。故此题答案为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What does the underlined word “celebrity” in Paragraph 1 mean?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famous person.            B. A good example.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helpful person.            D. A diligent worker.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词义猜测题。根据第一段最后的</a:t>
            </a:r>
            <a:r>
              <a:rPr lang="en-US" altLang="zh-CN" sz="2400" dirty="0">
                <a:solidFill>
                  <a:srgbClr val="C00000"/>
                </a:solidFill>
                <a:latin typeface="Times New Roman" panose="02020603050405020304" charset="0"/>
                <a:cs typeface="Times New Roman" panose="02020603050405020304" charset="0"/>
              </a:rPr>
              <a:t>known by many people</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celebrity</a:t>
            </a:r>
            <a:r>
              <a:rPr lang="zh-CN" altLang="en-US" sz="2400" dirty="0">
                <a:solidFill>
                  <a:srgbClr val="C00000"/>
                </a:solidFill>
                <a:latin typeface="Times New Roman" panose="02020603050405020304" charset="0"/>
                <a:cs typeface="Times New Roman" panose="02020603050405020304" charset="0"/>
              </a:rPr>
              <a:t>意为“名人”。故此题答案为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60" y="46799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volunteers of “Xicheng Dama” club may do the following things 	 	   EXCEPT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giving tourists directions               B. getting water for a baby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helping a neighbor sell yogurt	 D. making the traffic heavier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细节判断题。根据第三段第二句</a:t>
            </a:r>
            <a:r>
              <a:rPr lang="en-US" altLang="zh-CN" sz="2400" dirty="0">
                <a:solidFill>
                  <a:srgbClr val="C00000"/>
                </a:solidFill>
                <a:latin typeface="Times New Roman" panose="02020603050405020304" charset="0"/>
                <a:cs typeface="Times New Roman" panose="02020603050405020304" charset="0"/>
              </a:rPr>
              <a:t>He is seen giving tourists directions, getting water for a baby and even helping a neighbor sell yogurt</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Crossman</a:t>
            </a:r>
            <a:r>
              <a:rPr lang="zh-CN" altLang="en-US" sz="2400" dirty="0">
                <a:solidFill>
                  <a:srgbClr val="C00000"/>
                </a:solidFill>
                <a:latin typeface="Times New Roman" panose="02020603050405020304" charset="0"/>
                <a:cs typeface="Times New Roman" panose="02020603050405020304" charset="0"/>
              </a:rPr>
              <a:t>作为“西城大妈”的一员会为游客指路，给婴儿打水，甚至帮邻居卖酸奶。故此题答案为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can we know about Terry Crossman from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was born in the United States in 1950.</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 prefers the new Beijing to the old one.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went to Beijing and Suzhou in Jiangsu Province in 1981.</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He has experienced the great changes in Beijing.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推理判断题。根据第五段最后一句</a:t>
            </a:r>
            <a:r>
              <a:rPr lang="en-US" altLang="zh-CN" sz="2400" dirty="0">
                <a:solidFill>
                  <a:srgbClr val="C00000"/>
                </a:solidFill>
                <a:latin typeface="Times New Roman" panose="02020603050405020304" charset="0"/>
                <a:cs typeface="Times New Roman" panose="02020603050405020304" charset="0"/>
              </a:rPr>
              <a:t>When he first came to the city there were just two subway lines; by the end of 2016 it was home to 18 lines with 288 stations</a:t>
            </a:r>
            <a:r>
              <a:rPr lang="zh-CN" altLang="en-US" sz="2400" dirty="0">
                <a:solidFill>
                  <a:srgbClr val="C00000"/>
                </a:solidFill>
                <a:latin typeface="Times New Roman" panose="02020603050405020304" charset="0"/>
                <a:cs typeface="Times New Roman" panose="02020603050405020304" charset="0"/>
              </a:rPr>
              <a:t>可知，当他第一次来北京时，这里只有两条地铁线路；到</a:t>
            </a:r>
            <a:r>
              <a:rPr lang="en-US" altLang="zh-CN" sz="2400" dirty="0">
                <a:solidFill>
                  <a:srgbClr val="C00000"/>
                </a:solidFill>
                <a:latin typeface="Times New Roman" panose="02020603050405020304" charset="0"/>
                <a:cs typeface="Times New Roman" panose="02020603050405020304" charset="0"/>
              </a:rPr>
              <a:t>2016</a:t>
            </a:r>
            <a:r>
              <a:rPr lang="zh-CN" altLang="en-US" sz="2400" dirty="0">
                <a:solidFill>
                  <a:srgbClr val="C00000"/>
                </a:solidFill>
                <a:latin typeface="Times New Roman" panose="02020603050405020304" charset="0"/>
                <a:cs typeface="Times New Roman" panose="02020603050405020304" charset="0"/>
              </a:rPr>
              <a:t>年底，已经有</a:t>
            </a:r>
            <a:r>
              <a:rPr lang="en-US" altLang="zh-CN" sz="2400" dirty="0">
                <a:solidFill>
                  <a:srgbClr val="C00000"/>
                </a:solidFill>
                <a:latin typeface="Times New Roman" panose="02020603050405020304" charset="0"/>
                <a:cs typeface="Times New Roman" panose="02020603050405020304" charset="0"/>
              </a:rPr>
              <a:t>18</a:t>
            </a:r>
            <a:r>
              <a:rPr lang="zh-CN" altLang="en-US" sz="2400" dirty="0">
                <a:solidFill>
                  <a:srgbClr val="C00000"/>
                </a:solidFill>
                <a:latin typeface="Times New Roman" panose="02020603050405020304" charset="0"/>
                <a:cs typeface="Times New Roman" panose="02020603050405020304" charset="0"/>
              </a:rPr>
              <a:t>条线路，</a:t>
            </a:r>
            <a:r>
              <a:rPr lang="en-US" altLang="zh-CN" sz="2400" dirty="0">
                <a:solidFill>
                  <a:srgbClr val="C00000"/>
                </a:solidFill>
                <a:latin typeface="Times New Roman" panose="02020603050405020304" charset="0"/>
                <a:cs typeface="Times New Roman" panose="02020603050405020304" charset="0"/>
              </a:rPr>
              <a:t>288</a:t>
            </a:r>
            <a:r>
              <a:rPr lang="zh-CN" altLang="en-US" sz="2400" dirty="0">
                <a:solidFill>
                  <a:srgbClr val="C00000"/>
                </a:solidFill>
                <a:latin typeface="Times New Roman" panose="02020603050405020304" charset="0"/>
                <a:cs typeface="Times New Roman" panose="02020603050405020304" charset="0"/>
              </a:rPr>
              <a:t>个车站。他见证了北京的巨大变化。故此题答案为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“Xicheng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Dama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Middle Age Club</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Chinese Dream Comes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An American in Beijing Lives His Chinese Dream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Lives in Beijing</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46735" y="3321824"/>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主旨大意题。这篇文章讲述了一个美国人定居在中国，成为社区志愿者，实现自己的中国梦的故事。故此题答案为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4"/>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is reported that some developed countries have shipped broken parts of computers to China. Such things can be found every day although it is against international laws. Last month Hong Kong SAR officers found 131,000 kilograms of broken computers, TVs and phones sent from Japan.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These are called electronic waste, or e-waste. Dealing with them is not an easy job because dangerous poison like mercury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汞</a:t>
            </a:r>
            <a:r>
              <a:rPr lang="en-US" altLang="zh-CN" sz="2400" dirty="0">
                <a:solidFill>
                  <a:schemeClr val="tx1">
                    <a:lumMod val="75000"/>
                    <a:lumOff val="25000"/>
                  </a:schemeClr>
                </a:solidFill>
                <a:latin typeface="Times New Roman" panose="02020603050405020304" charset="0"/>
                <a:cs typeface="Times New Roman" panose="02020603050405020304" charset="0"/>
              </a:rPr>
              <a:t>) and lead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铅</a:t>
            </a:r>
            <a:r>
              <a:rPr lang="en-US" altLang="zh-CN" sz="2400" dirty="0">
                <a:solidFill>
                  <a:schemeClr val="tx1">
                    <a:lumMod val="75000"/>
                    <a:lumOff val="25000"/>
                  </a:schemeClr>
                </a:solidFill>
                <a:latin typeface="Times New Roman" panose="02020603050405020304" charset="0"/>
                <a:cs typeface="Times New Roman" panose="02020603050405020304" charset="0"/>
              </a:rPr>
              <a:t>) can be found in them. Every time an old computer breaks down, it needs to be dealt with safely. But at present, broken computer parts are usually buried. It may take hundreds of years for them to really go into the earth.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1407773"/>
            <a:ext cx="11115675"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places in China are polluted by e-waste. Guiyu in Guangdong Province is one of them. This town is named as “the e-waste capital of the world”. It has to deal with 1.5 million kilograms of e-waste each year, from which it makes 75 million yuan. But this comes at a cost. Much of the poison in e-waste finds their way into the environment. Plastic is burned outdoors and waste water is poured into rivers. Greenpeace, an environmental group, has found the air, earth and rivers in Guiyu badly polluted.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year, China presents a new protection law which is the strictest one we have ever had. Computer companies will be asked to take back their old computers to deal with them safely. Hopefully, the problems of e-waste will be solved in the near future.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kilograms of electronic waste did Hong Kong SAR officers find 	    last month?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Less than 130,000.             B. Over 130,000.</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About 1.5 million.              D. Nearly 75 million.</a:t>
            </a:r>
          </a:p>
        </p:txBody>
      </p:sp>
      <p:sp>
        <p:nvSpPr>
          <p:cNvPr id="109" name="TextBox 4"/>
          <p:cNvSpPr txBox="1"/>
          <p:nvPr/>
        </p:nvSpPr>
        <p:spPr>
          <a:xfrm>
            <a:off x="876310" y="3872199"/>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细节判断题。根据第一段第三句</a:t>
            </a:r>
            <a:r>
              <a:rPr lang="en-US" altLang="zh-CN" sz="2400" dirty="0">
                <a:solidFill>
                  <a:srgbClr val="C00000"/>
                </a:solidFill>
                <a:latin typeface="Times New Roman" panose="02020603050405020304" charset="0"/>
                <a:cs typeface="Times New Roman" panose="02020603050405020304" charset="0"/>
              </a:rPr>
              <a:t>Last month Hong Kong SAR officers found 131,000 kilograms of broken computers, TVs and phones sent from Japan</a:t>
            </a:r>
            <a:r>
              <a:rPr lang="zh-CN" altLang="en-US" sz="2400" dirty="0">
                <a:solidFill>
                  <a:srgbClr val="C00000"/>
                </a:solidFill>
                <a:latin typeface="Times New Roman" panose="02020603050405020304" charset="0"/>
                <a:cs typeface="Times New Roman" panose="02020603050405020304" charset="0"/>
              </a:rPr>
              <a:t>可知，超过</a:t>
            </a:r>
            <a:r>
              <a:rPr lang="en-US" altLang="zh-CN" sz="2400" dirty="0">
                <a:solidFill>
                  <a:srgbClr val="C00000"/>
                </a:solidFill>
                <a:latin typeface="Times New Roman" panose="02020603050405020304" charset="0"/>
                <a:cs typeface="Times New Roman" panose="02020603050405020304" charset="0"/>
              </a:rPr>
              <a:t>13</a:t>
            </a:r>
            <a:r>
              <a:rPr lang="zh-CN" altLang="en-US" sz="2400" dirty="0">
                <a:solidFill>
                  <a:srgbClr val="C00000"/>
                </a:solidFill>
                <a:latin typeface="Times New Roman" panose="02020603050405020304" charset="0"/>
                <a:cs typeface="Times New Roman" panose="02020603050405020304" charset="0"/>
              </a:rPr>
              <a:t>万公斤的电子垃圾从日本运到香港。故此题答案为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28700" y="1159510"/>
            <a:ext cx="8686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Dealing with e-waste is a hard job because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e-waste contains dangerous poison like mercury and lead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is very expensive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there is too much e-waste to deal with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e-waste does harm to the environment and people’s life</a:t>
            </a:r>
          </a:p>
        </p:txBody>
      </p:sp>
      <p:sp>
        <p:nvSpPr>
          <p:cNvPr id="109" name="TextBox 4"/>
          <p:cNvSpPr txBox="1"/>
          <p:nvPr/>
        </p:nvSpPr>
        <p:spPr>
          <a:xfrm>
            <a:off x="876310" y="3872199"/>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细节判断题。根据第二段第二句</a:t>
            </a:r>
            <a:r>
              <a:rPr lang="en-US" altLang="zh-CN" sz="2400" dirty="0">
                <a:solidFill>
                  <a:srgbClr val="C00000"/>
                </a:solidFill>
                <a:latin typeface="Times New Roman" panose="02020603050405020304" charset="0"/>
                <a:cs typeface="Times New Roman" panose="02020603050405020304" charset="0"/>
              </a:rPr>
              <a:t>because dangerous poison like mercury and lead can be found in them</a:t>
            </a:r>
            <a:r>
              <a:rPr lang="zh-CN" altLang="en-US" sz="2400" dirty="0">
                <a:solidFill>
                  <a:srgbClr val="C00000"/>
                </a:solidFill>
                <a:latin typeface="Times New Roman" panose="02020603050405020304" charset="0"/>
                <a:cs typeface="Times New Roman" panose="02020603050405020304" charset="0"/>
              </a:rPr>
              <a:t>可知，电子垃圾很难处理的原因是它们含有汞和铅这类危险的有毒物质。故此题答案为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94742"/>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Greenpeace is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place to store e-waste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an environmental group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e-waste capital of the world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 company dealing with e-waste</a:t>
            </a:r>
          </a:p>
        </p:txBody>
      </p:sp>
      <p:sp>
        <p:nvSpPr>
          <p:cNvPr id="109" name="TextBox 4"/>
          <p:cNvSpPr txBox="1"/>
          <p:nvPr/>
        </p:nvSpPr>
        <p:spPr>
          <a:xfrm>
            <a:off x="637774" y="3485707"/>
            <a:ext cx="1033502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细节判断题。根据第三段最后一句</a:t>
            </a:r>
            <a:r>
              <a:rPr lang="en-US" altLang="zh-CN" sz="2400" dirty="0">
                <a:solidFill>
                  <a:srgbClr val="C00000"/>
                </a:solidFill>
                <a:latin typeface="Times New Roman" panose="02020603050405020304" charset="0"/>
                <a:cs typeface="Times New Roman" panose="02020603050405020304" charset="0"/>
              </a:rPr>
              <a:t>Greenpeace, an environmental group, has found the air, earth and rivers in Guiyu badly polluted</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Greenpeace</a:t>
            </a:r>
            <a:r>
              <a:rPr lang="zh-CN" altLang="en-US" sz="2400" dirty="0">
                <a:solidFill>
                  <a:srgbClr val="C00000"/>
                </a:solidFill>
                <a:latin typeface="Times New Roman" panose="02020603050405020304" charset="0"/>
                <a:cs typeface="Times New Roman" panose="02020603050405020304" charset="0"/>
              </a:rPr>
              <a:t>（绿色和平）是一个环保组织。故此题答案为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1325" y="9493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7793" y="517005"/>
            <a:ext cx="10555387"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According to the passage, this year, China presents a new protection law to _______.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improve people’s life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develop the country by closing some computer companies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ask computer companies to take back their old computers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ask people to deal with their old computers</a:t>
            </a:r>
          </a:p>
        </p:txBody>
      </p:sp>
      <p:sp>
        <p:nvSpPr>
          <p:cNvPr id="109" name="TextBox 4"/>
          <p:cNvSpPr txBox="1"/>
          <p:nvPr/>
        </p:nvSpPr>
        <p:spPr>
          <a:xfrm>
            <a:off x="799699" y="3881837"/>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细节判断题。根据第四段第二句</a:t>
            </a:r>
            <a:r>
              <a:rPr lang="en-US" altLang="zh-CN" sz="2400" dirty="0">
                <a:solidFill>
                  <a:srgbClr val="C00000"/>
                </a:solidFill>
                <a:latin typeface="Times New Roman" panose="02020603050405020304" charset="0"/>
                <a:cs typeface="Times New Roman" panose="02020603050405020304" charset="0"/>
              </a:rPr>
              <a:t>Computer companies will be asked to take back their old computers</a:t>
            </a:r>
            <a:r>
              <a:rPr lang="zh-CN" altLang="en-US" sz="2400" dirty="0">
                <a:solidFill>
                  <a:srgbClr val="C00000"/>
                </a:solidFill>
                <a:latin typeface="Times New Roman" panose="02020603050405020304" charset="0"/>
                <a:cs typeface="Times New Roman" panose="02020603050405020304" charset="0"/>
              </a:rPr>
              <a:t>可知，电脑制造商被要求收回他们的旧电脑。故此题答案为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9740" y="6255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Which of the following is NOT true according to the passage?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China found many broken parts of computers shipped from some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developed countries.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E-waste may still be in the earth after many years.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Many places in China are polluted by e-waste besides Guiyu in Guangdong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Province.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problems of e-waste have been solved now.</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32125" y="4215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推理判断题。根据文章最后一句</a:t>
            </a:r>
            <a:r>
              <a:rPr lang="en-US" altLang="zh-CN" sz="2400" dirty="0">
                <a:solidFill>
                  <a:srgbClr val="C00000"/>
                </a:solidFill>
                <a:latin typeface="Times New Roman" panose="02020603050405020304" charset="0"/>
                <a:cs typeface="Times New Roman" panose="02020603050405020304" charset="0"/>
              </a:rPr>
              <a:t>Hopefully, the problems of e-waste will be solved in the near future</a:t>
            </a:r>
            <a:r>
              <a:rPr lang="zh-CN" altLang="en-US" sz="2400" dirty="0">
                <a:solidFill>
                  <a:srgbClr val="C00000"/>
                </a:solidFill>
                <a:latin typeface="Times New Roman" panose="02020603050405020304" charset="0"/>
                <a:cs typeface="Times New Roman" panose="02020603050405020304" charset="0"/>
              </a:rPr>
              <a:t>可知，作者希望电子垃圾问题在不久的将来能得到解决，但目前仍未解决。故此题答案为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1322432"/>
            <a:ext cx="11540728" cy="18637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might have watched people upload their brains to the cloud in science fiction movies.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Patrick Walker, the billionaire CEO of a technology company, recently said that he had already done it.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People wondered if he was serious, and others discussed the future development of this technology.</a:t>
            </a:r>
          </a:p>
        </p:txBody>
      </p:sp>
      <p:sp>
        <p:nvSpPr>
          <p:cNvPr id="6" name="文本框 5"/>
          <p:cNvSpPr txBox="1"/>
          <p:nvPr>
            <p:custDataLst>
              <p:tags r:id="rId1"/>
            </p:custDataLst>
          </p:nvPr>
        </p:nvSpPr>
        <p:spPr>
          <a:xfrm>
            <a:off x="457835" y="46350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457835" y="351123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p>
        </p:txBody>
      </p:sp>
      <p:sp>
        <p:nvSpPr>
          <p:cNvPr id="10" name="文本框 9">
            <a:hlinkClick r:id="rId7" action="ppaction://hlinksldjump"/>
          </p:cNvPr>
          <p:cNvSpPr txBox="1"/>
          <p:nvPr>
            <p:custDataLst>
              <p:tags r:id="rId3"/>
            </p:custDataLst>
          </p:nvPr>
        </p:nvSpPr>
        <p:spPr>
          <a:xfrm>
            <a:off x="4965698" y="58939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2590165" y="22396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细节过渡题。根据空白处下一句“People wondered if he was serious, and others discussed the future development of this technology.”可知，这一句是描述人们对帕特里克行为的讨论。C项意为“这在中国社交平台引起了热烈的讨论”，符合逻辑，故此题正确答案为C。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247693"/>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Michael S.A. Graziano, a neuroscience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神经科学</a:t>
            </a:r>
            <a:r>
              <a:rPr lang="en-US" altLang="zh-CN" sz="2400" dirty="0">
                <a:solidFill>
                  <a:schemeClr val="tx1">
                    <a:lumMod val="75000"/>
                    <a:lumOff val="25000"/>
                  </a:schemeClr>
                </a:solidFill>
                <a:latin typeface="Times New Roman" panose="02020603050405020304" charset="0"/>
                <a:cs typeface="Times New Roman" panose="02020603050405020304" charset="0"/>
              </a:rPr>
              <a:t>) professor at Princeton University, U.S., said we would need two types of technology: an artificial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人造的</a:t>
            </a:r>
            <a:r>
              <a:rPr lang="en-US" altLang="zh-CN" sz="2400" dirty="0">
                <a:solidFill>
                  <a:schemeClr val="tx1">
                    <a:lumMod val="75000"/>
                    <a:lumOff val="25000"/>
                  </a:schemeClr>
                </a:solidFill>
                <a:latin typeface="Times New Roman" panose="02020603050405020304" charset="0"/>
                <a:cs typeface="Times New Roman" panose="02020603050405020304" charset="0"/>
              </a:rPr>
              <a:t>) brain and a scan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扫描</a:t>
            </a:r>
            <a:r>
              <a:rPr lang="en-US" altLang="zh-CN" sz="2400" dirty="0">
                <a:solidFill>
                  <a:schemeClr val="tx1">
                    <a:lumMod val="75000"/>
                    <a:lumOff val="25000"/>
                  </a:schemeClr>
                </a:solidFill>
                <a:latin typeface="Times New Roman" panose="02020603050405020304" charset="0"/>
                <a:cs typeface="Times New Roman" panose="02020603050405020304" charset="0"/>
              </a:rPr>
              <a:t>) of a person’s brain.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This way, your brain, with all its traits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特点</a:t>
            </a:r>
            <a:r>
              <a:rPr lang="en-US" altLang="zh-CN" sz="2400" dirty="0">
                <a:solidFill>
                  <a:schemeClr val="tx1">
                    <a:lumMod val="75000"/>
                    <a:lumOff val="25000"/>
                  </a:schemeClr>
                </a:solidFill>
                <a:latin typeface="Times New Roman" panose="02020603050405020304" charset="0"/>
                <a:cs typeface="Times New Roman" panose="02020603050405020304" charset="0"/>
              </a:rPr>
              <a:t>) and memories, could be stored and kept “alive”. It’s a bit like how your phone can store your photos and films for you.</a:t>
            </a:r>
          </a:p>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What could we use mind uploading for? You could talk with a loved one who has already passed away. You could see them and talk to their uploaded mind through a screen.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But the difference is that your loved one lives in a “human-made heaven”, said </a:t>
            </a:r>
            <a:r>
              <a:rPr lang="en-US" altLang="zh-CN" sz="2400" i="1" dirty="0">
                <a:solidFill>
                  <a:schemeClr val="tx1">
                    <a:lumMod val="75000"/>
                    <a:lumOff val="25000"/>
                  </a:schemeClr>
                </a:solidFill>
                <a:latin typeface="Times New Roman" panose="02020603050405020304" charset="0"/>
                <a:cs typeface="Times New Roman" panose="02020603050405020304" charset="0"/>
              </a:rPr>
              <a:t>The Guardian</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p:txBody>
      </p:sp>
      <p:sp>
        <p:nvSpPr>
          <p:cNvPr id="3" name="文本框 2"/>
          <p:cNvSpPr txBox="1"/>
          <p:nvPr>
            <p:custDataLst>
              <p:tags r:id="rId1"/>
            </p:custDataLst>
          </p:nvPr>
        </p:nvSpPr>
        <p:spPr>
          <a:xfrm>
            <a:off x="487680" y="399129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p>
        </p:txBody>
      </p:sp>
      <p:sp>
        <p:nvSpPr>
          <p:cNvPr id="10" name="文本框 9">
            <a:hlinkClick r:id="rId8" action="ppaction://hlinksldjump"/>
          </p:cNvPr>
          <p:cNvSpPr txBox="1"/>
          <p:nvPr>
            <p:custDataLst>
              <p:tags r:id="rId2"/>
            </p:custDataLst>
          </p:nvPr>
        </p:nvSpPr>
        <p:spPr>
          <a:xfrm>
            <a:off x="4883783" y="614163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393825" y="2476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5" name="TextBox 4"/>
          <p:cNvSpPr txBox="1"/>
          <p:nvPr>
            <p:custDataLst>
              <p:tags r:id="rId4"/>
            </p:custDataLst>
          </p:nvPr>
        </p:nvSpPr>
        <p:spPr>
          <a:xfrm>
            <a:off x="5361940" y="104521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a:t>
            </a:r>
          </a:p>
        </p:txBody>
      </p:sp>
      <p:sp>
        <p:nvSpPr>
          <p:cNvPr id="6" name="TextBox 4"/>
          <p:cNvSpPr txBox="1"/>
          <p:nvPr>
            <p:custDataLst>
              <p:tags r:id="rId5"/>
            </p:custDataLst>
          </p:nvPr>
        </p:nvSpPr>
        <p:spPr>
          <a:xfrm>
            <a:off x="742315" y="30473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Would you like to come to the party with me tonight?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suppose we shall enjoy ourselves!</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Never mind         B. Have a good time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Not exactly          D. 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742315" y="4409440"/>
            <a:ext cx="1066800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suppose we shall enjoy ourselves</a:t>
            </a:r>
            <a:r>
              <a:rPr lang="zh-CN" altLang="en-US" sz="2400" dirty="0">
                <a:solidFill>
                  <a:srgbClr val="C00000"/>
                </a:solidFill>
                <a:latin typeface="Times New Roman" panose="02020603050405020304" charset="0"/>
                <a:cs typeface="Times New Roman" panose="02020603050405020304" charset="0"/>
              </a:rPr>
              <a:t>（我觉得我们会玩得很开心）可以判断，说话者接受了对方的邀请，</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Sure</a:t>
            </a:r>
            <a:r>
              <a:rPr lang="zh-CN" altLang="en-US" sz="2400" dirty="0">
                <a:solidFill>
                  <a:srgbClr val="C00000"/>
                </a:solidFill>
                <a:latin typeface="Times New Roman" panose="02020603050405020304" charset="0"/>
                <a:cs typeface="Times New Roman" panose="02020603050405020304" charset="0"/>
              </a:rPr>
              <a:t>（当然）符合上下文。因此，答案是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8766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文章结构题。根据空白处下一句讲述教授解释如何上传大脑的操作，可知该处应提出疑问“大脑上传是如何操作的”，A项与下文一致。故此题正确答案为A。 </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细节过渡题。根据空白处前文提到上传大脑需要两种技术，E项意为“扫描需要找出大脑细胞是如何连接的”。后一句提到“用这种方法就可以存储大脑”，E项符合上下文串联，故此题正确答案为E。</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细节过渡题。根据空白处上一句“You could see them and talk to their </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uploaded mind through a screen.”提到“通过屏幕交流”，B项意为“感觉就像你在和住在另一个地方的人视频通话”，与上下文一致，故此题正确答案为B。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454703"/>
            <a:ext cx="11391900"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Although it is a very new technology, people have been talking about the idea of a computer “brain” for years. A recent example is the 2023 film called Wandering Earth II. It is set from 2044 to 2058, a time when humans can “upload” themselves into a virtual world before they die. Tu Yaya died of a car accident, and his father began to study the digital life plan, used machines to store human perception and memory, in order to continue the digital life of his daughter.</a:t>
            </a:r>
          </a:p>
        </p:txBody>
      </p:sp>
      <p:sp>
        <p:nvSpPr>
          <p:cNvPr id="3" name="文本框 2"/>
          <p:cNvSpPr txBox="1"/>
          <p:nvPr>
            <p:custDataLst>
              <p:tags r:id="rId1"/>
            </p:custDataLst>
          </p:nvPr>
        </p:nvSpPr>
        <p:spPr>
          <a:xfrm>
            <a:off x="574675" y="3499803"/>
            <a:ext cx="1121727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How would mind uploading work?</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It would feel like you’re having a video call with someone who lives in another place.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caused a lot of discussion on Chinese social media.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It’s not a new idea.</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 scan would need to work out how the cells of the brain are connected.</a:t>
            </a:r>
          </a:p>
        </p:txBody>
      </p:sp>
      <p:sp>
        <p:nvSpPr>
          <p:cNvPr id="10" name="文本框 9">
            <a:hlinkClick r:id="rId6" action="ppaction://hlinksldjump"/>
          </p:cNvPr>
          <p:cNvSpPr txBox="1"/>
          <p:nvPr>
            <p:custDataLst>
              <p:tags r:id="rId2"/>
            </p:custDataLst>
          </p:nvPr>
        </p:nvSpPr>
        <p:spPr>
          <a:xfrm>
            <a:off x="4874893" y="5733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494155" y="4546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归纳总结题。本题考查段落主题句，根据空白处下一句“Although it is a very new technology”以及举例可知，本段主要讲述该技术不是新的想法。D项与下文一致，故此题正确答案为D。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042297" y="2305539"/>
            <a:ext cx="10235303"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was a middle school student. He lived in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small town for 17 years. His father, Mr. Hill, was a rich farmer, and later on 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(open) a shop in our city. He bought a house here last year. His family moved to the new house and David began to study in our class. But he had few friends here. At first he just played by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(he). </a:t>
            </a:r>
          </a:p>
        </p:txBody>
      </p:sp>
      <p:sp>
        <p:nvSpPr>
          <p:cNvPr id="7" name="TextBox 4"/>
          <p:cNvSpPr txBox="1"/>
          <p:nvPr/>
        </p:nvSpPr>
        <p:spPr>
          <a:xfrm>
            <a:off x="7571354" y="2238806"/>
            <a:ext cx="163406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TextBox 4"/>
          <p:cNvSpPr txBox="1"/>
          <p:nvPr/>
        </p:nvSpPr>
        <p:spPr>
          <a:xfrm>
            <a:off x="9041608" y="272281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opened</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3790315" y="4051935"/>
            <a:ext cx="1284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himself</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933450"/>
            <a:ext cx="10854055" cy="261493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本题考查冠词。根据分析句意解题法，句意为“他住在一个小镇里”，这里的小镇是泛指。故此题正确答案为：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本题考查时态。根据分析句子结构及句意解题法，空格处填入的词在句中作谓语，时态为一般过去时。故此题正确答案为：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opened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本题考查代词。根据分析句子结构及句意解题法，句意为“起初他只是一个人玩”，应填入反身代词。故此题正确答案为：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himself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neighbor Cathy was a kind girl. She had many friends. She found the boy never talked to anyone and decided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(help) him. David liked to stay with her and talked to her a lot. They became good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(friend).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afternoon, Cathy told David, “It’ll be my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(eighteen) birthday tomorrow. I’ll have a birthday party. Will you come?”</a:t>
            </a:r>
          </a:p>
        </p:txBody>
      </p:sp>
      <p:sp>
        <p:nvSpPr>
          <p:cNvPr id="5" name="TextBox 4"/>
          <p:cNvSpPr txBox="1"/>
          <p:nvPr/>
        </p:nvSpPr>
        <p:spPr>
          <a:xfrm>
            <a:off x="5434330" y="965200"/>
            <a:ext cx="14509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to help</a:t>
            </a:r>
          </a:p>
        </p:txBody>
      </p:sp>
      <p:sp>
        <p:nvSpPr>
          <p:cNvPr id="6" name="TextBox 4"/>
          <p:cNvSpPr txBox="1"/>
          <p:nvPr/>
        </p:nvSpPr>
        <p:spPr>
          <a:xfrm>
            <a:off x="6812915" y="1402080"/>
            <a:ext cx="1855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friends</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7655560" y="1838325"/>
            <a:ext cx="22567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eighteenth</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81050" y="609600"/>
            <a:ext cx="9935210"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decide 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为固定搭配，意为“决定做某事”，空格处需填入非谓语动词的不定式形式。故此题正确答案为：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help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本题考查名词。根据关键词解题法，主语为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friend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要改为复数形式。故此题正确答案为：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friends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本题考查数词。句意为“明天将是我的十八岁生日”，空格处要填入的词应为序数词。故此题正确答案为：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eighteenth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8" y="626342"/>
            <a:ext cx="10089492"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“Certainly. I’m glad to.” The boy said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(happy).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David got home and prepared for the present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(give) to Cathy. He was upset that he forgot to ask the girl what she liked. He couldn’t call her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he didn’t know her telephone number. At that moment Mrs. Hill came and asked, “What’s the matter, dear?” “What would you like if it was your eighteenth birthday, Mom?” “Nothing,” she said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a smile, “I just wish I could always be 18.”</a:t>
            </a:r>
          </a:p>
        </p:txBody>
      </p:sp>
      <p:sp>
        <p:nvSpPr>
          <p:cNvPr id="5" name="TextBox 4"/>
          <p:cNvSpPr txBox="1"/>
          <p:nvPr/>
        </p:nvSpPr>
        <p:spPr>
          <a:xfrm>
            <a:off x="6441440" y="533400"/>
            <a:ext cx="16446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happily</a:t>
            </a:r>
          </a:p>
        </p:txBody>
      </p:sp>
      <p:sp>
        <p:nvSpPr>
          <p:cNvPr id="6" name="TextBox 4"/>
          <p:cNvSpPr txBox="1"/>
          <p:nvPr/>
        </p:nvSpPr>
        <p:spPr>
          <a:xfrm>
            <a:off x="7212330" y="1055370"/>
            <a:ext cx="17316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given</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1148080" y="1943100"/>
            <a:ext cx="16325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because</a:t>
            </a:r>
          </a:p>
        </p:txBody>
      </p:sp>
      <p:sp>
        <p:nvSpPr>
          <p:cNvPr id="11" name="TextBox 4"/>
          <p:cNvSpPr txBox="1"/>
          <p:nvPr/>
        </p:nvSpPr>
        <p:spPr>
          <a:xfrm>
            <a:off x="6685915" y="2854325"/>
            <a:ext cx="1613535" cy="459105"/>
          </a:xfrm>
          <a:prstGeom prst="rect">
            <a:avLst/>
          </a:prstGeom>
          <a:noFill/>
        </p:spPr>
        <p:txBody>
          <a:bodyPr wrap="square" rtlCol="0">
            <a:noAutofit/>
          </a:bodyPr>
          <a:lstStyle/>
          <a:p>
            <a:pPr algn="ctr"/>
            <a:r>
              <a:rPr lang="en-US" sz="2800" dirty="0">
                <a:solidFill>
                  <a:srgbClr val="C00000"/>
                </a:solidFill>
                <a:latin typeface="Times New Roman" panose="02020603050405020304" charset="0"/>
                <a:cs typeface="Times New Roman" panose="02020603050405020304" charset="0"/>
              </a:rPr>
              <a:t>with</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850344"/>
            <a:ext cx="10854055" cy="38766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本题考查副词。根据分析句意解题法，空格处要填入的词修饰动词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said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，需用副词。故此题正确答案为：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happily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本题考查非谓语动词。根据分析句子结构解题法，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present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give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之间是被动关系，要用动词的过去分词形式表示被动。故此题正确答案为：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given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本题考查连词。根据分析句子结构及句意解题法，句意为“他无法打电话给她因为他不知道她的电话号码”，填入词引导原因状语从句。故此题正确答案为：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本题考查介词。句意为“她微笑着说”，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 smile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意为“面带微笑”。故此题正确答案为：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am terribly sorry to have broken your vase.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Be careful next time.</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Look out                   B. That’s all right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Don’t mention it        D. Cheer up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am terribly sorry to have broken your vase</a:t>
            </a:r>
            <a:r>
              <a:rPr lang="zh-CN" altLang="en-US" sz="2400" dirty="0">
                <a:solidFill>
                  <a:srgbClr val="C00000"/>
                </a:solidFill>
                <a:latin typeface="Times New Roman" panose="02020603050405020304" charset="0"/>
                <a:cs typeface="Times New Roman" panose="02020603050405020304" charset="0"/>
              </a:rPr>
              <a:t>（很抱歉我打破了你的花瓶），可以得知说话人想道歉。</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all right</a:t>
            </a:r>
            <a:r>
              <a:rPr lang="zh-CN" altLang="en-US" sz="2400" dirty="0">
                <a:solidFill>
                  <a:srgbClr val="C00000"/>
                </a:solidFill>
                <a:latin typeface="Times New Roman" panose="02020603050405020304" charset="0"/>
                <a:cs typeface="Times New Roman" panose="02020603050405020304" charset="0"/>
              </a:rPr>
              <a:t>（没关系）符合对话情景。因此，答案是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Work hard,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你就会取得更大的进步</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2771775" y="1848894"/>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and you will make greater progress</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48050"/>
            <a:ext cx="9952354" cy="830997"/>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本题考查的是并列句的知识点。根据汉语提示，本题的正确答案为：</a:t>
            </a:r>
            <a:r>
              <a:rPr lang="en-US" altLang="zh-CN" sz="2400" dirty="0">
                <a:solidFill>
                  <a:srgbClr val="C00000"/>
                </a:solidFill>
                <a:latin typeface="Times New Roman" panose="02020603050405020304" charset="0"/>
                <a:cs typeface="Times New Roman" panose="02020603050405020304" charset="0"/>
              </a:rPr>
              <a:t>and you will make greater progress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Can you tell me 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你什么时候到达机场</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As is known to all, doing sports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对我们的健康有好处</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3541677" y="609632"/>
            <a:ext cx="8312608"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when you will arrive at / get to / reach the airport</a:t>
            </a:r>
          </a:p>
        </p:txBody>
      </p:sp>
      <p:sp>
        <p:nvSpPr>
          <p:cNvPr id="13" name="TextBox 4"/>
          <p:cNvSpPr txBox="1"/>
          <p:nvPr/>
        </p:nvSpPr>
        <p:spPr>
          <a:xfrm>
            <a:off x="761001" y="443771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本题考查的是固定搭配的知识点。</a:t>
            </a:r>
            <a:r>
              <a:rPr lang="en-US" altLang="zh-CN" sz="2400" dirty="0">
                <a:solidFill>
                  <a:srgbClr val="C00000"/>
                </a:solidFill>
                <a:latin typeface="Times New Roman" panose="02020603050405020304" charset="0"/>
                <a:cs typeface="Times New Roman" panose="02020603050405020304" charset="0"/>
              </a:rPr>
              <a:t>be good for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为固定搭配，意为“对</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有益”。句中动名词</a:t>
            </a:r>
            <a:r>
              <a:rPr lang="en-US" altLang="zh-CN" sz="2400" dirty="0">
                <a:solidFill>
                  <a:srgbClr val="C00000"/>
                </a:solidFill>
                <a:latin typeface="Times New Roman" panose="02020603050405020304" charset="0"/>
                <a:cs typeface="Times New Roman" panose="02020603050405020304" charset="0"/>
              </a:rPr>
              <a:t>doing sports</a:t>
            </a:r>
            <a:r>
              <a:rPr lang="zh-CN" altLang="en-US" sz="2400" dirty="0">
                <a:solidFill>
                  <a:srgbClr val="C00000"/>
                </a:solidFill>
                <a:latin typeface="Times New Roman" panose="02020603050405020304" charset="0"/>
                <a:cs typeface="Times New Roman" panose="02020603050405020304" charset="0"/>
              </a:rPr>
              <a:t>作主语，谓语动词为单数，根据</a:t>
            </a:r>
            <a:r>
              <a:rPr lang="en-US" altLang="zh-CN" sz="2400" dirty="0">
                <a:solidFill>
                  <a:srgbClr val="C00000"/>
                </a:solidFill>
                <a:latin typeface="Times New Roman" panose="02020603050405020304" charset="0"/>
                <a:cs typeface="Times New Roman" panose="02020603050405020304" charset="0"/>
              </a:rPr>
              <a:t>As is known to all</a:t>
            </a:r>
            <a:r>
              <a:rPr lang="zh-CN" altLang="en-US" sz="2400" dirty="0">
                <a:solidFill>
                  <a:srgbClr val="C00000"/>
                </a:solidFill>
                <a:latin typeface="Times New Roman" panose="02020603050405020304" charset="0"/>
                <a:cs typeface="Times New Roman" panose="02020603050405020304" charset="0"/>
              </a:rPr>
              <a:t>（众所周知）判断时态为一般现在时。故本题正确答案为：</a:t>
            </a:r>
            <a:r>
              <a:rPr lang="en-US" altLang="zh-CN" sz="2400" dirty="0">
                <a:solidFill>
                  <a:srgbClr val="C00000"/>
                </a:solidFill>
                <a:latin typeface="Times New Roman" panose="02020603050405020304" charset="0"/>
                <a:cs typeface="Times New Roman" panose="02020603050405020304" charset="0"/>
              </a:rPr>
              <a:t>is good for our health</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09163" y="1871380"/>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本题考查的是宾语从句的知识点。宾语从句要用陈述句语序，故本题的正确答案为：</a:t>
            </a:r>
            <a:r>
              <a:rPr lang="en-US" altLang="zh-CN" sz="2400" dirty="0">
                <a:solidFill>
                  <a:srgbClr val="C00000"/>
                </a:solidFill>
                <a:latin typeface="Times New Roman" panose="02020603050405020304" charset="0"/>
                <a:cs typeface="Times New Roman" panose="02020603050405020304" charset="0"/>
              </a:rPr>
              <a:t>when you will arrive at / get to / reach the airport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5122717" y="3179295"/>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is good for our health</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09206" y="632254"/>
            <a:ext cx="10839919"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The shoe factory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两年前我参观过的</a:t>
            </a:r>
            <a:r>
              <a:rPr lang="en-US" altLang="zh-CN" sz="2400" dirty="0">
                <a:latin typeface="Times New Roman" panose="02020603050405020304" charset="0"/>
                <a:ea typeface="宋体" panose="02010600030101010101" pitchFamily="2" charset="-122"/>
                <a:cs typeface="Times New Roman" panose="02020603050405020304" charset="0"/>
              </a:rPr>
              <a:t>) has  been shut down.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正是在去年七月</a:t>
            </a:r>
            <a:r>
              <a:rPr lang="en-US" altLang="zh-CN" sz="2400" dirty="0">
                <a:latin typeface="Times New Roman" panose="02020603050405020304" charset="0"/>
                <a:ea typeface="宋体" panose="02010600030101010101" pitchFamily="2" charset="-122"/>
                <a:cs typeface="Times New Roman" panose="02020603050405020304" charset="0"/>
              </a:rPr>
              <a:t>) that he graduated from college.</a:t>
            </a:r>
          </a:p>
        </p:txBody>
      </p:sp>
      <p:sp>
        <p:nvSpPr>
          <p:cNvPr id="13" name="TextBox 4"/>
          <p:cNvSpPr txBox="1"/>
          <p:nvPr/>
        </p:nvSpPr>
        <p:spPr>
          <a:xfrm>
            <a:off x="3733800" y="472459"/>
            <a:ext cx="561975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(which/that) I visited two years ago</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81646" y="1855656"/>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本题考查的是定语从句的知识点。根据句意，</a:t>
            </a:r>
            <a:r>
              <a:rPr lang="en-US" altLang="zh-CN" sz="2400" dirty="0">
                <a:solidFill>
                  <a:srgbClr val="C00000"/>
                </a:solidFill>
                <a:latin typeface="Times New Roman" panose="02020603050405020304" charset="0"/>
                <a:cs typeface="Times New Roman" panose="02020603050405020304" charset="0"/>
              </a:rPr>
              <a:t>shoe factory</a:t>
            </a:r>
            <a:r>
              <a:rPr lang="zh-CN" altLang="en-US" sz="2400" dirty="0">
                <a:solidFill>
                  <a:srgbClr val="C00000"/>
                </a:solidFill>
                <a:latin typeface="Times New Roman" panose="02020603050405020304" charset="0"/>
                <a:cs typeface="Times New Roman" panose="02020603050405020304" charset="0"/>
              </a:rPr>
              <a:t>是先行词，在从句中充当宾语，引导词用关系代词</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，关系代词可省略。故本题的正确答案为：</a:t>
            </a:r>
            <a:r>
              <a:rPr lang="en-US" altLang="zh-CN" sz="2400" dirty="0">
                <a:solidFill>
                  <a:srgbClr val="C00000"/>
                </a:solidFill>
                <a:latin typeface="Times New Roman" panose="02020603050405020304" charset="0"/>
                <a:cs typeface="Times New Roman" panose="02020603050405020304" charset="0"/>
              </a:rPr>
              <a:t>(which/that) I visited two years ago</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917940"/>
            <a:ext cx="9952354"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本题考查的是强调句的知识点。强调句的结构为</a:t>
            </a:r>
            <a:r>
              <a:rPr lang="en-US" altLang="zh-CN" sz="2400" dirty="0">
                <a:solidFill>
                  <a:srgbClr val="C00000"/>
                </a:solidFill>
                <a:latin typeface="Times New Roman" panose="02020603050405020304" charset="0"/>
                <a:cs typeface="Times New Roman" panose="02020603050405020304" charset="0"/>
              </a:rPr>
              <a:t>It is/was+</a:t>
            </a:r>
            <a:r>
              <a:rPr lang="zh-CN" altLang="en-US" sz="2400" dirty="0">
                <a:solidFill>
                  <a:srgbClr val="C00000"/>
                </a:solidFill>
                <a:latin typeface="Times New Roman" panose="02020603050405020304" charset="0"/>
                <a:cs typeface="Times New Roman" panose="02020603050405020304" charset="0"/>
              </a:rPr>
              <a:t>被强调的部分</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。故本题正确答案为：</a:t>
            </a:r>
            <a:r>
              <a:rPr lang="en-US" altLang="zh-CN" sz="2400" dirty="0">
                <a:solidFill>
                  <a:srgbClr val="C00000"/>
                </a:solidFill>
                <a:latin typeface="Times New Roman" panose="02020603050405020304" charset="0"/>
                <a:cs typeface="Times New Roman" panose="02020603050405020304" charset="0"/>
              </a:rPr>
              <a:t>It was in last July</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638425" y="3569231"/>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It was in last July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假设你是李华，你从美国朋友</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Mike</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的电子邮件中得知他在演讲比赛中表现出色，学校奖励他到中国旅游。请你用英语给他写一封电子邮件，向他表示祝贺并邀请他来你家做客。</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857250" y="1367149"/>
            <a:ext cx="9792335" cy="4485652"/>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Mike,</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I’m glad to know that you’ve been awarded by your school a trip to China because of your outstanding performance at the speech contest. Congratulations! This is a happy moment for you and I am very proud of your achievement. </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would like to invite you to my house for a meal with my family. And I can introduce more about Chinese tradition and culture to you. Looking forward to your reply!</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996550" y="164514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Many a pop star _______ looking forward to attending the ceremony held in Paris tomorrow.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was                 D. have been</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本题考查主谓一致。根据定点法，</a:t>
            </a:r>
            <a:r>
              <a:rPr lang="en-US" altLang="zh-CN" sz="2400" dirty="0">
                <a:solidFill>
                  <a:srgbClr val="C00000"/>
                </a:solidFill>
                <a:latin typeface="Times New Roman" panose="02020603050405020304" charset="0"/>
                <a:cs typeface="Times New Roman" panose="02020603050405020304" charset="0"/>
              </a:rPr>
              <a:t>many a pop star</a:t>
            </a:r>
            <a:r>
              <a:rPr lang="zh-CN" altLang="en-US" sz="2400" dirty="0">
                <a:solidFill>
                  <a:srgbClr val="C00000"/>
                </a:solidFill>
                <a:latin typeface="Times New Roman" panose="02020603050405020304" charset="0"/>
                <a:cs typeface="Times New Roman" panose="02020603050405020304" charset="0"/>
              </a:rPr>
              <a:t>虽然指“很多明星”，但其谓语动词应用单数，且根据</a:t>
            </a:r>
            <a:r>
              <a:rPr lang="en-US" altLang="zh-CN" sz="2400" dirty="0">
                <a:solidFill>
                  <a:srgbClr val="C00000"/>
                </a:solidFill>
                <a:latin typeface="Times New Roman" panose="02020603050405020304" charset="0"/>
                <a:cs typeface="Times New Roman" panose="02020603050405020304" charset="0"/>
              </a:rPr>
              <a:t>tomorrow</a:t>
            </a:r>
            <a:r>
              <a:rPr lang="zh-CN" altLang="en-US" sz="2400" dirty="0">
                <a:solidFill>
                  <a:srgbClr val="C00000"/>
                </a:solidFill>
                <a:latin typeface="Times New Roman" panose="02020603050405020304" charset="0"/>
                <a:cs typeface="Times New Roman" panose="02020603050405020304" charset="0"/>
              </a:rPr>
              <a:t>可知时态不可能是过去时，故此题正确答案为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315605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How do you like your trip to Hangzhou?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I’m tired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haven’t visited such a beautiful city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went there by train</a:t>
            </a:r>
          </a:p>
        </p:txBody>
      </p:sp>
      <p:sp>
        <p:nvSpPr>
          <p:cNvPr id="36" name="TextBox 4"/>
          <p:cNvSpPr txBox="1"/>
          <p:nvPr/>
        </p:nvSpPr>
        <p:spPr>
          <a:xfrm>
            <a:off x="590467" y="3586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 do you like your trip to Hangzhou</a:t>
            </a:r>
            <a:r>
              <a:rPr lang="zh-CN" altLang="en-US" sz="2400" dirty="0">
                <a:solidFill>
                  <a:srgbClr val="C00000"/>
                </a:solidFill>
                <a:latin typeface="Times New Roman" panose="02020603050405020304" charset="0"/>
                <a:cs typeface="Times New Roman" panose="02020603050405020304" charset="0"/>
              </a:rPr>
              <a:t>（你觉得你的杭州之旅怎么样）可以得知说话人是在询问对方的看法。</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项意为“我从没去过那么美的城市”，符合对话情景。因此，答案是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64870" y="918845"/>
            <a:ext cx="1076134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______ of them is a man of great knowledge, but both are ready to help others.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Neither          C. Some             D. All</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本题考查不定代词。句意为“虽然两人都不是博学的人，但他们都乐于助人”，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项符合题意和语境，故此题正确答案为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772795" y="918845"/>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She said that some new factories _______ soon in our city.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be built              B. being built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will be built                  D. was building</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本题考查时态和语态。根据定点法，主句的时态为一般过去时，宾语从句也要用相应的过去时态，而</a:t>
            </a:r>
            <a:r>
              <a:rPr lang="en-US" altLang="zh-CN" sz="2400" dirty="0">
                <a:solidFill>
                  <a:srgbClr val="C00000"/>
                </a:solidFill>
                <a:latin typeface="Times New Roman" panose="02020603050405020304" charset="0"/>
                <a:cs typeface="Times New Roman" panose="02020603050405020304" charset="0"/>
              </a:rPr>
              <a:t>factories</a:t>
            </a:r>
            <a:r>
              <a:rPr lang="zh-CN" altLang="en-US" sz="2400" dirty="0">
                <a:solidFill>
                  <a:srgbClr val="C00000"/>
                </a:solidFill>
                <a:latin typeface="Times New Roman" panose="02020603050405020304" charset="0"/>
                <a:cs typeface="Times New Roman" panose="02020603050405020304" charset="0"/>
              </a:rPr>
              <a:t>与</a:t>
            </a:r>
            <a:r>
              <a:rPr lang="en-US" altLang="zh-CN" sz="2400" dirty="0">
                <a:solidFill>
                  <a:srgbClr val="C00000"/>
                </a:solidFill>
                <a:latin typeface="Times New Roman" panose="02020603050405020304" charset="0"/>
                <a:cs typeface="Times New Roman" panose="02020603050405020304" charset="0"/>
              </a:rPr>
              <a:t>build</a:t>
            </a:r>
            <a:r>
              <a:rPr lang="zh-CN" altLang="en-US" sz="2400" dirty="0">
                <a:solidFill>
                  <a:srgbClr val="C00000"/>
                </a:solidFill>
                <a:latin typeface="Times New Roman" panose="02020603050405020304" charset="0"/>
                <a:cs typeface="Times New Roman" panose="02020603050405020304" charset="0"/>
              </a:rPr>
              <a:t>之间为被动关系，故此题正确答案为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Not a single song _______ at the party yesterday.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he sings         B. did he sing       C. he sang         D. does he sing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75131" y="46010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a:t>
            </a:r>
            <a:r>
              <a:rPr lang="en-US" altLang="zh-CN" sz="2400" dirty="0">
                <a:solidFill>
                  <a:srgbClr val="C00000"/>
                </a:solidFill>
                <a:latin typeface="Times New Roman" panose="02020603050405020304" charset="0"/>
                <a:cs typeface="Times New Roman" panose="02020603050405020304" charset="0"/>
              </a:rPr>
              <a:t>not</a:t>
            </a:r>
            <a:r>
              <a:rPr lang="zh-CN" altLang="en-US" sz="2400" dirty="0">
                <a:solidFill>
                  <a:srgbClr val="C00000"/>
                </a:solidFill>
                <a:latin typeface="Times New Roman" panose="02020603050405020304" charset="0"/>
                <a:cs typeface="Times New Roman" panose="02020603050405020304" charset="0"/>
              </a:rPr>
              <a:t>放句首要用部分倒装，由</a:t>
            </a:r>
            <a:r>
              <a:rPr lang="en-US" altLang="zh-CN" sz="2400" dirty="0">
                <a:solidFill>
                  <a:srgbClr val="C00000"/>
                </a:solidFill>
                <a:latin typeface="Times New Roman" panose="02020603050405020304" charset="0"/>
                <a:cs typeface="Times New Roman" panose="02020603050405020304" charset="0"/>
              </a:rPr>
              <a:t>yesterday</a:t>
            </a:r>
            <a:r>
              <a:rPr lang="zh-CN" altLang="en-US" sz="2400" dirty="0">
                <a:solidFill>
                  <a:srgbClr val="C00000"/>
                </a:solidFill>
                <a:latin typeface="Times New Roman" panose="02020603050405020304" charset="0"/>
                <a:cs typeface="Times New Roman" panose="02020603050405020304" charset="0"/>
              </a:rPr>
              <a:t>可知时态为一般过去时，</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项符合题意和语境，故此题正确答案为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510" y="85026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He didn’t give up smoking _______ he got a serious disease.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B. while              C. until                D. if</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本题考查连词。根据定点法及句意，本题使用了</a:t>
            </a:r>
            <a:r>
              <a:rPr lang="en-US" altLang="zh-CN" sz="2400" dirty="0">
                <a:solidFill>
                  <a:srgbClr val="C00000"/>
                </a:solidFill>
                <a:latin typeface="Times New Roman" panose="02020603050405020304" charset="0"/>
                <a:cs typeface="Times New Roman" panose="02020603050405020304" charset="0"/>
              </a:rPr>
              <a:t>not...until</a:t>
            </a:r>
            <a:r>
              <a:rPr lang="zh-CN" altLang="en-US" sz="2400" dirty="0">
                <a:solidFill>
                  <a:srgbClr val="C00000"/>
                </a:solidFill>
                <a:latin typeface="Times New Roman" panose="02020603050405020304" charset="0"/>
                <a:cs typeface="Times New Roman" panose="02020603050405020304" charset="0"/>
              </a:rPr>
              <a:t>的句型，意为“直到得了严重的疾病他才放弃吸烟”，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until</a:t>
            </a:r>
            <a:r>
              <a:rPr lang="zh-CN" altLang="en-US" sz="2400" dirty="0">
                <a:solidFill>
                  <a:srgbClr val="C00000"/>
                </a:solidFill>
                <a:latin typeface="Times New Roman" panose="02020603050405020304" charset="0"/>
                <a:cs typeface="Times New Roman" panose="02020603050405020304" charset="0"/>
              </a:rPr>
              <a:t>符合题意和语境，故此题正确答案为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335" y="850265"/>
            <a:ext cx="8959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It was so noisy that we _______ hardly hear him.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should           B. must             C. could                D. ought to</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本题考查情态动词。句意为“周围太吵了，以至于我们几乎听不见他”，可知这里要用</a:t>
            </a:r>
            <a:r>
              <a:rPr lang="en-US" altLang="zh-CN" sz="2400" dirty="0">
                <a:solidFill>
                  <a:srgbClr val="C00000"/>
                </a:solidFill>
                <a:latin typeface="Times New Roman" panose="02020603050405020304" charset="0"/>
                <a:cs typeface="Times New Roman" panose="02020603050405020304" charset="0"/>
              </a:rPr>
              <a:t>could</a:t>
            </a:r>
            <a:r>
              <a:rPr lang="zh-CN" altLang="en-US" sz="2400" dirty="0">
                <a:solidFill>
                  <a:srgbClr val="C00000"/>
                </a:solidFill>
                <a:latin typeface="Times New Roman" panose="02020603050405020304" charset="0"/>
                <a:cs typeface="Times New Roman" panose="02020603050405020304" charset="0"/>
              </a:rPr>
              <a:t>表示“能够”，故此题正确答案为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People in China are advised _______ the waste before throwing them away.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sorting             B. sorted           C. to be sorted              D. to sort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本题考查动词不定式。根据定点法，关键词</a:t>
            </a:r>
            <a:r>
              <a:rPr lang="en-US" altLang="zh-CN" sz="2400" dirty="0">
                <a:solidFill>
                  <a:srgbClr val="C00000"/>
                </a:solidFill>
                <a:latin typeface="Times New Roman" panose="02020603050405020304" charset="0"/>
                <a:cs typeface="Times New Roman" panose="02020603050405020304" charset="0"/>
              </a:rPr>
              <a:t>be advised</a:t>
            </a:r>
            <a:r>
              <a:rPr lang="zh-CN" altLang="en-US" sz="2400" dirty="0">
                <a:solidFill>
                  <a:srgbClr val="C00000"/>
                </a:solidFill>
                <a:latin typeface="Times New Roman" panose="02020603050405020304" charset="0"/>
                <a:cs typeface="Times New Roman" panose="02020603050405020304" charset="0"/>
              </a:rPr>
              <a:t>后面应该用动词不定式</a:t>
            </a:r>
            <a:r>
              <a:rPr lang="en-US" altLang="zh-CN" sz="2400" dirty="0">
                <a:solidFill>
                  <a:srgbClr val="C00000"/>
                </a:solidFill>
                <a:latin typeface="Times New Roman" panose="02020603050405020304" charset="0"/>
                <a:cs typeface="Times New Roman" panose="02020603050405020304" charset="0"/>
              </a:rPr>
              <a:t>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，表示“被建议做某事”，故此题正确答案为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660" y="918845"/>
            <a:ext cx="885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Followed by a stranger, the little girl _______ the police for help.</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turned down           B. turned in          C. turned to              D. turned up</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turn down</a:t>
            </a:r>
            <a:r>
              <a:rPr lang="zh-CN" altLang="en-US" sz="2400" dirty="0">
                <a:solidFill>
                  <a:srgbClr val="C00000"/>
                </a:solidFill>
                <a:latin typeface="Times New Roman" panose="02020603050405020304" charset="0"/>
                <a:cs typeface="Times New Roman" panose="02020603050405020304" charset="0"/>
              </a:rPr>
              <a:t>意为“调低（音量）”，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turn in</a:t>
            </a:r>
            <a:r>
              <a:rPr lang="zh-CN" altLang="en-US" sz="2400" dirty="0">
                <a:solidFill>
                  <a:srgbClr val="C00000"/>
                </a:solidFill>
                <a:latin typeface="Times New Roman" panose="02020603050405020304" charset="0"/>
                <a:cs typeface="Times New Roman" panose="02020603050405020304" charset="0"/>
              </a:rPr>
              <a:t>意为“上交”，</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turn to</a:t>
            </a:r>
            <a:r>
              <a:rPr lang="zh-CN" altLang="en-US" sz="2400" dirty="0">
                <a:solidFill>
                  <a:srgbClr val="C00000"/>
                </a:solidFill>
                <a:latin typeface="Times New Roman" panose="02020603050405020304" charset="0"/>
                <a:cs typeface="Times New Roman" panose="02020603050405020304" charset="0"/>
              </a:rPr>
              <a:t>意为“向（某人）求助”，</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turn up</a:t>
            </a:r>
            <a:r>
              <a:rPr lang="zh-CN" altLang="en-US" sz="2400" dirty="0">
                <a:solidFill>
                  <a:srgbClr val="C00000"/>
                </a:solidFill>
                <a:latin typeface="Times New Roman" panose="02020603050405020304" charset="0"/>
                <a:cs typeface="Times New Roman" panose="02020603050405020304" charset="0"/>
              </a:rPr>
              <a:t>意为“出现；调高（音量）”。句意为“由于被陌生人跟踪，小女孩向警察求助。”故此题正确答案为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910" y="901065"/>
            <a:ext cx="8991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don’t think he will get rid of his bad habit of getting up late,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won’t he             D. will he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本题考查反义疑问句。主从复合句中的反义疑问句，如果主句的主语是第一人称，反义疑问句中的主谓部分与从句保持一致，因此排除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两项。又因主句部分含有否定意义，反义疑问句要用肯定形式。故此题正确答案为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385" y="90106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本题考查定语从句。先行词</a:t>
            </a:r>
            <a:r>
              <a:rPr lang="en-US" altLang="zh-CN" sz="2400" dirty="0">
                <a:solidFill>
                  <a:srgbClr val="C00000"/>
                </a:solidFill>
                <a:latin typeface="Times New Roman" panose="02020603050405020304" charset="0"/>
                <a:cs typeface="Times New Roman" panose="02020603050405020304" charset="0"/>
              </a:rPr>
              <a:t>students</a:t>
            </a:r>
            <a:r>
              <a:rPr lang="zh-CN" altLang="en-US" sz="2400" dirty="0">
                <a:solidFill>
                  <a:srgbClr val="C00000"/>
                </a:solidFill>
                <a:latin typeface="Times New Roman" panose="02020603050405020304" charset="0"/>
                <a:cs typeface="Times New Roman" panose="02020603050405020304" charset="0"/>
              </a:rPr>
              <a:t>在从句中充当主语，需用关系代词，并且该先行词指“人”。句意为“踢球踢得好的学生将在大学校队里得到进一步的训练。”故此题正确答案为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 students _______ play football well will get further training in the college </a:t>
            </a:r>
          </a:p>
          <a:p>
            <a:pPr indent="45720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team.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            B. which           C. whom             D. that </a:t>
            </a: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710399" y="38862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Would you mind lending me your dictionary?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Here you are.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Of course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Good idea                    D. Better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根据问句</a:t>
            </a:r>
            <a:r>
              <a:rPr lang="en-US" altLang="zh-CN" sz="2400" dirty="0">
                <a:solidFill>
                  <a:srgbClr val="C00000"/>
                </a:solidFill>
                <a:latin typeface="Times New Roman" panose="02020603050405020304" charset="0"/>
                <a:cs typeface="Times New Roman" panose="02020603050405020304" charset="0"/>
              </a:rPr>
              <a:t>Would you mind lending me your dictionary</a:t>
            </a:r>
            <a:r>
              <a:rPr lang="zh-CN" altLang="en-US" sz="2400" dirty="0">
                <a:solidFill>
                  <a:srgbClr val="C00000"/>
                </a:solidFill>
                <a:latin typeface="Times New Roman" panose="02020603050405020304" charset="0"/>
                <a:cs typeface="Times New Roman" panose="02020603050405020304" charset="0"/>
              </a:rPr>
              <a:t>（你介意我借用你的字典吗）以及答语中的</a:t>
            </a:r>
            <a:r>
              <a:rPr lang="en-US" altLang="zh-CN" sz="2400" dirty="0">
                <a:solidFill>
                  <a:srgbClr val="C00000"/>
                </a:solidFill>
                <a:latin typeface="Times New Roman" panose="02020603050405020304" charset="0"/>
                <a:cs typeface="Times New Roman" panose="02020603050405020304" charset="0"/>
              </a:rPr>
              <a:t>Here you are</a:t>
            </a:r>
            <a:r>
              <a:rPr lang="zh-CN" altLang="en-US" sz="2400" dirty="0">
                <a:solidFill>
                  <a:srgbClr val="C00000"/>
                </a:solidFill>
                <a:latin typeface="Times New Roman" panose="02020603050405020304" charset="0"/>
                <a:cs typeface="Times New Roman" panose="02020603050405020304" charset="0"/>
              </a:rPr>
              <a:t>（给你）可知，说话人同意了对方的请求。</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Not at all</a:t>
            </a:r>
            <a:r>
              <a:rPr lang="zh-CN" altLang="en-US" sz="2400" dirty="0">
                <a:solidFill>
                  <a:srgbClr val="C00000"/>
                </a:solidFill>
                <a:latin typeface="Times New Roman" panose="02020603050405020304" charset="0"/>
                <a:cs typeface="Times New Roman" panose="02020603050405020304" charset="0"/>
              </a:rPr>
              <a:t>（一点也不介意）符合上下文。因此，答案是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98805" y="3737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518025"/>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Would you like a single room or a double room</a:t>
            </a:r>
            <a:r>
              <a:rPr lang="zh-CN" altLang="en-US" sz="2400" dirty="0">
                <a:solidFill>
                  <a:srgbClr val="C00000"/>
                </a:solidFill>
                <a:latin typeface="Times New Roman" panose="02020603050405020304" charset="0"/>
                <a:cs typeface="Times New Roman" panose="02020603050405020304" charset="0"/>
              </a:rPr>
              <a:t>（您想要单人房还是双人房），可以判断出说话人想要订房间。</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34010"/>
            <a:ext cx="11039475" cy="359925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This is Royal Hotel. Can I help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Would you like a single room or a double room?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would like to book a room with sea view</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 A dozen of eggs, please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would like to borrow a book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 I want to buy a T-shirt</a:t>
            </a:r>
          </a:p>
        </p:txBody>
      </p:sp>
      <p:sp>
        <p:nvSpPr>
          <p:cNvPr id="7" name="TextBox 4"/>
          <p:cNvSpPr txBox="1"/>
          <p:nvPr/>
        </p:nvSpPr>
        <p:spPr>
          <a:xfrm>
            <a:off x="86550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e908983d-c3df-46be-851e-7b8c75b8778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15</TotalTime>
  <Words>7766</Words>
  <Application>Microsoft Office PowerPoint</Application>
  <PresentationFormat>宽屏</PresentationFormat>
  <Paragraphs>527</Paragraphs>
  <Slides>79</Slides>
  <Notes>79</Notes>
  <HiddenSlides>11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79</vt:i4>
      </vt:variant>
    </vt:vector>
  </HeadingPairs>
  <TitlesOfParts>
    <vt:vector size="90" baseType="lpstr">
      <vt:lpstr>微软雅黑</vt:lpstr>
      <vt:lpstr>方正大黑简体</vt:lpstr>
      <vt:lpstr>等线</vt:lpstr>
      <vt:lpstr>黑体</vt:lpstr>
      <vt:lpstr>Impact</vt:lpstr>
      <vt:lpstr>方正公文黑体</vt:lpstr>
      <vt:lpstr>Times New Roman</vt:lpstr>
      <vt:lpstr>宋体</vt:lpstr>
      <vt:lpstr>方正黑体简体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121</cp:revision>
  <dcterms:created xsi:type="dcterms:W3CDTF">2021-08-19T06:32:00Z</dcterms:created>
  <dcterms:modified xsi:type="dcterms:W3CDTF">2023-09-02T03:31:26Z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