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6.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7.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8.xml" ContentType="application/vnd.openxmlformats-officedocument.presentationml.tags+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tags/tag9.xml" ContentType="application/vnd.openxmlformats-officedocument.presentationml.tags+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tags/tag10.xml" ContentType="application/vnd.openxmlformats-officedocument.presentationml.tags+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3"/>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346" r:id="rId25"/>
    <p:sldId id="347" r:id="rId26"/>
    <p:sldId id="348" r:id="rId27"/>
    <p:sldId id="349" r:id="rId28"/>
    <p:sldId id="350" r:id="rId29"/>
    <p:sldId id="351" r:id="rId30"/>
    <p:sldId id="352" r:id="rId31"/>
    <p:sldId id="353" r:id="rId32"/>
    <p:sldId id="385" r:id="rId33"/>
    <p:sldId id="355" r:id="rId34"/>
    <p:sldId id="332" r:id="rId35"/>
    <p:sldId id="371" r:id="rId36"/>
    <p:sldId id="295" r:id="rId37"/>
    <p:sldId id="372" r:id="rId38"/>
    <p:sldId id="373" r:id="rId39"/>
    <p:sldId id="374" r:id="rId40"/>
    <p:sldId id="375" r:id="rId41"/>
    <p:sldId id="376" r:id="rId42"/>
    <p:sldId id="439" r:id="rId43"/>
    <p:sldId id="440" r:id="rId44"/>
    <p:sldId id="301" r:id="rId45"/>
    <p:sldId id="302" r:id="rId46"/>
    <p:sldId id="437" r:id="rId47"/>
    <p:sldId id="304" r:id="rId48"/>
    <p:sldId id="357" r:id="rId49"/>
    <p:sldId id="305" r:id="rId50"/>
    <p:sldId id="358" r:id="rId51"/>
    <p:sldId id="359" r:id="rId52"/>
    <p:sldId id="360" r:id="rId53"/>
    <p:sldId id="361" r:id="rId54"/>
    <p:sldId id="441" r:id="rId55"/>
    <p:sldId id="362" r:id="rId56"/>
    <p:sldId id="438" r:id="rId57"/>
    <p:sldId id="363" r:id="rId58"/>
    <p:sldId id="433" r:id="rId59"/>
    <p:sldId id="364" r:id="rId60"/>
    <p:sldId id="365" r:id="rId61"/>
    <p:sldId id="436" r:id="rId62"/>
    <p:sldId id="367" r:id="rId63"/>
    <p:sldId id="368" r:id="rId64"/>
    <p:sldId id="369" r:id="rId65"/>
    <p:sldId id="370" r:id="rId66"/>
    <p:sldId id="435" r:id="rId67"/>
    <p:sldId id="307" r:id="rId68"/>
    <p:sldId id="308" r:id="rId69"/>
    <p:sldId id="377" r:id="rId70"/>
    <p:sldId id="378" r:id="rId71"/>
    <p:sldId id="380" r:id="rId72"/>
    <p:sldId id="379" r:id="rId73"/>
    <p:sldId id="381" r:id="rId74"/>
    <p:sldId id="312" r:id="rId75"/>
    <p:sldId id="382" r:id="rId76"/>
    <p:sldId id="383" r:id="rId77"/>
    <p:sldId id="384" r:id="rId78"/>
    <p:sldId id="314" r:id="rId79"/>
    <p:sldId id="315" r:id="rId80"/>
    <p:sldId id="326" r:id="rId81"/>
    <p:sldId id="430" r:id="rId82"/>
  </p:sldIdLst>
  <p:sldSz cx="12192000" cy="6858000"/>
  <p:notesSz cx="6858000" cy="9144000"/>
  <p:embeddedFontLst>
    <p:embeddedFont>
      <p:font typeface="方正公文黑体" panose="02000500000000000000"/>
      <p:regular r:id="rId84"/>
    </p:embeddedFont>
    <p:embeddedFont>
      <p:font typeface="Impact" panose="020B0806030902050204" pitchFamily="34" charset="0"/>
      <p:regular r:id="rId85"/>
    </p:embeddedFont>
    <p:embeddedFont>
      <p:font typeface="等线" panose="02010600030101010101" pitchFamily="2" charset="-122"/>
      <p:regular r:id="rId86"/>
      <p:bold r:id="rId87"/>
    </p:embeddedFont>
    <p:embeddedFont>
      <p:font typeface="方正大黑简体" panose="02000000000000000000" pitchFamily="2" charset="-122"/>
      <p:regular r:id="rId88"/>
    </p:embeddedFont>
    <p:embeddedFont>
      <p:font typeface="黑体" panose="02010609060101010101" pitchFamily="49" charset="-122"/>
      <p:regular r:id="rId89"/>
    </p:embeddedFont>
    <p:embeddedFont>
      <p:font typeface="微软雅黑" panose="020B0503020204020204" pitchFamily="34" charset="-122"/>
      <p:regular r:id="rId90"/>
      <p:bold r:id="rId91"/>
    </p:embeddedFont>
  </p:embeddedFontLst>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441"/>
            <p14:sldId id="362"/>
            <p14:sldId id="438"/>
            <p14:sldId id="363"/>
            <p14:sldId id="433"/>
            <p14:sldId id="364"/>
            <p14:sldId id="365"/>
            <p14:sldId id="436"/>
            <p14:sldId id="367"/>
            <p14:sldId id="368"/>
            <p14:sldId id="369"/>
            <p14:sldId id="370"/>
            <p14:sldId id="435"/>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96"/>
      </p:cViewPr>
      <p:guideLst>
        <p:guide orient="horz" pos="110"/>
        <p:guide orient="horz" pos="4211"/>
        <p:guide pos="81"/>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fntdata"/><Relationship Id="rId89" Type="http://schemas.openxmlformats.org/officeDocument/2006/relationships/font" Target="fonts/font6.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7.fntdata"/><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2.fntdata"/><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font" Target="fonts/font5.fntdata"/><Relationship Id="rId91" Type="http://schemas.openxmlformats.org/officeDocument/2006/relationships/font" Target="fonts/font8.fntdata"/><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3.fntdata"/><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gs" Target="tags/tag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4.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80</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slide" Target="slide2.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3.xml"/><Relationship Id="rId7" Type="http://schemas.openxmlformats.org/officeDocument/2006/relationships/slide" Target="slide67.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44.xml"/><Relationship Id="rId5" Type="http://schemas.openxmlformats.org/officeDocument/2006/relationships/slide" Target="slide33.xml"/><Relationship Id="rId10" Type="http://schemas.openxmlformats.org/officeDocument/2006/relationships/image" Target="../media/image1.emf"/><Relationship Id="rId4" Type="http://schemas.openxmlformats.org/officeDocument/2006/relationships/slide" Target="slide10.xml"/><Relationship Id="rId9" Type="http://schemas.openxmlformats.org/officeDocument/2006/relationships/slide" Target="slide7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slide" Target="slide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slide" Target="slide2.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slide" Target="slide34.xml"/></Relationships>
</file>

<file path=ppt/slides/_rels/slide4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slide" Target="slide2.xml"/><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slide" Target="slide2.xml"/><Relationship Id="rId4" Type="http://schemas.openxmlformats.org/officeDocument/2006/relationships/image" Target="../media/image2.jpeg"/></Relationships>
</file>

<file path=ppt/slides/_rels/slide68.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slide" Target="slide68.xml"/></Relationships>
</file>

<file path=ppt/slides/_rels/slide73.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slide" Target="slide2.xml"/><Relationship Id="rId4" Type="http://schemas.openxmlformats.org/officeDocument/2006/relationships/image" Target="../media/image2.jpe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slide" Target="slide2.xml"/><Relationship Id="rId4" Type="http://schemas.openxmlformats.org/officeDocument/2006/relationships/image" Target="../media/image2.jpeg"/></Relationships>
</file>

<file path=ppt/slides/_rels/slide79.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7D169C8F-F994-3DB7-B7A5-B805B099795D}"/>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Lots of people don’t </a:t>
            </a:r>
            <a:r>
              <a:rPr lang="en-US" altLang="zh-CN" sz="2400" u="sng" dirty="0">
                <a:latin typeface="Times New Roman" panose="02020603050405020304" charset="0"/>
                <a:ea typeface="宋体" panose="02010600030101010101" pitchFamily="2" charset="-122"/>
                <a:cs typeface="Times New Roman" panose="02020603050405020304" charset="0"/>
              </a:rPr>
              <a:t>bother</a:t>
            </a:r>
            <a:r>
              <a:rPr lang="en-US" altLang="zh-CN" sz="2400" dirty="0">
                <a:latin typeface="Times New Roman" panose="02020603050405020304" charset="0"/>
                <a:ea typeface="宋体" panose="02010600030101010101" pitchFamily="2" charset="-122"/>
                <a:cs typeface="Times New Roman" panose="02020603050405020304" charset="0"/>
              </a:rPr>
              <a:t> to go through a wedding these days.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努力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希望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费事</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bother</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花费时间精力（做某事）”，结合句意“现在许多人不想费事去办婚礼”，</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6962" y="9005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1750" y="96272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A knock on the door </a:t>
            </a:r>
            <a:r>
              <a:rPr lang="en-US" altLang="zh-CN" sz="2400" u="sng" dirty="0">
                <a:latin typeface="Times New Roman" panose="02020603050405020304" charset="0"/>
                <a:ea typeface="宋体" panose="02010600030101010101" pitchFamily="2" charset="-122"/>
                <a:cs typeface="Times New Roman" panose="02020603050405020304" charset="0"/>
              </a:rPr>
              <a:t>interrupted</a:t>
            </a:r>
            <a:r>
              <a:rPr lang="en-US" altLang="zh-CN" sz="2400" dirty="0">
                <a:latin typeface="Times New Roman" panose="02020603050405020304" charset="0"/>
                <a:ea typeface="宋体" panose="02010600030101010101" pitchFamily="2" charset="-122"/>
                <a:cs typeface="Times New Roman" panose="02020603050405020304" charset="0"/>
              </a:rPr>
              <a:t> their discussion.</a:t>
            </a: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打断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继续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冲击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覆盖</a:t>
            </a: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interrupt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打断，中断”，结合句意“一阵敲门声打断了他们的讨论”，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Tom’s real problem is that he </a:t>
            </a:r>
            <a:r>
              <a:rPr lang="en-US" altLang="zh-CN" sz="2400" u="sng" dirty="0">
                <a:latin typeface="Times New Roman" panose="02020603050405020304" charset="0"/>
                <a:ea typeface="宋体" panose="02010600030101010101" pitchFamily="2" charset="-122"/>
                <a:cs typeface="Times New Roman" panose="02020603050405020304" charset="0"/>
              </a:rPr>
              <a:t>lacks</a:t>
            </a:r>
            <a:r>
              <a:rPr lang="en-US" altLang="zh-CN" sz="2400" dirty="0">
                <a:latin typeface="Times New Roman" panose="02020603050405020304" charset="0"/>
                <a:ea typeface="宋体" panose="02010600030101010101" pitchFamily="2" charset="-122"/>
                <a:cs typeface="Times New Roman" panose="02020603050405020304" charset="0"/>
              </a:rPr>
              <a:t> confidence.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找回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增强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喜欢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缺乏</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lack</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缺少，缺乏”，结合句意“</a:t>
            </a:r>
            <a:r>
              <a:rPr lang="en-US" altLang="zh-CN" sz="2400" dirty="0">
                <a:solidFill>
                  <a:srgbClr val="C00000"/>
                </a:solidFill>
                <a:latin typeface="Times New Roman" panose="02020603050405020304" charset="0"/>
                <a:cs typeface="Times New Roman" panose="02020603050405020304" charset="0"/>
              </a:rPr>
              <a:t>Tom</a:t>
            </a:r>
            <a:r>
              <a:rPr lang="zh-CN" altLang="en-US" sz="2400" dirty="0">
                <a:solidFill>
                  <a:srgbClr val="C00000"/>
                </a:solidFill>
                <a:latin typeface="Times New Roman" panose="02020603050405020304" charset="0"/>
                <a:cs typeface="Times New Roman" panose="02020603050405020304" charset="0"/>
              </a:rPr>
              <a:t>真正的问题是缺乏信心”，</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31195" y="885325"/>
            <a:ext cx="11039475"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She is working hard to </a:t>
            </a:r>
            <a:r>
              <a:rPr lang="en-US" altLang="zh-CN" sz="2400" u="sng" dirty="0">
                <a:latin typeface="Times New Roman" panose="02020603050405020304" charset="0"/>
                <a:ea typeface="宋体" panose="02010600030101010101" pitchFamily="2" charset="-122"/>
                <a:cs typeface="Times New Roman" panose="02020603050405020304" charset="0"/>
              </a:rPr>
              <a:t>catch up with</a:t>
            </a:r>
            <a:r>
              <a:rPr lang="en-US" altLang="zh-CN" sz="2400" dirty="0">
                <a:latin typeface="Times New Roman" panose="02020603050405020304" charset="0"/>
                <a:ea typeface="宋体" panose="02010600030101010101" pitchFamily="2" charset="-122"/>
                <a:cs typeface="Times New Roman" panose="02020603050405020304" charset="0"/>
              </a:rPr>
              <a:t> the rest of the class.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抓住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取悦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赶上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超越</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catch up with</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捉拿，赶得上”，结合句意“她努力学习，以便能赶上班级其他同学”，</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There was a large </a:t>
            </a:r>
            <a:r>
              <a:rPr lang="en-US" altLang="zh-CN" sz="2400" u="sng" dirty="0">
                <a:latin typeface="Times New Roman" panose="02020603050405020304" charset="0"/>
                <a:ea typeface="宋体" panose="02010600030101010101" pitchFamily="2" charset="-122"/>
                <a:cs typeface="Times New Roman" panose="02020603050405020304" charset="0"/>
              </a:rPr>
              <a:t>advertisement</a:t>
            </a:r>
            <a:r>
              <a:rPr lang="en-US" altLang="zh-CN" sz="2400" dirty="0">
                <a:latin typeface="Times New Roman" panose="02020603050405020304" charset="0"/>
                <a:ea typeface="宋体" panose="02010600030101010101" pitchFamily="2" charset="-122"/>
                <a:cs typeface="Times New Roman" panose="02020603050405020304" charset="0"/>
              </a:rPr>
              <a:t> for the concert.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照片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广告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展览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彩排</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advertisement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广告”，结合句意“音乐会的广告很大”，</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She was asked to </a:t>
            </a:r>
            <a:r>
              <a:rPr lang="en-US" altLang="zh-CN" sz="2400" u="sng" dirty="0">
                <a:latin typeface="Times New Roman" panose="02020603050405020304" charset="0"/>
                <a:ea typeface="宋体" panose="02010600030101010101" pitchFamily="2" charset="-122"/>
                <a:cs typeface="Times New Roman" panose="02020603050405020304" charset="0"/>
              </a:rPr>
              <a:t>account for</a:t>
            </a:r>
            <a:r>
              <a:rPr lang="en-US" altLang="zh-CN" sz="2400" dirty="0">
                <a:latin typeface="Times New Roman" panose="02020603050405020304" charset="0"/>
                <a:ea typeface="宋体" panose="02010600030101010101" pitchFamily="2" charset="-122"/>
                <a:cs typeface="Times New Roman" panose="02020603050405020304" charset="0"/>
              </a:rPr>
              <a:t> the missing money.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计算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找回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解释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赔偿</a:t>
            </a:r>
          </a:p>
        </p:txBody>
      </p:sp>
      <p:sp>
        <p:nvSpPr>
          <p:cNvPr id="109" name="TextBox 4"/>
          <p:cNvSpPr txBox="1"/>
          <p:nvPr/>
        </p:nvSpPr>
        <p:spPr>
          <a:xfrm>
            <a:off x="260985" y="4486759"/>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account for</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（数量或比例上）占；导致；解释（某种事实或情况）；解释，说明（某事）；（某人）对（行动、政策等）负有责任；将（钱款）列入（预算）”，结合句意“她被要求对失踪的钱进行解释”，</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Someone has </a:t>
            </a:r>
            <a:r>
              <a:rPr lang="en-US" altLang="zh-CN" sz="2400" u="sng" dirty="0">
                <a:latin typeface="Times New Roman" panose="02020603050405020304" charset="0"/>
                <a:ea typeface="宋体" panose="02010600030101010101" pitchFamily="2" charset="-122"/>
                <a:cs typeface="Times New Roman" panose="02020603050405020304" charset="0"/>
              </a:rPr>
              <a:t>carelessly</a:t>
            </a:r>
            <a:r>
              <a:rPr lang="en-US" altLang="zh-CN" sz="2400" dirty="0">
                <a:latin typeface="Times New Roman" panose="02020603050405020304" charset="0"/>
                <a:ea typeface="宋体" panose="02010600030101010101" pitchFamily="2" charset="-122"/>
                <a:cs typeface="Times New Roman" panose="02020603050405020304" charset="0"/>
              </a:rPr>
              <a:t> left a window open.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故意地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粗心地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盲目地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公开地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carelessly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粗心地”，结合句意“有人粗心地忘记关窗户了”，</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This information is </a:t>
            </a:r>
            <a:r>
              <a:rPr lang="en-US" altLang="zh-CN" sz="2400" u="sng" dirty="0">
                <a:latin typeface="Times New Roman" panose="02020603050405020304" charset="0"/>
                <a:ea typeface="宋体" panose="02010600030101010101" pitchFamily="2" charset="-122"/>
                <a:cs typeface="Times New Roman" panose="02020603050405020304" charset="0"/>
              </a:rPr>
              <a:t>available</a:t>
            </a:r>
            <a:r>
              <a:rPr lang="en-US" altLang="zh-CN" sz="2400" dirty="0">
                <a:latin typeface="Times New Roman" panose="02020603050405020304" charset="0"/>
                <a:ea typeface="宋体" panose="02010600030101010101" pitchFamily="2" charset="-122"/>
                <a:cs typeface="Times New Roman" panose="02020603050405020304" charset="0"/>
              </a:rPr>
              <a:t> on the Internet.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可找到的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可相信的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可忽略的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可避免的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available</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可获得的，可购得的，可找到的，有空的”，结合句意“这项信息在网上是可找到的”，</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3"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4"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5"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6"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7"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8"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0"/>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63434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According to the </a:t>
            </a:r>
            <a:r>
              <a:rPr lang="en-US" altLang="zh-CN" sz="2400" u="sng" dirty="0">
                <a:latin typeface="Times New Roman" panose="02020603050405020304" charset="0"/>
                <a:ea typeface="宋体" panose="02010600030101010101" pitchFamily="2" charset="-122"/>
                <a:cs typeface="Times New Roman" panose="02020603050405020304" charset="0"/>
              </a:rPr>
              <a:t>contract</a:t>
            </a:r>
            <a:r>
              <a:rPr lang="en-US" altLang="zh-CN" sz="2400" dirty="0">
                <a:latin typeface="Times New Roman" panose="02020603050405020304" charset="0"/>
                <a:ea typeface="宋体" panose="02010600030101010101" pitchFamily="2" charset="-122"/>
                <a:cs typeface="Times New Roman" panose="02020603050405020304" charset="0"/>
              </a:rPr>
              <a:t>, the project should have been finished yesterday.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规定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裁决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要求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合同 </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contract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合同”，结合句意“根据合同，项目本应该在今天完成”，</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Bananas are sold by </a:t>
            </a:r>
            <a:r>
              <a:rPr lang="en-US" altLang="zh-CN" sz="2400" u="sng" dirty="0">
                <a:latin typeface="Times New Roman" panose="02020603050405020304" charset="0"/>
                <a:ea typeface="宋体" panose="02010600030101010101" pitchFamily="2" charset="-122"/>
                <a:cs typeface="Times New Roman" panose="02020603050405020304" charset="0"/>
              </a:rPr>
              <a:t>weight</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重量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等级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数量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体积</a:t>
            </a:r>
          </a:p>
        </p:txBody>
      </p:sp>
      <p:sp>
        <p:nvSpPr>
          <p:cNvPr id="109" name="TextBox 4"/>
          <p:cNvSpPr txBox="1"/>
          <p:nvPr/>
        </p:nvSpPr>
        <p:spPr>
          <a:xfrm>
            <a:off x="260985" y="4486759"/>
            <a:ext cx="11670030" cy="46037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解析：本题考查名词</a:t>
            </a:r>
            <a:r>
              <a:rPr lang="en-US" altLang="zh-CN" sz="2400" dirty="0">
                <a:solidFill>
                  <a:srgbClr val="C00000"/>
                </a:solidFill>
                <a:latin typeface="Times New Roman" panose="02020603050405020304" charset="0"/>
                <a:cs typeface="Times New Roman" panose="02020603050405020304" charset="0"/>
              </a:rPr>
              <a:t>weight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重量”，结合句意“香蕉按重量出售”，</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That is _______ classroom where we had lessons last year.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B. an              C. the                 D.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本题考查冠词。根据定点法，由 </a:t>
            </a:r>
            <a:r>
              <a:rPr lang="en-US" altLang="zh-CN" sz="2400" dirty="0">
                <a:solidFill>
                  <a:srgbClr val="C00000"/>
                </a:solidFill>
                <a:latin typeface="Times New Roman" panose="02020603050405020304" charset="0"/>
                <a:cs typeface="Times New Roman" panose="02020603050405020304" charset="0"/>
              </a:rPr>
              <a:t>we had lessons last year</a:t>
            </a:r>
            <a:r>
              <a:rPr lang="zh-CN" altLang="en-US" sz="2400" dirty="0">
                <a:solidFill>
                  <a:srgbClr val="C00000"/>
                </a:solidFill>
                <a:latin typeface="Times New Roman" panose="02020603050405020304" charset="0"/>
                <a:cs typeface="Times New Roman" panose="02020603050405020304" charset="0"/>
              </a:rPr>
              <a:t>可筛选出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，定冠词</a:t>
            </a:r>
            <a:r>
              <a:rPr lang="en-US" altLang="zh-CN" sz="2400" dirty="0">
                <a:solidFill>
                  <a:srgbClr val="C00000"/>
                </a:solidFill>
                <a:latin typeface="Times New Roman" panose="02020603050405020304" charset="0"/>
                <a:cs typeface="Times New Roman" panose="02020603050405020304" charset="0"/>
              </a:rPr>
              <a:t>the</a:t>
            </a:r>
            <a:r>
              <a:rPr lang="zh-CN" altLang="en-US" sz="2400" dirty="0">
                <a:solidFill>
                  <a:srgbClr val="C00000"/>
                </a:solidFill>
                <a:latin typeface="Times New Roman" panose="02020603050405020304" charset="0"/>
                <a:cs typeface="Times New Roman" panose="02020603050405020304" charset="0"/>
              </a:rPr>
              <a:t>表示特指，故此题正确答案为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Jack has lost some weight _______ he started doing exercise.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if         B. since        C. until        D. although</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本题考查连词。根据定点法及句意，由</a:t>
            </a:r>
            <a:r>
              <a:rPr lang="en-US" altLang="zh-CN" sz="2400" dirty="0">
                <a:solidFill>
                  <a:srgbClr val="C00000"/>
                </a:solidFill>
                <a:latin typeface="Times New Roman" panose="02020603050405020304" charset="0"/>
                <a:cs typeface="Times New Roman" panose="02020603050405020304" charset="0"/>
              </a:rPr>
              <a:t>has lost some weight</a:t>
            </a:r>
            <a:r>
              <a:rPr lang="zh-CN" altLang="en-US" sz="2400" dirty="0">
                <a:solidFill>
                  <a:srgbClr val="C00000"/>
                </a:solidFill>
                <a:latin typeface="Times New Roman" panose="02020603050405020304" charset="0"/>
                <a:cs typeface="Times New Roman" panose="02020603050405020304" charset="0"/>
              </a:rPr>
              <a:t>现在完成时的用法，可知后面要用</a:t>
            </a:r>
            <a:r>
              <a:rPr lang="en-US" altLang="zh-CN" sz="2400" dirty="0">
                <a:solidFill>
                  <a:srgbClr val="C00000"/>
                </a:solidFill>
                <a:latin typeface="Times New Roman" panose="02020603050405020304" charset="0"/>
                <a:cs typeface="Times New Roman" panose="02020603050405020304" charset="0"/>
              </a:rPr>
              <a:t>since</a:t>
            </a:r>
            <a:r>
              <a:rPr lang="zh-CN" altLang="en-US" sz="2400" dirty="0">
                <a:solidFill>
                  <a:srgbClr val="C00000"/>
                </a:solidFill>
                <a:latin typeface="Times New Roman" panose="02020603050405020304" charset="0"/>
                <a:cs typeface="Times New Roman" panose="02020603050405020304" charset="0"/>
              </a:rPr>
              <a:t>带出过去的动作，</a:t>
            </a:r>
            <a:r>
              <a:rPr lang="en-US" altLang="zh-CN" sz="2400" dirty="0">
                <a:solidFill>
                  <a:srgbClr val="C00000"/>
                </a:solidFill>
                <a:latin typeface="Times New Roman" panose="02020603050405020304" charset="0"/>
                <a:cs typeface="Times New Roman" panose="02020603050405020304" charset="0"/>
              </a:rPr>
              <a:t>since</a:t>
            </a:r>
            <a:r>
              <a:rPr lang="zh-CN" altLang="en-US" sz="2400" dirty="0">
                <a:solidFill>
                  <a:srgbClr val="C00000"/>
                </a:solidFill>
                <a:latin typeface="Times New Roman" panose="02020603050405020304" charset="0"/>
                <a:cs typeface="Times New Roman" panose="02020603050405020304" charset="0"/>
              </a:rPr>
              <a:t>表示“自从”，故此题正确答案为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Sunshine, as well as water, _______ needed to make plants grow.</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is      B. are        C. is what         D. are that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本题考查主谓一致。根据定点法，</a:t>
            </a:r>
            <a:r>
              <a:rPr lang="en-US" altLang="zh-CN" sz="2400" dirty="0">
                <a:solidFill>
                  <a:srgbClr val="C00000"/>
                </a:solidFill>
                <a:latin typeface="Times New Roman" panose="02020603050405020304" charset="0"/>
                <a:cs typeface="Times New Roman" panose="02020603050405020304" charset="0"/>
              </a:rPr>
              <a:t>as well as water</a:t>
            </a:r>
            <a:r>
              <a:rPr lang="zh-CN" altLang="en-US" sz="2400" dirty="0">
                <a:solidFill>
                  <a:srgbClr val="C00000"/>
                </a:solidFill>
                <a:latin typeface="Times New Roman" panose="02020603050405020304" charset="0"/>
                <a:cs typeface="Times New Roman" panose="02020603050405020304" charset="0"/>
              </a:rPr>
              <a:t>是插入语，真正的主语是</a:t>
            </a:r>
            <a:r>
              <a:rPr lang="en-US" altLang="zh-CN" sz="2400" dirty="0">
                <a:solidFill>
                  <a:srgbClr val="C00000"/>
                </a:solidFill>
                <a:latin typeface="Times New Roman" panose="02020603050405020304" charset="0"/>
                <a:cs typeface="Times New Roman" panose="02020603050405020304" charset="0"/>
              </a:rPr>
              <a:t>sunshine</a:t>
            </a:r>
            <a:r>
              <a:rPr lang="zh-CN" altLang="en-US" sz="2400" dirty="0">
                <a:solidFill>
                  <a:srgbClr val="C00000"/>
                </a:solidFill>
                <a:latin typeface="Times New Roman" panose="02020603050405020304" charset="0"/>
                <a:cs typeface="Times New Roman" panose="02020603050405020304" charset="0"/>
              </a:rPr>
              <a:t>，因此，后面动词的形式要用单数。而且该句子结构已经完整，不需要用</a:t>
            </a:r>
            <a:r>
              <a:rPr lang="en-US" altLang="zh-CN" sz="2400" dirty="0">
                <a:solidFill>
                  <a:srgbClr val="C00000"/>
                </a:solidFill>
                <a:latin typeface="Times New Roman" panose="02020603050405020304" charset="0"/>
                <a:cs typeface="Times New Roman" panose="02020603050405020304" charset="0"/>
              </a:rPr>
              <a:t>what</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 I don’t have my new photos at hand, but I’ll _______ later.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show you to them               B. show them to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show them you                    D. be shown you</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本题考查固定搭配。根据分析法，</a:t>
            </a:r>
            <a:r>
              <a:rPr lang="en-US" altLang="zh-CN" sz="2400" dirty="0">
                <a:solidFill>
                  <a:srgbClr val="C00000"/>
                </a:solidFill>
                <a:latin typeface="Times New Roman" panose="02020603050405020304" charset="0"/>
                <a:cs typeface="Times New Roman" panose="02020603050405020304" charset="0"/>
              </a:rPr>
              <a:t>show</a:t>
            </a:r>
            <a:r>
              <a:rPr lang="zh-CN" altLang="en-US" sz="2400" dirty="0">
                <a:solidFill>
                  <a:srgbClr val="C00000"/>
                </a:solidFill>
                <a:latin typeface="Times New Roman" panose="02020603050405020304" charset="0"/>
                <a:cs typeface="Times New Roman" panose="02020603050405020304" charset="0"/>
              </a:rPr>
              <a:t>有两种句型，分别为</a:t>
            </a:r>
            <a:r>
              <a:rPr lang="en-US" altLang="zh-CN" sz="2400" dirty="0">
                <a:solidFill>
                  <a:srgbClr val="C00000"/>
                </a:solidFill>
                <a:latin typeface="Times New Roman" panose="02020603050405020304" charset="0"/>
                <a:cs typeface="Times New Roman" panose="02020603050405020304" charset="0"/>
              </a:rPr>
              <a:t>show sb.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show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 to sb.</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_______ the students agreed that the lecture was good.</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Every            B. Each         C. All            D. Some</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437869"/>
            <a:ext cx="104127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本题考查代词。根据筛选法，由名词复数</a:t>
            </a:r>
            <a:r>
              <a:rPr lang="en-US" altLang="zh-CN" sz="2400" dirty="0">
                <a:solidFill>
                  <a:srgbClr val="C00000"/>
                </a:solidFill>
                <a:latin typeface="Times New Roman" panose="02020603050405020304" charset="0"/>
                <a:cs typeface="Times New Roman" panose="02020603050405020304" charset="0"/>
              </a:rPr>
              <a:t>the students</a:t>
            </a:r>
            <a:r>
              <a:rPr lang="zh-CN" altLang="en-US" sz="2400" dirty="0">
                <a:solidFill>
                  <a:srgbClr val="C00000"/>
                </a:solidFill>
                <a:latin typeface="Times New Roman" panose="02020603050405020304" charset="0"/>
                <a:cs typeface="Times New Roman" panose="02020603050405020304" charset="0"/>
              </a:rPr>
              <a:t>可以筛选出答案</a:t>
            </a:r>
            <a:r>
              <a:rPr lang="en-US" altLang="zh-CN" sz="2400" dirty="0">
                <a:solidFill>
                  <a:srgbClr val="C00000"/>
                </a:solidFill>
                <a:latin typeface="Times New Roman" panose="02020603050405020304" charset="0"/>
                <a:cs typeface="Times New Roman" panose="02020603050405020304" charset="0"/>
              </a:rPr>
              <a:t>C </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，然后根据</a:t>
            </a:r>
            <a:r>
              <a:rPr lang="en-US" altLang="zh-CN" sz="2400" dirty="0">
                <a:solidFill>
                  <a:srgbClr val="C00000"/>
                </a:solidFill>
                <a:latin typeface="Times New Roman" panose="02020603050405020304" charset="0"/>
                <a:cs typeface="Times New Roman" panose="02020603050405020304" charset="0"/>
              </a:rPr>
              <a:t>the</a:t>
            </a:r>
            <a:r>
              <a:rPr lang="zh-CN" altLang="en-US" sz="2400" dirty="0">
                <a:solidFill>
                  <a:srgbClr val="C00000"/>
                </a:solidFill>
                <a:latin typeface="Times New Roman" panose="02020603050405020304" charset="0"/>
                <a:cs typeface="Times New Roman" panose="02020603050405020304" charset="0"/>
              </a:rPr>
              <a:t>可以排除答案</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，因为已经有定冠词修饰则不用再加</a:t>
            </a:r>
            <a:r>
              <a:rPr lang="en-US" altLang="zh-CN" sz="2400" dirty="0">
                <a:solidFill>
                  <a:srgbClr val="C00000"/>
                </a:solidFill>
                <a:latin typeface="Times New Roman" panose="02020603050405020304" charset="0"/>
                <a:cs typeface="Times New Roman" panose="02020603050405020304" charset="0"/>
              </a:rPr>
              <a:t>some</a:t>
            </a:r>
            <a:r>
              <a:rPr lang="zh-CN" altLang="en-US" sz="2400" dirty="0">
                <a:solidFill>
                  <a:srgbClr val="C00000"/>
                </a:solidFill>
                <a:latin typeface="Times New Roman" panose="02020603050405020304" charset="0"/>
                <a:cs typeface="Times New Roman" panose="02020603050405020304" charset="0"/>
              </a:rPr>
              <a:t>，故此题正确答案为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She was busy _______ her homework.</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with             B. at             C. for                  D. to</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本题考查动词固定搭配。根据分析法，由</a:t>
            </a:r>
            <a:r>
              <a:rPr lang="en-US" altLang="zh-CN" sz="2400" dirty="0">
                <a:solidFill>
                  <a:srgbClr val="C00000"/>
                </a:solidFill>
                <a:latin typeface="Times New Roman" panose="02020603050405020304" charset="0"/>
                <a:cs typeface="Times New Roman" panose="02020603050405020304" charset="0"/>
              </a:rPr>
              <a:t>be busy with</a:t>
            </a:r>
            <a:r>
              <a:rPr lang="zh-CN" altLang="en-US" sz="2400" dirty="0">
                <a:solidFill>
                  <a:srgbClr val="C00000"/>
                </a:solidFill>
                <a:latin typeface="Times New Roman" panose="02020603050405020304" charset="0"/>
                <a:cs typeface="Times New Roman" panose="02020603050405020304" charset="0"/>
              </a:rPr>
              <a:t>（忙于做某事）这一句型可得出答案，故此题正确答案为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He _______ in getting his book published at last.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handed       B. got      C. put             D. succeeded</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本题考查动词短语的词义。</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hand in</a:t>
            </a:r>
            <a:r>
              <a:rPr lang="zh-CN" altLang="en-US" sz="2400" dirty="0">
                <a:solidFill>
                  <a:srgbClr val="C00000"/>
                </a:solidFill>
                <a:latin typeface="Times New Roman" panose="02020603050405020304" charset="0"/>
                <a:cs typeface="Times New Roman" panose="02020603050405020304" charset="0"/>
              </a:rPr>
              <a:t>意为“上交”，</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get in</a:t>
            </a:r>
            <a:r>
              <a:rPr lang="zh-CN" altLang="en-US" sz="2400" dirty="0">
                <a:solidFill>
                  <a:srgbClr val="C00000"/>
                </a:solidFill>
                <a:latin typeface="Times New Roman" panose="02020603050405020304" charset="0"/>
                <a:cs typeface="Times New Roman" panose="02020603050405020304" charset="0"/>
              </a:rPr>
              <a:t>意为“到达，登上”，</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put in</a:t>
            </a:r>
            <a:r>
              <a:rPr lang="zh-CN" altLang="en-US" sz="2400" dirty="0">
                <a:solidFill>
                  <a:srgbClr val="C00000"/>
                </a:solidFill>
                <a:latin typeface="Times New Roman" panose="02020603050405020304" charset="0"/>
                <a:cs typeface="Times New Roman" panose="02020603050405020304" charset="0"/>
              </a:rPr>
              <a:t>意为“投入，放置”，</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succeed in doing</a:t>
            </a:r>
            <a:r>
              <a:rPr lang="zh-CN" altLang="en-US" sz="2400" dirty="0">
                <a:solidFill>
                  <a:srgbClr val="C00000"/>
                </a:solidFill>
                <a:latin typeface="Times New Roman" panose="02020603050405020304" charset="0"/>
                <a:cs typeface="Times New Roman" panose="02020603050405020304" charset="0"/>
              </a:rPr>
              <a:t>为固定搭配，意为“成功做成某事”。根据句意，可筛选出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，在这里表示“他的书最终成功出版了”，故此题正确答案为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5" action="ppaction://hlinksldjump"/>
            <a:extLst>
              <a:ext uri="{FF2B5EF4-FFF2-40B4-BE49-F238E27FC236}">
                <a16:creationId xmlns:a16="http://schemas.microsoft.com/office/drawing/2014/main" id="{4861EDA1-FC35-E641-9206-67C553B57E41}"/>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It was _______ that he couldn’t finish it by himself.</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 so difficult job                      B. such a difficult job</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so a difficult job                        D. such difficult a job</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a:t>
            </a:r>
            <a:r>
              <a:rPr lang="en-US" altLang="zh-CN" sz="2400" dirty="0">
                <a:solidFill>
                  <a:srgbClr val="C00000"/>
                </a:solidFill>
                <a:latin typeface="Times New Roman" panose="02020603050405020304" charset="0"/>
                <a:cs typeface="Times New Roman" panose="02020603050405020304" charset="0"/>
              </a:rPr>
              <a:t>such</a:t>
            </a:r>
            <a:r>
              <a:rPr lang="zh-CN" altLang="en-US" sz="2400" dirty="0">
                <a:solidFill>
                  <a:srgbClr val="C00000"/>
                </a:solidFill>
                <a:latin typeface="Times New Roman" panose="02020603050405020304" charset="0"/>
                <a:cs typeface="Times New Roman" panose="02020603050405020304" charset="0"/>
              </a:rPr>
              <a:t>与</a:t>
            </a:r>
            <a:r>
              <a:rPr lang="en-US" altLang="zh-CN" sz="2400" dirty="0">
                <a:solidFill>
                  <a:srgbClr val="C00000"/>
                </a:solidFill>
                <a:latin typeface="Times New Roman" panose="02020603050405020304" charset="0"/>
                <a:cs typeface="Times New Roman" panose="02020603050405020304" charset="0"/>
              </a:rPr>
              <a:t>so</a:t>
            </a:r>
            <a:r>
              <a:rPr lang="zh-CN" altLang="en-US" sz="2400" dirty="0">
                <a:solidFill>
                  <a:srgbClr val="C00000"/>
                </a:solidFill>
                <a:latin typeface="Times New Roman" panose="02020603050405020304" charset="0"/>
                <a:cs typeface="Times New Roman" panose="02020603050405020304" charset="0"/>
              </a:rPr>
              <a:t>的用法区别。根据分析法，这里是考查固定句型</a:t>
            </a:r>
            <a:r>
              <a:rPr lang="en-US" altLang="zh-CN" sz="2400" dirty="0">
                <a:solidFill>
                  <a:srgbClr val="C00000"/>
                </a:solidFill>
                <a:latin typeface="Times New Roman" panose="02020603050405020304" charset="0"/>
                <a:cs typeface="Times New Roman" panose="02020603050405020304" charset="0"/>
              </a:rPr>
              <a:t>so+</a:t>
            </a:r>
            <a:r>
              <a:rPr lang="zh-CN" altLang="en-US" sz="2400" dirty="0">
                <a:solidFill>
                  <a:srgbClr val="C00000"/>
                </a:solidFill>
                <a:latin typeface="Times New Roman" panose="02020603050405020304" charset="0"/>
                <a:cs typeface="Times New Roman" panose="02020603050405020304" charset="0"/>
              </a:rPr>
              <a:t>形容词</a:t>
            </a:r>
            <a:r>
              <a:rPr lang="en-US" altLang="zh-CN" sz="2400" dirty="0">
                <a:solidFill>
                  <a:srgbClr val="C00000"/>
                </a:solidFill>
                <a:latin typeface="Times New Roman" panose="02020603050405020304" charset="0"/>
                <a:cs typeface="Times New Roman" panose="02020603050405020304" charset="0"/>
              </a:rPr>
              <a:t>+(a/an/the)+</a:t>
            </a:r>
            <a:r>
              <a:rPr lang="zh-CN" altLang="en-US" sz="2400" dirty="0">
                <a:solidFill>
                  <a:srgbClr val="C00000"/>
                </a:solidFill>
                <a:latin typeface="Times New Roman" panose="02020603050405020304" charset="0"/>
                <a:cs typeface="Times New Roman" panose="02020603050405020304" charset="0"/>
              </a:rPr>
              <a:t>名词与</a:t>
            </a:r>
            <a:r>
              <a:rPr lang="en-US" altLang="zh-CN" sz="2400" dirty="0">
                <a:solidFill>
                  <a:srgbClr val="C00000"/>
                </a:solidFill>
                <a:latin typeface="Times New Roman" panose="02020603050405020304" charset="0"/>
                <a:cs typeface="Times New Roman" panose="02020603050405020304" charset="0"/>
              </a:rPr>
              <a:t>such+(a/an)+</a:t>
            </a:r>
            <a:r>
              <a:rPr lang="zh-CN" altLang="en-US" sz="2400" dirty="0">
                <a:solidFill>
                  <a:srgbClr val="C00000"/>
                </a:solidFill>
                <a:latin typeface="Times New Roman" panose="02020603050405020304" charset="0"/>
                <a:cs typeface="Times New Roman" panose="02020603050405020304" charset="0"/>
              </a:rPr>
              <a:t>形容词</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名词。由</a:t>
            </a:r>
            <a:r>
              <a:rPr lang="en-US" altLang="zh-CN" sz="2400" dirty="0">
                <a:solidFill>
                  <a:srgbClr val="C00000"/>
                </a:solidFill>
                <a:latin typeface="Times New Roman" panose="02020603050405020304" charset="0"/>
                <a:cs typeface="Times New Roman" panose="02020603050405020304" charset="0"/>
              </a:rPr>
              <a:t>job</a:t>
            </a:r>
            <a:r>
              <a:rPr lang="zh-CN" altLang="en-US" sz="2400" dirty="0">
                <a:solidFill>
                  <a:srgbClr val="C00000"/>
                </a:solidFill>
                <a:latin typeface="Times New Roman" panose="02020603050405020304" charset="0"/>
                <a:cs typeface="Times New Roman" panose="02020603050405020304" charset="0"/>
              </a:rPr>
              <a:t>这个可数名词可以推断出用</a:t>
            </a:r>
            <a:r>
              <a:rPr lang="en-US" altLang="zh-CN" sz="2400" dirty="0">
                <a:solidFill>
                  <a:srgbClr val="C00000"/>
                </a:solidFill>
                <a:latin typeface="Times New Roman" panose="02020603050405020304" charset="0"/>
                <a:cs typeface="Times New Roman" panose="02020603050405020304" charset="0"/>
              </a:rPr>
              <a:t>such a difficult job</a:t>
            </a:r>
            <a:r>
              <a:rPr lang="zh-CN" altLang="en-US" sz="2400" dirty="0">
                <a:solidFill>
                  <a:srgbClr val="C00000"/>
                </a:solidFill>
                <a:latin typeface="Times New Roman" panose="02020603050405020304" charset="0"/>
                <a:cs typeface="Times New Roman" panose="02020603050405020304" charset="0"/>
              </a:rPr>
              <a:t>，表示“如此困难的一项工作”，故此题正确答案为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He was warned _______ oily food after the operation.</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to not eat          B. eating not          C. not eating               D. not to eat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本题考查动词不定式。根据定点法，关键词</a:t>
            </a:r>
            <a:r>
              <a:rPr lang="en-US" altLang="zh-CN" sz="2400" dirty="0">
                <a:solidFill>
                  <a:srgbClr val="C00000"/>
                </a:solidFill>
                <a:latin typeface="Times New Roman" panose="02020603050405020304" charset="0"/>
                <a:cs typeface="Times New Roman" panose="02020603050405020304" charset="0"/>
              </a:rPr>
              <a:t>warn</a:t>
            </a:r>
            <a:r>
              <a:rPr lang="zh-CN" altLang="en-US" sz="2400" dirty="0">
                <a:solidFill>
                  <a:srgbClr val="C00000"/>
                </a:solidFill>
                <a:latin typeface="Times New Roman" panose="02020603050405020304" charset="0"/>
                <a:cs typeface="Times New Roman" panose="02020603050405020304" charset="0"/>
              </a:rPr>
              <a:t>后面应该用</a:t>
            </a:r>
            <a:r>
              <a:rPr lang="en-US" altLang="zh-CN" sz="2400" dirty="0">
                <a:solidFill>
                  <a:srgbClr val="C00000"/>
                </a:solidFill>
                <a:latin typeface="Times New Roman" panose="02020603050405020304" charset="0"/>
                <a:cs typeface="Times New Roman" panose="02020603050405020304" charset="0"/>
              </a:rPr>
              <a:t>warn sb. (not) to do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这一句型，表示警告某人（不）要做某事，故此题正确答案为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本题考查状语从句。根据分析法，</a:t>
            </a:r>
            <a:r>
              <a:rPr lang="en-US" altLang="zh-CN" sz="2400" dirty="0">
                <a:solidFill>
                  <a:srgbClr val="C00000"/>
                </a:solidFill>
                <a:latin typeface="Times New Roman" panose="02020603050405020304" charset="0"/>
                <a:cs typeface="Times New Roman" panose="02020603050405020304" charset="0"/>
              </a:rPr>
              <a:t>If she ______</a:t>
            </a:r>
            <a:r>
              <a:rPr lang="zh-CN" altLang="en-US" sz="2400" dirty="0">
                <a:solidFill>
                  <a:srgbClr val="C00000"/>
                </a:solidFill>
                <a:latin typeface="Times New Roman" panose="02020603050405020304" charset="0"/>
                <a:cs typeface="Times New Roman" panose="02020603050405020304" charset="0"/>
              </a:rPr>
              <a:t>，为从句，</a:t>
            </a:r>
            <a:r>
              <a:rPr lang="en-US" altLang="zh-CN" sz="2400" dirty="0">
                <a:solidFill>
                  <a:srgbClr val="C00000"/>
                </a:solidFill>
                <a:latin typeface="Times New Roman" panose="02020603050405020304" charset="0"/>
                <a:cs typeface="Times New Roman" panose="02020603050405020304" charset="0"/>
              </a:rPr>
              <a:t>I’ll call her back tonight</a:t>
            </a:r>
            <a:r>
              <a:rPr lang="zh-CN" altLang="en-US" sz="2400" dirty="0">
                <a:solidFill>
                  <a:srgbClr val="C00000"/>
                </a:solidFill>
                <a:latin typeface="Times New Roman" panose="02020603050405020304" charset="0"/>
                <a:cs typeface="Times New Roman" panose="02020603050405020304" charset="0"/>
              </a:rPr>
              <a:t>为主句，同时作为</a:t>
            </a:r>
            <a:r>
              <a:rPr lang="en-US" altLang="zh-CN" sz="2400" dirty="0">
                <a:solidFill>
                  <a:srgbClr val="C00000"/>
                </a:solidFill>
                <a:latin typeface="Times New Roman" panose="02020603050405020304" charset="0"/>
                <a:cs typeface="Times New Roman" panose="02020603050405020304" charset="0"/>
              </a:rPr>
              <a:t>tell her</a:t>
            </a:r>
            <a:r>
              <a:rPr lang="zh-CN" altLang="en-US" sz="2400" dirty="0">
                <a:solidFill>
                  <a:srgbClr val="C00000"/>
                </a:solidFill>
                <a:latin typeface="Times New Roman" panose="02020603050405020304" charset="0"/>
                <a:cs typeface="Times New Roman" panose="02020603050405020304" charset="0"/>
              </a:rPr>
              <a:t>的宾语从句。根据“主将从现”原则，该所从句应该用一般现在时，故此题正确答案为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If she ______, tell her I’ll call her back tonight.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calling            B. will call             C. calls             D. called</a:t>
            </a:r>
          </a:p>
        </p:txBody>
      </p:sp>
      <p:sp>
        <p:nvSpPr>
          <p:cNvPr id="7" name="TextBox 4"/>
          <p:cNvSpPr txBox="1"/>
          <p:nvPr/>
        </p:nvSpPr>
        <p:spPr>
          <a:xfrm>
            <a:off x="746193" y="898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B6709ADD-9F80-843A-95DA-BFD849AEFF13}"/>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6352" y="3810759"/>
            <a:ext cx="9293006"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tired      B. regretful     C. astonished       D. nervous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lower    B. better          C. further             D. closer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drink     B. rest             C. fight                D. eat</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39553" y="1636115"/>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Led by their king, a group of birds flew south. One day, they flew a long distance searching for food and were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The bird king encouraged them to fly a little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They picked up speed and soon found some rice under a tree. So all the birds landed and began to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6" name="TextBox 4"/>
          <p:cNvSpPr txBox="1"/>
          <p:nvPr/>
        </p:nvSpPr>
        <p:spPr>
          <a:xfrm>
            <a:off x="1542600" y="3835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文本框 10">
            <a:hlinkClick r:id="rId3"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TextBox 4"/>
          <p:cNvSpPr txBox="1"/>
          <p:nvPr/>
        </p:nvSpPr>
        <p:spPr>
          <a:xfrm>
            <a:off x="1514923" y="4709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763131"/>
            <a:ext cx="10405745" cy="4616648"/>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本题主要考查词义辨析和逻辑推理。从上文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flew a long distance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得知，鸟儿们飞了很远，那此刻应该是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tired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（累了）。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regretful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意为“遗憾的，后悔的”，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astonished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意为“震惊的”，而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nervous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意为“紧张的”，这三个词的意思都不符合题意。故本题正确答案为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本题主要考查词义辨析和联系上下文。根据上文群鸟飞累了，但是还没有找到食物。下文是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They picked up speed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（他们加快了速度），可以判断出本句是鸟国王鼓励继续往前飞，飞得更远才有可能找到食物，因此是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further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本题主要考查逻辑推理和联系上下文。文章开头就提到鸟儿们飞了很远，很累，没找到吃的，现在突然发现</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some rice under a tree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（树下有些大米），鸟群肯定是飞下去吃。故本题正确答案为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7" y="757138"/>
            <a:ext cx="1127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Suddenly a net fell over them and they were all </a:t>
            </a:r>
            <a:r>
              <a:rPr lang="en-US" altLang="zh-CN" sz="2400" u="sng" dirty="0">
                <a:latin typeface="Times New Roman" panose="02020603050405020304" charset="0"/>
                <a:ea typeface="宋体" panose="02010600030101010101" pitchFamily="2" charset="-122"/>
                <a:cs typeface="Times New Roman" panose="02020603050405020304" charset="0"/>
              </a:rPr>
              <a:t>29</a:t>
            </a:r>
            <a:r>
              <a:rPr lang="en-US" altLang="zh-CN" sz="2400" dirty="0">
                <a:latin typeface="Times New Roman" panose="02020603050405020304" charset="0"/>
                <a:ea typeface="宋体" panose="02010600030101010101" pitchFamily="2" charset="-122"/>
                <a:cs typeface="Times New Roman" panose="02020603050405020304" charset="0"/>
              </a:rPr>
              <a:t>. They saw a hunter coming with a gun. The birds tried very hard to </a:t>
            </a:r>
            <a:r>
              <a:rPr lang="en-US" altLang="zh-CN" sz="2400" u="sng" dirty="0">
                <a:latin typeface="Times New Roman" panose="02020603050405020304" charset="0"/>
                <a:ea typeface="宋体" panose="02010600030101010101" pitchFamily="2" charset="-122"/>
                <a:cs typeface="Times New Roman" panose="02020603050405020304" charset="0"/>
              </a:rPr>
              <a:t>30</a:t>
            </a:r>
            <a:r>
              <a:rPr lang="en-US" altLang="zh-CN" sz="2400" dirty="0">
                <a:latin typeface="Times New Roman" panose="02020603050405020304" charset="0"/>
                <a:ea typeface="宋体" panose="02010600030101010101" pitchFamily="2" charset="-122"/>
                <a:cs typeface="Times New Roman" panose="02020603050405020304" charset="0"/>
              </a:rPr>
              <a:t>, but failed. The king had an idea. He advised all the birds to fly up together carrying the net with them.</a:t>
            </a:r>
          </a:p>
        </p:txBody>
      </p:sp>
      <p:sp>
        <p:nvSpPr>
          <p:cNvPr id="4" name="文本框 3"/>
          <p:cNvSpPr txBox="1"/>
          <p:nvPr/>
        </p:nvSpPr>
        <p:spPr>
          <a:xfrm>
            <a:off x="1724687" y="3270834"/>
            <a:ext cx="9028367" cy="940066"/>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separated      B. caught         C. united              D. killed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get out          B. look out       C. work out         D. stand out</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95325" y="942975"/>
            <a:ext cx="10496550" cy="3570208"/>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Suddenly a net fell over them</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（突然一张网在它们头上罩下来），根据推理，鸟群肯定就被抓住了（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caught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separated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意为“分开”，</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united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意为“团结的”，均不符合题意。而</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killed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是“被杀了”，由于鸟群后面飞走了，因此本项错误。故本题正确答案为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本题主要考查逻辑推理和词义辨析。根据</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hunter coming with a gun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（猎人提枪而至）这句话，可以得知鸟儿们肯定是想着要逃生的。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look 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意为“小心，当心”，</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work 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意为“想出，解出”，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stand 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意为“显眼，出色”。只有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get 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（逃跑）符合题意。故本题正确答案为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8" y="363250"/>
            <a:ext cx="11276329"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Each bird picked up a part of the net and together they </a:t>
            </a:r>
            <a:r>
              <a:rPr lang="en-US" altLang="zh-CN" sz="2400" u="sng" dirty="0">
                <a:latin typeface="Times New Roman" panose="02020603050405020304" charset="0"/>
                <a:ea typeface="宋体" panose="02010600030101010101" pitchFamily="2" charset="-122"/>
                <a:cs typeface="Times New Roman" panose="02020603050405020304" charset="0"/>
              </a:rPr>
              <a:t>31</a:t>
            </a:r>
            <a:r>
              <a:rPr lang="en-US" altLang="zh-CN" sz="2400" dirty="0">
                <a:latin typeface="Times New Roman" panose="02020603050405020304" charset="0"/>
                <a:ea typeface="宋体" panose="02010600030101010101" pitchFamily="2" charset="-122"/>
                <a:cs typeface="Times New Roman" panose="02020603050405020304" charset="0"/>
              </a:rPr>
              <a:t> with the net. The hunter looked up in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He tried to follow them, but they were flying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over hills and valleys. They flew to a temple (</a:t>
            </a:r>
            <a:r>
              <a:rPr lang="zh-CN" altLang="en-US" sz="2400" dirty="0">
                <a:latin typeface="Times New Roman" panose="02020603050405020304" charset="0"/>
                <a:ea typeface="宋体" panose="02010600030101010101" pitchFamily="2" charset="-122"/>
                <a:cs typeface="Times New Roman" panose="02020603050405020304" charset="0"/>
              </a:rPr>
              <a:t>寺庙</a:t>
            </a:r>
            <a:r>
              <a:rPr lang="en-US" altLang="zh-CN" sz="2400" dirty="0">
                <a:latin typeface="Times New Roman" panose="02020603050405020304" charset="0"/>
                <a:ea typeface="宋体" panose="02010600030101010101" pitchFamily="2" charset="-122"/>
                <a:cs typeface="Times New Roman" panose="02020603050405020304" charset="0"/>
              </a:rPr>
              <a:t>) on a hill where there was a mouse. He was a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friend of the bird king.</a:t>
            </a:r>
          </a:p>
        </p:txBody>
      </p:sp>
      <p:sp>
        <p:nvSpPr>
          <p:cNvPr id="4" name="文本框 3"/>
          <p:cNvSpPr txBox="1"/>
          <p:nvPr/>
        </p:nvSpPr>
        <p:spPr>
          <a:xfrm>
            <a:off x="1731649" y="2999085"/>
            <a:ext cx="9303708" cy="1826462"/>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31. A. landed 	 B. flew off 	   C. managed 	          D. rolled off</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fear            B. agreement 	   C. confidence         D. surprise</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33. A. regularly    B. suddenly      C. directly               D. aimlessly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34. A. true            B. new              C. funny                  D. strange</a:t>
            </a:r>
          </a:p>
        </p:txBody>
      </p:sp>
      <p:sp>
        <p:nvSpPr>
          <p:cNvPr id="5" name="TextBox 4"/>
          <p:cNvSpPr txBox="1"/>
          <p:nvPr/>
        </p:nvSpPr>
        <p:spPr>
          <a:xfrm>
            <a:off x="1616397" y="3061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616396" y="3491089"/>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616396" y="388945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TextBox 4"/>
          <p:cNvSpPr txBox="1"/>
          <p:nvPr/>
        </p:nvSpPr>
        <p:spPr>
          <a:xfrm>
            <a:off x="1616396" y="4320870"/>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552450" y="638175"/>
            <a:ext cx="10829925" cy="4862870"/>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本题主要考查逻辑推理和词义辨析。根据上文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advised all the birds to fly up together carrying the net with them</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（建议所有的鸟带着网一起飞），因此推断出下文是群鸟带着网飞走了。</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landed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是“降落”的意思，</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managed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是“设法”的意思，</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rolled off</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是“衰减”的意思，以上选项都不符合题意。</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flew off</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（飞走），符合题意。故本题正确答案为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endPar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本题主要考查逻辑推和联系上下文。当猎人看到群鸟飞走，下文又提到</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 tried to follow them</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（他尝试跟着他们），因此可以推断出猎人看到群鸟带着网逃走的心情是惊讶（</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surprise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），而不是害怕（</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fear</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本题主要考查排除法，联系上下文和逻辑推理。根据下文</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They flew to a temple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可知群鸟是有目的地的，因此可以排除</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aimlessly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（无目的）。既然有目的，那就不是临时起意，便可排除</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suddenly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（突然地）。</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regularly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意为“有规律地”，既然是逃命，肯定不可能排好队形有规律地飞，所以只剩下</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directly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（直接地）。故本题正确答案为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本题主要考查联系上下文和排除法。从下文老鼠的帮忙中，没有看出老鼠有任何有趣或者奇怪的举动，排除了</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和</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两个项。下文中有一句</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kindly called out to him</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（鸟国王友好地叫他）推断出他们不是特别熟悉，选择</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new</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（新的）会更符合推理。故本题正确答案为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补全对话（</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5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mouse went into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when he heard the loud noise of the birds. The bird king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 and kindly called out to him. He came out and was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to see his friend. The bird king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that they had been caught in a net and needed the mouse’s </a:t>
            </a:r>
            <a:r>
              <a:rPr lang="en-US" altLang="zh-CN" sz="2400" u="sng" dirty="0">
                <a:latin typeface="Times New Roman" panose="02020603050405020304" charset="0"/>
                <a:ea typeface="宋体" panose="02010600030101010101" pitchFamily="2" charset="-122"/>
                <a:cs typeface="Times New Roman" panose="02020603050405020304" charset="0"/>
              </a:rPr>
              <a:t>39</a:t>
            </a:r>
            <a:r>
              <a:rPr lang="en-US" altLang="zh-CN" sz="2400" dirty="0">
                <a:latin typeface="Times New Roman" panose="02020603050405020304" charset="0"/>
                <a:ea typeface="宋体" panose="02010600030101010101" pitchFamily="2" charset="-122"/>
                <a:cs typeface="Times New Roman" panose="02020603050405020304" charset="0"/>
              </a:rPr>
              <a:t> to bite the net with his teeth.</a:t>
            </a:r>
          </a:p>
        </p:txBody>
      </p:sp>
      <p:sp>
        <p:nvSpPr>
          <p:cNvPr id="4" name="文本框 3"/>
          <p:cNvSpPr txBox="1"/>
          <p:nvPr/>
        </p:nvSpPr>
        <p:spPr>
          <a:xfrm>
            <a:off x="1542466" y="2873217"/>
            <a:ext cx="9773790" cy="226966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35. A. laughing         B. hiding                C. searching          D. dancing</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36. A. proudly          B. secretly              C. politely             D. bravely</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37. A. frightened      B. satisfied             C. bored 	       D. delighted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38. A. explained       B. determined        C. announced        D. suggested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39. A. decision         B. help                   C. strength             D. knowledge</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473"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437797" y="338124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1" name="TextBox 4"/>
          <p:cNvSpPr txBox="1"/>
          <p:nvPr/>
        </p:nvSpPr>
        <p:spPr>
          <a:xfrm>
            <a:off x="1437797" y="377803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 </a:t>
            </a:r>
          </a:p>
        </p:txBody>
      </p:sp>
      <p:sp>
        <p:nvSpPr>
          <p:cNvPr id="12" name="TextBox 4"/>
          <p:cNvSpPr txBox="1"/>
          <p:nvPr/>
        </p:nvSpPr>
        <p:spPr>
          <a:xfrm>
            <a:off x="1437797" y="423119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 </a:t>
            </a:r>
          </a:p>
        </p:txBody>
      </p:sp>
      <p:sp>
        <p:nvSpPr>
          <p:cNvPr id="13" name="TextBox 4"/>
          <p:cNvSpPr txBox="1"/>
          <p:nvPr/>
        </p:nvSpPr>
        <p:spPr>
          <a:xfrm>
            <a:off x="1441800" y="467557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68972" y="670937"/>
            <a:ext cx="10854055" cy="5016758"/>
          </a:xfrm>
          <a:prstGeom prst="rect">
            <a:avLst/>
          </a:prstGeom>
          <a:noFill/>
        </p:spPr>
        <p:txBody>
          <a:bodyPr wrap="square">
            <a:spAutoFit/>
          </a:bodyPr>
          <a:lstStyle/>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本题主要考查联系上下文和逻辑推理。从下文的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 came out</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（他走出来了），可以推断出老鼠在听到有鸟群声的时候是躲起来了，因此选择</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hiding</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（躲藏）。故本题正确答案为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本题主要考查联系上下文和逻辑推理。基于上文提到老鼠和鸟国王是新朋友，下文又提及需要老鼠帮忙，因此这里对老鼠的态度应该是客气有礼貌的。故本题正确答案为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本题主要考查联系上下文和逻辑推理。基于上文提到老鼠和鸟国王是新朋友，下文又提到老鼠帮忙救出了众鸟，可以推断出朋友见面是高兴的（</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delighted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）。其他选项都没有高兴的含义。故本题正确答案为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本题主要考查词义辨析和逻辑推理。根据逻辑推理，新朋友突然到访，还是一群鸟带着一个网出现在老鼠面前，事发突然，肯定需要向朋友解释的，因此选择</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explained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（解释）。</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determined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（决定），</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announced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（宣布），</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suggested</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（建议），均不符合题意。故本题正确答案为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本题主要考查词义辨析和联系上下文。根据下文，群鸟们来到老鼠这里，说明需要老鼠</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bite the net with his teeth</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（用牙咬破网），也就是需要老鼠的帮助（</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help</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），而不是</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decision</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（决定）、</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strength</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（力量）或者</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knowledge</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（知识）。故本题正确答案为</a:t>
            </a:r>
            <a:r>
              <a:rPr lang="en-US" altLang="zh-CN"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834" y="854218"/>
            <a:ext cx="11276329" cy="49686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mouse began to cut the net and all the birds were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one by one.</a:t>
            </a:r>
          </a:p>
        </p:txBody>
      </p:sp>
      <p:sp>
        <p:nvSpPr>
          <p:cNvPr id="4" name="文本框 3"/>
          <p:cNvSpPr txBox="1"/>
          <p:nvPr/>
        </p:nvSpPr>
        <p:spPr>
          <a:xfrm>
            <a:off x="1787188" y="2786487"/>
            <a:ext cx="8617622" cy="496867"/>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40. A. counted       B. cured      C. attacked      D. freed</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28727" y="28065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811847" y="1543050"/>
            <a:ext cx="10199053" cy="156966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本题主要考查词义辨析和逻辑推理。既然网已经咬破了，那网里面的鸟自然就得救飞走了。</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counted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意为“计算”，</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cured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意为“治疗”，</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attacked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意为“攻击”，都不符合题意。只能是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freed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（被释放了）。故本题正确答案为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030C57DC-8C65-73C3-4E67-F8FCC48B97BB}"/>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p>
        </p:txBody>
      </p:sp>
      <p:sp>
        <p:nvSpPr>
          <p:cNvPr id="2" name="文本框 1"/>
          <p:cNvSpPr txBox="1"/>
          <p:nvPr/>
        </p:nvSpPr>
        <p:spPr>
          <a:xfrm>
            <a:off x="771525" y="2191927"/>
            <a:ext cx="10648949" cy="3783330"/>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A few years ago, my husband got a job offer from an American company, so I had to give up everything I had in Greece and moved to the United States with him. Starting a new life as a housewife isn’t easy for me, but I manage to get by with all my skills. I feel proud of myself. I feel I am a good person with much to offer. But I have to admit that I’m a little afraid of looking in the eyes of the people I meet. It is a doubtful look which suggests that I am not an able woman. After a long time of receiving this look, I start to doubt if I can really handle my life here.</a:t>
            </a: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0081" y="496251"/>
            <a:ext cx="10606088" cy="540829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my boy brought home a piece of paper from school. I worried it would be something bad. After reading this paper many times, I thought it said that my son was not going to be allowed to stay in the school.</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400" u="sng" dirty="0">
                <a:solidFill>
                  <a:schemeClr val="tx1">
                    <a:lumMod val="75000"/>
                    <a:lumOff val="25000"/>
                  </a:schemeClr>
                </a:solidFill>
                <a:latin typeface="Times New Roman" panose="02020603050405020304" charset="0"/>
                <a:cs typeface="Times New Roman" panose="02020603050405020304" charset="0"/>
              </a:rPr>
              <a:t>Something inside me broke up.</a:t>
            </a:r>
            <a:r>
              <a:rPr lang="en-US" altLang="zh-CN" sz="2400" dirty="0">
                <a:solidFill>
                  <a:schemeClr val="tx1">
                    <a:lumMod val="75000"/>
                    <a:lumOff val="25000"/>
                  </a:schemeClr>
                </a:solidFill>
                <a:latin typeface="Times New Roman" panose="02020603050405020304" charset="0"/>
                <a:cs typeface="Times New Roman" panose="02020603050405020304" charset="0"/>
              </a:rPr>
              <a:t> Maybe it was the pain of leaving my parents and friends in Greece. Maybe it was all the worries about our life and work here. I don’t know what it was, but I went crying like a crazy woman out of the house to the school to tell them that my son was a good boy, and that he had to learn many things.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Somebody took me to the schoolmaster’s office. He had no idea what I was saying. Perhaps I was speaking Greek then. I don’t remember. Maybe he was worried I was sick. They called my husband at work. He was very worried when he came and then he became very angry. Actually they did not want to throw my son out of the school. The piece of paper said that they were putting him in a higher class.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42049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What’s the author’s opinion about herself?</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is nice to look at.                     B. She is a woman of abilities.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is a patient housewife.             D. She is proud of her son.</a:t>
            </a:r>
          </a:p>
        </p:txBody>
      </p:sp>
      <p:sp>
        <p:nvSpPr>
          <p:cNvPr id="109" name="TextBox 4"/>
          <p:cNvSpPr txBox="1"/>
          <p:nvPr/>
        </p:nvSpPr>
        <p:spPr>
          <a:xfrm>
            <a:off x="735890" y="3429000"/>
            <a:ext cx="10532185"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细节判断题。根据第一段第二、三、四句话</a:t>
            </a:r>
            <a:r>
              <a:rPr lang="en-US" altLang="zh-CN" sz="2400" dirty="0">
                <a:solidFill>
                  <a:srgbClr val="C00000"/>
                </a:solidFill>
                <a:latin typeface="Times New Roman" panose="02020603050405020304" charset="0"/>
                <a:cs typeface="Times New Roman" panose="02020603050405020304" charset="0"/>
              </a:rPr>
              <a:t>but I manage to get by with all my skills. I feel proud of myself. I feel I am a good person with much to offer</a:t>
            </a:r>
            <a:r>
              <a:rPr lang="zh-CN" altLang="en-US" sz="2400" dirty="0">
                <a:solidFill>
                  <a:srgbClr val="C00000"/>
                </a:solidFill>
                <a:latin typeface="Times New Roman" panose="02020603050405020304" charset="0"/>
                <a:cs typeface="Times New Roman" panose="02020603050405020304" charset="0"/>
              </a:rPr>
              <a:t>可知，作者认为自己能力不错。故此题答案为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35890" y="82693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The author is afraid of looking in the eyes of the people because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they don’t see her as an able woman</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life in Greece was too difficult for her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doesn’t have all the necessary skills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is a housewife depending on her husband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136090" y="3708452"/>
            <a:ext cx="960811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细节判断题。根据第一段倒数第二句</a:t>
            </a:r>
            <a:r>
              <a:rPr lang="en-US" altLang="zh-CN" sz="2400" dirty="0">
                <a:solidFill>
                  <a:srgbClr val="C00000"/>
                </a:solidFill>
                <a:latin typeface="Times New Roman" panose="02020603050405020304" charset="0"/>
                <a:cs typeface="Times New Roman" panose="02020603050405020304" charset="0"/>
              </a:rPr>
              <a:t>It is a doubtful look which suggests that I am not an able woman</a:t>
            </a:r>
            <a:r>
              <a:rPr lang="zh-CN" altLang="en-US" sz="2400" dirty="0">
                <a:solidFill>
                  <a:srgbClr val="C00000"/>
                </a:solidFill>
                <a:latin typeface="Times New Roman" panose="02020603050405020304" charset="0"/>
                <a:cs typeface="Times New Roman" panose="02020603050405020304" charset="0"/>
              </a:rPr>
              <a:t>可知，周围人的眼神对她的能力表示怀疑。故此题答案为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21387" y="4681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37954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The underlined sentence in Paragraph 3 indicates that the author had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difficulties with her job 	     B. the fear of leaving her parents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worries about her situation        D. the need to move to a new house</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推理判断题。根据第三段第三句话</a:t>
            </a:r>
            <a:r>
              <a:rPr lang="en-US" altLang="zh-CN" sz="2400" dirty="0">
                <a:solidFill>
                  <a:srgbClr val="C00000"/>
                </a:solidFill>
                <a:latin typeface="Times New Roman" panose="02020603050405020304" charset="0"/>
                <a:cs typeface="Times New Roman" panose="02020603050405020304" charset="0"/>
              </a:rPr>
              <a:t>Maybe it was all the worries about our life and work here</a:t>
            </a:r>
            <a:r>
              <a:rPr lang="zh-CN" altLang="en-US" sz="2400" dirty="0">
                <a:solidFill>
                  <a:srgbClr val="C00000"/>
                </a:solidFill>
                <a:latin typeface="Times New Roman" panose="02020603050405020304" charset="0"/>
                <a:cs typeface="Times New Roman" panose="02020603050405020304" charset="0"/>
              </a:rPr>
              <a:t>可知，她对生活和工作充满了焦虑。故此题答案为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3133871"/>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How about seeing a movie tonight?</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Sure. _______?</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Can we meet at eight?</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What time                  B. Where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Who else                     D. How</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A</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98869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Can we meet at eight?</a:t>
            </a:r>
            <a:r>
              <a:rPr lang="zh-CN" altLang="en-US" sz="2400" dirty="0">
                <a:solidFill>
                  <a:srgbClr val="C00000"/>
                </a:solidFill>
                <a:latin typeface="Times New Roman" panose="02020603050405020304" charset="0"/>
                <a:cs typeface="Times New Roman" panose="02020603050405020304" charset="0"/>
              </a:rPr>
              <a:t>（八点见如何？）可以判断出上句是询问时间，</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项“什么时间？”符合上下文。因此，答案是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What happened after the author went to the schoolmaster’s office?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She had a quarrel with the schoolmaster.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Her husband was called to the school.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She made the schoolmaster angry.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She got another paper for her son.</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细节判断题。根据第四段第六句</a:t>
            </a:r>
            <a:r>
              <a:rPr lang="en-US" altLang="zh-CN" sz="2400" dirty="0">
                <a:solidFill>
                  <a:srgbClr val="C00000"/>
                </a:solidFill>
                <a:latin typeface="Times New Roman" panose="02020603050405020304" charset="0"/>
                <a:cs typeface="Times New Roman" panose="02020603050405020304" charset="0"/>
              </a:rPr>
              <a:t>They called my husband at work</a:t>
            </a:r>
            <a:r>
              <a:rPr lang="zh-CN" altLang="en-US" sz="2400" dirty="0">
                <a:solidFill>
                  <a:srgbClr val="C00000"/>
                </a:solidFill>
                <a:latin typeface="Times New Roman" panose="02020603050405020304" charset="0"/>
                <a:cs typeface="Times New Roman" panose="02020603050405020304" charset="0"/>
              </a:rPr>
              <a:t>可知，他们打电话叫来了“我”的老公。故此题答案为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791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2265941"/>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We can learn from the last paragraph that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father was very angry with the school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the son was studying in a higher class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son was asked to leave the school</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the author misunderstood the paper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94360" y="3578273"/>
            <a:ext cx="1085088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推理判断题。根据最后一段最后两句</a:t>
            </a:r>
            <a:r>
              <a:rPr lang="en-US" altLang="zh-CN" sz="2400" dirty="0">
                <a:solidFill>
                  <a:srgbClr val="C00000"/>
                </a:solidFill>
                <a:latin typeface="Times New Roman" panose="02020603050405020304" charset="0"/>
                <a:cs typeface="Times New Roman" panose="02020603050405020304" charset="0"/>
              </a:rPr>
              <a:t>Actually they did not want to throw my son out of the school. The piece of paper said that they were putting him in a higher class</a:t>
            </a:r>
            <a:r>
              <a:rPr lang="zh-CN" altLang="en-US" sz="2400" dirty="0">
                <a:solidFill>
                  <a:srgbClr val="C00000"/>
                </a:solidFill>
                <a:latin typeface="Times New Roman" panose="02020603050405020304" charset="0"/>
                <a:cs typeface="Times New Roman" panose="02020603050405020304" charset="0"/>
              </a:rPr>
              <a:t>可知，事实上他们并不是想让“我”儿子离开学校，这张纸说的是把他调到更高的年级，因此作者误解了这张纸的内容。故此题答案为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8818"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610659"/>
            <a:ext cx="11315700" cy="459549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Most children want a bigger allowance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零花钱</a:t>
            </a:r>
            <a:r>
              <a:rPr lang="en-US" altLang="zh-CN" sz="2400" dirty="0">
                <a:solidFill>
                  <a:schemeClr val="tx1">
                    <a:lumMod val="75000"/>
                    <a:lumOff val="25000"/>
                  </a:schemeClr>
                </a:solidFill>
                <a:latin typeface="Times New Roman" panose="02020603050405020304" charset="0"/>
                <a:cs typeface="Times New Roman" panose="02020603050405020304" charset="0"/>
              </a:rPr>
              <a:t>) than they receive. In order to get more money, they tell their parents that their friends get more than they do. But they aren’t usually telling the truth. A research shows that most children in Canada receive very small amounts of money. And parents often tell their children how to spend their allowances.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According to the research, boys under the age of eight receive more money than girls of the same age. Maybe this is because they shout louder than girls. But 8-to-12-year-old girls get more money than boys of the same age, perhaps because they are more mature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成熟</a:t>
            </a:r>
            <a:r>
              <a:rPr lang="en-US" altLang="zh-CN" sz="2400" dirty="0">
                <a:solidFill>
                  <a:schemeClr val="tx1">
                    <a:lumMod val="75000"/>
                    <a:lumOff val="25000"/>
                  </a:schemeClr>
                </a:solidFill>
                <a:latin typeface="Times New Roman" panose="02020603050405020304" charset="0"/>
                <a:cs typeface="Times New Roman" panose="02020603050405020304" charset="0"/>
              </a:rPr>
              <a:t>). Rich parents usually give their children bigger allowances than other parents.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812" y="890898"/>
            <a:ext cx="11115675" cy="4485652"/>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Surprisingly, an only child does not receive more than a child of similar age in a larger family. Children who receive the biggest allowances for their age are younger brothers and sisters. They receive more money than children of the same age who are either the only children or the oldest in the family. This is probably because they are always comparing their allowances to what their older brothers and sisters get.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Children still receive money for housework. The most common jobs are cleaning their rooms and washing the dishes. Other common jobs are taking out the rubbish, setting the table, and feeding the cat. One mother said her 10-year-old son received $10 a week, but that she gave him an extra $5 if he woke up and went to school in a good state of feeling. She said it was very successful.</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4812" y="1777294"/>
            <a:ext cx="11115675" cy="2712859"/>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Many parents worry about their children’s spending. One mother gives her 10-year-old son only $4 a week because he spends all his money on candy. A father said he gave his 15-year-old daughter only $2 a week because he was afraid that she would buy unhealthy food. But generally, parents have very few rules for the spending of 12-to-15-year-olds and no rules for over-l5-year-olds. They should be old enough to decide for themselves what to spend their money on.</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1826462"/>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According to the passage, children sometimes lie to their parents in order to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get more pocket money                  B. make more friends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learn how to spend money              D. learn about parents’ love</a:t>
            </a:r>
          </a:p>
        </p:txBody>
      </p:sp>
      <p:sp>
        <p:nvSpPr>
          <p:cNvPr id="109" name="TextBox 4"/>
          <p:cNvSpPr txBox="1"/>
          <p:nvPr/>
        </p:nvSpPr>
        <p:spPr>
          <a:xfrm>
            <a:off x="581035" y="3790950"/>
            <a:ext cx="10616866"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细节判断题。根据第一段第二、三句</a:t>
            </a:r>
            <a:r>
              <a:rPr lang="en-US" altLang="zh-CN" sz="2400" dirty="0">
                <a:solidFill>
                  <a:srgbClr val="C00000"/>
                </a:solidFill>
                <a:latin typeface="Times New Roman" panose="02020603050405020304" charset="0"/>
                <a:cs typeface="Times New Roman" panose="02020603050405020304" charset="0"/>
              </a:rPr>
              <a:t>In order to get more money, they tell their parents that their friends get more than they do. But they aren’t usually telling the truth</a:t>
            </a:r>
            <a:r>
              <a:rPr lang="zh-CN" altLang="en-US" sz="2400" dirty="0">
                <a:solidFill>
                  <a:srgbClr val="C00000"/>
                </a:solidFill>
                <a:latin typeface="Times New Roman" panose="02020603050405020304" charset="0"/>
                <a:cs typeface="Times New Roman" panose="02020603050405020304" charset="0"/>
              </a:rPr>
              <a:t>可知，小孩同父母撒谎，是为了得到更多的零花钱。故此题答案为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According to the research, parents in larger families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often shout loud to their daughters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care more about children under eight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wish their children to be more mature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give their children different allowances</a:t>
            </a:r>
          </a:p>
        </p:txBody>
      </p:sp>
      <p:sp>
        <p:nvSpPr>
          <p:cNvPr id="109" name="TextBox 4"/>
          <p:cNvSpPr txBox="1"/>
          <p:nvPr/>
        </p:nvSpPr>
        <p:spPr>
          <a:xfrm>
            <a:off x="876310" y="3872199"/>
            <a:ext cx="10616866"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短文第三段第一、二句，令人惊讶的是，独生子女不会收到多于在大家庭中同等年龄孩子的零花钱。年幼的弟弟或妹妹会收到最多的零花钱。第三段最后一句这是因为他们会和哥哥姐姐们比较谁的零花钱多。可知在大家庭中父母会给孩子不同数量的零花钱。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Who probably gets a bigger allowance from parents?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 older brother.            B. The only child.</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 younger sister.           D. The older sister. </a:t>
            </a:r>
          </a:p>
        </p:txBody>
      </p:sp>
      <p:sp>
        <p:nvSpPr>
          <p:cNvPr id="109" name="TextBox 4"/>
          <p:cNvSpPr txBox="1"/>
          <p:nvPr/>
        </p:nvSpPr>
        <p:spPr>
          <a:xfrm>
            <a:off x="498542" y="2714182"/>
            <a:ext cx="10502833"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推理判断题。根据短文第三段第二句话</a:t>
            </a:r>
            <a:r>
              <a:rPr lang="en-US" altLang="zh-CN" sz="2400" dirty="0">
                <a:solidFill>
                  <a:srgbClr val="C00000"/>
                </a:solidFill>
                <a:latin typeface="Times New Roman" panose="02020603050405020304" charset="0"/>
                <a:cs typeface="Times New Roman" panose="02020603050405020304" charset="0"/>
              </a:rPr>
              <a:t>Children who receive the biggest allowances for their age are younger brothers and sisters</a:t>
            </a:r>
            <a:r>
              <a:rPr lang="zh-CN" altLang="en-US" sz="2400" dirty="0">
                <a:solidFill>
                  <a:srgbClr val="C00000"/>
                </a:solidFill>
                <a:latin typeface="Times New Roman" panose="02020603050405020304" charset="0"/>
                <a:cs typeface="Times New Roman" panose="02020603050405020304" charset="0"/>
              </a:rPr>
              <a:t>可知，年幼的弟弟妹妹会得到更多的零花钱。故此题答案为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42605" y="37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What can we learn from Paragraph 4?</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Children do housework only for money.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Children do various kinds of housework.</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Children are happy with their housework.</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Children get a big allowance by doing housework.</a:t>
            </a: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推理判断题。根据第四段第一句</a:t>
            </a:r>
            <a:r>
              <a:rPr lang="en-US" altLang="zh-CN" sz="2400" dirty="0">
                <a:solidFill>
                  <a:srgbClr val="C00000"/>
                </a:solidFill>
                <a:latin typeface="Times New Roman" panose="02020603050405020304" charset="0"/>
                <a:cs typeface="Times New Roman" panose="02020603050405020304" charset="0"/>
              </a:rPr>
              <a:t>Children still receive money for housework</a:t>
            </a:r>
            <a:r>
              <a:rPr lang="zh-CN" altLang="en-US" sz="2400" dirty="0">
                <a:solidFill>
                  <a:srgbClr val="C00000"/>
                </a:solidFill>
                <a:latin typeface="Times New Roman" panose="02020603050405020304" charset="0"/>
                <a:cs typeface="Times New Roman" panose="02020603050405020304" charset="0"/>
              </a:rPr>
              <a:t>可知，小孩做家务可以赚取零用钱，接着提到了各种家务，所以小孩做各种各样的家务，符合文意。</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项中</a:t>
            </a:r>
            <a:r>
              <a:rPr lang="en-US" altLang="zh-CN" sz="2400" dirty="0">
                <a:solidFill>
                  <a:srgbClr val="C00000"/>
                </a:solidFill>
                <a:latin typeface="Times New Roman" panose="02020603050405020304" charset="0"/>
                <a:cs typeface="Times New Roman" panose="02020603050405020304" charset="0"/>
              </a:rPr>
              <a:t>get a big allowance</a:t>
            </a:r>
            <a:r>
              <a:rPr lang="zh-CN" altLang="en-US" sz="2400" dirty="0">
                <a:solidFill>
                  <a:srgbClr val="C00000"/>
                </a:solidFill>
                <a:latin typeface="Times New Roman" panose="02020603050405020304" charset="0"/>
                <a:cs typeface="Times New Roman" panose="02020603050405020304" charset="0"/>
              </a:rPr>
              <a:t>文中末提及。故此题答案为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71137"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1822743"/>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Children over 12 don’t have to follow many rules for spending their 	  	   allowances because they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don’t like candy any more              B. see some food as unhealthy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know the value of health                 D. can make their own decisions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39283"/>
            <a:ext cx="9764229" cy="267652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细节判断题。根据最后一段倒数第一、二句</a:t>
            </a:r>
            <a:r>
              <a:rPr lang="en-US" altLang="zh-CN" sz="2400" dirty="0">
                <a:solidFill>
                  <a:srgbClr val="C00000"/>
                </a:solidFill>
                <a:latin typeface="Times New Roman" panose="02020603050405020304" charset="0"/>
                <a:cs typeface="Times New Roman" panose="02020603050405020304" charset="0"/>
              </a:rPr>
              <a:t>But generally, parents have very few rules for the spending of 12-to-15-year-olds and no rules for over-l5-year-olds. They should be old enough to decide for themselves what to spend their money on</a:t>
            </a:r>
            <a:r>
              <a:rPr lang="zh-CN" altLang="en-US" sz="2400" dirty="0">
                <a:solidFill>
                  <a:srgbClr val="C00000"/>
                </a:solidFill>
                <a:latin typeface="Times New Roman" panose="02020603050405020304" charset="0"/>
                <a:cs typeface="Times New Roman" panose="02020603050405020304" charset="0"/>
              </a:rPr>
              <a:t>可知，父母对</a:t>
            </a:r>
            <a:r>
              <a:rPr lang="en-US" altLang="zh-CN" sz="2400" dirty="0">
                <a:solidFill>
                  <a:srgbClr val="C00000"/>
                </a:solidFill>
                <a:latin typeface="Times New Roman" panose="02020603050405020304" charset="0"/>
                <a:cs typeface="Times New Roman" panose="02020603050405020304" charset="0"/>
              </a:rPr>
              <a:t>12</a:t>
            </a:r>
            <a:r>
              <a:rPr lang="zh-CN" altLang="en-US" sz="2400" dirty="0">
                <a:solidFill>
                  <a:srgbClr val="C00000"/>
                </a:solidFill>
                <a:latin typeface="Times New Roman" panose="02020603050405020304" charset="0"/>
                <a:cs typeface="Times New Roman" panose="02020603050405020304" charset="0"/>
              </a:rPr>
              <a:t>至</a:t>
            </a:r>
            <a:r>
              <a:rPr lang="en-US" altLang="zh-CN" sz="2400" dirty="0">
                <a:solidFill>
                  <a:srgbClr val="C00000"/>
                </a:solidFill>
                <a:latin typeface="Times New Roman" panose="02020603050405020304" charset="0"/>
                <a:cs typeface="Times New Roman" panose="02020603050405020304" charset="0"/>
              </a:rPr>
              <a:t>15</a:t>
            </a:r>
            <a:r>
              <a:rPr lang="zh-CN" altLang="en-US" sz="2400" dirty="0">
                <a:solidFill>
                  <a:srgbClr val="C00000"/>
                </a:solidFill>
                <a:latin typeface="Times New Roman" panose="02020603050405020304" charset="0"/>
                <a:cs typeface="Times New Roman" panose="02020603050405020304" charset="0"/>
              </a:rPr>
              <a:t>岁儿童的支出规定很少，对超过</a:t>
            </a:r>
            <a:r>
              <a:rPr lang="en-US" altLang="zh-CN" sz="2400" dirty="0">
                <a:solidFill>
                  <a:srgbClr val="C00000"/>
                </a:solidFill>
                <a:latin typeface="Times New Roman" panose="02020603050405020304" charset="0"/>
                <a:cs typeface="Times New Roman" panose="02020603050405020304" charset="0"/>
              </a:rPr>
              <a:t>15</a:t>
            </a:r>
            <a:r>
              <a:rPr lang="zh-CN" altLang="en-US" sz="2400" dirty="0">
                <a:solidFill>
                  <a:srgbClr val="C00000"/>
                </a:solidFill>
                <a:latin typeface="Times New Roman" panose="02020603050405020304" charset="0"/>
                <a:cs typeface="Times New Roman" panose="02020603050405020304" charset="0"/>
              </a:rPr>
              <a:t>岁的儿童则没有规定。他们足够大了，可以自己决定把钱花在什么地方。故此题答案为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W: I am taking my English test next week.</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Congratulations                   B. Great idea</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Good luck                            D. Take care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53326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am taking my English test next week</a:t>
            </a:r>
            <a:r>
              <a:rPr lang="zh-CN" altLang="en-US" sz="2400" dirty="0">
                <a:solidFill>
                  <a:srgbClr val="C00000"/>
                </a:solidFill>
                <a:latin typeface="Times New Roman" panose="02020603050405020304" charset="0"/>
                <a:cs typeface="Times New Roman" panose="02020603050405020304" charset="0"/>
              </a:rPr>
              <a:t>（我下周要考英语），可以得知该考试还没举行，说话人想预祝成功。</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Good luck</a:t>
            </a:r>
            <a:r>
              <a:rPr lang="zh-CN" altLang="en-US" sz="2400" dirty="0">
                <a:solidFill>
                  <a:srgbClr val="C00000"/>
                </a:solidFill>
                <a:latin typeface="Times New Roman" panose="02020603050405020304" charset="0"/>
                <a:cs typeface="Times New Roman" panose="02020603050405020304" charset="0"/>
              </a:rPr>
              <a:t>（祝你好运）”最符合对话情景。因此，答案是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234676"/>
            <a:ext cx="11540728" cy="548195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Nowadays more and more people stop using plastic straws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吸管</a:t>
            </a:r>
            <a:r>
              <a:rPr lang="en-US" altLang="zh-CN" sz="2400" dirty="0">
                <a:solidFill>
                  <a:schemeClr val="tx1">
                    <a:lumMod val="75000"/>
                    <a:lumOff val="25000"/>
                  </a:schemeClr>
                </a:solidFill>
                <a:latin typeface="Times New Roman" panose="02020603050405020304" charset="0"/>
                <a:cs typeface="Times New Roman" panose="02020603050405020304" charset="0"/>
              </a:rPr>
              <a:t>). The waste created by plastic straws is unbelievable. In the United States alone, 500 million straws are thrown away every day. That’s enough straws to wrap around the earth 2.5 times each day.</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Realizing the serious pollution caused by plastic straws, people are beginning to tell restaurant servers not to bring straws. Starting this summer, Seattle will stop using plastic straws in all businesses that sell food and drinks. Scotland plans to be plastic-straw-free by the end of 2019.</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response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响应</a:t>
            </a:r>
            <a:r>
              <a:rPr lang="en-US" altLang="zh-CN" sz="2400" dirty="0">
                <a:solidFill>
                  <a:schemeClr val="tx1">
                    <a:lumMod val="75000"/>
                    <a:lumOff val="25000"/>
                  </a:schemeClr>
                </a:solidFill>
                <a:latin typeface="Times New Roman" panose="02020603050405020304" charset="0"/>
                <a:cs typeface="Times New Roman" panose="02020603050405020304" charset="0"/>
              </a:rPr>
              <a:t>), McDonald’s is providing paper straws in its 1,300 stores in the U.K., but customers have to ask for them. </a:t>
            </a:r>
            <a:r>
              <a:rPr lang="en-US" altLang="zh-CN" sz="2400" u="sng" dirty="0">
                <a:solidFill>
                  <a:schemeClr val="tx1">
                    <a:lumMod val="75000"/>
                    <a:lumOff val="25000"/>
                  </a:schemeClr>
                </a:solidFill>
                <a:latin typeface="Times New Roman" panose="02020603050405020304" charset="0"/>
                <a:cs typeface="Times New Roman" panose="02020603050405020304" charset="0"/>
              </a:rPr>
              <a:t>They</a:t>
            </a:r>
            <a:r>
              <a:rPr lang="en-US" altLang="zh-CN" sz="2400" dirty="0">
                <a:solidFill>
                  <a:schemeClr val="tx1">
                    <a:lumMod val="75000"/>
                    <a:lumOff val="25000"/>
                  </a:schemeClr>
                </a:solidFill>
                <a:latin typeface="Times New Roman" panose="02020603050405020304" charset="0"/>
                <a:cs typeface="Times New Roman" panose="02020603050405020304" charset="0"/>
              </a:rPr>
              <a:t> won’t go with each drink. The change from plastic to paper is a test to see how people respond to the change. If it’s successful in the U.K., McDonald’s may do the same in other countries as well.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6225" y="1541188"/>
            <a:ext cx="11391900"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Used plastic straws are usually thrown away along the side of roads and in our oceans. They aren’t the biggest polluter of our waterways, but they can be deadly to fish and birds. Their size makes them easy for lives in the sea to eat.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paper straw is not the only choice, but it’s certainly a good solution. However, if you like to use straws, you can avoid those for one-time use with a little planning. Bamboo, glass and metal are also used to make reusable straws. You can carry it with you for those times when you want to use a drinking straw.</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230632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From Paragraph 1, we know that the author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expects Americans to stop using plastic straws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wants to show how serious the problem is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plans to wrap the earth with straws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cares little about plastic pollution</a:t>
            </a:r>
          </a:p>
        </p:txBody>
      </p:sp>
      <p:sp>
        <p:nvSpPr>
          <p:cNvPr id="109" name="TextBox 4"/>
          <p:cNvSpPr txBox="1"/>
          <p:nvPr/>
        </p:nvSpPr>
        <p:spPr>
          <a:xfrm>
            <a:off x="766097" y="3370931"/>
            <a:ext cx="9764229"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推理判断题。根据文中第一段作者通过列举事实</a:t>
            </a:r>
            <a:r>
              <a:rPr lang="en-US" altLang="zh-CN" sz="2400" dirty="0">
                <a:solidFill>
                  <a:srgbClr val="C00000"/>
                </a:solidFill>
                <a:latin typeface="Times New Roman" panose="02020603050405020304" charset="0"/>
                <a:cs typeface="Times New Roman" panose="02020603050405020304" charset="0"/>
              </a:rPr>
              <a:t>The waste created by plastic straws is unbelievable. In the United States alone, 500 million straws are thrown away every day. That’s enough straws to wrap around the earth 2.5 times each day</a:t>
            </a:r>
            <a:r>
              <a:rPr lang="zh-CN" altLang="en-US" sz="2400" dirty="0">
                <a:solidFill>
                  <a:srgbClr val="C00000"/>
                </a:solidFill>
                <a:latin typeface="Times New Roman" panose="02020603050405020304" charset="0"/>
                <a:cs typeface="Times New Roman" panose="02020603050405020304" charset="0"/>
              </a:rPr>
              <a:t>，塑料吸管产生的废物令人难以置信。仅在美国，每天就有</a:t>
            </a:r>
            <a:r>
              <a:rPr lang="en-US" altLang="zh-CN" sz="2400" dirty="0">
                <a:solidFill>
                  <a:srgbClr val="C00000"/>
                </a:solidFill>
                <a:latin typeface="Times New Roman" panose="02020603050405020304" charset="0"/>
                <a:cs typeface="Times New Roman" panose="02020603050405020304" charset="0"/>
              </a:rPr>
              <a:t>5</a:t>
            </a:r>
            <a:r>
              <a:rPr lang="zh-CN" altLang="en-US" sz="2400" dirty="0">
                <a:solidFill>
                  <a:srgbClr val="C00000"/>
                </a:solidFill>
                <a:latin typeface="Times New Roman" panose="02020603050405020304" charset="0"/>
                <a:cs typeface="Times New Roman" panose="02020603050405020304" charset="0"/>
              </a:rPr>
              <a:t>亿根吸管被扔掉。这些吸管足够每天环绕地球</a:t>
            </a:r>
            <a:r>
              <a:rPr lang="en-US" altLang="zh-CN" sz="2400" dirty="0">
                <a:solidFill>
                  <a:srgbClr val="C00000"/>
                </a:solidFill>
                <a:latin typeface="Times New Roman" panose="02020603050405020304" charset="0"/>
                <a:cs typeface="Times New Roman" panose="02020603050405020304" charset="0"/>
              </a:rPr>
              <a:t>2.5</a:t>
            </a:r>
            <a:r>
              <a:rPr lang="zh-CN" altLang="en-US" sz="2400" dirty="0">
                <a:solidFill>
                  <a:srgbClr val="C00000"/>
                </a:solidFill>
                <a:latin typeface="Times New Roman" panose="02020603050405020304" charset="0"/>
                <a:cs typeface="Times New Roman" panose="02020603050405020304" charset="0"/>
              </a:rPr>
              <a:t>圈。故此题答案为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p>
        </p:txBody>
      </p:sp>
      <p:sp>
        <p:nvSpPr>
          <p:cNvPr id="13" name="TextBox 4"/>
          <p:cNvSpPr txBox="1"/>
          <p:nvPr/>
        </p:nvSpPr>
        <p:spPr>
          <a:xfrm>
            <a:off x="965475" y="91440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1822743"/>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What does the underlined word “they” in Paragraph 3 refer to?</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Restaurant servers.                   B. Customers.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Paper straws.                            D. Stores.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35994" y="4101111"/>
            <a:ext cx="11106108"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词义猜测题。根据第一段第一句话后半部分</a:t>
            </a:r>
            <a:r>
              <a:rPr lang="en-US" altLang="zh-CN" sz="2400" dirty="0">
                <a:solidFill>
                  <a:srgbClr val="C00000"/>
                </a:solidFill>
                <a:latin typeface="Times New Roman" panose="02020603050405020304" charset="0"/>
                <a:cs typeface="Times New Roman" panose="02020603050405020304" charset="0"/>
              </a:rPr>
              <a:t>but customers have to ask for them</a:t>
            </a:r>
            <a:r>
              <a:rPr lang="zh-CN" altLang="en-US" sz="2400" dirty="0">
                <a:solidFill>
                  <a:srgbClr val="C00000"/>
                </a:solidFill>
                <a:latin typeface="Times New Roman" panose="02020603050405020304" charset="0"/>
                <a:cs typeface="Times New Roman" panose="02020603050405020304" charset="0"/>
              </a:rPr>
              <a:t>，以及上下文的推断，</a:t>
            </a:r>
            <a:r>
              <a:rPr lang="en-US" altLang="zh-CN" sz="2400" dirty="0">
                <a:solidFill>
                  <a:srgbClr val="C00000"/>
                </a:solidFill>
                <a:latin typeface="Times New Roman" panose="02020603050405020304" charset="0"/>
                <a:cs typeface="Times New Roman" panose="02020603050405020304" charset="0"/>
              </a:rPr>
              <a:t>they</a:t>
            </a:r>
            <a:r>
              <a:rPr lang="zh-CN" altLang="en-US" sz="2400" dirty="0">
                <a:solidFill>
                  <a:srgbClr val="C00000"/>
                </a:solidFill>
                <a:latin typeface="Times New Roman" panose="02020603050405020304" charset="0"/>
                <a:cs typeface="Times New Roman" panose="02020603050405020304" charset="0"/>
              </a:rPr>
              <a:t>应该和前面一句话的宾格</a:t>
            </a:r>
            <a:r>
              <a:rPr lang="en-US" altLang="zh-CN" sz="2400" dirty="0">
                <a:solidFill>
                  <a:srgbClr val="C00000"/>
                </a:solidFill>
                <a:latin typeface="Times New Roman" panose="02020603050405020304" charset="0"/>
                <a:cs typeface="Times New Roman" panose="02020603050405020304" charset="0"/>
              </a:rPr>
              <a:t>them</a:t>
            </a:r>
            <a:r>
              <a:rPr lang="zh-CN" altLang="en-US" sz="2400" dirty="0">
                <a:solidFill>
                  <a:srgbClr val="C00000"/>
                </a:solidFill>
                <a:latin typeface="Times New Roman" panose="02020603050405020304" charset="0"/>
                <a:cs typeface="Times New Roman" panose="02020603050405020304" charset="0"/>
              </a:rPr>
              <a:t>指代的是同一事物，此时都是代指</a:t>
            </a:r>
            <a:r>
              <a:rPr lang="en-US" altLang="zh-CN" sz="2400" dirty="0">
                <a:solidFill>
                  <a:srgbClr val="C00000"/>
                </a:solidFill>
                <a:latin typeface="Times New Roman" panose="02020603050405020304" charset="0"/>
                <a:cs typeface="Times New Roman" panose="02020603050405020304" charset="0"/>
              </a:rPr>
              <a:t>paper straws</a:t>
            </a:r>
            <a:r>
              <a:rPr lang="zh-CN" altLang="en-US" sz="2400" dirty="0">
                <a:solidFill>
                  <a:srgbClr val="C00000"/>
                </a:solidFill>
                <a:latin typeface="Times New Roman" panose="02020603050405020304" charset="0"/>
                <a:cs typeface="Times New Roman" panose="02020603050405020304" charset="0"/>
              </a:rPr>
              <a:t>。故此题答案为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2749550"/>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If British people accept paper straws, McDonald’s may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reuse more plastic straws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carry out a test on the change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provide paper straws in its U.K. stores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promote paper straws in other countries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5044" y="3644515"/>
            <a:ext cx="1052307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细节判断题。根据第三段最后一句</a:t>
            </a:r>
            <a:r>
              <a:rPr lang="en-US" altLang="zh-CN" sz="2400" dirty="0">
                <a:solidFill>
                  <a:srgbClr val="C00000"/>
                </a:solidFill>
                <a:latin typeface="Times New Roman" panose="02020603050405020304" charset="0"/>
                <a:cs typeface="Times New Roman" panose="02020603050405020304" charset="0"/>
              </a:rPr>
              <a:t>If it’s successful in the U.K.,</a:t>
            </a:r>
          </a:p>
          <a:p>
            <a:pPr marL="1259840" indent="-1259840" algn="just" fontAlgn="auto"/>
            <a:r>
              <a:rPr lang="en-US" altLang="zh-CN" sz="2400" dirty="0">
                <a:solidFill>
                  <a:srgbClr val="C00000"/>
                </a:solidFill>
                <a:latin typeface="Times New Roman" panose="02020603050405020304" charset="0"/>
                <a:cs typeface="Times New Roman" panose="02020603050405020304" charset="0"/>
              </a:rPr>
              <a:t>	 McDonald’s may do the same in other countries as well</a:t>
            </a:r>
            <a:r>
              <a:rPr lang="zh-CN" altLang="en-US" sz="2400" dirty="0">
                <a:solidFill>
                  <a:srgbClr val="C00000"/>
                </a:solidFill>
                <a:latin typeface="Times New Roman" panose="02020603050405020304" charset="0"/>
                <a:cs typeface="Times New Roman" panose="02020603050405020304" charset="0"/>
              </a:rPr>
              <a:t>，如果在英国成功，麦当劳将会在其他国家推广。故此题答案为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65722" y="11684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936347"/>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The plastic straw can do great harm to sea life because of its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size           B. shape          C. color              D. number</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79478" y="3535624"/>
            <a:ext cx="1088862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细节判断题。根据第四段最后一句</a:t>
            </a:r>
            <a:r>
              <a:rPr lang="en-US" altLang="zh-CN" sz="2400" dirty="0">
                <a:solidFill>
                  <a:srgbClr val="C00000"/>
                </a:solidFill>
                <a:latin typeface="Times New Roman" panose="02020603050405020304" charset="0"/>
                <a:cs typeface="Times New Roman" panose="02020603050405020304" charset="0"/>
              </a:rPr>
              <a:t>Their size makes them easy for lives in the sea to eat</a:t>
            </a:r>
            <a:r>
              <a:rPr lang="zh-CN" altLang="en-US" sz="2400" dirty="0">
                <a:solidFill>
                  <a:srgbClr val="C00000"/>
                </a:solidFill>
                <a:latin typeface="Times New Roman" panose="02020603050405020304" charset="0"/>
                <a:cs typeface="Times New Roman" panose="02020603050405020304" charset="0"/>
              </a:rPr>
              <a:t>，因为尺寸太小，吸管很容易被海里的生物吃掉，对鱼类造成致命的危害。故此题答案为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20656" y="51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940066"/>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The passage is probably taken from a magazine about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culture         B. health        C. environment             D. technology</a:t>
            </a:r>
          </a:p>
        </p:txBody>
      </p:sp>
      <p:sp>
        <p:nvSpPr>
          <p:cNvPr id="109" name="TextBox 4"/>
          <p:cNvSpPr txBox="1"/>
          <p:nvPr/>
        </p:nvSpPr>
        <p:spPr>
          <a:xfrm>
            <a:off x="792451" y="3765539"/>
            <a:ext cx="1088862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主旨大意题。这篇文章主要阐述塑料吸管对环境的污染，因此最有可能来自关于环境的杂志。故此题答案为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8898" y="1181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96EC84BA-CC44-7281-8A16-7A503D4AFA03}"/>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1239519" y="2360061"/>
            <a:ext cx="1023530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The central African country of Cameroon has a population of 24 million. About 12% of all deaths in this country </a:t>
            </a:r>
            <a:r>
              <a:rPr lang="en-US" altLang="zh-CN" sz="2400" u="sng" dirty="0">
                <a:latin typeface="Times New Roman" panose="02020603050405020304" charset="0"/>
                <a:ea typeface="宋体" panose="02010600030101010101" pitchFamily="2" charset="-122"/>
                <a:cs typeface="Times New Roman" panose="02020603050405020304" charset="0"/>
              </a:rPr>
              <a:t>56                   </a:t>
            </a:r>
            <a:r>
              <a:rPr lang="en-US" altLang="zh-CN" sz="2400" dirty="0">
                <a:latin typeface="Times New Roman" panose="02020603050405020304" charset="0"/>
                <a:ea typeface="宋体" panose="02010600030101010101" pitchFamily="2" charset="-122"/>
                <a:cs typeface="Times New Roman" panose="02020603050405020304" charset="0"/>
              </a:rPr>
              <a:t> (cause) by heart disease, but there are only about 50 heart doctors. </a:t>
            </a:r>
            <a:r>
              <a:rPr lang="en-US" altLang="zh-CN" sz="2400" u="sng" dirty="0">
                <a:latin typeface="Times New Roman" panose="02020603050405020304" charset="0"/>
                <a:ea typeface="宋体" panose="02010600030101010101" pitchFamily="2" charset="-122"/>
                <a:cs typeface="Times New Roman" panose="02020603050405020304" charset="0"/>
              </a:rPr>
              <a:t>57                  </a:t>
            </a:r>
            <a:r>
              <a:rPr lang="en-US" altLang="zh-CN" sz="2400" dirty="0">
                <a:latin typeface="Times New Roman" panose="02020603050405020304" charset="0"/>
                <a:ea typeface="宋体" panose="02010600030101010101" pitchFamily="2" charset="-122"/>
                <a:cs typeface="Times New Roman" panose="02020603050405020304" charset="0"/>
              </a:rPr>
              <a:t>(luck), things are changing for the better due to wide use of Cardio-Pad, an </a:t>
            </a:r>
            <a:r>
              <a:rPr lang="en-US" altLang="zh-CN" sz="2400" u="sng" dirty="0">
                <a:latin typeface="Times New Roman" panose="02020603050405020304" charset="0"/>
                <a:ea typeface="宋体" panose="02010600030101010101" pitchFamily="2" charset="-122"/>
                <a:cs typeface="Times New Roman" panose="02020603050405020304" charset="0"/>
              </a:rPr>
              <a:t>58                    </a:t>
            </a:r>
            <a:r>
              <a:rPr lang="en-US" altLang="zh-CN" sz="2400" dirty="0">
                <a:latin typeface="Times New Roman" panose="02020603050405020304" charset="0"/>
                <a:ea typeface="宋体" panose="02010600030101010101" pitchFamily="2" charset="-122"/>
                <a:cs typeface="Times New Roman" panose="02020603050405020304" charset="0"/>
              </a:rPr>
              <a:t> (invent) by Mr. </a:t>
            </a:r>
            <a:r>
              <a:rPr lang="en-US" altLang="zh-CN" sz="2400" dirty="0" err="1">
                <a:latin typeface="Times New Roman" panose="02020603050405020304" charset="0"/>
                <a:ea typeface="宋体" panose="02010600030101010101" pitchFamily="2" charset="-122"/>
                <a:cs typeface="Times New Roman" panose="02020603050405020304" charset="0"/>
              </a:rPr>
              <a:t>Puluet</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7" name="TextBox 4"/>
          <p:cNvSpPr txBox="1"/>
          <p:nvPr/>
        </p:nvSpPr>
        <p:spPr>
          <a:xfrm>
            <a:off x="6548137" y="2723279"/>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are caused</a:t>
            </a:r>
          </a:p>
        </p:txBody>
      </p:sp>
      <p:sp>
        <p:nvSpPr>
          <p:cNvPr id="8" name="TextBox 4"/>
          <p:cNvSpPr txBox="1"/>
          <p:nvPr/>
        </p:nvSpPr>
        <p:spPr>
          <a:xfrm>
            <a:off x="7628476" y="3655191"/>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invention</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6434471" y="3246884"/>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Luckily</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33400" y="933450"/>
            <a:ext cx="10854055" cy="3724096"/>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本题考查被动语态。分析句子可知，这是由</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连接的两个句子，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About 12% of all deaths in this country 56 (cause) by heart disease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中缺谓语。由句意“该国大约</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的死亡是由心脏病造成的”，主语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deaths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与谓语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cause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之间是被动关系，而且这是表述常态数据，</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应用一般现在时复数形式。故此题正确答案为：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are caused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本题考查词性变化。根据分析句子结构解题法，填入词在句中作状语，需填入副词，故此题正确答案为：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Luckily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本题考查词性变化。根据关键词解题法，空格前是冠词，应填入名词形式，故此题正确答案为：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invention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31850" y="32537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M: _______, could you tell me how to go to the station?</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Go straight down this street, and turn left when you see a traffic light.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I’m sorry                       B. Come on</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Never mind                   D. Excuse me</a:t>
            </a:r>
          </a:p>
        </p:txBody>
      </p:sp>
      <p:sp>
        <p:nvSpPr>
          <p:cNvPr id="36" name="TextBox 4"/>
          <p:cNvSpPr txBox="1"/>
          <p:nvPr/>
        </p:nvSpPr>
        <p:spPr>
          <a:xfrm>
            <a:off x="723817" y="3434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7" name="TextBox 4"/>
          <p:cNvSpPr txBox="1"/>
          <p:nvPr/>
        </p:nvSpPr>
        <p:spPr>
          <a:xfrm>
            <a:off x="320675" y="4168140"/>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Could you tell me how to go to the station?</a:t>
            </a:r>
            <a:r>
              <a:rPr lang="zh-CN" altLang="en-US" sz="2400" dirty="0">
                <a:solidFill>
                  <a:srgbClr val="C00000"/>
                </a:solidFill>
                <a:latin typeface="Times New Roman" panose="02020603050405020304" charset="0"/>
                <a:cs typeface="Times New Roman" panose="02020603050405020304" charset="0"/>
              </a:rPr>
              <a:t>（你能告诉我如何去火车站吗？）可以得知说话人是在向对方求助。</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项“对不起”、</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项“快点”和</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项“没关系”均不符合上下文，而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项“打扰一下”符合对话情景。因此，答案是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453957"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Mr. </a:t>
            </a:r>
            <a:r>
              <a:rPr lang="en-US" altLang="zh-CN" sz="2400" dirty="0" err="1">
                <a:latin typeface="Times New Roman" panose="02020603050405020304" charset="0"/>
                <a:ea typeface="宋体" panose="02010600030101010101" pitchFamily="2" charset="-122"/>
                <a:cs typeface="Times New Roman" panose="02020603050405020304" charset="0"/>
              </a:rPr>
              <a:t>Puluet</a:t>
            </a:r>
            <a:r>
              <a:rPr lang="en-US" altLang="zh-CN" sz="2400" dirty="0">
                <a:latin typeface="Times New Roman" panose="02020603050405020304" charset="0"/>
                <a:ea typeface="宋体" panose="02010600030101010101" pitchFamily="2" charset="-122"/>
                <a:cs typeface="Times New Roman" panose="02020603050405020304" charset="0"/>
              </a:rPr>
              <a:t> grew up in a small village and </a:t>
            </a:r>
            <a:r>
              <a:rPr lang="en-US" altLang="zh-CN" sz="2400" u="sng" dirty="0">
                <a:latin typeface="Times New Roman" panose="02020603050405020304" charset="0"/>
                <a:ea typeface="宋体" panose="02010600030101010101" pitchFamily="2" charset="-122"/>
                <a:cs typeface="Times New Roman" panose="02020603050405020304" charset="0"/>
              </a:rPr>
              <a:t>59                   </a:t>
            </a:r>
            <a:r>
              <a:rPr lang="en-US" altLang="zh-CN" sz="2400" dirty="0">
                <a:latin typeface="Times New Roman" panose="02020603050405020304" charset="0"/>
                <a:ea typeface="宋体" panose="02010600030101010101" pitchFamily="2" charset="-122"/>
                <a:cs typeface="Times New Roman" panose="02020603050405020304" charset="0"/>
              </a:rPr>
              <a:t> (dream) of becoming a doctor when he was little. The idea of Cardio-Pad began </a:t>
            </a:r>
            <a:r>
              <a:rPr lang="en-US" altLang="zh-CN" sz="2400" u="sng" dirty="0">
                <a:latin typeface="Times New Roman" panose="02020603050405020304" charset="0"/>
                <a:ea typeface="宋体" panose="02010600030101010101" pitchFamily="2" charset="-122"/>
                <a:cs typeface="Times New Roman" panose="02020603050405020304" charset="0"/>
              </a:rPr>
              <a:t>60                   </a:t>
            </a:r>
            <a:r>
              <a:rPr lang="en-US" altLang="zh-CN" sz="2400" dirty="0">
                <a:latin typeface="Times New Roman" panose="02020603050405020304" charset="0"/>
                <a:ea typeface="宋体" panose="02010600030101010101" pitchFamily="2" charset="-122"/>
                <a:cs typeface="Times New Roman" panose="02020603050405020304" charset="0"/>
              </a:rPr>
              <a:t> he met a doctor working in the city. </a:t>
            </a:r>
            <a:r>
              <a:rPr lang="en-US" altLang="zh-CN" sz="2400" u="sng" dirty="0">
                <a:latin typeface="Times New Roman" panose="02020603050405020304" charset="0"/>
                <a:ea typeface="宋体" panose="02010600030101010101" pitchFamily="2" charset="-122"/>
                <a:cs typeface="Times New Roman" panose="02020603050405020304" charset="0"/>
              </a:rPr>
              <a:t>61                    </a:t>
            </a:r>
            <a:r>
              <a:rPr lang="en-US" altLang="zh-CN" sz="2400" dirty="0">
                <a:latin typeface="Times New Roman" panose="02020603050405020304" charset="0"/>
                <a:ea typeface="宋体" panose="02010600030101010101" pitchFamily="2" charset="-122"/>
                <a:cs typeface="Times New Roman" panose="02020603050405020304" charset="0"/>
              </a:rPr>
              <a:t> doctor said that village patients chose to make expensive and </a:t>
            </a:r>
            <a:r>
              <a:rPr lang="en-US" altLang="zh-CN" sz="2400" u="sng" dirty="0">
                <a:latin typeface="Times New Roman" panose="02020603050405020304" charset="0"/>
                <a:ea typeface="宋体" panose="02010600030101010101" pitchFamily="2" charset="-122"/>
                <a:cs typeface="Times New Roman" panose="02020603050405020304" charset="0"/>
              </a:rPr>
              <a:t>62                          </a:t>
            </a:r>
            <a:r>
              <a:rPr lang="en-US" altLang="zh-CN" sz="2400" dirty="0">
                <a:latin typeface="Times New Roman" panose="02020603050405020304" charset="0"/>
                <a:ea typeface="宋体" panose="02010600030101010101" pitchFamily="2" charset="-122"/>
                <a:cs typeface="Times New Roman" panose="02020603050405020304" charset="0"/>
              </a:rPr>
              <a:t> (danger) journeys to the city hospitals. </a:t>
            </a:r>
          </a:p>
        </p:txBody>
      </p:sp>
      <p:sp>
        <p:nvSpPr>
          <p:cNvPr id="5" name="TextBox 4"/>
          <p:cNvSpPr txBox="1"/>
          <p:nvPr/>
        </p:nvSpPr>
        <p:spPr>
          <a:xfrm>
            <a:off x="5999316" y="550473"/>
            <a:ext cx="308528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dreamed</a:t>
            </a:r>
          </a:p>
        </p:txBody>
      </p:sp>
      <p:sp>
        <p:nvSpPr>
          <p:cNvPr id="6" name="TextBox 4"/>
          <p:cNvSpPr txBox="1"/>
          <p:nvPr/>
        </p:nvSpPr>
        <p:spPr>
          <a:xfrm>
            <a:off x="8108906" y="966624"/>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when</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7" name="TextBox 4"/>
          <p:cNvSpPr txBox="1"/>
          <p:nvPr/>
        </p:nvSpPr>
        <p:spPr>
          <a:xfrm>
            <a:off x="4083095" y="1367239"/>
            <a:ext cx="27009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8" name="TextBox 4"/>
          <p:cNvSpPr txBox="1"/>
          <p:nvPr/>
        </p:nvSpPr>
        <p:spPr>
          <a:xfrm>
            <a:off x="3787587" y="1848394"/>
            <a:ext cx="187539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dangerous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781050" y="809625"/>
            <a:ext cx="9935210" cy="4247317"/>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本题考查动词的时态变化。根据分析句子结构解题法，连词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and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前后分句时态一致，应用过去时，故此题正确答案为：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dreamed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本题考查状语从句连词的用法。根据句意“医用平板电脑的想法始于他遇到一位在城市工作的医生”，故此题正确答案为：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本题考查冠词用法。根据分析句意解题法，在名词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doctor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前，需填入定冠词指代前文提及的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 doctor working in the city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本题考查词性变化。根据分析句子结构解题法，填入词与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expensive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一起修饰名词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journeys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（旅程），应用形容词形式，意为“危险的”，故此题正确答案为：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dangerous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Then Mr. </a:t>
            </a:r>
            <a:r>
              <a:rPr lang="en-US" altLang="zh-CN" sz="2400" dirty="0" err="1">
                <a:latin typeface="Times New Roman" panose="02020603050405020304" charset="0"/>
                <a:ea typeface="宋体" panose="02010600030101010101" pitchFamily="2" charset="-122"/>
                <a:cs typeface="Times New Roman" panose="02020603050405020304" charset="0"/>
              </a:rPr>
              <a:t>Puluet</a:t>
            </a:r>
            <a:r>
              <a:rPr lang="en-US" altLang="zh-CN" sz="2400" dirty="0">
                <a:latin typeface="Times New Roman" panose="02020603050405020304" charset="0"/>
                <a:ea typeface="宋体" panose="02010600030101010101" pitchFamily="2" charset="-122"/>
                <a:cs typeface="Times New Roman" panose="02020603050405020304" charset="0"/>
              </a:rPr>
              <a:t> decided </a:t>
            </a:r>
            <a:r>
              <a:rPr lang="en-US" altLang="zh-CN" sz="2400" u="sng" dirty="0">
                <a:latin typeface="Times New Roman" panose="02020603050405020304" charset="0"/>
                <a:ea typeface="宋体" panose="02010600030101010101" pitchFamily="2" charset="-122"/>
                <a:cs typeface="Times New Roman" panose="02020603050405020304" charset="0"/>
              </a:rPr>
              <a:t>63                  </a:t>
            </a:r>
            <a:r>
              <a:rPr lang="en-US" altLang="zh-CN" sz="2400" dirty="0">
                <a:latin typeface="Times New Roman" panose="02020603050405020304" charset="0"/>
                <a:ea typeface="宋体" panose="02010600030101010101" pitchFamily="2" charset="-122"/>
                <a:cs typeface="Times New Roman" panose="02020603050405020304" charset="0"/>
              </a:rPr>
              <a:t> (design) a tool for village doctors so that they could send the heart pictures </a:t>
            </a:r>
            <a:r>
              <a:rPr lang="en-US" altLang="zh-CN" sz="2400" u="sng" dirty="0">
                <a:latin typeface="Times New Roman" panose="02020603050405020304" charset="0"/>
                <a:ea typeface="宋体" panose="02010600030101010101" pitchFamily="2" charset="-122"/>
                <a:cs typeface="Times New Roman" panose="02020603050405020304" charset="0"/>
              </a:rPr>
              <a:t>64                </a:t>
            </a:r>
            <a:r>
              <a:rPr lang="en-US" altLang="zh-CN" sz="2400" dirty="0">
                <a:latin typeface="Times New Roman" panose="02020603050405020304" charset="0"/>
                <a:ea typeface="宋体" panose="02010600030101010101" pitchFamily="2" charset="-122"/>
                <a:cs typeface="Times New Roman" panose="02020603050405020304" charset="0"/>
              </a:rPr>
              <a:t> doctors in the city.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His design is a great </a:t>
            </a:r>
            <a:r>
              <a:rPr lang="en-US" altLang="zh-CN" sz="2400" u="sng" dirty="0">
                <a:latin typeface="Times New Roman" panose="02020603050405020304" charset="0"/>
                <a:ea typeface="宋体" panose="02010600030101010101" pitchFamily="2" charset="-122"/>
                <a:cs typeface="Times New Roman" panose="02020603050405020304" charset="0"/>
              </a:rPr>
              <a:t>65                  </a:t>
            </a:r>
            <a:r>
              <a:rPr lang="en-US" altLang="zh-CN" sz="2400" dirty="0">
                <a:latin typeface="Times New Roman" panose="02020603050405020304" charset="0"/>
                <a:ea typeface="宋体" panose="02010600030101010101" pitchFamily="2" charset="-122"/>
                <a:cs typeface="Times New Roman" panose="02020603050405020304" charset="0"/>
              </a:rPr>
              <a:t> (succeed). The Cardio-Pad is now being used in five African countries.</a:t>
            </a:r>
          </a:p>
        </p:txBody>
      </p:sp>
      <p:sp>
        <p:nvSpPr>
          <p:cNvPr id="5" name="TextBox 4"/>
          <p:cNvSpPr txBox="1"/>
          <p:nvPr/>
        </p:nvSpPr>
        <p:spPr>
          <a:xfrm>
            <a:off x="3645619" y="587927"/>
            <a:ext cx="325706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 design</a:t>
            </a:r>
          </a:p>
        </p:txBody>
      </p:sp>
      <p:sp>
        <p:nvSpPr>
          <p:cNvPr id="6" name="TextBox 4"/>
          <p:cNvSpPr txBox="1"/>
          <p:nvPr/>
        </p:nvSpPr>
        <p:spPr>
          <a:xfrm>
            <a:off x="4437368" y="996981"/>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to</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8" name="TextBox 4"/>
          <p:cNvSpPr txBox="1"/>
          <p:nvPr/>
        </p:nvSpPr>
        <p:spPr>
          <a:xfrm>
            <a:off x="4203974" y="1444075"/>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success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28625" y="1289149"/>
            <a:ext cx="10854055" cy="2616101"/>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本题考查的是固定短语。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decide to do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决定做</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 design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本题考查词组搭配，根据固定搭配解题法，应用词组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send to“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发送给”，故此题正确答案为：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to</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本题考查词性变化。根据关键词解题法，空格前是形容词，应填入名词形式，意为“巨大的成功”，故此题正确答案为：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success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B43B9A9E-AAAD-2125-CB34-A71F4B3A7E5D}"/>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936347"/>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He explained the reasons why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他没做作业</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5576252" y="1879190"/>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he didn’t do his homework </a:t>
            </a: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119823" y="3429000"/>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本题考查的是定语从句的知识点。句中的</a:t>
            </a:r>
            <a:r>
              <a:rPr lang="en-US" altLang="zh-CN" sz="2400" dirty="0">
                <a:solidFill>
                  <a:srgbClr val="C00000"/>
                </a:solidFill>
                <a:latin typeface="Times New Roman" panose="02020603050405020304" charset="0"/>
                <a:cs typeface="Times New Roman" panose="02020603050405020304" charset="0"/>
              </a:rPr>
              <a:t>why</a:t>
            </a:r>
            <a:r>
              <a:rPr lang="zh-CN" altLang="en-US" sz="2400" dirty="0">
                <a:solidFill>
                  <a:srgbClr val="C00000"/>
                </a:solidFill>
                <a:latin typeface="Times New Roman" panose="02020603050405020304" charset="0"/>
                <a:cs typeface="Times New Roman" panose="02020603050405020304" charset="0"/>
              </a:rPr>
              <a:t>引导的从句做定语修饰</a:t>
            </a:r>
            <a:r>
              <a:rPr lang="en-US" altLang="zh-CN" sz="2400" dirty="0">
                <a:solidFill>
                  <a:srgbClr val="C00000"/>
                </a:solidFill>
                <a:latin typeface="Times New Roman" panose="02020603050405020304" charset="0"/>
                <a:cs typeface="Times New Roman" panose="02020603050405020304" charset="0"/>
              </a:rPr>
              <a:t>the reasons</a:t>
            </a:r>
            <a:r>
              <a:rPr lang="zh-CN" altLang="en-US" sz="2400" dirty="0">
                <a:solidFill>
                  <a:srgbClr val="C00000"/>
                </a:solidFill>
                <a:latin typeface="Times New Roman" panose="02020603050405020304" charset="0"/>
                <a:cs typeface="Times New Roman" panose="02020603050405020304" charset="0"/>
              </a:rPr>
              <a:t>，意为“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的原因”。根据汉语提示，本题的正确答案为：</a:t>
            </a:r>
            <a:r>
              <a:rPr lang="en-US" altLang="zh-CN" sz="2400" dirty="0">
                <a:solidFill>
                  <a:srgbClr val="C00000"/>
                </a:solidFill>
                <a:latin typeface="Times New Roman" panose="02020603050405020304" charset="0"/>
                <a:cs typeface="Times New Roman" panose="02020603050405020304" charset="0"/>
              </a:rPr>
              <a:t>he didn’t do his homework</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3814" y="646849"/>
            <a:ext cx="11025610" cy="3595536"/>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In her e-mail, Mary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感谢</a:t>
            </a:r>
            <a:r>
              <a:rPr lang="en-US" altLang="zh-CN" sz="2400" dirty="0">
                <a:latin typeface="Times New Roman" panose="02020603050405020304" charset="0"/>
                <a:ea typeface="宋体" panose="02010600030101010101" pitchFamily="2" charset="-122"/>
                <a:cs typeface="Times New Roman" panose="02020603050405020304" charset="0"/>
              </a:rPr>
              <a:t>Tom</a:t>
            </a:r>
            <a:r>
              <a:rPr lang="zh-CN" altLang="en-US" sz="2400" dirty="0">
                <a:latin typeface="Times New Roman" panose="02020603050405020304" charset="0"/>
                <a:ea typeface="宋体" panose="02010600030101010101" pitchFamily="2" charset="-122"/>
                <a:cs typeface="Times New Roman" panose="02020603050405020304" charset="0"/>
              </a:rPr>
              <a:t>对她的帮助</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It is said that John _____________________________________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在那所房子里住了两年</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5" name="TextBox 4"/>
          <p:cNvSpPr txBox="1"/>
          <p:nvPr/>
        </p:nvSpPr>
        <p:spPr>
          <a:xfrm>
            <a:off x="3677772" y="654564"/>
            <a:ext cx="52338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thanked Tom for helping her</a:t>
            </a:r>
          </a:p>
        </p:txBody>
      </p:sp>
      <p:sp>
        <p:nvSpPr>
          <p:cNvPr id="13" name="TextBox 4"/>
          <p:cNvSpPr txBox="1"/>
          <p:nvPr/>
        </p:nvSpPr>
        <p:spPr>
          <a:xfrm>
            <a:off x="809163" y="4207426"/>
            <a:ext cx="9952354" cy="2308324"/>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本题考查的是主语从句的知识点。句中的</a:t>
            </a:r>
            <a:r>
              <a:rPr lang="en-US" altLang="zh-CN" sz="2400" dirty="0">
                <a:solidFill>
                  <a:srgbClr val="C00000"/>
                </a:solidFill>
                <a:latin typeface="Times New Roman" panose="02020603050405020304" charset="0"/>
                <a:cs typeface="Times New Roman" panose="02020603050405020304" charset="0"/>
              </a:rPr>
              <a:t>it </a:t>
            </a:r>
            <a:r>
              <a:rPr lang="zh-CN" altLang="en-US" sz="2400" dirty="0">
                <a:solidFill>
                  <a:srgbClr val="C00000"/>
                </a:solidFill>
                <a:latin typeface="Times New Roman" panose="02020603050405020304" charset="0"/>
                <a:cs typeface="Times New Roman" panose="02020603050405020304" charset="0"/>
              </a:rPr>
              <a:t>在本句中作形式主语，真正的主语是</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引导的从句，根据汉语提示中的“两年”和前面的</a:t>
            </a:r>
            <a:r>
              <a:rPr lang="en-US" altLang="zh-CN" sz="2400" dirty="0">
                <a:solidFill>
                  <a:srgbClr val="C00000"/>
                </a:solidFill>
                <a:latin typeface="Times New Roman" panose="02020603050405020304" charset="0"/>
                <a:cs typeface="Times New Roman" panose="02020603050405020304" charset="0"/>
              </a:rPr>
              <a:t>It is said that</a:t>
            </a:r>
            <a:r>
              <a:rPr lang="zh-CN" altLang="en-US" sz="2400" dirty="0">
                <a:solidFill>
                  <a:srgbClr val="C00000"/>
                </a:solidFill>
                <a:latin typeface="Times New Roman" panose="02020603050405020304" charset="0"/>
                <a:cs typeface="Times New Roman" panose="02020603050405020304" charset="0"/>
              </a:rPr>
              <a:t>（据说</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）来判断该从句的时态为现在完成时，现在完成时的结构为：</a:t>
            </a:r>
            <a:r>
              <a:rPr lang="en-US" altLang="zh-CN" sz="2400" dirty="0">
                <a:solidFill>
                  <a:srgbClr val="C00000"/>
                </a:solidFill>
                <a:latin typeface="Times New Roman" panose="02020603050405020304" charset="0"/>
                <a:cs typeface="Times New Roman" panose="02020603050405020304" charset="0"/>
              </a:rPr>
              <a:t>have/</a:t>
            </a:r>
            <a:r>
              <a:rPr lang="en-US" altLang="zh-CN" sz="2400" dirty="0" err="1">
                <a:solidFill>
                  <a:srgbClr val="C00000"/>
                </a:solidFill>
                <a:latin typeface="Times New Roman" panose="02020603050405020304" charset="0"/>
                <a:cs typeface="Times New Roman" panose="02020603050405020304" charset="0"/>
              </a:rPr>
              <a:t>has+done</a:t>
            </a:r>
            <a:r>
              <a:rPr lang="zh-CN" altLang="en-US" sz="2400" dirty="0">
                <a:solidFill>
                  <a:srgbClr val="C00000"/>
                </a:solidFill>
                <a:latin typeface="Times New Roman" panose="02020603050405020304" charset="0"/>
                <a:cs typeface="Times New Roman" panose="02020603050405020304" charset="0"/>
              </a:rPr>
              <a:t>，从句的主语</a:t>
            </a:r>
            <a:r>
              <a:rPr lang="en-US" altLang="zh-CN" sz="2400" dirty="0">
                <a:solidFill>
                  <a:srgbClr val="C00000"/>
                </a:solidFill>
                <a:latin typeface="Times New Roman" panose="02020603050405020304" charset="0"/>
                <a:cs typeface="Times New Roman" panose="02020603050405020304" charset="0"/>
              </a:rPr>
              <a:t>John</a:t>
            </a:r>
            <a:r>
              <a:rPr lang="zh-CN" altLang="en-US" sz="2400" dirty="0">
                <a:solidFill>
                  <a:srgbClr val="C00000"/>
                </a:solidFill>
                <a:latin typeface="Times New Roman" panose="02020603050405020304" charset="0"/>
                <a:cs typeface="Times New Roman" panose="02020603050405020304" charset="0"/>
              </a:rPr>
              <a:t>已经给出，故本题正确答案为：</a:t>
            </a:r>
            <a:r>
              <a:rPr lang="en-US" altLang="zh-CN" sz="2400" dirty="0">
                <a:solidFill>
                  <a:srgbClr val="C00000"/>
                </a:solidFill>
                <a:latin typeface="Times New Roman" panose="02020603050405020304" charset="0"/>
                <a:cs typeface="Times New Roman" panose="02020603050405020304" charset="0"/>
              </a:rPr>
              <a:t>has lived in that house for two years</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67355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本题考查的是固定搭配</a:t>
            </a:r>
            <a:r>
              <a:rPr lang="en-US" altLang="zh-CN" sz="2400" dirty="0">
                <a:solidFill>
                  <a:srgbClr val="C00000"/>
                </a:solidFill>
                <a:latin typeface="Times New Roman" panose="02020603050405020304" charset="0"/>
                <a:cs typeface="Times New Roman" panose="02020603050405020304" charset="0"/>
              </a:rPr>
              <a:t>thank sb. for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./doing </a:t>
            </a:r>
            <a:r>
              <a:rPr lang="en-US" altLang="zh-CN" sz="2400" dirty="0" err="1">
                <a:solidFill>
                  <a:srgbClr val="C00000"/>
                </a:solidFill>
                <a:latin typeface="Times New Roman" panose="02020603050405020304" charset="0"/>
                <a:cs typeface="Times New Roman" panose="02020603050405020304" charset="0"/>
              </a:rPr>
              <a:t>sth</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，故本题的正确答案为：</a:t>
            </a:r>
            <a:r>
              <a:rPr lang="en-US" altLang="zh-CN" sz="2400" dirty="0">
                <a:solidFill>
                  <a:srgbClr val="C00000"/>
                </a:solidFill>
                <a:latin typeface="Times New Roman" panose="02020603050405020304" charset="0"/>
                <a:cs typeface="Times New Roman" panose="02020603050405020304" charset="0"/>
              </a:rPr>
              <a:t>thanked Tom for helping her</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2633660" y="3265713"/>
            <a:ext cx="786591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r>
              <a:rPr lang="en-US" altLang="zh-CN" sz="2800" dirty="0">
                <a:solidFill>
                  <a:srgbClr val="C00000"/>
                </a:solidFill>
                <a:latin typeface="Times New Roman" panose="02020603050405020304" charset="0"/>
                <a:cs typeface="Times New Roman" panose="02020603050405020304" charset="0"/>
              </a:rPr>
              <a:t>has lived in that house for two years</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30466" y="708769"/>
            <a:ext cx="10509800" cy="404245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Tomorrow he will go to the railway station 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为朋友送行</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她没赶上那班飞机</a:t>
            </a:r>
            <a:r>
              <a:rPr lang="en-US" altLang="zh-CN" sz="2400" dirty="0">
                <a:latin typeface="Times New Roman" panose="02020603050405020304" charset="0"/>
                <a:ea typeface="宋体" panose="02010600030101010101" pitchFamily="2" charset="-122"/>
                <a:cs typeface="Times New Roman" panose="02020603050405020304" charset="0"/>
              </a:rPr>
              <a:t>) because of the traffic jam.</a:t>
            </a:r>
          </a:p>
        </p:txBody>
      </p:sp>
      <p:sp>
        <p:nvSpPr>
          <p:cNvPr id="13" name="TextBox 4"/>
          <p:cNvSpPr txBox="1"/>
          <p:nvPr/>
        </p:nvSpPr>
        <p:spPr>
          <a:xfrm>
            <a:off x="7519103" y="587683"/>
            <a:ext cx="4144963"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to see his friend of</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933215" y="2014368"/>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本题考查的是动词不定式表目的的知识点。根据句意，明天他要去火车站，目的是为朋友送行。</a:t>
            </a:r>
            <a:r>
              <a:rPr lang="en-US" altLang="zh-CN" sz="2400" dirty="0">
                <a:solidFill>
                  <a:srgbClr val="C00000"/>
                </a:solidFill>
                <a:latin typeface="Times New Roman" panose="02020603050405020304" charset="0"/>
                <a:cs typeface="Times New Roman" panose="02020603050405020304" charset="0"/>
              </a:rPr>
              <a:t>see sb. off</a:t>
            </a:r>
            <a:r>
              <a:rPr lang="zh-CN" altLang="en-US" sz="2400" dirty="0">
                <a:solidFill>
                  <a:srgbClr val="C00000"/>
                </a:solidFill>
                <a:latin typeface="Times New Roman" panose="02020603050405020304" charset="0"/>
                <a:cs typeface="Times New Roman" panose="02020603050405020304" charset="0"/>
              </a:rPr>
              <a:t>（为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送行），故本题的正确答案为：</a:t>
            </a:r>
            <a:r>
              <a:rPr lang="en-US" altLang="zh-CN" sz="2400" dirty="0">
                <a:solidFill>
                  <a:srgbClr val="C00000"/>
                </a:solidFill>
                <a:latin typeface="Times New Roman" panose="02020603050405020304" charset="0"/>
                <a:cs typeface="Times New Roman" panose="02020603050405020304" charset="0"/>
              </a:rPr>
              <a:t>to see his friend off</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194559" y="4856492"/>
            <a:ext cx="10911591"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本题考查的是一般过去时的否定式。一般过去时的否定式结构为：</a:t>
            </a:r>
            <a:r>
              <a:rPr lang="en-US" altLang="zh-CN" sz="2400" dirty="0">
                <a:solidFill>
                  <a:srgbClr val="C00000"/>
                </a:solidFill>
                <a:latin typeface="Times New Roman" panose="02020603050405020304" charset="0"/>
                <a:cs typeface="Times New Roman" panose="02020603050405020304" charset="0"/>
              </a:rPr>
              <a:t>didn’t +</a:t>
            </a:r>
            <a:r>
              <a:rPr lang="zh-CN" altLang="en-US" sz="2400" dirty="0">
                <a:solidFill>
                  <a:srgbClr val="C00000"/>
                </a:solidFill>
                <a:latin typeface="Times New Roman" panose="02020603050405020304" charset="0"/>
                <a:cs typeface="Times New Roman" panose="02020603050405020304" charset="0"/>
              </a:rPr>
              <a:t>动词原形。根据句意：因为交通堵塞，她没有赶上那班飞机。赶飞机，用动词</a:t>
            </a:r>
            <a:r>
              <a:rPr lang="en-US" altLang="zh-CN" sz="2400" dirty="0">
                <a:solidFill>
                  <a:srgbClr val="C00000"/>
                </a:solidFill>
                <a:latin typeface="Times New Roman" panose="02020603050405020304" charset="0"/>
                <a:cs typeface="Times New Roman" panose="02020603050405020304" charset="0"/>
              </a:rPr>
              <a:t>catch</a:t>
            </a:r>
            <a:r>
              <a:rPr lang="zh-CN" altLang="en-US" sz="2400" dirty="0">
                <a:solidFill>
                  <a:srgbClr val="C00000"/>
                </a:solidFill>
                <a:latin typeface="Times New Roman" panose="02020603050405020304" charset="0"/>
                <a:cs typeface="Times New Roman" panose="02020603050405020304" charset="0"/>
              </a:rPr>
              <a:t>表示，故本题的正确答案为：</a:t>
            </a:r>
            <a:r>
              <a:rPr lang="en-US" altLang="zh-CN" sz="2400" dirty="0">
                <a:solidFill>
                  <a:srgbClr val="C00000"/>
                </a:solidFill>
                <a:latin typeface="Times New Roman" panose="02020603050405020304" charset="0"/>
                <a:cs typeface="Times New Roman" panose="02020603050405020304" charset="0"/>
              </a:rPr>
              <a:t>She didn’t catch that/the flight</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2230554" y="3654739"/>
            <a:ext cx="4254812"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She didn’t catch that/the flight</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A1D92835-4E7D-5874-FCDC-592AC99C6F62}"/>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应用写作（1小题，共10分） 【建议用时：20 mins】</a:t>
            </a:r>
          </a:p>
        </p:txBody>
      </p:sp>
      <p:sp>
        <p:nvSpPr>
          <p:cNvPr id="4" name="矩形 3"/>
          <p:cNvSpPr/>
          <p:nvPr/>
        </p:nvSpPr>
        <p:spPr>
          <a:xfrm>
            <a:off x="435927" y="1527037"/>
            <a:ext cx="11167745" cy="2692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假设你是李华，你想参加学校下学期的英语才艺大赛（</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English Talent Contest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）。请用英语写一封信给你的外教</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Mr. Smith</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，表达你想参加比赛的愿望，介绍你在英语方面的才能，并请他给予指导。</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W: Please give my best wishes to your grandparents.</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Thank you.</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You are welcome                     B. I will</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I think so                                 D. I hope not  </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Please give my best wishes to your grandparents</a:t>
            </a:r>
            <a:r>
              <a:rPr lang="zh-CN" altLang="en-US" sz="2400" dirty="0">
                <a:solidFill>
                  <a:srgbClr val="C00000"/>
                </a:solidFill>
                <a:latin typeface="Times New Roman" panose="02020603050405020304" charset="0"/>
                <a:cs typeface="Times New Roman" panose="02020603050405020304" charset="0"/>
              </a:rPr>
              <a:t>（请代我向你的祖父母问好）和</a:t>
            </a:r>
            <a:r>
              <a:rPr lang="en-US" altLang="zh-CN" sz="2400" dirty="0">
                <a:solidFill>
                  <a:srgbClr val="C00000"/>
                </a:solidFill>
                <a:latin typeface="Times New Roman" panose="02020603050405020304" charset="0"/>
                <a:cs typeface="Times New Roman" panose="02020603050405020304" charset="0"/>
              </a:rPr>
              <a:t>Thank you</a:t>
            </a:r>
            <a:r>
              <a:rPr lang="zh-CN" altLang="en-US" sz="2400" dirty="0">
                <a:solidFill>
                  <a:srgbClr val="C00000"/>
                </a:solidFill>
                <a:latin typeface="Times New Roman" panose="02020603050405020304" charset="0"/>
                <a:cs typeface="Times New Roman" panose="02020603050405020304" charset="0"/>
              </a:rPr>
              <a:t>（谢谢）结合选项，</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项“我会的”最符合上下文，而</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项“不客气”、</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项“我想是的”和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项“但愿不是”均不妥当。因此，答案是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990600" y="1441920"/>
            <a:ext cx="9792335" cy="4183709"/>
          </a:xfrm>
          <a:prstGeom prst="rect">
            <a:avLst/>
          </a:prstGeom>
          <a:noFill/>
        </p:spPr>
        <p:txBody>
          <a:bodyPr wrap="square" rtlCol="0" anchor="ctr">
            <a:spAutoFit/>
          </a:bodyPr>
          <a:lstStyle/>
          <a:p>
            <a:pPr algn="just">
              <a:lnSpc>
                <a:spcPct val="120000"/>
              </a:lnSpc>
            </a:pPr>
            <a:r>
              <a:rPr lang="en-US" altLang="zh-CN" sz="2800" dirty="0">
                <a:solidFill>
                  <a:srgbClr val="C00000"/>
                </a:solidFill>
                <a:latin typeface="Times New Roman" panose="02020603050405020304" charset="0"/>
                <a:cs typeface="Times New Roman" panose="02020603050405020304" charset="0"/>
              </a:rPr>
              <a:t>Dear Mr. Smith,</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How are you?</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I am very glad to tell you that I want to take part in the English Talent Contest next term. I’m good at singing, so I decide to perform an English rap song. I will be well prepared for it. Would you mind helping me with it? Thank you!</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Yours,</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Li Hua </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I’m hungry</a:t>
            </a:r>
            <a:r>
              <a:rPr lang="zh-CN" altLang="en-US" sz="2400" dirty="0">
                <a:solidFill>
                  <a:srgbClr val="C00000"/>
                </a:solidFill>
                <a:latin typeface="Times New Roman" panose="02020603050405020304" charset="0"/>
                <a:cs typeface="Times New Roman" panose="02020603050405020304" charset="0"/>
              </a:rPr>
              <a:t>（我饿了）和</a:t>
            </a:r>
            <a:r>
              <a:rPr lang="en-US" altLang="zh-CN" sz="2400" dirty="0">
                <a:solidFill>
                  <a:srgbClr val="C00000"/>
                </a:solidFill>
                <a:latin typeface="Times New Roman" panose="02020603050405020304" charset="0"/>
                <a:cs typeface="Times New Roman" panose="02020603050405020304" charset="0"/>
              </a:rPr>
              <a:t>How about going to McDonald’s?</a:t>
            </a:r>
            <a:r>
              <a:rPr lang="zh-CN" altLang="en-US" sz="2400" dirty="0">
                <a:solidFill>
                  <a:srgbClr val="C00000"/>
                </a:solidFill>
                <a:latin typeface="Times New Roman" panose="02020603050405020304" charset="0"/>
                <a:cs typeface="Times New Roman" panose="02020603050405020304" charset="0"/>
              </a:rPr>
              <a:t>（去麦当劳餐厅如何？）可以判断出说话人和对方一样感觉饿了，想去吃东西。</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项“我也是”符合上下文。因此，答案是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W: Tom, I’m hungry.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 How about going to McDonald’s?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Me too                    B. Not at all</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No, thanks              D. I hope so</a:t>
            </a:r>
          </a:p>
        </p:txBody>
      </p:sp>
      <p:sp>
        <p:nvSpPr>
          <p:cNvPr id="7" name="TextBox 4"/>
          <p:cNvSpPr txBox="1"/>
          <p:nvPr/>
        </p:nvSpPr>
        <p:spPr>
          <a:xfrm>
            <a:off x="8464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d230e359-c9df-44e6-9452-3c942080024e"/>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22</TotalTime>
  <Words>8187</Words>
  <Application>Microsoft Office PowerPoint</Application>
  <PresentationFormat>宽屏</PresentationFormat>
  <Paragraphs>522</Paragraphs>
  <Slides>81</Slides>
  <Notes>81</Notes>
  <HiddenSlides>9</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81</vt:i4>
      </vt:variant>
    </vt:vector>
  </HeadingPairs>
  <TitlesOfParts>
    <vt:vector size="91" baseType="lpstr">
      <vt:lpstr>微软雅黑</vt:lpstr>
      <vt:lpstr>黑体</vt:lpstr>
      <vt:lpstr>等线</vt:lpstr>
      <vt:lpstr>Impact</vt:lpstr>
      <vt:lpstr>方正公文黑体</vt:lpstr>
      <vt:lpstr>Times New Roman</vt:lpstr>
      <vt:lpstr>方正大黑简体</vt:lpstr>
      <vt:lpstr>宋体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120</cp:revision>
  <dcterms:created xsi:type="dcterms:W3CDTF">2021-08-19T06:32:00Z</dcterms:created>
  <dcterms:modified xsi:type="dcterms:W3CDTF">2023-09-02T03:17:42Z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